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20" roundtripDataSignature="AMtx7mjGoZxOex9p4rcMx9wwBJgaDhe+x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Welcome to the final module in our 5 module series on teaching in the Emergency Department! In this module we will teach an often challenging skill, procedures. Unfortunately, these skills often have to be taught starting before a shift in order to lead to lasting learning. </a:t>
            </a:r>
            <a:endParaRPr/>
          </a:p>
        </p:txBody>
      </p:sp>
      <p:sp>
        <p:nvSpPr>
          <p:cNvPr id="79" name="Google Shape;79;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5" name="Google Shape;215;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marR="0" rtl="0" algn="l">
              <a:lnSpc>
                <a:spcPct val="100000"/>
              </a:lnSpc>
              <a:spcBef>
                <a:spcPts val="0"/>
              </a:spcBef>
              <a:spcAft>
                <a:spcPts val="0"/>
              </a:spcAft>
              <a:buSzPts val="1100"/>
              <a:buChar char="●"/>
            </a:pPr>
            <a:r>
              <a:rPr lang="en-US"/>
              <a:t>Whether you are using Peyton’s Four-Step Approach or a Learner Checklist, you must use some sort of debriefing or feedback after the learner performs the task.</a:t>
            </a:r>
            <a:endParaRPr/>
          </a:p>
          <a:p>
            <a:pPr indent="-298450" lvl="0" marL="457200" marR="0" rtl="0" algn="l">
              <a:lnSpc>
                <a:spcPct val="100000"/>
              </a:lnSpc>
              <a:spcBef>
                <a:spcPts val="0"/>
              </a:spcBef>
              <a:spcAft>
                <a:spcPts val="0"/>
              </a:spcAft>
              <a:buSzPts val="1100"/>
              <a:buChar char="●"/>
            </a:pPr>
            <a:r>
              <a:rPr lang="en-US"/>
              <a:t>This is a type of formative feedback for the learner to help them improve. </a:t>
            </a:r>
            <a:endParaRPr/>
          </a:p>
          <a:p>
            <a:pPr indent="-298450" lvl="0" marL="457200" marR="0" rtl="0" algn="l">
              <a:lnSpc>
                <a:spcPct val="100000"/>
              </a:lnSpc>
              <a:spcBef>
                <a:spcPts val="0"/>
              </a:spcBef>
              <a:spcAft>
                <a:spcPts val="0"/>
              </a:spcAft>
              <a:buSzPts val="1100"/>
              <a:buChar char="●"/>
            </a:pPr>
            <a:r>
              <a:rPr lang="en-US"/>
              <a:t>While there are lots techniques for providing feedback to your learner, here we discuss the Pendleton’s framework.</a:t>
            </a:r>
            <a:endParaRPr/>
          </a:p>
          <a:p>
            <a:pPr indent="-298450" lvl="0" marL="457200" marR="0" rtl="0" algn="l">
              <a:lnSpc>
                <a:spcPct val="100000"/>
              </a:lnSpc>
              <a:spcBef>
                <a:spcPts val="0"/>
              </a:spcBef>
              <a:spcAft>
                <a:spcPts val="0"/>
              </a:spcAft>
              <a:buSzPts val="1100"/>
              <a:buChar char="●"/>
            </a:pPr>
            <a:r>
              <a:rPr lang="en-US"/>
              <a:t>The Pendleton Framework is an easy and learner-driven way to give specific and useful feedback. </a:t>
            </a:r>
            <a:endParaRPr/>
          </a:p>
          <a:p>
            <a:pPr indent="-298450" lvl="0" marL="457200" marR="0" rtl="0" algn="l">
              <a:lnSpc>
                <a:spcPct val="100000"/>
              </a:lnSpc>
              <a:spcBef>
                <a:spcPts val="0"/>
              </a:spcBef>
              <a:spcAft>
                <a:spcPts val="0"/>
              </a:spcAft>
              <a:buSzPts val="1100"/>
              <a:buChar char="●"/>
            </a:pPr>
            <a:r>
              <a:rPr lang="en-US"/>
              <a:t>You start by asking the learner to self reflect on how the procedure went, you then tell the learner what went well. Again you ask the learner to self-reflect what they can do differently next time, followed by you summarizing some pearls of what might help them in the future. </a:t>
            </a:r>
            <a:endParaRPr/>
          </a:p>
          <a:p>
            <a:pPr indent="0" lvl="0" marL="158750" marR="0" rtl="0" algn="l">
              <a:lnSpc>
                <a:spcPct val="100000"/>
              </a:lnSpc>
              <a:spcBef>
                <a:spcPts val="0"/>
              </a:spcBef>
              <a:spcAft>
                <a:spcPts val="0"/>
              </a:spcAft>
              <a:buClr>
                <a:srgbClr val="000000"/>
              </a:buClr>
              <a:buSzPts val="1100"/>
              <a:buFont typeface="Arial"/>
              <a:buNone/>
            </a:pPr>
            <a:r>
              <a:t/>
            </a:r>
            <a:endParaRPr/>
          </a:p>
          <a:p>
            <a:pPr indent="0" lvl="0" marL="158750" marR="0" rtl="0" algn="l">
              <a:lnSpc>
                <a:spcPct val="100000"/>
              </a:lnSpc>
              <a:spcBef>
                <a:spcPts val="0"/>
              </a:spcBef>
              <a:spcAft>
                <a:spcPts val="0"/>
              </a:spcAft>
              <a:buClr>
                <a:srgbClr val="000000"/>
              </a:buClr>
              <a:buSzPts val="1100"/>
              <a:buFont typeface="Arial"/>
              <a:buNone/>
            </a:pPr>
            <a:r>
              <a:t/>
            </a:r>
            <a:endParaRPr/>
          </a:p>
          <a:p>
            <a:pPr indent="0" lvl="0" marL="158750" marR="0" rtl="0" algn="l">
              <a:lnSpc>
                <a:spcPct val="100000"/>
              </a:lnSpc>
              <a:spcBef>
                <a:spcPts val="0"/>
              </a:spcBef>
              <a:spcAft>
                <a:spcPts val="0"/>
              </a:spcAft>
              <a:buClr>
                <a:srgbClr val="000000"/>
              </a:buClr>
              <a:buSzPts val="1100"/>
              <a:buFont typeface="Arial"/>
              <a:buNone/>
            </a:pPr>
            <a:r>
              <a:rPr lang="en-US"/>
              <a:t>Reference: Burgess A, van Diggele C, Roberts C, Mellis C. Tips for teaching procedural skills. BMC Med Educ. 2020 Dec 3;20(Suppl 2):458.</a:t>
            </a:r>
            <a:endParaRPr/>
          </a:p>
          <a:p>
            <a:pPr indent="-228600" lvl="0" marL="457200" marR="0" rtl="0" algn="l">
              <a:lnSpc>
                <a:spcPct val="100000"/>
              </a:lnSpc>
              <a:spcBef>
                <a:spcPts val="0"/>
              </a:spcBef>
              <a:spcAft>
                <a:spcPts val="0"/>
              </a:spcAft>
              <a:buClr>
                <a:srgbClr val="000000"/>
              </a:buClr>
              <a:buSzPts val="1100"/>
              <a:buFont typeface="Arial"/>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2db8843a705_0_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2" name="Google Shape;222;g2db8843a705_0_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Clr>
                <a:schemeClr val="dk1"/>
              </a:buClr>
              <a:buSzPts val="1100"/>
              <a:buChar char="•"/>
            </a:pPr>
            <a:r>
              <a:rPr i="1" lang="en-US">
                <a:solidFill>
                  <a:srgbClr val="333333"/>
                </a:solidFill>
                <a:latin typeface="Georgia"/>
                <a:ea typeface="Georgia"/>
                <a:cs typeface="Georgia"/>
                <a:sym typeface="Georgia"/>
              </a:rPr>
              <a:t>Include the fundamentals – </a:t>
            </a:r>
            <a:r>
              <a:rPr lang="en-US">
                <a:solidFill>
                  <a:srgbClr val="333333"/>
                </a:solidFill>
                <a:latin typeface="Georgia"/>
                <a:ea typeface="Georgia"/>
                <a:cs typeface="Georgia"/>
                <a:sym typeface="Georgia"/>
              </a:rPr>
              <a:t>Even the smallest steps should be included – for example, handwashing prior to the procedure. </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i="1" lang="en-US">
                <a:solidFill>
                  <a:srgbClr val="333333"/>
                </a:solidFill>
                <a:latin typeface="Georgia"/>
                <a:ea typeface="Georgia"/>
                <a:cs typeface="Georgia"/>
                <a:sym typeface="Georgia"/>
              </a:rPr>
              <a:t>Demonstrate clearly –</a:t>
            </a:r>
            <a:r>
              <a:rPr lang="en-US">
                <a:solidFill>
                  <a:srgbClr val="333333"/>
                </a:solidFill>
                <a:latin typeface="Georgia"/>
                <a:ea typeface="Georgia"/>
                <a:cs typeface="Georgia"/>
                <a:sym typeface="Georgia"/>
              </a:rPr>
              <a:t> The teacher should provide clear demonstrations for learners to see</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i="1" lang="en-US">
                <a:solidFill>
                  <a:srgbClr val="333333"/>
                </a:solidFill>
                <a:latin typeface="Georgia"/>
                <a:ea typeface="Georgia"/>
                <a:cs typeface="Georgia"/>
                <a:sym typeface="Georgia"/>
              </a:rPr>
              <a:t>Integrate theory with practice – </a:t>
            </a:r>
            <a:r>
              <a:rPr lang="en-US">
                <a:solidFill>
                  <a:srgbClr val="333333"/>
                </a:solidFill>
                <a:latin typeface="Georgia"/>
                <a:ea typeface="Georgia"/>
                <a:cs typeface="Georgia"/>
                <a:sym typeface="Georgia"/>
              </a:rPr>
              <a:t>Learners should understand the evidence behind the action, which can promote clinical reasoning and help with troubleshooting problems which may arise</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i="1" lang="en-US">
                <a:solidFill>
                  <a:srgbClr val="333333"/>
                </a:solidFill>
                <a:latin typeface="Georgia"/>
                <a:ea typeface="Georgia"/>
                <a:cs typeface="Georgia"/>
                <a:sym typeface="Georgia"/>
              </a:rPr>
              <a:t>Break skills/procedures down into steps – </a:t>
            </a:r>
            <a:r>
              <a:rPr lang="en-US">
                <a:solidFill>
                  <a:srgbClr val="333333"/>
                </a:solidFill>
                <a:latin typeface="Georgia"/>
                <a:ea typeface="Georgia"/>
                <a:cs typeface="Georgia"/>
                <a:sym typeface="Georgia"/>
              </a:rPr>
              <a:t>Find out what the learners already know, and proceed from there</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i="1" lang="en-US">
                <a:solidFill>
                  <a:srgbClr val="333333"/>
                </a:solidFill>
                <a:latin typeface="Georgia"/>
                <a:ea typeface="Georgia"/>
                <a:cs typeface="Georgia"/>
                <a:sym typeface="Georgia"/>
              </a:rPr>
              <a:t>Use collaborative problem solving:</a:t>
            </a:r>
            <a:r>
              <a:rPr lang="en-US">
                <a:solidFill>
                  <a:srgbClr val="333333"/>
                </a:solidFill>
                <a:latin typeface="Georgia"/>
                <a:ea typeface="Georgia"/>
                <a:cs typeface="Georgia"/>
                <a:sym typeface="Georgia"/>
              </a:rPr>
              <a:t> allow learners to work together towards a solution</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i="1" lang="en-US">
                <a:solidFill>
                  <a:srgbClr val="333333"/>
                </a:solidFill>
                <a:latin typeface="Georgia"/>
                <a:ea typeface="Georgia"/>
                <a:cs typeface="Georgia"/>
                <a:sym typeface="Georgia"/>
              </a:rPr>
              <a:t>Provide feedback:</a:t>
            </a:r>
            <a:r>
              <a:rPr lang="en-US">
                <a:solidFill>
                  <a:srgbClr val="333333"/>
                </a:solidFill>
                <a:latin typeface="Georgia"/>
                <a:ea typeface="Georgia"/>
                <a:cs typeface="Georgia"/>
                <a:sym typeface="Georgia"/>
              </a:rPr>
              <a:t> that is clear and constructive, in an appropriate environment</a:t>
            </a:r>
            <a:endParaRPr>
              <a:solidFill>
                <a:srgbClr val="333333"/>
              </a:solidFill>
              <a:latin typeface="Georgia"/>
              <a:ea typeface="Georgia"/>
              <a:cs typeface="Georgia"/>
              <a:sym typeface="Georgia"/>
            </a:endParaRPr>
          </a:p>
          <a:p>
            <a:pPr indent="0" lvl="0" marL="0" rtl="0" algn="l">
              <a:lnSpc>
                <a:spcPct val="100000"/>
              </a:lnSpc>
              <a:spcBef>
                <a:spcPts val="0"/>
              </a:spcBef>
              <a:spcAft>
                <a:spcPts val="0"/>
              </a:spcAft>
              <a:buClr>
                <a:schemeClr val="dk1"/>
              </a:buClr>
              <a:buSzPts val="1100"/>
              <a:buFont typeface="Arial"/>
              <a:buNone/>
            </a:pPr>
            <a:r>
              <a:t/>
            </a:r>
            <a:endParaRPr>
              <a:solidFill>
                <a:srgbClr val="333333"/>
              </a:solidFill>
              <a:latin typeface="Georgia"/>
              <a:ea typeface="Georgia"/>
              <a:cs typeface="Georgia"/>
              <a:sym typeface="Georgia"/>
            </a:endParaRPr>
          </a:p>
          <a:p>
            <a:pPr indent="0" lvl="0" marL="0" rtl="0" algn="l">
              <a:lnSpc>
                <a:spcPct val="100000"/>
              </a:lnSpc>
              <a:spcBef>
                <a:spcPts val="0"/>
              </a:spcBef>
              <a:spcAft>
                <a:spcPts val="0"/>
              </a:spcAft>
              <a:buClr>
                <a:schemeClr val="dk1"/>
              </a:buClr>
              <a:buSzPts val="1100"/>
              <a:buFont typeface="Arial"/>
              <a:buNone/>
            </a:pPr>
            <a:r>
              <a:rPr lang="en-US">
                <a:solidFill>
                  <a:srgbClr val="333333"/>
                </a:solidFill>
                <a:latin typeface="Georgia"/>
                <a:ea typeface="Georgia"/>
                <a:cs typeface="Georgia"/>
                <a:sym typeface="Georgia"/>
              </a:rPr>
              <a:t>Reference: </a:t>
            </a:r>
            <a:r>
              <a:rPr lang="en-US">
                <a:solidFill>
                  <a:srgbClr val="212121"/>
                </a:solidFill>
                <a:latin typeface="Georgia"/>
                <a:ea typeface="Georgia"/>
                <a:cs typeface="Georgia"/>
                <a:sym typeface="Georgia"/>
              </a:rPr>
              <a:t>Burgess A, van Diggele C, Roberts C, Mellis C. Tips for teaching procedural skills. BMC Med Educ. 2020 Dec 3;20(Suppl 2):458</a:t>
            </a:r>
            <a:endParaRPr>
              <a:solidFill>
                <a:schemeClr val="dk1"/>
              </a:solidFill>
              <a:latin typeface="Georgia"/>
              <a:ea typeface="Georgia"/>
              <a:cs typeface="Georgia"/>
              <a:sym typeface="Georgia"/>
            </a:endParaRPr>
          </a:p>
          <a:p>
            <a:pPr indent="0" lvl="0" marL="0" rtl="0" algn="l">
              <a:lnSpc>
                <a:spcPct val="100000"/>
              </a:lnSpc>
              <a:spcBef>
                <a:spcPts val="0"/>
              </a:spcBef>
              <a:spcAft>
                <a:spcPts val="0"/>
              </a:spcAft>
              <a:buClr>
                <a:schemeClr val="dk1"/>
              </a:buClr>
              <a:buSzPts val="1100"/>
              <a:buFont typeface="Arial"/>
              <a:buNone/>
            </a:pPr>
            <a:r>
              <a:t/>
            </a:r>
            <a:endParaRPr>
              <a:solidFill>
                <a:srgbClr val="333333"/>
              </a:solidFill>
              <a:latin typeface="Georgia"/>
              <a:ea typeface="Georgia"/>
              <a:cs typeface="Georgia"/>
              <a:sym typeface="Georgia"/>
            </a:endParaRPr>
          </a:p>
          <a:p>
            <a:pPr indent="0" lvl="0" marL="0" rtl="0" algn="l">
              <a:lnSpc>
                <a:spcPct val="100000"/>
              </a:lnSpc>
              <a:spcBef>
                <a:spcPts val="0"/>
              </a:spcBef>
              <a:spcAft>
                <a:spcPts val="0"/>
              </a:spcAft>
              <a:buClr>
                <a:schemeClr val="dk1"/>
              </a:buClr>
              <a:buSzPts val="1100"/>
              <a:buFont typeface="Arial"/>
              <a:buNone/>
            </a:pPr>
            <a:r>
              <a:t/>
            </a:r>
            <a:endParaRPr>
              <a:solidFill>
                <a:schemeClr val="dk1"/>
              </a:solidFill>
            </a:endParaRPr>
          </a:p>
          <a:p>
            <a:pPr indent="-228600" lvl="0" marL="457200" rtl="0" algn="l">
              <a:lnSpc>
                <a:spcPct val="100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2db8843a705_0_8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8" name="Google Shape;228;g2db8843a705_0_8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It is time for our post-curriculum activity. Use the Activity Printout accompaniment for this module to assist with the exercise questions</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4" name="Google Shape;234;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Sample or practice?</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2db8843a705_0_16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0" name="Google Shape;240;g2db8843a705_0_16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28600" lvl="0" marL="457200" marR="0" rtl="0" algn="l">
              <a:lnSpc>
                <a:spcPct val="100000"/>
              </a:lnSpc>
              <a:spcBef>
                <a:spcPts val="0"/>
              </a:spcBef>
              <a:spcAft>
                <a:spcPts val="0"/>
              </a:spcAft>
              <a:buClr>
                <a:srgbClr val="000000"/>
              </a:buClr>
              <a:buSzPts val="1100"/>
              <a:buFont typeface="Arial"/>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4" name="Google Shape;8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Here are the learning objectives for this module</a:t>
            </a:r>
            <a:endParaRPr/>
          </a:p>
          <a:p>
            <a:pPr indent="-298450" lvl="0" marL="457200" rtl="0" algn="l">
              <a:lnSpc>
                <a:spcPct val="100000"/>
              </a:lnSpc>
              <a:spcBef>
                <a:spcPts val="0"/>
              </a:spcBef>
              <a:spcAft>
                <a:spcPts val="0"/>
              </a:spcAft>
              <a:buSzPts val="1100"/>
              <a:buChar char="●"/>
            </a:pPr>
            <a:r>
              <a:rPr lang="en-US"/>
              <a:t>We will describe different components of procedural skills and what a learner has to do to demonstrate competency</a:t>
            </a:r>
            <a:endParaRPr/>
          </a:p>
          <a:p>
            <a:pPr indent="-298450" lvl="0" marL="457200" rtl="0" algn="l">
              <a:lnSpc>
                <a:spcPct val="100000"/>
              </a:lnSpc>
              <a:spcBef>
                <a:spcPts val="0"/>
              </a:spcBef>
              <a:spcAft>
                <a:spcPts val="0"/>
              </a:spcAft>
              <a:buSzPts val="1100"/>
              <a:buChar char="●"/>
            </a:pPr>
            <a:r>
              <a:rPr lang="en-US"/>
              <a:t>We will look at the classic adage of “see one, do one, teach one” and how this is ineffective for lasting learning. </a:t>
            </a:r>
            <a:endParaRPr/>
          </a:p>
          <a:p>
            <a:pPr indent="-298450" lvl="0" marL="457200" rtl="0" algn="l">
              <a:lnSpc>
                <a:spcPct val="100000"/>
              </a:lnSpc>
              <a:spcBef>
                <a:spcPts val="0"/>
              </a:spcBef>
              <a:spcAft>
                <a:spcPts val="0"/>
              </a:spcAft>
              <a:buSzPts val="1100"/>
              <a:buChar char="●"/>
            </a:pPr>
            <a:r>
              <a:rPr lang="en-US"/>
              <a:t>Therefore, lets take a look at two techniques for teaching procedural skills that you can use in the future.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0" name="Google Shape;9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90000"/>
              </a:lnSpc>
              <a:spcBef>
                <a:spcPts val="0"/>
              </a:spcBef>
              <a:spcAft>
                <a:spcPts val="0"/>
              </a:spcAft>
              <a:buSzPts val="1100"/>
              <a:buChar char="●"/>
            </a:pPr>
            <a:r>
              <a:rPr lang="en-US"/>
              <a:t>Procedures are a key component of EM practice. Learners are excited by doing procedures – but it’s important to understand the level of knowledge prior to allowing a learner to do a procedure solo</a:t>
            </a:r>
            <a:endParaRPr>
              <a:solidFill>
                <a:schemeClr val="dk1"/>
              </a:solidFill>
            </a:endParaRPr>
          </a:p>
          <a:p>
            <a:pPr indent="-298450" lvl="0" marL="457200" rtl="0" algn="l">
              <a:lnSpc>
                <a:spcPct val="90000"/>
              </a:lnSpc>
              <a:spcBef>
                <a:spcPts val="0"/>
              </a:spcBef>
              <a:spcAft>
                <a:spcPts val="0"/>
              </a:spcAft>
              <a:buSzPts val="1100"/>
              <a:buChar char="●"/>
            </a:pPr>
            <a:r>
              <a:rPr lang="en-US"/>
              <a:t>In a busy ED, it can be challenging to spend the time teaching a new procedure to a learner </a:t>
            </a:r>
            <a:endParaRPr/>
          </a:p>
          <a:p>
            <a:pPr indent="-298450" lvl="0" marL="457200" rtl="0" algn="l">
              <a:lnSpc>
                <a:spcPct val="90000"/>
              </a:lnSpc>
              <a:spcBef>
                <a:spcPts val="0"/>
              </a:spcBef>
              <a:spcAft>
                <a:spcPts val="0"/>
              </a:spcAft>
              <a:buSzPts val="1100"/>
              <a:buChar char="●"/>
            </a:pPr>
            <a:r>
              <a:rPr lang="en-US"/>
              <a:t>Using a framework for teaching procedures can help the educator quickly assess the learner's knowledge and allow for teaching at all levels of knowledge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770d57b700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2" name="Google Shape;112;g2770d57b700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marR="0" rtl="0" algn="l">
              <a:lnSpc>
                <a:spcPct val="100000"/>
              </a:lnSpc>
              <a:spcBef>
                <a:spcPts val="0"/>
              </a:spcBef>
              <a:spcAft>
                <a:spcPts val="0"/>
              </a:spcAft>
              <a:buSzPts val="1100"/>
              <a:buChar char="●"/>
            </a:pPr>
            <a:r>
              <a:rPr lang="en-US"/>
              <a:t>First let’s begin by defining skills in general and procedural skills in particular.</a:t>
            </a:r>
            <a:endParaRPr/>
          </a:p>
          <a:p>
            <a:pPr indent="-298450" lvl="0" marL="457200" marR="0" rtl="0" algn="l">
              <a:lnSpc>
                <a:spcPct val="100000"/>
              </a:lnSpc>
              <a:spcBef>
                <a:spcPts val="0"/>
              </a:spcBef>
              <a:spcAft>
                <a:spcPts val="0"/>
              </a:spcAft>
              <a:buSzPts val="1100"/>
              <a:buChar char="●"/>
            </a:pPr>
            <a:r>
              <a:rPr lang="en-US"/>
              <a:t>A skill is a task which is learned, not innate. It can be broken down into steps and requires practice for improvement.  It also has a measurable goal or outcome. </a:t>
            </a:r>
            <a:endParaRPr/>
          </a:p>
          <a:p>
            <a:pPr indent="-298450" lvl="0" marL="457200" marR="0" rtl="0" algn="l">
              <a:lnSpc>
                <a:spcPct val="100000"/>
              </a:lnSpc>
              <a:spcBef>
                <a:spcPts val="0"/>
              </a:spcBef>
              <a:spcAft>
                <a:spcPts val="0"/>
              </a:spcAft>
              <a:buSzPts val="1100"/>
              <a:buChar char="●"/>
            </a:pPr>
            <a:r>
              <a:rPr lang="en-US"/>
              <a:t>Procedural skills can be defined as the “mental and motor activities required to execute a manual task.” These can also be termed psychomotor skills or technical skills. </a:t>
            </a:r>
            <a:endParaRPr/>
          </a:p>
          <a:p>
            <a:pPr indent="-298450" lvl="0" marL="457200" marR="0" rtl="0" algn="l">
              <a:lnSpc>
                <a:spcPct val="100000"/>
              </a:lnSpc>
              <a:spcBef>
                <a:spcPts val="0"/>
              </a:spcBef>
              <a:spcAft>
                <a:spcPts val="0"/>
              </a:spcAft>
              <a:buSzPts val="1100"/>
              <a:buChar char="●"/>
            </a:pPr>
            <a:r>
              <a:rPr lang="en-US"/>
              <a:t>Clinical skills require mastery of multiple cognitive and psychomotor components – and as such are often more readily taught through demonstration rather than description.  </a:t>
            </a:r>
            <a:endParaRPr b="0" i="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Calibri"/>
              <a:buNone/>
            </a:pPr>
            <a:r>
              <a:t/>
            </a:r>
            <a:endParaRPr b="0" i="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Calibri"/>
              <a:buNone/>
            </a:pPr>
            <a:r>
              <a:rPr lang="en-US"/>
              <a:t>References: </a:t>
            </a:r>
            <a:r>
              <a:rPr lang="en-US">
                <a:solidFill>
                  <a:srgbClr val="212121"/>
                </a:solidFill>
              </a:rPr>
              <a:t>Burgess A, van Diggele C, Roberts C, Mellis C. Tips for teaching procedural skills. BMC Med Educ. 2020 Dec 3;20(Suppl 2):458; Sawyer T, White M, Zaveri P, et al. Learn, see, practice, prove, do, maintain: an evidence-based pedagogical framework for procedural skill training in medicine. Acad Med. 2015;90(8):1025-1033.;Kovacs G. Procedural skills in medicine: linking theory to practice. J Emerg Med. 1997 May-Jun;15(3):387-91. doi: 10.1016/s0736-4679(97)00019-x. PMID: 9258796.</a:t>
            </a:r>
            <a:endParaRPr>
              <a:solidFill>
                <a:schemeClr val="dk1"/>
              </a:solidFill>
            </a:endParaRPr>
          </a:p>
          <a:p>
            <a:pPr indent="0" lvl="0" marL="0" marR="0" rtl="0" algn="l">
              <a:lnSpc>
                <a:spcPct val="100000"/>
              </a:lnSpc>
              <a:spcBef>
                <a:spcPts val="0"/>
              </a:spcBef>
              <a:spcAft>
                <a:spcPts val="0"/>
              </a:spcAft>
              <a:buClr>
                <a:schemeClr val="dk1"/>
              </a:buClr>
              <a:buSzPts val="1200"/>
              <a:buFont typeface="Calibri"/>
              <a:buNone/>
            </a:pPr>
            <a:r>
              <a:t/>
            </a:r>
            <a:endParaRPr i="1" sz="1200">
              <a:solidFill>
                <a:srgbClr val="21212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6" name="Google Shape;126;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b="0" i="0" lang="en-US">
                <a:solidFill>
                  <a:srgbClr val="333333"/>
                </a:solidFill>
                <a:latin typeface="Georgia"/>
                <a:ea typeface="Georgia"/>
                <a:cs typeface="Georgia"/>
                <a:sym typeface="Georgia"/>
              </a:rPr>
              <a:t>It’s important to emphasize that learning a skill involves more than just performing the skill manually. There are other considerations, including knowledge of the procedure and communication skills. Becoming competent in a skill involves these three main components: knowledge, communication and performance </a:t>
            </a:r>
            <a:endParaRPr/>
          </a:p>
          <a:p>
            <a:pPr indent="0" lvl="0" marL="0" rtl="0" algn="l">
              <a:lnSpc>
                <a:spcPct val="100000"/>
              </a:lnSpc>
              <a:spcBef>
                <a:spcPts val="0"/>
              </a:spcBef>
              <a:spcAft>
                <a:spcPts val="0"/>
              </a:spcAft>
              <a:buSzPts val="1100"/>
              <a:buNone/>
            </a:pPr>
            <a:r>
              <a:t/>
            </a:r>
            <a:endParaRPr b="0" i="0">
              <a:solidFill>
                <a:srgbClr val="333333"/>
              </a:solidFill>
              <a:latin typeface="Georgia"/>
              <a:ea typeface="Georgia"/>
              <a:cs typeface="Georgia"/>
              <a:sym typeface="Georgia"/>
            </a:endParaRPr>
          </a:p>
          <a:p>
            <a:pPr indent="-171450" lvl="0" marL="171450" rtl="0" algn="l">
              <a:lnSpc>
                <a:spcPct val="100000"/>
              </a:lnSpc>
              <a:spcBef>
                <a:spcPts val="0"/>
              </a:spcBef>
              <a:spcAft>
                <a:spcPts val="0"/>
              </a:spcAft>
              <a:buSzPts val="1100"/>
              <a:buChar char="●"/>
            </a:pPr>
            <a:r>
              <a:rPr b="1" i="0" lang="en-US">
                <a:solidFill>
                  <a:srgbClr val="333333"/>
                </a:solidFill>
                <a:latin typeface="Georgia"/>
                <a:ea typeface="Georgia"/>
                <a:cs typeface="Georgia"/>
                <a:sym typeface="Georgia"/>
              </a:rPr>
              <a:t>Knowledge</a:t>
            </a:r>
            <a:r>
              <a:rPr b="0" i="0" lang="en-US">
                <a:solidFill>
                  <a:srgbClr val="333333"/>
                </a:solidFill>
                <a:latin typeface="Georgia"/>
                <a:ea typeface="Georgia"/>
                <a:cs typeface="Georgia"/>
                <a:sym typeface="Georgia"/>
              </a:rPr>
              <a:t>: Prior to performing a procedure, the learner should be able to describe why we are doing a procedure, what complications which could occur (and how to prevent or address them)</a:t>
            </a:r>
            <a:endParaRPr/>
          </a:p>
          <a:p>
            <a:pPr indent="-171450" lvl="0" marL="171450" rtl="0" algn="l">
              <a:lnSpc>
                <a:spcPct val="100000"/>
              </a:lnSpc>
              <a:spcBef>
                <a:spcPts val="0"/>
              </a:spcBef>
              <a:spcAft>
                <a:spcPts val="0"/>
              </a:spcAft>
              <a:buSzPts val="1100"/>
              <a:buChar char="●"/>
            </a:pPr>
            <a:r>
              <a:rPr b="1" i="0" lang="en-US">
                <a:solidFill>
                  <a:srgbClr val="333333"/>
                </a:solidFill>
                <a:latin typeface="Georgia"/>
                <a:ea typeface="Georgia"/>
                <a:cs typeface="Georgia"/>
                <a:sym typeface="Georgia"/>
              </a:rPr>
              <a:t>Communication</a:t>
            </a:r>
            <a:r>
              <a:rPr b="0" i="0" lang="en-US">
                <a:solidFill>
                  <a:srgbClr val="333333"/>
                </a:solidFill>
                <a:latin typeface="Georgia"/>
                <a:ea typeface="Georgia"/>
                <a:cs typeface="Georgia"/>
                <a:sym typeface="Georgia"/>
              </a:rPr>
              <a:t>: The learner should be able to communicate this knowledge to the patient as part of the informed consent process and also be able to ask for help when needed</a:t>
            </a:r>
            <a:endParaRPr/>
          </a:p>
          <a:p>
            <a:pPr indent="-171450" lvl="0" marL="171450" rtl="0" algn="l">
              <a:lnSpc>
                <a:spcPct val="100000"/>
              </a:lnSpc>
              <a:spcBef>
                <a:spcPts val="0"/>
              </a:spcBef>
              <a:spcAft>
                <a:spcPts val="0"/>
              </a:spcAft>
              <a:buSzPts val="1100"/>
              <a:buChar char="●"/>
            </a:pPr>
            <a:r>
              <a:rPr b="1" i="0" lang="en-US">
                <a:solidFill>
                  <a:srgbClr val="333333"/>
                </a:solidFill>
                <a:latin typeface="Georgia"/>
                <a:ea typeface="Georgia"/>
                <a:cs typeface="Georgia"/>
                <a:sym typeface="Georgia"/>
              </a:rPr>
              <a:t>Performance</a:t>
            </a:r>
            <a:r>
              <a:rPr b="0" i="0" lang="en-US">
                <a:solidFill>
                  <a:srgbClr val="333333"/>
                </a:solidFill>
                <a:latin typeface="Georgia"/>
                <a:ea typeface="Georgia"/>
                <a:cs typeface="Georgia"/>
                <a:sym typeface="Georgia"/>
              </a:rPr>
              <a:t>: The learner should know the steps prior to commencement of procedure and be able to verbalize all steps of the procedure</a:t>
            </a:r>
            <a:r>
              <a:rPr lang="en-US">
                <a:solidFill>
                  <a:srgbClr val="333333"/>
                </a:solidFill>
                <a:latin typeface="Georgia"/>
                <a:ea typeface="Georgia"/>
                <a:cs typeface="Georgia"/>
                <a:sym typeface="Georgia"/>
              </a:rPr>
              <a:t>, as well as the post-procedure care </a:t>
            </a:r>
            <a:endParaRPr>
              <a:solidFill>
                <a:srgbClr val="333333"/>
              </a:solidFill>
              <a:latin typeface="Georgia"/>
              <a:ea typeface="Georgia"/>
              <a:cs typeface="Georgia"/>
              <a:sym typeface="Georgia"/>
            </a:endParaRPr>
          </a:p>
          <a:p>
            <a:pPr indent="0" lvl="0" marL="0" rtl="0" algn="l">
              <a:lnSpc>
                <a:spcPct val="100000"/>
              </a:lnSpc>
              <a:spcBef>
                <a:spcPts val="0"/>
              </a:spcBef>
              <a:spcAft>
                <a:spcPts val="0"/>
              </a:spcAft>
              <a:buSzPts val="1100"/>
              <a:buNone/>
            </a:pPr>
            <a:r>
              <a:t/>
            </a:r>
            <a:endParaRPr>
              <a:solidFill>
                <a:srgbClr val="333333"/>
              </a:solidFill>
              <a:latin typeface="Georgia"/>
              <a:ea typeface="Georgia"/>
              <a:cs typeface="Georgia"/>
              <a:sym typeface="Georgia"/>
            </a:endParaRPr>
          </a:p>
          <a:p>
            <a:pPr indent="0" lvl="0" marL="0" rtl="0" algn="l">
              <a:lnSpc>
                <a:spcPct val="100000"/>
              </a:lnSpc>
              <a:spcBef>
                <a:spcPts val="0"/>
              </a:spcBef>
              <a:spcAft>
                <a:spcPts val="0"/>
              </a:spcAft>
              <a:buSzPts val="1100"/>
              <a:buNone/>
            </a:pPr>
            <a:r>
              <a:rPr lang="en-US">
                <a:solidFill>
                  <a:srgbClr val="333333"/>
                </a:solidFill>
                <a:latin typeface="Georgia"/>
                <a:ea typeface="Georgia"/>
                <a:cs typeface="Georgia"/>
                <a:sym typeface="Georgia"/>
              </a:rPr>
              <a:t>Reference</a:t>
            </a:r>
            <a:r>
              <a:rPr lang="en-US" sz="1000">
                <a:solidFill>
                  <a:srgbClr val="333333"/>
                </a:solidFill>
                <a:latin typeface="Georgia"/>
                <a:ea typeface="Georgia"/>
                <a:cs typeface="Georgia"/>
                <a:sym typeface="Georgia"/>
              </a:rPr>
              <a:t>: </a:t>
            </a:r>
            <a:r>
              <a:rPr lang="en-US">
                <a:solidFill>
                  <a:srgbClr val="212121"/>
                </a:solidFill>
                <a:latin typeface="Georgia"/>
                <a:ea typeface="Georgia"/>
                <a:cs typeface="Georgia"/>
                <a:sym typeface="Georgia"/>
              </a:rPr>
              <a:t>Burgess A, van Diggele C, Roberts C, Mellis C. Tips for teaching procedural skills. BMC Med Educ. 2020 Dec 3;20(Suppl 2):458. </a:t>
            </a:r>
            <a:endParaRPr>
              <a:solidFill>
                <a:schemeClr val="dk1"/>
              </a:solidFill>
              <a:latin typeface="Georgia"/>
              <a:ea typeface="Georgia"/>
              <a:cs typeface="Georgia"/>
              <a:sym typeface="Georgia"/>
            </a:endParaRPr>
          </a:p>
          <a:p>
            <a:pPr indent="0" lvl="0" marL="0" rtl="0" algn="l">
              <a:lnSpc>
                <a:spcPct val="100000"/>
              </a:lnSpc>
              <a:spcBef>
                <a:spcPts val="0"/>
              </a:spcBef>
              <a:spcAft>
                <a:spcPts val="0"/>
              </a:spcAft>
              <a:buSzPts val="1100"/>
              <a:buNone/>
            </a:pPr>
            <a:r>
              <a:t/>
            </a:r>
            <a:endParaRPr>
              <a:solidFill>
                <a:srgbClr val="333333"/>
              </a:solidFill>
              <a:latin typeface="Georgia"/>
              <a:ea typeface="Georgia"/>
              <a:cs typeface="Georgia"/>
              <a:sym typeface="Georgia"/>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770d57b700_0_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2" name="Google Shape;142;g2770d57b700_0_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marR="0" rtl="0" algn="l">
              <a:lnSpc>
                <a:spcPct val="100000"/>
              </a:lnSpc>
              <a:spcBef>
                <a:spcPts val="0"/>
              </a:spcBef>
              <a:spcAft>
                <a:spcPts val="0"/>
              </a:spcAft>
              <a:buClr>
                <a:srgbClr val="333333"/>
              </a:buClr>
              <a:buSzPts val="1100"/>
              <a:buFont typeface="Georgia"/>
              <a:buChar char="●"/>
            </a:pPr>
            <a:r>
              <a:rPr b="0" i="0" lang="en-US">
                <a:solidFill>
                  <a:srgbClr val="333333"/>
                </a:solidFill>
                <a:latin typeface="Georgia"/>
                <a:ea typeface="Georgia"/>
                <a:cs typeface="Georgia"/>
                <a:sym typeface="Georgia"/>
              </a:rPr>
              <a:t>The educational theory behind teaching psychomotor skills largely focuses on the idea that skills are best learned by following a series of steps, and that through repetition of these steps with appropriate feedback, learners can both attain and retain knowledge.  One of the challenges in doing this is that once an individual has become an expert in a procedure and is performing it regularly, it can be difficult to break this down into small steps and communicate this to a learner.  </a:t>
            </a:r>
            <a:endParaRPr/>
          </a:p>
          <a:p>
            <a:pPr indent="-298450" lvl="0" marL="457200" marR="0" rtl="0" algn="l">
              <a:lnSpc>
                <a:spcPct val="100000"/>
              </a:lnSpc>
              <a:spcBef>
                <a:spcPts val="0"/>
              </a:spcBef>
              <a:spcAft>
                <a:spcPts val="0"/>
              </a:spcAft>
              <a:buClr>
                <a:srgbClr val="333333"/>
              </a:buClr>
              <a:buSzPts val="1100"/>
              <a:buFont typeface="Georgia"/>
              <a:buChar char="●"/>
            </a:pPr>
            <a:r>
              <a:rPr b="0" i="0" lang="en-US">
                <a:solidFill>
                  <a:srgbClr val="333333"/>
                </a:solidFill>
                <a:latin typeface="Georgia"/>
                <a:ea typeface="Georgia"/>
                <a:cs typeface="Georgia"/>
                <a:sym typeface="Georgia"/>
              </a:rPr>
              <a:t>Using a framework to teach procedural skills can help streamline the process for the busy clinician-educator.  In the next few slides we will critique one older framework and introduce a newer one which can be used by the clinician-educator.  In general, frameworks for procedural teaching include three main elements.</a:t>
            </a:r>
            <a:endParaRPr/>
          </a:p>
          <a:p>
            <a:pPr indent="-298450" lvl="0" marL="457200" marR="0" rtl="0" algn="l">
              <a:lnSpc>
                <a:spcPct val="100000"/>
              </a:lnSpc>
              <a:spcBef>
                <a:spcPts val="0"/>
              </a:spcBef>
              <a:spcAft>
                <a:spcPts val="0"/>
              </a:spcAft>
              <a:buClr>
                <a:srgbClr val="333333"/>
              </a:buClr>
              <a:buSzPts val="1100"/>
              <a:buFont typeface="Georgia"/>
              <a:buChar char="●"/>
            </a:pPr>
            <a:r>
              <a:rPr b="1" i="0" lang="en-US">
                <a:solidFill>
                  <a:srgbClr val="333333"/>
                </a:solidFill>
                <a:latin typeface="Georgia"/>
                <a:ea typeface="Georgia"/>
                <a:cs typeface="Georgia"/>
                <a:sym typeface="Georgia"/>
              </a:rPr>
              <a:t>Preparation</a:t>
            </a:r>
            <a:r>
              <a:rPr b="0" i="0" lang="en-US">
                <a:solidFill>
                  <a:srgbClr val="333333"/>
                </a:solidFill>
                <a:latin typeface="Georgia"/>
                <a:ea typeface="Georgia"/>
                <a:cs typeface="Georgia"/>
                <a:sym typeface="Georgia"/>
              </a:rPr>
              <a:t> includes obtaining background information through reading or watching videos as well as visualizing the procedure as demonstrated by an expert – either in person or recorded</a:t>
            </a:r>
            <a:endParaRPr/>
          </a:p>
          <a:p>
            <a:pPr indent="-298450" lvl="0" marL="457200" marR="0" rtl="0" algn="l">
              <a:lnSpc>
                <a:spcPct val="100000"/>
              </a:lnSpc>
              <a:spcBef>
                <a:spcPts val="0"/>
              </a:spcBef>
              <a:spcAft>
                <a:spcPts val="0"/>
              </a:spcAft>
              <a:buClr>
                <a:srgbClr val="333333"/>
              </a:buClr>
              <a:buSzPts val="1100"/>
              <a:buFont typeface="Georgia"/>
              <a:buChar char="●"/>
            </a:pPr>
            <a:r>
              <a:rPr b="1" i="0" lang="en-US">
                <a:solidFill>
                  <a:srgbClr val="333333"/>
                </a:solidFill>
                <a:latin typeface="Georgia"/>
                <a:ea typeface="Georgia"/>
                <a:cs typeface="Georgia"/>
                <a:sym typeface="Georgia"/>
              </a:rPr>
              <a:t>Verbalization</a:t>
            </a:r>
            <a:r>
              <a:rPr b="0" i="0" lang="en-US">
                <a:solidFill>
                  <a:srgbClr val="333333"/>
                </a:solidFill>
                <a:latin typeface="Georgia"/>
                <a:ea typeface="Georgia"/>
                <a:cs typeface="Georgia"/>
                <a:sym typeface="Georgia"/>
              </a:rPr>
              <a:t> includes both the verbal expression of the steps by the expert and then by the learner prior to actually performing the procedure.  This step not only helps with retention of knowledge, but also helps the educator identify the learner’s skill level and needs. </a:t>
            </a:r>
            <a:endParaRPr/>
          </a:p>
          <a:p>
            <a:pPr indent="-298450" lvl="0" marL="457200" marR="0" rtl="0" algn="l">
              <a:lnSpc>
                <a:spcPct val="100000"/>
              </a:lnSpc>
              <a:spcBef>
                <a:spcPts val="0"/>
              </a:spcBef>
              <a:spcAft>
                <a:spcPts val="0"/>
              </a:spcAft>
              <a:buClr>
                <a:srgbClr val="333333"/>
              </a:buClr>
              <a:buSzPts val="1100"/>
              <a:buFont typeface="Georgia"/>
              <a:buChar char="●"/>
            </a:pPr>
            <a:r>
              <a:rPr b="1" i="0" lang="en-US">
                <a:solidFill>
                  <a:srgbClr val="333333"/>
                </a:solidFill>
                <a:latin typeface="Georgia"/>
                <a:ea typeface="Georgia"/>
                <a:cs typeface="Georgia"/>
                <a:sym typeface="Georgia"/>
              </a:rPr>
              <a:t>Practice</a:t>
            </a:r>
            <a:r>
              <a:rPr b="0" i="0" lang="en-US">
                <a:solidFill>
                  <a:srgbClr val="333333"/>
                </a:solidFill>
                <a:latin typeface="Georgia"/>
                <a:ea typeface="Georgia"/>
                <a:cs typeface="Georgia"/>
                <a:sym typeface="Georgia"/>
              </a:rPr>
              <a:t> should include practice of the subcomponents first, leading up to complete performance of the skill.  For example, for a junior learner performing a laceration repair, subcomponents might include site cleaning, anesthetizing, placing sutures, knot tying.  Each of these steps can be practiced individually prior to a learner completing the entire task him/herself.  </a:t>
            </a:r>
            <a:endParaRPr/>
          </a:p>
          <a:p>
            <a:pPr indent="-298450" lvl="1" marL="914400" marR="0" rtl="0" algn="l">
              <a:lnSpc>
                <a:spcPct val="100000"/>
              </a:lnSpc>
              <a:spcBef>
                <a:spcPts val="0"/>
              </a:spcBef>
              <a:spcAft>
                <a:spcPts val="0"/>
              </a:spcAft>
              <a:buClr>
                <a:srgbClr val="333333"/>
              </a:buClr>
              <a:buSzPts val="1100"/>
              <a:buFont typeface="Georgia"/>
              <a:buChar char="○"/>
            </a:pPr>
            <a:r>
              <a:rPr b="0" i="0" lang="en-US">
                <a:solidFill>
                  <a:srgbClr val="333333"/>
                </a:solidFill>
                <a:latin typeface="Georgia"/>
                <a:ea typeface="Georgia"/>
                <a:cs typeface="Georgia"/>
                <a:sym typeface="Georgia"/>
              </a:rPr>
              <a:t>Feedback should be given to the learner during both the verbalization and practice stages. </a:t>
            </a:r>
            <a:endParaRPr b="0" i="0">
              <a:solidFill>
                <a:srgbClr val="333333"/>
              </a:solidFill>
              <a:latin typeface="Georgia"/>
              <a:ea typeface="Georgia"/>
              <a:cs typeface="Georgia"/>
              <a:sym typeface="Georgia"/>
            </a:endParaRPr>
          </a:p>
          <a:p>
            <a:pPr indent="0" lvl="0" marL="228600" marR="0" rtl="0" algn="l">
              <a:lnSpc>
                <a:spcPct val="100000"/>
              </a:lnSpc>
              <a:spcBef>
                <a:spcPts val="0"/>
              </a:spcBef>
              <a:spcAft>
                <a:spcPts val="0"/>
              </a:spcAft>
              <a:buClr>
                <a:srgbClr val="000000"/>
              </a:buClr>
              <a:buSzPts val="1400"/>
              <a:buFont typeface="Arial"/>
              <a:buNone/>
            </a:pPr>
            <a:r>
              <a:t/>
            </a:r>
            <a:endParaRPr>
              <a:solidFill>
                <a:srgbClr val="333333"/>
              </a:solidFill>
              <a:latin typeface="Georgia"/>
              <a:ea typeface="Georgia"/>
              <a:cs typeface="Georgia"/>
              <a:sym typeface="Georgia"/>
            </a:endParaRPr>
          </a:p>
          <a:p>
            <a:pPr indent="0" lvl="0" marL="228600" marR="0" rtl="0" algn="l">
              <a:lnSpc>
                <a:spcPct val="100000"/>
              </a:lnSpc>
              <a:spcBef>
                <a:spcPts val="0"/>
              </a:spcBef>
              <a:spcAft>
                <a:spcPts val="0"/>
              </a:spcAft>
              <a:buClr>
                <a:srgbClr val="000000"/>
              </a:buClr>
              <a:buSzPts val="1400"/>
              <a:buFont typeface="Arial"/>
              <a:buNone/>
            </a:pPr>
            <a:r>
              <a:rPr lang="en-US">
                <a:solidFill>
                  <a:srgbClr val="333333"/>
                </a:solidFill>
                <a:latin typeface="Georgia"/>
                <a:ea typeface="Georgia"/>
                <a:cs typeface="Georgia"/>
                <a:sym typeface="Georgia"/>
              </a:rPr>
              <a:t>Reference:</a:t>
            </a:r>
            <a:r>
              <a:rPr lang="en-US" sz="1000">
                <a:solidFill>
                  <a:srgbClr val="333333"/>
                </a:solidFill>
                <a:latin typeface="Georgia"/>
                <a:ea typeface="Georgia"/>
                <a:cs typeface="Georgia"/>
                <a:sym typeface="Georgia"/>
              </a:rPr>
              <a:t> </a:t>
            </a:r>
            <a:r>
              <a:rPr lang="en-US">
                <a:solidFill>
                  <a:srgbClr val="212121"/>
                </a:solidFill>
                <a:latin typeface="Georgia"/>
                <a:ea typeface="Georgia"/>
                <a:cs typeface="Georgia"/>
                <a:sym typeface="Georgia"/>
              </a:rPr>
              <a:t>Davis AJ, Fierro L, Guptill M, Kiemeney M, Brown L, Smith DD, Young TP. Practical Application of Educational Theory for Learning Technical Skills in Emergency Medicine. Ann Emerg Med. 2017 Sep;70(3):402-405. </a:t>
            </a:r>
            <a:endParaRPr sz="900">
              <a:solidFill>
                <a:schemeClr val="dk1"/>
              </a:solidFill>
              <a:latin typeface="Georgia"/>
              <a:ea typeface="Georgia"/>
              <a:cs typeface="Georgia"/>
              <a:sym typeface="Georgia"/>
            </a:endParaRPr>
          </a:p>
          <a:p>
            <a:pPr indent="0" lvl="0" marL="228600" marR="0" rtl="0" algn="l">
              <a:lnSpc>
                <a:spcPct val="100000"/>
              </a:lnSpc>
              <a:spcBef>
                <a:spcPts val="0"/>
              </a:spcBef>
              <a:spcAft>
                <a:spcPts val="0"/>
              </a:spcAft>
              <a:buClr>
                <a:srgbClr val="000000"/>
              </a:buClr>
              <a:buSzPts val="1400"/>
              <a:buFont typeface="Arial"/>
              <a:buNone/>
            </a:pPr>
            <a:r>
              <a:t/>
            </a:r>
            <a:endParaRPr sz="1000">
              <a:solidFill>
                <a:srgbClr val="333333"/>
              </a:solidFill>
              <a:latin typeface="Georgia"/>
              <a:ea typeface="Georgia"/>
              <a:cs typeface="Georgia"/>
              <a:sym typeface="Georgia"/>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770d57b700_0_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1" name="Google Shape;161;g2770d57b700_0_4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marR="0" rtl="0" algn="l">
              <a:lnSpc>
                <a:spcPct val="100000"/>
              </a:lnSpc>
              <a:spcBef>
                <a:spcPts val="0"/>
              </a:spcBef>
              <a:spcAft>
                <a:spcPts val="0"/>
              </a:spcAft>
              <a:buSzPts val="1100"/>
              <a:buChar char="●"/>
            </a:pPr>
            <a:r>
              <a:rPr lang="en-US"/>
              <a:t>The traditional framework for teaching procedural skills has been “See one, do one, teach one” as coined in the 1890s by the surgeon Dr. Halsted at Johns Hopkins.   While this method has its benefits, particularly related to the kinesthetic process of learning, it is a simplistic approach to teaching and learning procedures.  </a:t>
            </a:r>
            <a:endParaRPr/>
          </a:p>
          <a:p>
            <a:pPr indent="-298450" lvl="0" marL="457200" marR="0" rtl="0" algn="l">
              <a:lnSpc>
                <a:spcPct val="100000"/>
              </a:lnSpc>
              <a:spcBef>
                <a:spcPts val="0"/>
              </a:spcBef>
              <a:spcAft>
                <a:spcPts val="0"/>
              </a:spcAft>
              <a:buSzPts val="1100"/>
              <a:buChar char="●"/>
            </a:pPr>
            <a:r>
              <a:rPr lang="en-US"/>
              <a:t>Without background knowledge, "seeing one" is an ineffective way to learn a procedure.  In an era of increased attention to patient safety, performing a procedure on a real patient without adequate preparation may also be risky and irresponsible.  </a:t>
            </a:r>
            <a:endParaRPr/>
          </a:p>
          <a:p>
            <a:pPr indent="-298450" lvl="0" marL="457200" marR="0" rtl="0" algn="l">
              <a:lnSpc>
                <a:spcPct val="100000"/>
              </a:lnSpc>
              <a:spcBef>
                <a:spcPts val="0"/>
              </a:spcBef>
              <a:spcAft>
                <a:spcPts val="0"/>
              </a:spcAft>
              <a:buSzPts val="1100"/>
              <a:buChar char="●"/>
            </a:pPr>
            <a:r>
              <a:rPr lang="en-US"/>
              <a:t>Finally, without confirming that a learner has mastered a procedure without error, expecting them to teach another can contribute to these errors being passed on from learner to learner. </a:t>
            </a:r>
            <a:endParaRPr/>
          </a:p>
          <a:p>
            <a:pPr indent="-228600" lvl="0" marL="457200" marR="0" rtl="0" algn="l">
              <a:lnSpc>
                <a:spcPct val="100000"/>
              </a:lnSpc>
              <a:spcBef>
                <a:spcPts val="0"/>
              </a:spcBef>
              <a:spcAft>
                <a:spcPts val="0"/>
              </a:spcAft>
              <a:buClr>
                <a:srgbClr val="000000"/>
              </a:buClr>
              <a:buSzPts val="1100"/>
              <a:buFont typeface="Arial"/>
              <a:buNone/>
            </a:pPr>
            <a:r>
              <a:t/>
            </a:r>
            <a:endParaRPr/>
          </a:p>
          <a:p>
            <a:pPr indent="-228600" lvl="0" marL="457200" marR="0" rtl="0" algn="l">
              <a:lnSpc>
                <a:spcPct val="100000"/>
              </a:lnSpc>
              <a:spcBef>
                <a:spcPts val="0"/>
              </a:spcBef>
              <a:spcAft>
                <a:spcPts val="0"/>
              </a:spcAft>
              <a:buClr>
                <a:srgbClr val="000000"/>
              </a:buClr>
              <a:buSzPts val="1100"/>
              <a:buFont typeface="Arial"/>
              <a:buNone/>
            </a:pPr>
            <a:r>
              <a:t/>
            </a:r>
            <a:endParaRPr/>
          </a:p>
          <a:p>
            <a:pPr indent="-228600" lvl="0" marL="457200" marR="0" rtl="0" algn="l">
              <a:lnSpc>
                <a:spcPct val="100000"/>
              </a:lnSpc>
              <a:spcBef>
                <a:spcPts val="0"/>
              </a:spcBef>
              <a:spcAft>
                <a:spcPts val="0"/>
              </a:spcAft>
              <a:buClr>
                <a:srgbClr val="000000"/>
              </a:buClr>
              <a:buSzPts val="1100"/>
              <a:buFont typeface="Arial"/>
              <a:buNone/>
            </a:pPr>
            <a:r>
              <a:rPr lang="en-US"/>
              <a:t>Reference: </a:t>
            </a:r>
            <a:r>
              <a:rPr lang="en-US">
                <a:solidFill>
                  <a:srgbClr val="212121"/>
                </a:solidFill>
              </a:rPr>
              <a:t>Thomas H Jr. Teaching procedural skills: beyond "see one-do one". Acad Emerg Med. 1994 Jul-Aug;1(4):398-401. doi: 10.1111/j.1553-2712.1994.tb02654.x. PMID: 7614290.</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7" name="Google Shape;167;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b="1" lang="en-US"/>
              <a:t>Peyton's Four-Step Approach</a:t>
            </a:r>
            <a:r>
              <a:rPr lang="en-US"/>
              <a:t> is a newer framework that can be more easily used in the clinical setting.</a:t>
            </a:r>
            <a:endParaRPr/>
          </a:p>
          <a:p>
            <a:pPr indent="-298450" lvl="0" marL="457200" rtl="0" algn="l">
              <a:lnSpc>
                <a:spcPct val="100000"/>
              </a:lnSpc>
              <a:spcBef>
                <a:spcPts val="0"/>
              </a:spcBef>
              <a:spcAft>
                <a:spcPts val="0"/>
              </a:spcAft>
              <a:buSzPts val="1100"/>
              <a:buChar char="●"/>
            </a:pPr>
            <a:r>
              <a:rPr lang="en-US"/>
              <a:t>First there is a </a:t>
            </a:r>
            <a:r>
              <a:rPr b="1" lang="en-US"/>
              <a:t>demonstration</a:t>
            </a:r>
            <a:r>
              <a:rPr lang="en-US"/>
              <a:t> of the skill followed by verbalization or </a:t>
            </a:r>
            <a:r>
              <a:rPr b="1" lang="en-US"/>
              <a:t>deconstruction</a:t>
            </a:r>
            <a:r>
              <a:rPr lang="en-US"/>
              <a:t> of the steps.  For frequently performed procedures, this can be done in real time, but for infrequently-performed procedures (such as transvenous pacing, cricothyrotomy, thoracotomy), this can also be done via pre-recorded videos.  Prior to performing the procedure, the learner must then verbalize the steps of the procedure (</a:t>
            </a:r>
            <a:r>
              <a:rPr b="1" lang="en-US"/>
              <a:t>Formulation</a:t>
            </a:r>
            <a:r>
              <a:rPr lang="en-US"/>
              <a:t>). Finally, the learner demonstrates the skill, while also verbalizing each step (</a:t>
            </a:r>
            <a:r>
              <a:rPr b="1" lang="en-US"/>
              <a:t>Performance</a:t>
            </a:r>
            <a:r>
              <a:rPr lang="en-US"/>
              <a:t>). </a:t>
            </a:r>
            <a:endParaRPr/>
          </a:p>
          <a:p>
            <a:pPr indent="-298450" lvl="0" marL="457200" rtl="0" algn="l">
              <a:lnSpc>
                <a:spcPct val="100000"/>
              </a:lnSpc>
              <a:spcBef>
                <a:spcPts val="0"/>
              </a:spcBef>
              <a:spcAft>
                <a:spcPts val="0"/>
              </a:spcAft>
              <a:buSzPts val="1100"/>
              <a:buChar char="●"/>
            </a:pPr>
            <a:r>
              <a:rPr lang="en-US"/>
              <a:t>This approach can be useful for all levels of learners, as the instructor can start at any of the levels based on the learner’s prior knowledge.  </a:t>
            </a:r>
            <a:endParaRPr/>
          </a:p>
          <a:p>
            <a:pPr indent="-298450" lvl="1" marL="914400" rtl="0" algn="l">
              <a:lnSpc>
                <a:spcPct val="100000"/>
              </a:lnSpc>
              <a:spcBef>
                <a:spcPts val="0"/>
              </a:spcBef>
              <a:spcAft>
                <a:spcPts val="0"/>
              </a:spcAft>
              <a:buSzPts val="1100"/>
              <a:buChar char="○"/>
            </a:pPr>
            <a:r>
              <a:rPr lang="en-US"/>
              <a:t>For example, you may do steps 1 and 2 on day one of a rotation, then have the learner advance to steps 3 and 4 as the rotation moves on.  </a:t>
            </a:r>
            <a:endParaRPr/>
          </a:p>
          <a:p>
            <a:pPr indent="-298450" lvl="1" marL="914400" rtl="0" algn="l">
              <a:lnSpc>
                <a:spcPct val="100000"/>
              </a:lnSpc>
              <a:spcBef>
                <a:spcPts val="0"/>
              </a:spcBef>
              <a:spcAft>
                <a:spcPts val="0"/>
              </a:spcAft>
              <a:buSzPts val="1100"/>
              <a:buChar char="○"/>
            </a:pPr>
            <a:r>
              <a:rPr lang="en-US"/>
              <a:t>For an advanced learner (for example, a senior resident), the clinician may start at the formulation step to ensure they have sufficient knowledge before moving onto the performance step.  </a:t>
            </a:r>
            <a:endParaRPr/>
          </a:p>
          <a:p>
            <a:pPr indent="-298450" lvl="1" marL="914400" rtl="0" algn="l">
              <a:lnSpc>
                <a:spcPct val="100000"/>
              </a:lnSpc>
              <a:spcBef>
                <a:spcPts val="0"/>
              </a:spcBef>
              <a:spcAft>
                <a:spcPts val="0"/>
              </a:spcAft>
              <a:buSzPts val="1100"/>
              <a:buChar char="○"/>
            </a:pPr>
            <a:r>
              <a:rPr lang="en-US"/>
              <a:t>For a junior learner (such as a medical student), the clinician may only do steps 1 and 2 with the learner, then perform the procedure him- or herself. </a:t>
            </a:r>
            <a:endParaRPr/>
          </a:p>
          <a:p>
            <a:pPr indent="-298450" lvl="0" marL="457200" rtl="0" algn="l">
              <a:lnSpc>
                <a:spcPct val="100000"/>
              </a:lnSpc>
              <a:spcBef>
                <a:spcPts val="0"/>
              </a:spcBef>
              <a:spcAft>
                <a:spcPts val="0"/>
              </a:spcAft>
              <a:buSzPts val="1100"/>
              <a:buChar char="●"/>
            </a:pPr>
            <a:r>
              <a:rPr lang="en-US"/>
              <a:t>This framework is particularly helpful in a busy setting without longitudinal access to learners.  If a clinician is precepting an individual only once or twice, it may be challenging to trust their skill level.  Using this approach can allow the clinician to both quickly assess the learner’s knowledge level prior to going to the bedside. </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US"/>
              <a:t>Reference: </a:t>
            </a:r>
            <a:r>
              <a:rPr i="1" lang="en-US" sz="1200">
                <a:solidFill>
                  <a:srgbClr val="212121"/>
                </a:solidFill>
              </a:rPr>
              <a:t>Burgess A, van Diggele C, Roberts C, Mellis C. Tips for teaching procedural skills. BMC Med Educ. 2020 Dec 3;20(Suppl 2):458. </a:t>
            </a:r>
            <a:endParaRPr i="1" sz="1200">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1" name="Google Shape;181;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lang="en-US"/>
              <a:t>Another procedural teaching techqnique which may be helpful to assess a learner’s level of skill is the </a:t>
            </a:r>
            <a:r>
              <a:rPr b="1" lang="en-US"/>
              <a:t>learner checklist.</a:t>
            </a:r>
            <a:r>
              <a:rPr lang="en-US"/>
              <a:t> </a:t>
            </a:r>
            <a:endParaRPr/>
          </a:p>
          <a:p>
            <a:pPr indent="-298450" lvl="0" marL="457200" rtl="0" algn="l">
              <a:lnSpc>
                <a:spcPct val="100000"/>
              </a:lnSpc>
              <a:spcBef>
                <a:spcPts val="0"/>
              </a:spcBef>
              <a:spcAft>
                <a:spcPts val="0"/>
              </a:spcAft>
              <a:buSzPts val="1100"/>
              <a:buChar char="●"/>
            </a:pPr>
            <a:r>
              <a:rPr lang="en-US"/>
              <a:t>This list is an overview of the information the learner must obtain prior to physically doing the procedure. This can be used as a checklist prior to the procedure to ensure they are adequately prepared. </a:t>
            </a:r>
            <a:endParaRPr/>
          </a:p>
          <a:p>
            <a:pPr indent="-298450" lvl="0" marL="457200" rtl="0" algn="l">
              <a:lnSpc>
                <a:spcPct val="100000"/>
              </a:lnSpc>
              <a:spcBef>
                <a:spcPts val="0"/>
              </a:spcBef>
              <a:spcAft>
                <a:spcPts val="0"/>
              </a:spcAft>
              <a:buSzPts val="1100"/>
              <a:buChar char="●"/>
            </a:pPr>
            <a:r>
              <a:rPr lang="en-US"/>
              <a:t>During the cognitive or conceptualization phase of frameworks, the learner must be able to verbalize these components of the procedure. </a:t>
            </a:r>
            <a:endParaRPr/>
          </a:p>
          <a:p>
            <a:pPr indent="-298450" lvl="0" marL="457200" rtl="0" algn="l">
              <a:lnSpc>
                <a:spcPct val="100000"/>
              </a:lnSpc>
              <a:spcBef>
                <a:spcPts val="0"/>
              </a:spcBef>
              <a:spcAft>
                <a:spcPts val="0"/>
              </a:spcAft>
              <a:buSzPts val="1100"/>
              <a:buChar char="●"/>
            </a:pPr>
            <a:r>
              <a:rPr lang="en-US"/>
              <a:t>While the learner may be eager to jump to the technique component, each of these elements is a key part of learning procedures, and thus the learner should be able to verbalize these clearly.</a:t>
            </a:r>
            <a:endParaRPr/>
          </a:p>
          <a:p>
            <a:pPr indent="-228600" lvl="0" marL="457200" marR="0" rtl="0" algn="l">
              <a:lnSpc>
                <a:spcPct val="100000"/>
              </a:lnSpc>
              <a:spcBef>
                <a:spcPts val="0"/>
              </a:spcBef>
              <a:spcAft>
                <a:spcPts val="0"/>
              </a:spcAft>
              <a:buClr>
                <a:srgbClr val="000000"/>
              </a:buClr>
              <a:buSzPts val="1100"/>
              <a:buFont typeface="Arial"/>
              <a:buNone/>
            </a:pPr>
            <a:r>
              <a:t/>
            </a:r>
            <a:endParaRPr/>
          </a:p>
          <a:p>
            <a:pPr indent="-228600" lvl="0" marL="457200" marR="0" rtl="0" algn="l">
              <a:lnSpc>
                <a:spcPct val="100000"/>
              </a:lnSpc>
              <a:spcBef>
                <a:spcPts val="0"/>
              </a:spcBef>
              <a:spcAft>
                <a:spcPts val="0"/>
              </a:spcAft>
              <a:buClr>
                <a:srgbClr val="000000"/>
              </a:buClr>
              <a:buSzPts val="1100"/>
              <a:buFont typeface="Arial"/>
              <a:buNone/>
            </a:pPr>
            <a:r>
              <a:t/>
            </a:r>
            <a:endParaRPr/>
          </a:p>
          <a:p>
            <a:pPr indent="-228600" lvl="0" marL="457200" marR="0" rtl="0" algn="l">
              <a:lnSpc>
                <a:spcPct val="100000"/>
              </a:lnSpc>
              <a:spcBef>
                <a:spcPts val="0"/>
              </a:spcBef>
              <a:spcAft>
                <a:spcPts val="0"/>
              </a:spcAft>
              <a:buClr>
                <a:srgbClr val="000000"/>
              </a:buClr>
              <a:buSzPts val="1100"/>
              <a:buFont typeface="Arial"/>
              <a:buNone/>
            </a:pPr>
            <a:r>
              <a:rPr lang="en-US"/>
              <a:t>Reference: </a:t>
            </a:r>
            <a:r>
              <a:rPr lang="en-US" sz="1200">
                <a:solidFill>
                  <a:srgbClr val="212121"/>
                </a:solidFill>
              </a:rPr>
              <a:t>Hedges JR. Pearls for the teaching of procedural skills at the bedside. Acad Emerg Med. 1994 Jul-Aug;1(4):401-4. </a:t>
            </a:r>
            <a:endParaRPr sz="1200">
              <a:solidFill>
                <a:schemeClr val="dk1"/>
              </a:solidFill>
            </a:endParaRPr>
          </a:p>
          <a:p>
            <a:pPr indent="-228600" lvl="0" marL="457200" marR="0" rtl="0" algn="l">
              <a:lnSpc>
                <a:spcPct val="100000"/>
              </a:lnSpc>
              <a:spcBef>
                <a:spcPts val="0"/>
              </a:spcBef>
              <a:spcAft>
                <a:spcPts val="0"/>
              </a:spcAft>
              <a:buClr>
                <a:srgbClr val="000000"/>
              </a:buClr>
              <a:buSzPts val="1100"/>
              <a:buFont typeface="Arial"/>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AEM Title">
  <p:cSld name="SAEM Title">
    <p:spTree>
      <p:nvGrpSpPr>
        <p:cNvPr id="12" name="Shape 12"/>
        <p:cNvGrpSpPr/>
        <p:nvPr/>
      </p:nvGrpSpPr>
      <p:grpSpPr>
        <a:xfrm>
          <a:off x="0" y="0"/>
          <a:ext cx="0" cy="0"/>
          <a:chOff x="0" y="0"/>
          <a:chExt cx="0" cy="0"/>
        </a:xfrm>
      </p:grpSpPr>
      <p:pic>
        <p:nvPicPr>
          <p:cNvPr descr="SAEM Title 1.jpg" id="13" name="Google Shape;13;p8"/>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14" name="Google Shape;14;p8"/>
          <p:cNvSpPr txBox="1"/>
          <p:nvPr>
            <p:ph type="ctrTitle"/>
          </p:nvPr>
        </p:nvSpPr>
        <p:spPr>
          <a:xfrm>
            <a:off x="321662" y="4331621"/>
            <a:ext cx="7772400" cy="1470025"/>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1"/>
              </a:buClr>
              <a:buSzPts val="4400"/>
              <a:buFont typeface="Calibri"/>
              <a:buNone/>
              <a:defRPr>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AEM Pg 2" type="obj">
  <p:cSld name="OBJECT">
    <p:spTree>
      <p:nvGrpSpPr>
        <p:cNvPr id="18" name="Shape 18"/>
        <p:cNvGrpSpPr/>
        <p:nvPr/>
      </p:nvGrpSpPr>
      <p:grpSpPr>
        <a:xfrm>
          <a:off x="0" y="0"/>
          <a:ext cx="0" cy="0"/>
          <a:chOff x="0" y="0"/>
          <a:chExt cx="0" cy="0"/>
        </a:xfrm>
      </p:grpSpPr>
      <p:pic>
        <p:nvPicPr>
          <p:cNvPr descr="SAEM.jpg" id="19" name="Google Shape;19;p9"/>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20" name="Google Shape;20;p9"/>
          <p:cNvSpPr txBox="1"/>
          <p:nvPr>
            <p:ph type="title"/>
          </p:nvPr>
        </p:nvSpPr>
        <p:spPr>
          <a:xfrm>
            <a:off x="457200" y="13398"/>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lt1"/>
              </a:buClr>
              <a:buSzPts val="4400"/>
              <a:buFont typeface="Calibri"/>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2" name="Google Shape;2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pic>
        <p:nvPicPr>
          <p:cNvPr descr="SAEM.jpg" id="26" name="Google Shape;26;p10"/>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27" name="Google Shape;27;p10"/>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lt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0"/>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29" name="Google Shape;2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2" name="Shape 32"/>
        <p:cNvGrpSpPr/>
        <p:nvPr/>
      </p:nvGrpSpPr>
      <p:grpSpPr>
        <a:xfrm>
          <a:off x="0" y="0"/>
          <a:ext cx="0" cy="0"/>
          <a:chOff x="0" y="0"/>
          <a:chExt cx="0" cy="0"/>
        </a:xfrm>
      </p:grpSpPr>
      <p:pic>
        <p:nvPicPr>
          <p:cNvPr descr="SAEM.jpg" id="33" name="Google Shape;33;p11"/>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34" name="Google Shape;34;p11"/>
          <p:cNvSpPr txBox="1"/>
          <p:nvPr>
            <p:ph type="title"/>
          </p:nvPr>
        </p:nvSpPr>
        <p:spPr>
          <a:xfrm>
            <a:off x="457200" y="157774"/>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lt1"/>
              </a:buClr>
              <a:buSzPts val="4400"/>
              <a:buFont typeface="Calibri"/>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6" name="Google Shape;36;p1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pic>
        <p:nvPicPr>
          <p:cNvPr descr="SAEM.jpg" id="41" name="Google Shape;41;p12"/>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42" name="Google Shape;42;p12"/>
          <p:cNvSpPr txBox="1"/>
          <p:nvPr>
            <p:ph type="title"/>
          </p:nvPr>
        </p:nvSpPr>
        <p:spPr>
          <a:xfrm>
            <a:off x="457200" y="157774"/>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lt1"/>
              </a:buClr>
              <a:buSzPts val="4400"/>
              <a:buFont typeface="Calibri"/>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2"/>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4" name="Google Shape;44;p12"/>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5" name="Google Shape;45;p12"/>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6" name="Google Shape;46;p12"/>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7" name="Google Shape;4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0" name="Shape 50"/>
        <p:cNvGrpSpPr/>
        <p:nvPr/>
      </p:nvGrpSpPr>
      <p:grpSpPr>
        <a:xfrm>
          <a:off x="0" y="0"/>
          <a:ext cx="0" cy="0"/>
          <a:chOff x="0" y="0"/>
          <a:chExt cx="0" cy="0"/>
        </a:xfrm>
      </p:grpSpPr>
      <p:pic>
        <p:nvPicPr>
          <p:cNvPr descr="SAEM.jpg" id="51" name="Google Shape;51;p13"/>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52" name="Google Shape;52;p13"/>
          <p:cNvSpPr txBox="1"/>
          <p:nvPr>
            <p:ph type="title"/>
          </p:nvPr>
        </p:nvSpPr>
        <p:spPr>
          <a:xfrm>
            <a:off x="457200" y="157774"/>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lt1"/>
              </a:buClr>
              <a:buSzPts val="4400"/>
              <a:buFont typeface="Calibri"/>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pic>
        <p:nvPicPr>
          <p:cNvPr descr="SAEM.jpg" id="57" name="Google Shape;57;p14"/>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58" name="Google Shape;58;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1" name="Shape 61"/>
        <p:cNvGrpSpPr/>
        <p:nvPr/>
      </p:nvGrpSpPr>
      <p:grpSpPr>
        <a:xfrm>
          <a:off x="0" y="0"/>
          <a:ext cx="0" cy="0"/>
          <a:chOff x="0" y="0"/>
          <a:chExt cx="0" cy="0"/>
        </a:xfrm>
      </p:grpSpPr>
      <p:pic>
        <p:nvPicPr>
          <p:cNvPr descr="SAEM.jpg" id="62" name="Google Shape;62;p15"/>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63" name="Google Shape;63;p15"/>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5"/>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65" name="Google Shape;65;p15"/>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6" name="Google Shape;66;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9" name="Shape 69"/>
        <p:cNvGrpSpPr/>
        <p:nvPr/>
      </p:nvGrpSpPr>
      <p:grpSpPr>
        <a:xfrm>
          <a:off x="0" y="0"/>
          <a:ext cx="0" cy="0"/>
          <a:chOff x="0" y="0"/>
          <a:chExt cx="0" cy="0"/>
        </a:xfrm>
      </p:grpSpPr>
      <p:pic>
        <p:nvPicPr>
          <p:cNvPr descr="SAEM.jpg" id="70" name="Google Shape;70;p16"/>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71" name="Google Shape;71;p1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6"/>
          <p:cNvSpPr/>
          <p:nvPr>
            <p:ph idx="2" type="pic"/>
          </p:nvPr>
        </p:nvSpPr>
        <p:spPr>
          <a:xfrm>
            <a:off x="1792288" y="612775"/>
            <a:ext cx="5486400" cy="4114800"/>
          </a:xfrm>
          <a:prstGeom prst="rect">
            <a:avLst/>
          </a:prstGeom>
          <a:noFill/>
          <a:ln>
            <a:noFill/>
          </a:ln>
        </p:spPr>
      </p:sp>
      <p:sp>
        <p:nvSpPr>
          <p:cNvPr id="73" name="Google Shape;73;p1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74" name="Google Shape;74;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pic>
        <p:nvPicPr>
          <p:cNvPr descr="Title 3 AEM.jpg" id="6" name="Google Shape;6;p7"/>
          <p:cNvPicPr preferRelativeResize="0"/>
          <p:nvPr/>
        </p:nvPicPr>
        <p:blipFill rotWithShape="1">
          <a:blip r:embed="rId1">
            <a:alphaModFix/>
          </a:blip>
          <a:srcRect b="0" l="0" r="0" t="0"/>
          <a:stretch/>
        </p:blipFill>
        <p:spPr>
          <a:xfrm>
            <a:off x="0" y="0"/>
            <a:ext cx="9144000" cy="6858000"/>
          </a:xfrm>
          <a:prstGeom prst="rect">
            <a:avLst/>
          </a:prstGeom>
          <a:noFill/>
          <a:ln>
            <a:noFill/>
          </a:ln>
        </p:spPr>
      </p:pic>
      <p:sp>
        <p:nvSpPr>
          <p:cNvPr id="7" name="Google Shape;7;p7"/>
          <p:cNvSpPr txBox="1"/>
          <p:nvPr>
            <p:ph type="title"/>
          </p:nvPr>
        </p:nvSpPr>
        <p:spPr>
          <a:xfrm>
            <a:off x="457200" y="157774"/>
            <a:ext cx="8229600" cy="1143000"/>
          </a:xfrm>
          <a:prstGeom prst="rect">
            <a:avLst/>
          </a:prstGeom>
          <a:noFill/>
          <a:ln>
            <a:noFill/>
          </a:ln>
        </p:spPr>
        <p:txBody>
          <a:bodyPr anchorCtr="0" anchor="ctr" bIns="45700" lIns="91425" spcFirstLastPara="1" rIns="91425" wrap="square" tIns="45700">
            <a:normAutofit/>
          </a:bodyPr>
          <a:lstStyle>
            <a:lvl1pPr lvl="0" marR="0" rtl="0" algn="l">
              <a:lnSpc>
                <a:spcPct val="10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 name="Google Shape;8;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 name="Google Shape;9;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1" name="Google Shape;11;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9.png"/><Relationship Id="rId4" Type="http://schemas.openxmlformats.org/officeDocument/2006/relationships/image" Target="../media/image6.png"/><Relationship Id="rId5"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
          <p:cNvSpPr txBox="1"/>
          <p:nvPr>
            <p:ph type="ctrTitle"/>
          </p:nvPr>
        </p:nvSpPr>
        <p:spPr>
          <a:xfrm>
            <a:off x="303775" y="4328550"/>
            <a:ext cx="8086200" cy="14463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SzPts val="990"/>
              <a:buFont typeface="Arial"/>
              <a:buNone/>
            </a:pPr>
            <a:r>
              <a:rPr lang="en-US" sz="4500"/>
              <a:t>Teaching on Shift in Emergency Medicine</a:t>
            </a:r>
            <a:endParaRPr sz="4500"/>
          </a:p>
          <a:p>
            <a:pPr indent="0" lvl="0" marL="0" rtl="0" algn="l">
              <a:lnSpc>
                <a:spcPct val="100000"/>
              </a:lnSpc>
              <a:spcBef>
                <a:spcPts val="0"/>
              </a:spcBef>
              <a:spcAft>
                <a:spcPts val="0"/>
              </a:spcAft>
              <a:buClr>
                <a:schemeClr val="dk1"/>
              </a:buClr>
              <a:buSzPts val="990"/>
              <a:buFont typeface="Arial"/>
              <a:buNone/>
            </a:pPr>
            <a:r>
              <a:rPr lang="en-US" sz="4500"/>
              <a:t>Module 5: Procedural Skills</a:t>
            </a:r>
            <a:endParaRPr sz="45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20"/>
          <p:cNvSpPr txBox="1"/>
          <p:nvPr>
            <p:ph type="title"/>
          </p:nvPr>
        </p:nvSpPr>
        <p:spPr>
          <a:xfrm>
            <a:off x="457200" y="1339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lt1"/>
              </a:buClr>
              <a:buSzPts val="4400"/>
              <a:buFont typeface="Calibri"/>
              <a:buNone/>
            </a:pPr>
            <a:r>
              <a:rPr lang="en-US"/>
              <a:t>Feedback after Technique</a:t>
            </a:r>
            <a:endParaRPr/>
          </a:p>
        </p:txBody>
      </p:sp>
      <p:pic>
        <p:nvPicPr>
          <p:cNvPr descr="figure 2" id="218" name="Google Shape;218;p20"/>
          <p:cNvPicPr preferRelativeResize="0"/>
          <p:nvPr/>
        </p:nvPicPr>
        <p:blipFill rotWithShape="1">
          <a:blip r:embed="rId3">
            <a:alphaModFix/>
          </a:blip>
          <a:srcRect b="0" l="0" r="0" t="0"/>
          <a:stretch/>
        </p:blipFill>
        <p:spPr>
          <a:xfrm>
            <a:off x="547562" y="2012456"/>
            <a:ext cx="7731134" cy="3997560"/>
          </a:xfrm>
          <a:prstGeom prst="rect">
            <a:avLst/>
          </a:prstGeom>
          <a:noFill/>
          <a:ln>
            <a:noFill/>
          </a:ln>
        </p:spPr>
      </p:pic>
      <p:sp>
        <p:nvSpPr>
          <p:cNvPr id="219" name="Google Shape;219;p20"/>
          <p:cNvSpPr txBox="1"/>
          <p:nvPr>
            <p:ph idx="1" type="body"/>
          </p:nvPr>
        </p:nvSpPr>
        <p:spPr>
          <a:xfrm>
            <a:off x="457200" y="1286975"/>
            <a:ext cx="8229600" cy="4526100"/>
          </a:xfrm>
          <a:prstGeom prst="rect">
            <a:avLst/>
          </a:prstGeom>
          <a:noFill/>
          <a:ln>
            <a:noFill/>
          </a:ln>
        </p:spPr>
        <p:txBody>
          <a:bodyPr anchorCtr="0" anchor="t" bIns="45700" lIns="91425" spcFirstLastPara="1" rIns="91425" wrap="square" tIns="45700">
            <a:normAutofit/>
          </a:bodyPr>
          <a:lstStyle/>
          <a:p>
            <a:pPr indent="457200" lvl="0" marL="1828800" rtl="0" algn="l">
              <a:lnSpc>
                <a:spcPct val="100000"/>
              </a:lnSpc>
              <a:spcBef>
                <a:spcPts val="360"/>
              </a:spcBef>
              <a:spcAft>
                <a:spcPts val="0"/>
              </a:spcAft>
              <a:buSzPts val="1800"/>
              <a:buNone/>
            </a:pPr>
            <a:r>
              <a:rPr b="1" lang="en-US"/>
              <a:t>Pendleton Framework</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g2db8843a705_0_11"/>
          <p:cNvSpPr txBox="1"/>
          <p:nvPr>
            <p:ph type="title"/>
          </p:nvPr>
        </p:nvSpPr>
        <p:spPr>
          <a:xfrm>
            <a:off x="457200" y="13400"/>
            <a:ext cx="8064000" cy="11373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4400"/>
              <a:buNone/>
            </a:pPr>
            <a:r>
              <a:rPr lang="en-US" sz="4522"/>
              <a:t>Take Home Points</a:t>
            </a:r>
            <a:endParaRPr sz="4522"/>
          </a:p>
        </p:txBody>
      </p:sp>
      <p:sp>
        <p:nvSpPr>
          <p:cNvPr id="225" name="Google Shape;225;g2db8843a705_0_11"/>
          <p:cNvSpPr txBox="1"/>
          <p:nvPr>
            <p:ph idx="1" type="body"/>
          </p:nvPr>
        </p:nvSpPr>
        <p:spPr>
          <a:xfrm>
            <a:off x="141200" y="1715025"/>
            <a:ext cx="8834700" cy="4202100"/>
          </a:xfrm>
          <a:prstGeom prst="rect">
            <a:avLst/>
          </a:prstGeom>
          <a:noFill/>
          <a:ln>
            <a:noFill/>
          </a:ln>
        </p:spPr>
        <p:txBody>
          <a:bodyPr anchorCtr="0" anchor="t" bIns="45700" lIns="91425" spcFirstLastPara="1" rIns="91425" wrap="square" tIns="45700">
            <a:noAutofit/>
          </a:bodyPr>
          <a:lstStyle/>
          <a:p>
            <a:pPr indent="-425450" lvl="0" marL="457200" rtl="0" algn="l">
              <a:lnSpc>
                <a:spcPct val="115000"/>
              </a:lnSpc>
              <a:spcBef>
                <a:spcPts val="360"/>
              </a:spcBef>
              <a:spcAft>
                <a:spcPts val="0"/>
              </a:spcAft>
              <a:buSzPts val="3100"/>
              <a:buChar char="•"/>
            </a:pPr>
            <a:r>
              <a:rPr lang="en-US" sz="3100"/>
              <a:t>Teach the fundamentals clearly– Even the smallest steps should be included </a:t>
            </a:r>
            <a:endParaRPr sz="3100"/>
          </a:p>
          <a:p>
            <a:pPr indent="-425450" lvl="0" marL="457200" rtl="0" algn="l">
              <a:lnSpc>
                <a:spcPct val="115000"/>
              </a:lnSpc>
              <a:spcBef>
                <a:spcPts val="0"/>
              </a:spcBef>
              <a:spcAft>
                <a:spcPts val="0"/>
              </a:spcAft>
              <a:buSzPts val="3100"/>
              <a:buChar char="•"/>
            </a:pPr>
            <a:r>
              <a:rPr lang="en-US" sz="3100"/>
              <a:t>Integrate theory with practice – Learners should understand the evidence behind the action</a:t>
            </a:r>
            <a:endParaRPr sz="3100"/>
          </a:p>
          <a:p>
            <a:pPr indent="-425450" lvl="0" marL="457200" rtl="0" algn="l">
              <a:lnSpc>
                <a:spcPct val="115000"/>
              </a:lnSpc>
              <a:spcBef>
                <a:spcPts val="0"/>
              </a:spcBef>
              <a:spcAft>
                <a:spcPts val="0"/>
              </a:spcAft>
              <a:buSzPts val="3100"/>
              <a:buChar char="•"/>
            </a:pPr>
            <a:r>
              <a:rPr lang="en-US" sz="3100"/>
              <a:t>Break skills/procedures down into steps </a:t>
            </a:r>
            <a:endParaRPr sz="3100"/>
          </a:p>
          <a:p>
            <a:pPr indent="-425450" lvl="0" marL="457200" rtl="0" algn="l">
              <a:lnSpc>
                <a:spcPct val="115000"/>
              </a:lnSpc>
              <a:spcBef>
                <a:spcPts val="0"/>
              </a:spcBef>
              <a:spcAft>
                <a:spcPts val="0"/>
              </a:spcAft>
              <a:buSzPts val="3100"/>
              <a:buChar char="•"/>
            </a:pPr>
            <a:r>
              <a:rPr lang="en-US" sz="3100"/>
              <a:t>Allow learners to work together towards a solution</a:t>
            </a:r>
            <a:endParaRPr sz="3100"/>
          </a:p>
          <a:p>
            <a:pPr indent="-425450" lvl="0" marL="457200" rtl="0" algn="l">
              <a:lnSpc>
                <a:spcPct val="115000"/>
              </a:lnSpc>
              <a:spcBef>
                <a:spcPts val="0"/>
              </a:spcBef>
              <a:spcAft>
                <a:spcPts val="0"/>
              </a:spcAft>
              <a:buSzPts val="3100"/>
              <a:buChar char="•"/>
            </a:pPr>
            <a:r>
              <a:rPr lang="en-US" sz="3100"/>
              <a:t>Provide feedback: that is clear and constructive, in an appropriate environment</a:t>
            </a:r>
            <a:endParaRPr sz="3100"/>
          </a:p>
          <a:p>
            <a:pPr indent="0" lvl="0" marL="0" rtl="0" algn="l">
              <a:lnSpc>
                <a:spcPct val="115000"/>
              </a:lnSpc>
              <a:spcBef>
                <a:spcPts val="360"/>
              </a:spcBef>
              <a:spcAft>
                <a:spcPts val="0"/>
              </a:spcAft>
              <a:buSzPts val="1800"/>
              <a:buNone/>
            </a:pPr>
            <a:r>
              <a:t/>
            </a:r>
            <a:endParaRPr sz="31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g2db8843a705_0_89"/>
          <p:cNvSpPr txBox="1"/>
          <p:nvPr>
            <p:ph type="title"/>
          </p:nvPr>
        </p:nvSpPr>
        <p:spPr>
          <a:xfrm>
            <a:off x="722313" y="4406900"/>
            <a:ext cx="7772400" cy="13620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4000"/>
              <a:buNone/>
            </a:pPr>
            <a:r>
              <a:t/>
            </a:r>
            <a:endParaRPr/>
          </a:p>
        </p:txBody>
      </p:sp>
      <p:pic>
        <p:nvPicPr>
          <p:cNvPr id="231" name="Google Shape;231;g2db8843a705_0_89"/>
          <p:cNvPicPr preferRelativeResize="0"/>
          <p:nvPr/>
        </p:nvPicPr>
        <p:blipFill rotWithShape="1">
          <a:blip r:embed="rId3">
            <a:alphaModFix/>
          </a:blip>
          <a:srcRect b="0" l="0" r="0" t="0"/>
          <a:stretch/>
        </p:blipFill>
        <p:spPr>
          <a:xfrm>
            <a:off x="152400" y="1768875"/>
            <a:ext cx="8839201" cy="353913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1"/>
          <p:cNvSpPr txBox="1"/>
          <p:nvPr>
            <p:ph type="title"/>
          </p:nvPr>
        </p:nvSpPr>
        <p:spPr>
          <a:xfrm>
            <a:off x="457200" y="1339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lt1"/>
              </a:buClr>
              <a:buSzPts val="4400"/>
              <a:buFont typeface="Calibri"/>
              <a:buNone/>
            </a:pPr>
            <a:r>
              <a:rPr lang="en-US"/>
              <a:t>Activity: Think-Pair-Share</a:t>
            </a:r>
            <a:endParaRPr/>
          </a:p>
        </p:txBody>
      </p:sp>
      <p:sp>
        <p:nvSpPr>
          <p:cNvPr id="237" name="Google Shape;237;p21"/>
          <p:cNvSpPr txBox="1"/>
          <p:nvPr>
            <p:ph idx="1" type="body"/>
          </p:nvPr>
        </p:nvSpPr>
        <p:spPr>
          <a:xfrm>
            <a:off x="388475" y="1156400"/>
            <a:ext cx="8229600" cy="5277900"/>
          </a:xfrm>
          <a:prstGeom prst="rect">
            <a:avLst/>
          </a:prstGeom>
          <a:noFill/>
          <a:ln>
            <a:noFill/>
          </a:ln>
        </p:spPr>
        <p:txBody>
          <a:bodyPr anchorCtr="0" anchor="t" bIns="45700" lIns="91425" spcFirstLastPara="1" rIns="91425" wrap="square" tIns="45700">
            <a:normAutofit/>
          </a:bodyPr>
          <a:lstStyle/>
          <a:p>
            <a:pPr indent="-228600" lvl="0" marL="457200" rtl="0" algn="l">
              <a:lnSpc>
                <a:spcPct val="100000"/>
              </a:lnSpc>
              <a:spcBef>
                <a:spcPts val="360"/>
              </a:spcBef>
              <a:spcAft>
                <a:spcPts val="0"/>
              </a:spcAft>
              <a:buClr>
                <a:schemeClr val="dk1"/>
              </a:buClr>
              <a:buSzPts val="1800"/>
              <a:buNone/>
            </a:pPr>
            <a:r>
              <a:t/>
            </a:r>
            <a:endParaRPr/>
          </a:p>
          <a:p>
            <a:pPr indent="-342900" lvl="0" marL="457200" rtl="0" algn="l">
              <a:lnSpc>
                <a:spcPct val="100000"/>
              </a:lnSpc>
              <a:spcBef>
                <a:spcPts val="360"/>
              </a:spcBef>
              <a:spcAft>
                <a:spcPts val="0"/>
              </a:spcAft>
              <a:buSzPts val="1800"/>
              <a:buChar char="•"/>
            </a:pPr>
            <a:r>
              <a:rPr b="1" lang="en-US"/>
              <a:t>Think</a:t>
            </a:r>
            <a:r>
              <a:rPr lang="en-US"/>
              <a:t> about the last time you did a procedure with a learner present. </a:t>
            </a:r>
            <a:endParaRPr/>
          </a:p>
          <a:p>
            <a:pPr indent="-342900" lvl="1" marL="914400" rtl="0" algn="l">
              <a:lnSpc>
                <a:spcPct val="100000"/>
              </a:lnSpc>
              <a:spcBef>
                <a:spcPts val="0"/>
              </a:spcBef>
              <a:spcAft>
                <a:spcPts val="0"/>
              </a:spcAft>
              <a:buSzPts val="1800"/>
              <a:buChar char="–"/>
            </a:pPr>
            <a:r>
              <a:rPr lang="en-US"/>
              <a:t>What was the skill level of the learner?  </a:t>
            </a:r>
            <a:endParaRPr/>
          </a:p>
          <a:p>
            <a:pPr indent="-342900" lvl="1" marL="914400" rtl="0" algn="l">
              <a:lnSpc>
                <a:spcPct val="100000"/>
              </a:lnSpc>
              <a:spcBef>
                <a:spcPts val="0"/>
              </a:spcBef>
              <a:spcAft>
                <a:spcPts val="0"/>
              </a:spcAft>
              <a:buSzPts val="1800"/>
              <a:buChar char="–"/>
            </a:pPr>
            <a:r>
              <a:rPr lang="en-US"/>
              <a:t>How could you have used the learner checklist or Peyton’s four-step approach to involve the learner?</a:t>
            </a:r>
            <a:endParaRPr/>
          </a:p>
          <a:p>
            <a:pPr indent="-342900" lvl="0" marL="457200" rtl="0" algn="l">
              <a:lnSpc>
                <a:spcPct val="100000"/>
              </a:lnSpc>
              <a:spcBef>
                <a:spcPts val="0"/>
              </a:spcBef>
              <a:spcAft>
                <a:spcPts val="0"/>
              </a:spcAft>
              <a:buSzPts val="1800"/>
              <a:buChar char="•"/>
            </a:pPr>
            <a:r>
              <a:rPr b="1" lang="en-US"/>
              <a:t>Pair</a:t>
            </a:r>
            <a:r>
              <a:rPr lang="en-US"/>
              <a:t> up with a partner and </a:t>
            </a:r>
            <a:r>
              <a:rPr b="1" lang="en-US"/>
              <a:t>Share</a:t>
            </a:r>
            <a:r>
              <a:rPr lang="en-US"/>
              <a:t> your thoughts and strategize a plan for your next shift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g2db8843a705_0_166"/>
          <p:cNvSpPr/>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457200" marR="0" rtl="0" algn="ctr">
              <a:lnSpc>
                <a:spcPct val="80000"/>
              </a:lnSpc>
              <a:spcBef>
                <a:spcPts val="360"/>
              </a:spcBef>
              <a:spcAft>
                <a:spcPts val="0"/>
              </a:spcAft>
              <a:buClr>
                <a:schemeClr val="dk1"/>
              </a:buClr>
              <a:buSzPts val="1800"/>
              <a:buFont typeface="Arial"/>
              <a:buChar char="•"/>
            </a:pPr>
            <a:r>
              <a:rPr b="0" i="0" lang="en-US" sz="2700" u="none" cap="none" strike="noStrike">
                <a:solidFill>
                  <a:schemeClr val="dk1"/>
                </a:solidFill>
                <a:latin typeface="Calibri"/>
                <a:ea typeface="Calibri"/>
                <a:cs typeface="Calibri"/>
                <a:sym typeface="Calibri"/>
              </a:rPr>
              <a:t>Questions?</a:t>
            </a:r>
            <a:endParaRPr b="0" i="0" sz="1400" u="none" cap="none" strike="noStrike">
              <a:solidFill>
                <a:srgbClr val="000000"/>
              </a:solidFill>
              <a:latin typeface="Arial"/>
              <a:ea typeface="Arial"/>
              <a:cs typeface="Arial"/>
              <a:sym typeface="Arial"/>
            </a:endParaRPr>
          </a:p>
          <a:p>
            <a:pPr indent="-342900" lvl="0" marL="457200" marR="0" rtl="0" algn="ctr">
              <a:lnSpc>
                <a:spcPct val="80000"/>
              </a:lnSpc>
              <a:spcBef>
                <a:spcPts val="360"/>
              </a:spcBef>
              <a:spcAft>
                <a:spcPts val="0"/>
              </a:spcAft>
              <a:buClr>
                <a:schemeClr val="dk1"/>
              </a:buClr>
              <a:buSzPts val="1800"/>
              <a:buFont typeface="Arial"/>
              <a:buChar char="•"/>
            </a:pPr>
            <a:r>
              <a:rPr b="0" i="0" lang="en-US" sz="2700" u="none" cap="none" strike="noStrike">
                <a:solidFill>
                  <a:schemeClr val="dk1"/>
                </a:solidFill>
                <a:latin typeface="Calibri"/>
                <a:ea typeface="Calibri"/>
                <a:cs typeface="Calibri"/>
                <a:sym typeface="Calibri"/>
              </a:rPr>
              <a:t>Comments?</a:t>
            </a:r>
            <a:endParaRPr b="0" i="0" sz="1400" u="none" cap="none" strike="noStrike">
              <a:solidFill>
                <a:srgbClr val="000000"/>
              </a:solidFill>
              <a:latin typeface="Arial"/>
              <a:ea typeface="Arial"/>
              <a:cs typeface="Arial"/>
              <a:sym typeface="Arial"/>
            </a:endParaRPr>
          </a:p>
          <a:p>
            <a:pPr indent="-342900" lvl="0" marL="457200" marR="0" rtl="0" algn="ctr">
              <a:lnSpc>
                <a:spcPct val="80000"/>
              </a:lnSpc>
              <a:spcBef>
                <a:spcPts val="360"/>
              </a:spcBef>
              <a:spcAft>
                <a:spcPts val="0"/>
              </a:spcAft>
              <a:buClr>
                <a:schemeClr val="dk1"/>
              </a:buClr>
              <a:buSzPts val="1800"/>
              <a:buFont typeface="Arial"/>
              <a:buChar char="•"/>
            </a:pPr>
            <a:r>
              <a:rPr b="0" i="0" lang="en-US" sz="2700" u="none" cap="none" strike="noStrike">
                <a:solidFill>
                  <a:schemeClr val="dk1"/>
                </a:solidFill>
                <a:latin typeface="Calibri"/>
                <a:ea typeface="Calibri"/>
                <a:cs typeface="Calibri"/>
                <a:sym typeface="Calibri"/>
              </a:rPr>
              <a:t>Concerns?</a:t>
            </a:r>
            <a:endParaRPr b="0" i="0" sz="1400" u="none" cap="none" strike="noStrike">
              <a:solidFill>
                <a:srgbClr val="000000"/>
              </a:solidFill>
              <a:latin typeface="Arial"/>
              <a:ea typeface="Arial"/>
              <a:cs typeface="Arial"/>
              <a:sym typeface="Arial"/>
            </a:endParaRPr>
          </a:p>
          <a:p>
            <a:pPr indent="-342900" lvl="0" marL="457200" marR="0" rtl="0" algn="ctr">
              <a:lnSpc>
                <a:spcPct val="80000"/>
              </a:lnSpc>
              <a:spcBef>
                <a:spcPts val="360"/>
              </a:spcBef>
              <a:spcAft>
                <a:spcPts val="0"/>
              </a:spcAft>
              <a:buClr>
                <a:schemeClr val="dk1"/>
              </a:buClr>
              <a:buSzPts val="1800"/>
              <a:buFont typeface="Arial"/>
              <a:buChar char="•"/>
            </a:pPr>
            <a:r>
              <a:rPr b="0" i="0" lang="en-US" sz="2700" u="none" cap="none" strike="noStrike">
                <a:solidFill>
                  <a:schemeClr val="dk1"/>
                </a:solidFill>
                <a:latin typeface="Calibri"/>
                <a:ea typeface="Calibri"/>
                <a:cs typeface="Calibri"/>
                <a:sym typeface="Calibri"/>
              </a:rPr>
              <a:t>Opinions?</a:t>
            </a:r>
            <a:endParaRPr b="0" i="0" sz="1400" u="none" cap="none" strike="noStrike">
              <a:solidFill>
                <a:srgbClr val="000000"/>
              </a:solidFill>
              <a:latin typeface="Arial"/>
              <a:ea typeface="Arial"/>
              <a:cs typeface="Arial"/>
              <a:sym typeface="Arial"/>
            </a:endParaRPr>
          </a:p>
          <a:p>
            <a:pPr indent="-342900" lvl="0" marL="457200" marR="0" rtl="0" algn="ctr">
              <a:lnSpc>
                <a:spcPct val="80000"/>
              </a:lnSpc>
              <a:spcBef>
                <a:spcPts val="360"/>
              </a:spcBef>
              <a:spcAft>
                <a:spcPts val="0"/>
              </a:spcAft>
              <a:buClr>
                <a:schemeClr val="dk1"/>
              </a:buClr>
              <a:buSzPts val="1800"/>
              <a:buFont typeface="Arial"/>
              <a:buChar char="•"/>
            </a:pPr>
            <a:r>
              <a:rPr b="0" i="0" lang="en-US" sz="2700" u="none" cap="none" strike="noStrike">
                <a:solidFill>
                  <a:schemeClr val="dk1"/>
                </a:solidFill>
                <a:latin typeface="Calibri"/>
                <a:ea typeface="Calibri"/>
                <a:cs typeface="Calibri"/>
                <a:sym typeface="Calibri"/>
              </a:rPr>
              <a:t>Anecdotes?</a:t>
            </a:r>
            <a:endParaRPr b="0" i="0" sz="1400" u="none" cap="none" strike="noStrike">
              <a:solidFill>
                <a:srgbClr val="000000"/>
              </a:solidFill>
              <a:latin typeface="Arial"/>
              <a:ea typeface="Arial"/>
              <a:cs typeface="Arial"/>
              <a:sym typeface="Arial"/>
            </a:endParaRPr>
          </a:p>
          <a:p>
            <a:pPr indent="-342900" lvl="0" marL="457200" marR="0" rtl="0" algn="ctr">
              <a:lnSpc>
                <a:spcPct val="80000"/>
              </a:lnSpc>
              <a:spcBef>
                <a:spcPts val="360"/>
              </a:spcBef>
              <a:spcAft>
                <a:spcPts val="0"/>
              </a:spcAft>
              <a:buClr>
                <a:schemeClr val="dk1"/>
              </a:buClr>
              <a:buSzPts val="1800"/>
              <a:buFont typeface="Arial"/>
              <a:buChar char="•"/>
            </a:pPr>
            <a:r>
              <a:rPr b="0" i="0" lang="en-US" sz="2700" u="none" cap="none" strike="noStrike">
                <a:solidFill>
                  <a:schemeClr val="dk1"/>
                </a:solidFill>
                <a:latin typeface="Calibri"/>
                <a:ea typeface="Calibri"/>
                <a:cs typeface="Calibri"/>
                <a:sym typeface="Calibri"/>
              </a:rPr>
              <a:t>Monologues?</a:t>
            </a:r>
            <a:endParaRPr b="0" i="0" sz="1400" u="none" cap="none" strike="noStrike">
              <a:solidFill>
                <a:srgbClr val="000000"/>
              </a:solidFill>
              <a:latin typeface="Arial"/>
              <a:ea typeface="Arial"/>
              <a:cs typeface="Arial"/>
              <a:sym typeface="Arial"/>
            </a:endParaRPr>
          </a:p>
          <a:p>
            <a:pPr indent="-342900" lvl="0" marL="457200" marR="0" rtl="0" algn="ctr">
              <a:lnSpc>
                <a:spcPct val="80000"/>
              </a:lnSpc>
              <a:spcBef>
                <a:spcPts val="360"/>
              </a:spcBef>
              <a:spcAft>
                <a:spcPts val="0"/>
              </a:spcAft>
              <a:buClr>
                <a:schemeClr val="dk1"/>
              </a:buClr>
              <a:buSzPts val="1800"/>
              <a:buFont typeface="Arial"/>
              <a:buChar char="•"/>
            </a:pPr>
            <a:r>
              <a:rPr b="0" i="0" lang="en-US" sz="2700" u="none" cap="none" strike="noStrike">
                <a:solidFill>
                  <a:schemeClr val="dk1"/>
                </a:solidFill>
                <a:latin typeface="Calibri"/>
                <a:ea typeface="Calibri"/>
                <a:cs typeface="Calibri"/>
                <a:sym typeface="Calibri"/>
              </a:rPr>
              <a:t>Diatribes?</a:t>
            </a:r>
            <a:endParaRPr b="0" i="0" sz="1400" u="none" cap="none" strike="noStrike">
              <a:solidFill>
                <a:srgbClr val="000000"/>
              </a:solidFill>
              <a:latin typeface="Arial"/>
              <a:ea typeface="Arial"/>
              <a:cs typeface="Arial"/>
              <a:sym typeface="Arial"/>
            </a:endParaRPr>
          </a:p>
          <a:p>
            <a:pPr indent="-342900" lvl="0" marL="457200" marR="0" rtl="0" algn="ctr">
              <a:lnSpc>
                <a:spcPct val="80000"/>
              </a:lnSpc>
              <a:spcBef>
                <a:spcPts val="360"/>
              </a:spcBef>
              <a:spcAft>
                <a:spcPts val="0"/>
              </a:spcAft>
              <a:buClr>
                <a:schemeClr val="dk1"/>
              </a:buClr>
              <a:buSzPts val="1800"/>
              <a:buFont typeface="Arial"/>
              <a:buChar char="•"/>
            </a:pPr>
            <a:r>
              <a:rPr b="0" i="0" lang="en-US" sz="2700" u="none" cap="none" strike="noStrike">
                <a:solidFill>
                  <a:schemeClr val="dk1"/>
                </a:solidFill>
                <a:latin typeface="Calibri"/>
                <a:ea typeface="Calibri"/>
                <a:cs typeface="Calibri"/>
                <a:sym typeface="Calibri"/>
              </a:rPr>
              <a:t>Riddles?</a:t>
            </a:r>
            <a:endParaRPr b="0" i="0" sz="1400" u="none" cap="none" strike="noStrike">
              <a:solidFill>
                <a:srgbClr val="000000"/>
              </a:solidFill>
              <a:latin typeface="Arial"/>
              <a:ea typeface="Arial"/>
              <a:cs typeface="Arial"/>
              <a:sym typeface="Arial"/>
            </a:endParaRPr>
          </a:p>
          <a:p>
            <a:pPr indent="-228600" lvl="0" marL="457200" marR="0" rtl="0" algn="l">
              <a:lnSpc>
                <a:spcPct val="80000"/>
              </a:lnSpc>
              <a:spcBef>
                <a:spcPts val="360"/>
              </a:spcBef>
              <a:spcAft>
                <a:spcPts val="0"/>
              </a:spcAft>
              <a:buClr>
                <a:schemeClr val="dk1"/>
              </a:buClr>
              <a:buSzPts val="1800"/>
              <a:buFont typeface="Arial"/>
              <a:buNone/>
            </a:pPr>
            <a:r>
              <a:t/>
            </a:r>
            <a:endParaRPr b="0" i="0" sz="2700" u="none" cap="none" strike="noStrike">
              <a:solidFill>
                <a:schemeClr val="dk1"/>
              </a:solidFill>
              <a:latin typeface="Calibri"/>
              <a:ea typeface="Calibri"/>
              <a:cs typeface="Calibri"/>
              <a:sym typeface="Calibri"/>
            </a:endParaRPr>
          </a:p>
          <a:p>
            <a:pPr indent="0" lvl="0" marL="114300" marR="0" rtl="0" algn="ctr">
              <a:lnSpc>
                <a:spcPct val="80000"/>
              </a:lnSpc>
              <a:spcBef>
                <a:spcPts val="360"/>
              </a:spcBef>
              <a:spcAft>
                <a:spcPts val="0"/>
              </a:spcAft>
              <a:buClr>
                <a:srgbClr val="000000"/>
              </a:buClr>
              <a:buSzPts val="2700"/>
              <a:buFont typeface="Arial"/>
              <a:buNone/>
            </a:pPr>
            <a:r>
              <a:t/>
            </a:r>
            <a:endParaRPr b="0" i="0" sz="2700" u="none" cap="none" strike="noStrike">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
                                  </p:stCondLst>
                                  <p:childTnLst>
                                    <p:set>
                                      <p:cBhvr>
                                        <p:cTn dur="1" fill="hold">
                                          <p:stCondLst>
                                            <p:cond delay="0"/>
                                          </p:stCondLst>
                                        </p:cTn>
                                        <p:tgtEl>
                                          <p:spTgt spid="242">
                                            <p:txEl>
                                              <p:pRg end="0" st="0"/>
                                            </p:txEl>
                                          </p:spTgt>
                                        </p:tgtEl>
                                        <p:attrNameLst>
                                          <p:attrName>style.visibility</p:attrName>
                                        </p:attrNameLst>
                                      </p:cBhvr>
                                      <p:to>
                                        <p:strVal val="visible"/>
                                      </p:to>
                                    </p:set>
                                    <p:anim calcmode="lin" valueType="num">
                                      <p:cBhvr additive="base">
                                        <p:cTn dur="500"/>
                                        <p:tgtEl>
                                          <p:spTgt spid="242">
                                            <p:txEl>
                                              <p:pRg end="0" st="0"/>
                                            </p:txEl>
                                          </p:spTgt>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42">
                                            <p:txEl>
                                              <p:pRg end="1" st="1"/>
                                            </p:txEl>
                                          </p:spTgt>
                                        </p:tgtEl>
                                        <p:attrNameLst>
                                          <p:attrName>style.visibility</p:attrName>
                                        </p:attrNameLst>
                                      </p:cBhvr>
                                      <p:to>
                                        <p:strVal val="visible"/>
                                      </p:to>
                                    </p:set>
                                    <p:anim calcmode="lin" valueType="num">
                                      <p:cBhvr additive="base">
                                        <p:cTn dur="500"/>
                                        <p:tgtEl>
                                          <p:spTgt spid="242">
                                            <p:txEl>
                                              <p:pRg end="1" st="1"/>
                                            </p:txEl>
                                          </p:spTgt>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42">
                                            <p:txEl>
                                              <p:pRg end="2" st="2"/>
                                            </p:txEl>
                                          </p:spTgt>
                                        </p:tgtEl>
                                        <p:attrNameLst>
                                          <p:attrName>style.visibility</p:attrName>
                                        </p:attrNameLst>
                                      </p:cBhvr>
                                      <p:to>
                                        <p:strVal val="visible"/>
                                      </p:to>
                                    </p:set>
                                    <p:anim calcmode="lin" valueType="num">
                                      <p:cBhvr additive="base">
                                        <p:cTn dur="500"/>
                                        <p:tgtEl>
                                          <p:spTgt spid="242">
                                            <p:txEl>
                                              <p:pRg end="2" st="2"/>
                                            </p:txEl>
                                          </p:spTgt>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42">
                                            <p:txEl>
                                              <p:pRg end="3" st="3"/>
                                            </p:txEl>
                                          </p:spTgt>
                                        </p:tgtEl>
                                        <p:attrNameLst>
                                          <p:attrName>style.visibility</p:attrName>
                                        </p:attrNameLst>
                                      </p:cBhvr>
                                      <p:to>
                                        <p:strVal val="visible"/>
                                      </p:to>
                                    </p:set>
                                    <p:anim calcmode="lin" valueType="num">
                                      <p:cBhvr additive="base">
                                        <p:cTn dur="500"/>
                                        <p:tgtEl>
                                          <p:spTgt spid="242">
                                            <p:txEl>
                                              <p:pRg end="3" st="3"/>
                                            </p:txEl>
                                          </p:spTgt>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42">
                                            <p:txEl>
                                              <p:pRg end="4" st="4"/>
                                            </p:txEl>
                                          </p:spTgt>
                                        </p:tgtEl>
                                        <p:attrNameLst>
                                          <p:attrName>style.visibility</p:attrName>
                                        </p:attrNameLst>
                                      </p:cBhvr>
                                      <p:to>
                                        <p:strVal val="visible"/>
                                      </p:to>
                                    </p:set>
                                    <p:anim calcmode="lin" valueType="num">
                                      <p:cBhvr additive="base">
                                        <p:cTn dur="500"/>
                                        <p:tgtEl>
                                          <p:spTgt spid="242">
                                            <p:txEl>
                                              <p:pRg end="4" st="4"/>
                                            </p:txEl>
                                          </p:spTgt>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42">
                                            <p:txEl>
                                              <p:pRg end="5" st="5"/>
                                            </p:txEl>
                                          </p:spTgt>
                                        </p:tgtEl>
                                        <p:attrNameLst>
                                          <p:attrName>style.visibility</p:attrName>
                                        </p:attrNameLst>
                                      </p:cBhvr>
                                      <p:to>
                                        <p:strVal val="visible"/>
                                      </p:to>
                                    </p:set>
                                    <p:anim calcmode="lin" valueType="num">
                                      <p:cBhvr additive="base">
                                        <p:cTn dur="500"/>
                                        <p:tgtEl>
                                          <p:spTgt spid="242">
                                            <p:txEl>
                                              <p:pRg end="5" st="5"/>
                                            </p:txEl>
                                          </p:spTgt>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42">
                                            <p:txEl>
                                              <p:pRg end="6" st="6"/>
                                            </p:txEl>
                                          </p:spTgt>
                                        </p:tgtEl>
                                        <p:attrNameLst>
                                          <p:attrName>style.visibility</p:attrName>
                                        </p:attrNameLst>
                                      </p:cBhvr>
                                      <p:to>
                                        <p:strVal val="visible"/>
                                      </p:to>
                                    </p:set>
                                    <p:anim calcmode="lin" valueType="num">
                                      <p:cBhvr additive="base">
                                        <p:cTn dur="500"/>
                                        <p:tgtEl>
                                          <p:spTgt spid="242">
                                            <p:txEl>
                                              <p:pRg end="6" st="6"/>
                                            </p:txEl>
                                          </p:spTgt>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42">
                                            <p:txEl>
                                              <p:pRg end="7" st="7"/>
                                            </p:txEl>
                                          </p:spTgt>
                                        </p:tgtEl>
                                        <p:attrNameLst>
                                          <p:attrName>style.visibility</p:attrName>
                                        </p:attrNameLst>
                                      </p:cBhvr>
                                      <p:to>
                                        <p:strVal val="visible"/>
                                      </p:to>
                                    </p:set>
                                    <p:anim calcmode="lin" valueType="num">
                                      <p:cBhvr additive="base">
                                        <p:cTn dur="500"/>
                                        <p:tgtEl>
                                          <p:spTgt spid="242">
                                            <p:txEl>
                                              <p:pRg end="7" st="7"/>
                                            </p:txEl>
                                          </p:spTgt>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42">
                                            <p:txEl>
                                              <p:pRg end="8" st="8"/>
                                            </p:txEl>
                                          </p:spTgt>
                                        </p:tgtEl>
                                        <p:attrNameLst>
                                          <p:attrName>style.visibility</p:attrName>
                                        </p:attrNameLst>
                                      </p:cBhvr>
                                      <p:to>
                                        <p:strVal val="visible"/>
                                      </p:to>
                                    </p:set>
                                    <p:anim calcmode="lin" valueType="num">
                                      <p:cBhvr additive="base">
                                        <p:cTn dur="500"/>
                                        <p:tgtEl>
                                          <p:spTgt spid="242">
                                            <p:txEl>
                                              <p:pRg end="8" st="8"/>
                                            </p:txEl>
                                          </p:spTgt>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42">
                                            <p:txEl>
                                              <p:pRg end="9" st="9"/>
                                            </p:txEl>
                                          </p:spTgt>
                                        </p:tgtEl>
                                        <p:attrNameLst>
                                          <p:attrName>style.visibility</p:attrName>
                                        </p:attrNameLst>
                                      </p:cBhvr>
                                      <p:to>
                                        <p:strVal val="visible"/>
                                      </p:to>
                                    </p:set>
                                    <p:anim calcmode="lin" valueType="num">
                                      <p:cBhvr additive="base">
                                        <p:cTn dur="500"/>
                                        <p:tgtEl>
                                          <p:spTgt spid="242">
                                            <p:txEl>
                                              <p:pRg end="9" st="9"/>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2"/>
          <p:cNvSpPr txBox="1"/>
          <p:nvPr>
            <p:ph type="title"/>
          </p:nvPr>
        </p:nvSpPr>
        <p:spPr>
          <a:xfrm>
            <a:off x="457200" y="13400"/>
            <a:ext cx="8064000" cy="11373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4400"/>
              <a:buNone/>
            </a:pPr>
            <a:r>
              <a:rPr lang="en-US" sz="4522"/>
              <a:t>Objectives </a:t>
            </a:r>
            <a:endParaRPr sz="4522"/>
          </a:p>
        </p:txBody>
      </p:sp>
      <p:sp>
        <p:nvSpPr>
          <p:cNvPr id="87" name="Google Shape;87;p2"/>
          <p:cNvSpPr txBox="1"/>
          <p:nvPr>
            <p:ph idx="1" type="body"/>
          </p:nvPr>
        </p:nvSpPr>
        <p:spPr>
          <a:xfrm>
            <a:off x="457199" y="1715024"/>
            <a:ext cx="8063999" cy="4478741"/>
          </a:xfrm>
          <a:prstGeom prst="rect">
            <a:avLst/>
          </a:prstGeom>
          <a:noFill/>
          <a:ln>
            <a:noFill/>
          </a:ln>
        </p:spPr>
        <p:txBody>
          <a:bodyPr anchorCtr="0" anchor="t" bIns="45700" lIns="91425" spcFirstLastPara="1" rIns="91425" wrap="square" tIns="45700">
            <a:noAutofit/>
          </a:bodyPr>
          <a:lstStyle/>
          <a:p>
            <a:pPr indent="-342900" lvl="0" marL="457200" rtl="0" algn="l">
              <a:lnSpc>
                <a:spcPct val="115000"/>
              </a:lnSpc>
              <a:spcBef>
                <a:spcPts val="360"/>
              </a:spcBef>
              <a:spcAft>
                <a:spcPts val="0"/>
              </a:spcAft>
              <a:buSzPts val="1800"/>
              <a:buChar char="●"/>
            </a:pPr>
            <a:r>
              <a:rPr lang="en-US"/>
              <a:t>Identify three key components to demonstrate competency in a skill</a:t>
            </a:r>
            <a:endParaRPr/>
          </a:p>
          <a:p>
            <a:pPr indent="-342900" lvl="0" marL="457200" rtl="0" algn="l">
              <a:lnSpc>
                <a:spcPct val="115000"/>
              </a:lnSpc>
              <a:spcBef>
                <a:spcPts val="0"/>
              </a:spcBef>
              <a:spcAft>
                <a:spcPts val="0"/>
              </a:spcAft>
              <a:buSzPts val="1800"/>
              <a:buChar char="●"/>
            </a:pPr>
            <a:r>
              <a:rPr lang="en-US"/>
              <a:t>Consider the limitations of the “see one, do one, teach one” framework</a:t>
            </a:r>
            <a:endParaRPr/>
          </a:p>
          <a:p>
            <a:pPr indent="-342900" lvl="0" marL="457200" rtl="0" algn="l">
              <a:lnSpc>
                <a:spcPct val="115000"/>
              </a:lnSpc>
              <a:spcBef>
                <a:spcPts val="0"/>
              </a:spcBef>
              <a:spcAft>
                <a:spcPts val="0"/>
              </a:spcAft>
              <a:buSzPts val="1800"/>
              <a:buChar char="●"/>
            </a:pPr>
            <a:r>
              <a:rPr lang="en-US"/>
              <a:t>Examine two tools to use in clinical practice when teaching procedural skills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7">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3"/>
          <p:cNvSpPr txBox="1"/>
          <p:nvPr>
            <p:ph type="title"/>
          </p:nvPr>
        </p:nvSpPr>
        <p:spPr>
          <a:xfrm>
            <a:off x="457200" y="13400"/>
            <a:ext cx="8064000" cy="11373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4400"/>
              <a:buNone/>
            </a:pPr>
            <a:r>
              <a:rPr lang="en-US" sz="4522"/>
              <a:t>Introduction </a:t>
            </a:r>
            <a:endParaRPr sz="4522"/>
          </a:p>
        </p:txBody>
      </p:sp>
      <p:grpSp>
        <p:nvGrpSpPr>
          <p:cNvPr id="93" name="Google Shape;93;p3"/>
          <p:cNvGrpSpPr/>
          <p:nvPr/>
        </p:nvGrpSpPr>
        <p:grpSpPr>
          <a:xfrm>
            <a:off x="285427" y="1375502"/>
            <a:ext cx="6666833" cy="5365845"/>
            <a:chOff x="0" y="44037"/>
            <a:chExt cx="6666833" cy="5365845"/>
          </a:xfrm>
        </p:grpSpPr>
        <p:sp>
          <p:nvSpPr>
            <p:cNvPr id="94" name="Google Shape;94;p3"/>
            <p:cNvSpPr/>
            <p:nvPr/>
          </p:nvSpPr>
          <p:spPr>
            <a:xfrm>
              <a:off x="0" y="309717"/>
              <a:ext cx="6666833" cy="751274"/>
            </a:xfrm>
            <a:prstGeom prst="rect">
              <a:avLst/>
            </a:prstGeom>
            <a:solidFill>
              <a:schemeClr val="lt1">
                <a:alpha val="89019"/>
              </a:schemeClr>
            </a:solidFill>
            <a:ln cap="flat" cmpd="sng" w="9525">
              <a:solidFill>
                <a:srgbClr val="3A66B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 name="Google Shape;95;p3"/>
            <p:cNvSpPr txBox="1"/>
            <p:nvPr/>
          </p:nvSpPr>
          <p:spPr>
            <a:xfrm>
              <a:off x="0" y="309717"/>
              <a:ext cx="6666833" cy="751274"/>
            </a:xfrm>
            <a:prstGeom prst="rect">
              <a:avLst/>
            </a:prstGeom>
            <a:noFill/>
            <a:ln>
              <a:noFill/>
            </a:ln>
          </p:spPr>
          <p:txBody>
            <a:bodyPr anchorCtr="0" anchor="t" bIns="128000" lIns="517400" spcFirstLastPara="1" rIns="517400" wrap="square" tIns="374900">
              <a:noAutofit/>
            </a:bodyPr>
            <a:lstStyle/>
            <a:p>
              <a:pPr indent="-171450" lvl="1" marL="171450" marR="0" rtl="0" algn="l">
                <a:lnSpc>
                  <a:spcPct val="9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Procedures are a key component of EM practice</a:t>
              </a:r>
              <a:endParaRPr b="0" i="0" sz="1400" u="none" cap="none" strike="noStrike">
                <a:solidFill>
                  <a:srgbClr val="000000"/>
                </a:solidFill>
                <a:latin typeface="Arial"/>
                <a:ea typeface="Arial"/>
                <a:cs typeface="Arial"/>
                <a:sym typeface="Arial"/>
              </a:endParaRPr>
            </a:p>
          </p:txBody>
        </p:sp>
        <p:sp>
          <p:nvSpPr>
            <p:cNvPr id="96" name="Google Shape;96;p3"/>
            <p:cNvSpPr/>
            <p:nvPr/>
          </p:nvSpPr>
          <p:spPr>
            <a:xfrm>
              <a:off x="333341" y="44037"/>
              <a:ext cx="4666783" cy="531360"/>
            </a:xfrm>
            <a:prstGeom prst="roundRect">
              <a:avLst>
                <a:gd fmla="val 16667" name="adj"/>
              </a:avLst>
            </a:prstGeom>
            <a:gradFill>
              <a:gsLst>
                <a:gs pos="0">
                  <a:srgbClr val="5777BA"/>
                </a:gs>
                <a:gs pos="50000">
                  <a:srgbClr val="3363B6"/>
                </a:gs>
                <a:gs pos="100000">
                  <a:srgbClr val="2855A6"/>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3"/>
            <p:cNvSpPr txBox="1"/>
            <p:nvPr/>
          </p:nvSpPr>
          <p:spPr>
            <a:xfrm>
              <a:off x="359280" y="69976"/>
              <a:ext cx="4614905" cy="479482"/>
            </a:xfrm>
            <a:prstGeom prst="rect">
              <a:avLst/>
            </a:prstGeom>
            <a:noFill/>
            <a:ln>
              <a:noFill/>
            </a:ln>
          </p:spPr>
          <p:txBody>
            <a:bodyPr anchorCtr="0" anchor="ctr" bIns="0" lIns="176375" spcFirstLastPara="1" rIns="176375" wrap="square" tIns="0">
              <a:noAutofit/>
            </a:bodyPr>
            <a:lstStyle/>
            <a:p>
              <a:pPr indent="0" lvl="0" marL="0" marR="0" rtl="0" algn="l">
                <a:lnSpc>
                  <a:spcPct val="90000"/>
                </a:lnSpc>
                <a:spcBef>
                  <a:spcPts val="0"/>
                </a:spcBef>
                <a:spcAft>
                  <a:spcPts val="0"/>
                </a:spcAft>
                <a:buClr>
                  <a:schemeClr val="lt1"/>
                </a:buClr>
                <a:buSzPts val="1800"/>
                <a:buFont typeface="Arial"/>
                <a:buNone/>
              </a:pPr>
              <a:r>
                <a:rPr b="1" i="0" lang="en-US" sz="1800" u="none" cap="none" strike="noStrike">
                  <a:solidFill>
                    <a:schemeClr val="lt1"/>
                  </a:solidFill>
                  <a:latin typeface="Arial"/>
                  <a:ea typeface="Arial"/>
                  <a:cs typeface="Arial"/>
                  <a:sym typeface="Arial"/>
                </a:rPr>
                <a:t>Situation</a:t>
              </a:r>
              <a:endParaRPr b="0" i="0" sz="1400" u="none" cap="none" strike="noStrike">
                <a:solidFill>
                  <a:srgbClr val="000000"/>
                </a:solidFill>
                <a:latin typeface="Arial"/>
                <a:ea typeface="Arial"/>
                <a:cs typeface="Arial"/>
                <a:sym typeface="Arial"/>
              </a:endParaRPr>
            </a:p>
          </p:txBody>
        </p:sp>
        <p:sp>
          <p:nvSpPr>
            <p:cNvPr id="98" name="Google Shape;98;p3"/>
            <p:cNvSpPr/>
            <p:nvPr/>
          </p:nvSpPr>
          <p:spPr>
            <a:xfrm>
              <a:off x="0" y="1423872"/>
              <a:ext cx="6666833" cy="992250"/>
            </a:xfrm>
            <a:prstGeom prst="rect">
              <a:avLst/>
            </a:prstGeom>
            <a:solidFill>
              <a:schemeClr val="lt1">
                <a:alpha val="89019"/>
              </a:schemeClr>
            </a:solidFill>
            <a:ln cap="flat" cmpd="sng" w="9525">
              <a:solidFill>
                <a:srgbClr val="567AC2"/>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3"/>
            <p:cNvSpPr txBox="1"/>
            <p:nvPr/>
          </p:nvSpPr>
          <p:spPr>
            <a:xfrm>
              <a:off x="0" y="1423872"/>
              <a:ext cx="6666833" cy="992250"/>
            </a:xfrm>
            <a:prstGeom prst="rect">
              <a:avLst/>
            </a:prstGeom>
            <a:noFill/>
            <a:ln>
              <a:noFill/>
            </a:ln>
          </p:spPr>
          <p:txBody>
            <a:bodyPr anchorCtr="0" anchor="t" bIns="128000" lIns="517400" spcFirstLastPara="1" rIns="517400" wrap="square" tIns="374900">
              <a:noAutofit/>
            </a:bodyPr>
            <a:lstStyle/>
            <a:p>
              <a:pPr indent="-171450" lvl="1" marL="171450" marR="0" rtl="0" algn="l">
                <a:lnSpc>
                  <a:spcPct val="9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Learners desire procedural experience but have varied levels of prior exposure and knowledge</a:t>
              </a:r>
              <a:endParaRPr b="0" i="0" sz="1400" u="none" cap="none" strike="noStrike">
                <a:solidFill>
                  <a:schemeClr val="dk1"/>
                </a:solidFill>
                <a:latin typeface="Arial"/>
                <a:ea typeface="Arial"/>
                <a:cs typeface="Arial"/>
                <a:sym typeface="Arial"/>
              </a:endParaRPr>
            </a:p>
          </p:txBody>
        </p:sp>
        <p:sp>
          <p:nvSpPr>
            <p:cNvPr id="100" name="Google Shape;100;p3"/>
            <p:cNvSpPr/>
            <p:nvPr/>
          </p:nvSpPr>
          <p:spPr>
            <a:xfrm>
              <a:off x="333341" y="1158192"/>
              <a:ext cx="4666783" cy="531360"/>
            </a:xfrm>
            <a:prstGeom prst="roundRect">
              <a:avLst>
                <a:gd fmla="val 16667" name="adj"/>
              </a:avLst>
            </a:prstGeom>
            <a:gradFill>
              <a:gsLst>
                <a:gs pos="0">
                  <a:srgbClr val="6C88C8"/>
                </a:gs>
                <a:gs pos="50000">
                  <a:srgbClr val="4F77C7"/>
                </a:gs>
                <a:gs pos="100000">
                  <a:srgbClr val="3F67B6"/>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 name="Google Shape;101;p3"/>
            <p:cNvSpPr txBox="1"/>
            <p:nvPr/>
          </p:nvSpPr>
          <p:spPr>
            <a:xfrm>
              <a:off x="359280" y="1184131"/>
              <a:ext cx="4614905" cy="479482"/>
            </a:xfrm>
            <a:prstGeom prst="rect">
              <a:avLst/>
            </a:prstGeom>
            <a:noFill/>
            <a:ln>
              <a:noFill/>
            </a:ln>
          </p:spPr>
          <p:txBody>
            <a:bodyPr anchorCtr="0" anchor="ctr" bIns="0" lIns="176375" spcFirstLastPara="1" rIns="176375" wrap="square" tIns="0">
              <a:noAutofit/>
            </a:bodyPr>
            <a:lstStyle/>
            <a:p>
              <a:pPr indent="0" lvl="0" marL="0" marR="0" rtl="0" algn="l">
                <a:lnSpc>
                  <a:spcPct val="90000"/>
                </a:lnSpc>
                <a:spcBef>
                  <a:spcPts val="0"/>
                </a:spcBef>
                <a:spcAft>
                  <a:spcPts val="0"/>
                </a:spcAft>
                <a:buClr>
                  <a:schemeClr val="lt1"/>
                </a:buClr>
                <a:buSzPts val="1800"/>
                <a:buFont typeface="Arial"/>
                <a:buNone/>
              </a:pPr>
              <a:r>
                <a:rPr b="1" i="0" lang="en-US" sz="1800" u="none" cap="none" strike="noStrike">
                  <a:solidFill>
                    <a:schemeClr val="lt1"/>
                  </a:solidFill>
                  <a:latin typeface="Arial"/>
                  <a:ea typeface="Arial"/>
                  <a:cs typeface="Arial"/>
                  <a:sym typeface="Arial"/>
                </a:rPr>
                <a:t>Background</a:t>
              </a:r>
              <a:endParaRPr b="0" i="0" sz="1400" u="none" cap="none" strike="noStrike">
                <a:solidFill>
                  <a:srgbClr val="000000"/>
                </a:solidFill>
                <a:latin typeface="Arial"/>
                <a:ea typeface="Arial"/>
                <a:cs typeface="Arial"/>
                <a:sym typeface="Arial"/>
              </a:endParaRPr>
            </a:p>
          </p:txBody>
        </p:sp>
        <p:sp>
          <p:nvSpPr>
            <p:cNvPr id="102" name="Google Shape;102;p3"/>
            <p:cNvSpPr/>
            <p:nvPr/>
          </p:nvSpPr>
          <p:spPr>
            <a:xfrm>
              <a:off x="0" y="2779002"/>
              <a:ext cx="6666833" cy="1020600"/>
            </a:xfrm>
            <a:prstGeom prst="rect">
              <a:avLst/>
            </a:prstGeom>
            <a:solidFill>
              <a:schemeClr val="lt1">
                <a:alpha val="89019"/>
              </a:schemeClr>
            </a:solidFill>
            <a:ln cap="flat" cmpd="sng" w="9525">
              <a:solidFill>
                <a:srgbClr val="7992CD"/>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 name="Google Shape;103;p3"/>
            <p:cNvSpPr txBox="1"/>
            <p:nvPr/>
          </p:nvSpPr>
          <p:spPr>
            <a:xfrm>
              <a:off x="0" y="2779002"/>
              <a:ext cx="6666833" cy="1020600"/>
            </a:xfrm>
            <a:prstGeom prst="rect">
              <a:avLst/>
            </a:prstGeom>
            <a:noFill/>
            <a:ln>
              <a:noFill/>
            </a:ln>
          </p:spPr>
          <p:txBody>
            <a:bodyPr anchorCtr="0" anchor="t" bIns="128000" lIns="517400" spcFirstLastPara="1" rIns="517400" wrap="square" tIns="374900">
              <a:noAutofit/>
            </a:bodyPr>
            <a:lstStyle/>
            <a:p>
              <a:pPr indent="-171450" lvl="1" marL="171450" marR="0" rtl="0" algn="l">
                <a:lnSpc>
                  <a:spcPct val="90000"/>
                </a:lnSpc>
                <a:spcBef>
                  <a:spcPts val="0"/>
                </a:spcBef>
                <a:spcAft>
                  <a:spcPts val="0"/>
                </a:spcAft>
                <a:buClr>
                  <a:schemeClr val="dk1"/>
                </a:buClr>
                <a:buSzPts val="1800"/>
                <a:buFont typeface="Calibri"/>
                <a:buChar char="•"/>
              </a:pPr>
              <a:r>
                <a:rPr b="0" i="0" lang="en-US" sz="1800" u="none" cap="none" strike="noStrike">
                  <a:solidFill>
                    <a:schemeClr val="dk1"/>
                  </a:solidFill>
                  <a:latin typeface="Calibri"/>
                  <a:ea typeface="Calibri"/>
                  <a:cs typeface="Calibri"/>
                  <a:sym typeface="Calibri"/>
                </a:rPr>
                <a:t>Teaching procedural skills can take valuable time in a busy ED</a:t>
              </a:r>
              <a:endParaRPr b="0" i="0" sz="1800" u="none" cap="none" strike="noStrike">
                <a:solidFill>
                  <a:schemeClr val="dk1"/>
                </a:solidFill>
                <a:latin typeface="Arial"/>
                <a:ea typeface="Arial"/>
                <a:cs typeface="Arial"/>
                <a:sym typeface="Arial"/>
              </a:endParaRPr>
            </a:p>
          </p:txBody>
        </p:sp>
        <p:sp>
          <p:nvSpPr>
            <p:cNvPr id="104" name="Google Shape;104;p3"/>
            <p:cNvSpPr/>
            <p:nvPr/>
          </p:nvSpPr>
          <p:spPr>
            <a:xfrm>
              <a:off x="333341" y="2513322"/>
              <a:ext cx="4666783" cy="531360"/>
            </a:xfrm>
            <a:prstGeom prst="roundRect">
              <a:avLst>
                <a:gd fmla="val 16667" name="adj"/>
              </a:avLst>
            </a:prstGeom>
            <a:gradFill>
              <a:gsLst>
                <a:gs pos="0">
                  <a:srgbClr val="889DD2"/>
                </a:gs>
                <a:gs pos="50000">
                  <a:srgbClr val="7390D1"/>
                </a:gs>
                <a:gs pos="100000">
                  <a:srgbClr val="617DBD"/>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 name="Google Shape;105;p3"/>
            <p:cNvSpPr txBox="1"/>
            <p:nvPr/>
          </p:nvSpPr>
          <p:spPr>
            <a:xfrm>
              <a:off x="359280" y="2539261"/>
              <a:ext cx="4614905" cy="479482"/>
            </a:xfrm>
            <a:prstGeom prst="rect">
              <a:avLst/>
            </a:prstGeom>
            <a:noFill/>
            <a:ln>
              <a:noFill/>
            </a:ln>
          </p:spPr>
          <p:txBody>
            <a:bodyPr anchorCtr="0" anchor="ctr" bIns="0" lIns="176375" spcFirstLastPara="1" rIns="176375" wrap="square" tIns="0">
              <a:noAutofit/>
            </a:bodyPr>
            <a:lstStyle/>
            <a:p>
              <a:pPr indent="0" lvl="0" marL="0" marR="0" rtl="0" algn="l">
                <a:lnSpc>
                  <a:spcPct val="90000"/>
                </a:lnSpc>
                <a:spcBef>
                  <a:spcPts val="0"/>
                </a:spcBef>
                <a:spcAft>
                  <a:spcPts val="0"/>
                </a:spcAft>
                <a:buClr>
                  <a:schemeClr val="lt1"/>
                </a:buClr>
                <a:buSzPts val="1800"/>
                <a:buFont typeface="Arial"/>
                <a:buNone/>
              </a:pPr>
              <a:r>
                <a:rPr b="1" i="0" lang="en-US" sz="1800" u="none" cap="none" strike="noStrike">
                  <a:solidFill>
                    <a:schemeClr val="lt1"/>
                  </a:solidFill>
                  <a:latin typeface="Arial"/>
                  <a:ea typeface="Arial"/>
                  <a:cs typeface="Arial"/>
                  <a:sym typeface="Arial"/>
                </a:rPr>
                <a:t>Assessment</a:t>
              </a:r>
              <a:endParaRPr b="0" i="0" sz="1400" u="none" cap="none" strike="noStrike">
                <a:solidFill>
                  <a:srgbClr val="000000"/>
                </a:solidFill>
                <a:latin typeface="Arial"/>
                <a:ea typeface="Arial"/>
                <a:cs typeface="Arial"/>
                <a:sym typeface="Arial"/>
              </a:endParaRPr>
            </a:p>
          </p:txBody>
        </p:sp>
        <p:sp>
          <p:nvSpPr>
            <p:cNvPr id="106" name="Google Shape;106;p3"/>
            <p:cNvSpPr/>
            <p:nvPr/>
          </p:nvSpPr>
          <p:spPr>
            <a:xfrm>
              <a:off x="0" y="4162482"/>
              <a:ext cx="6666833" cy="1247400"/>
            </a:xfrm>
            <a:prstGeom prst="rect">
              <a:avLst/>
            </a:prstGeom>
            <a:solidFill>
              <a:schemeClr val="lt1">
                <a:alpha val="89019"/>
              </a:schemeClr>
            </a:solidFill>
            <a:ln cap="flat" cmpd="sng" w="9525">
              <a:solidFill>
                <a:srgbClr val="9BABD7"/>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3"/>
            <p:cNvSpPr txBox="1"/>
            <p:nvPr/>
          </p:nvSpPr>
          <p:spPr>
            <a:xfrm>
              <a:off x="0" y="4162482"/>
              <a:ext cx="6666833" cy="1247400"/>
            </a:xfrm>
            <a:prstGeom prst="rect">
              <a:avLst/>
            </a:prstGeom>
            <a:noFill/>
            <a:ln>
              <a:noFill/>
            </a:ln>
          </p:spPr>
          <p:txBody>
            <a:bodyPr anchorCtr="0" anchor="t" bIns="128000" lIns="517400" spcFirstLastPara="1" rIns="517400" wrap="square" tIns="374900">
              <a:noAutofit/>
            </a:bodyPr>
            <a:lstStyle/>
            <a:p>
              <a:pPr indent="-171450" lvl="1" marL="171450" marR="0" rtl="0" algn="l">
                <a:lnSpc>
                  <a:spcPct val="9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Using pre-made tools for teaching these skills can help the educator quickly assess the learner's knowledge and allow for teaching at all levels</a:t>
              </a:r>
              <a:endParaRPr b="0" i="0" sz="1800" u="none" cap="none" strike="noStrike">
                <a:solidFill>
                  <a:schemeClr val="dk1"/>
                </a:solidFill>
                <a:latin typeface="Calibri"/>
                <a:ea typeface="Calibri"/>
                <a:cs typeface="Calibri"/>
                <a:sym typeface="Calibri"/>
              </a:endParaRPr>
            </a:p>
          </p:txBody>
        </p:sp>
        <p:sp>
          <p:nvSpPr>
            <p:cNvPr id="108" name="Google Shape;108;p3"/>
            <p:cNvSpPr/>
            <p:nvPr/>
          </p:nvSpPr>
          <p:spPr>
            <a:xfrm>
              <a:off x="333341" y="3896802"/>
              <a:ext cx="4666783" cy="531360"/>
            </a:xfrm>
            <a:prstGeom prst="roundRect">
              <a:avLst>
                <a:gd fmla="val 16667" name="adj"/>
              </a:avLst>
            </a:prstGeom>
            <a:gradFill>
              <a:gsLst>
                <a:gs pos="0">
                  <a:srgbClr val="A7B4DC"/>
                </a:gs>
                <a:gs pos="50000">
                  <a:srgbClr val="98A9D9"/>
                </a:gs>
                <a:gs pos="100000">
                  <a:srgbClr val="8193C3"/>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3"/>
            <p:cNvSpPr txBox="1"/>
            <p:nvPr/>
          </p:nvSpPr>
          <p:spPr>
            <a:xfrm>
              <a:off x="359280" y="3922741"/>
              <a:ext cx="4614905" cy="479482"/>
            </a:xfrm>
            <a:prstGeom prst="rect">
              <a:avLst/>
            </a:prstGeom>
            <a:noFill/>
            <a:ln>
              <a:noFill/>
            </a:ln>
          </p:spPr>
          <p:txBody>
            <a:bodyPr anchorCtr="0" anchor="ctr" bIns="0" lIns="176375" spcFirstLastPara="1" rIns="176375" wrap="square" tIns="0">
              <a:noAutofit/>
            </a:bodyPr>
            <a:lstStyle/>
            <a:p>
              <a:pPr indent="0" lvl="0" marL="0" marR="0" rtl="0" algn="l">
                <a:lnSpc>
                  <a:spcPct val="90000"/>
                </a:lnSpc>
                <a:spcBef>
                  <a:spcPts val="0"/>
                </a:spcBef>
                <a:spcAft>
                  <a:spcPts val="0"/>
                </a:spcAft>
                <a:buClr>
                  <a:schemeClr val="lt1"/>
                </a:buClr>
                <a:buSzPts val="1800"/>
                <a:buFont typeface="Arial"/>
                <a:buNone/>
              </a:pPr>
              <a:r>
                <a:rPr b="1" i="0" lang="en-US" sz="1800" u="none" cap="none" strike="noStrike">
                  <a:solidFill>
                    <a:schemeClr val="lt1"/>
                  </a:solidFill>
                  <a:latin typeface="Arial"/>
                  <a:ea typeface="Arial"/>
                  <a:cs typeface="Arial"/>
                  <a:sym typeface="Arial"/>
                </a:rPr>
                <a:t>Recommendation</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g2770d57b700_0_0"/>
          <p:cNvSpPr txBox="1"/>
          <p:nvPr>
            <p:ph type="title"/>
          </p:nvPr>
        </p:nvSpPr>
        <p:spPr>
          <a:xfrm>
            <a:off x="457200" y="13400"/>
            <a:ext cx="8064000" cy="11373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4400"/>
              <a:buNone/>
            </a:pPr>
            <a:r>
              <a:rPr lang="en-US" sz="4522"/>
              <a:t>Skills </a:t>
            </a:r>
            <a:endParaRPr sz="4522"/>
          </a:p>
        </p:txBody>
      </p:sp>
      <p:grpSp>
        <p:nvGrpSpPr>
          <p:cNvPr id="115" name="Google Shape;115;g2770d57b700_0_0"/>
          <p:cNvGrpSpPr/>
          <p:nvPr/>
        </p:nvGrpSpPr>
        <p:grpSpPr>
          <a:xfrm>
            <a:off x="295275" y="1790700"/>
            <a:ext cx="8371011" cy="3720696"/>
            <a:chOff x="0" y="48"/>
            <a:chExt cx="10532224" cy="4005486"/>
          </a:xfrm>
        </p:grpSpPr>
        <p:sp>
          <p:nvSpPr>
            <p:cNvPr id="116" name="Google Shape;116;g2770d57b700_0_0"/>
            <p:cNvSpPr/>
            <p:nvPr/>
          </p:nvSpPr>
          <p:spPr>
            <a:xfrm rot="5400000">
              <a:off x="6380374" y="-2393411"/>
              <a:ext cx="1563000" cy="6740700"/>
            </a:xfrm>
            <a:prstGeom prst="round2SameRect">
              <a:avLst>
                <a:gd fmla="val 16667" name="adj1"/>
                <a:gd fmla="val 0" name="adj2"/>
              </a:avLst>
            </a:prstGeom>
            <a:solidFill>
              <a:srgbClr val="CFDEEF">
                <a:alpha val="89019"/>
              </a:srgbClr>
            </a:solidFill>
            <a:ln cap="flat" cmpd="sng" w="12700">
              <a:solidFill>
                <a:srgbClr val="CFDEEF">
                  <a:alpha val="89019"/>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 name="Google Shape;117;g2770d57b700_0_0"/>
            <p:cNvSpPr txBox="1"/>
            <p:nvPr/>
          </p:nvSpPr>
          <p:spPr>
            <a:xfrm>
              <a:off x="3791601" y="271743"/>
              <a:ext cx="6664200" cy="1410600"/>
            </a:xfrm>
            <a:prstGeom prst="rect">
              <a:avLst/>
            </a:prstGeom>
            <a:noFill/>
            <a:ln>
              <a:noFill/>
            </a:ln>
          </p:spPr>
          <p:txBody>
            <a:bodyPr anchorCtr="0" anchor="ctr" bIns="40000" lIns="80000" spcFirstLastPara="1" rIns="80000" wrap="square" tIns="40000">
              <a:noAutofit/>
            </a:bodyPr>
            <a:lstStyle/>
            <a:p>
              <a:pPr indent="-228600" lvl="1" marL="228600" marR="0" rtl="0" algn="l">
                <a:lnSpc>
                  <a:spcPct val="90000"/>
                </a:lnSpc>
                <a:spcBef>
                  <a:spcPts val="0"/>
                </a:spcBef>
                <a:spcAft>
                  <a:spcPts val="0"/>
                </a:spcAft>
                <a:buClr>
                  <a:srgbClr val="212121"/>
                </a:buClr>
                <a:buSzPts val="2100"/>
                <a:buFont typeface="Arial"/>
                <a:buChar char="•"/>
              </a:pPr>
              <a:r>
                <a:rPr b="0" i="0" lang="en-US" sz="1800" u="none" cap="none" strike="noStrike">
                  <a:solidFill>
                    <a:srgbClr val="212121"/>
                  </a:solidFill>
                  <a:latin typeface="Arial"/>
                  <a:ea typeface="Arial"/>
                  <a:cs typeface="Arial"/>
                  <a:sym typeface="Arial"/>
                </a:rPr>
                <a:t>learned, and not innate</a:t>
              </a:r>
              <a:endParaRPr b="0" i="0" sz="1800" u="none" cap="none" strike="noStrike">
                <a:solidFill>
                  <a:srgbClr val="212121"/>
                </a:solidFill>
                <a:latin typeface="Arial"/>
                <a:ea typeface="Arial"/>
                <a:cs typeface="Arial"/>
                <a:sym typeface="Arial"/>
              </a:endParaRPr>
            </a:p>
            <a:p>
              <a:pPr indent="-228600" lvl="1" marL="228600" marR="0" rtl="0" algn="l">
                <a:lnSpc>
                  <a:spcPct val="90000"/>
                </a:lnSpc>
                <a:spcBef>
                  <a:spcPts val="315"/>
                </a:spcBef>
                <a:spcAft>
                  <a:spcPts val="0"/>
                </a:spcAft>
                <a:buClr>
                  <a:srgbClr val="212121"/>
                </a:buClr>
                <a:buSzPts val="2100"/>
                <a:buFont typeface="Arial"/>
                <a:buChar char="•"/>
              </a:pPr>
              <a:r>
                <a:rPr b="0" i="0" lang="en-US" sz="1800" u="none" cap="none" strike="noStrike">
                  <a:solidFill>
                    <a:srgbClr val="212121"/>
                  </a:solidFill>
                  <a:latin typeface="Arial"/>
                  <a:ea typeface="Arial"/>
                  <a:cs typeface="Arial"/>
                  <a:sym typeface="Arial"/>
                </a:rPr>
                <a:t>can be broken into explicit steps</a:t>
              </a:r>
              <a:endParaRPr b="0" i="0" sz="1800" u="none" cap="none" strike="noStrike">
                <a:solidFill>
                  <a:srgbClr val="212121"/>
                </a:solidFill>
                <a:latin typeface="Arial"/>
                <a:ea typeface="Arial"/>
                <a:cs typeface="Arial"/>
                <a:sym typeface="Arial"/>
              </a:endParaRPr>
            </a:p>
            <a:p>
              <a:pPr indent="-228600" lvl="1" marL="228600" marR="0" rtl="0" algn="l">
                <a:lnSpc>
                  <a:spcPct val="90000"/>
                </a:lnSpc>
                <a:spcBef>
                  <a:spcPts val="315"/>
                </a:spcBef>
                <a:spcAft>
                  <a:spcPts val="0"/>
                </a:spcAft>
                <a:buClr>
                  <a:srgbClr val="212121"/>
                </a:buClr>
                <a:buSzPts val="2100"/>
                <a:buFont typeface="Arial"/>
                <a:buChar char="•"/>
              </a:pPr>
              <a:r>
                <a:rPr b="0" i="0" lang="en-US" sz="1800" u="none" cap="none" strike="noStrike">
                  <a:solidFill>
                    <a:srgbClr val="212121"/>
                  </a:solidFill>
                  <a:latin typeface="Arial"/>
                  <a:ea typeface="Arial"/>
                  <a:cs typeface="Arial"/>
                  <a:sym typeface="Arial"/>
                </a:rPr>
                <a:t>requires practice for improvement</a:t>
              </a:r>
              <a:endParaRPr b="0" i="0" sz="1800" u="none" cap="none" strike="noStrike">
                <a:solidFill>
                  <a:srgbClr val="212121"/>
                </a:solidFill>
                <a:latin typeface="Arial"/>
                <a:ea typeface="Arial"/>
                <a:cs typeface="Arial"/>
                <a:sym typeface="Arial"/>
              </a:endParaRPr>
            </a:p>
            <a:p>
              <a:pPr indent="-228600" lvl="1" marL="228600" marR="0" rtl="0" algn="l">
                <a:lnSpc>
                  <a:spcPct val="90000"/>
                </a:lnSpc>
                <a:spcBef>
                  <a:spcPts val="315"/>
                </a:spcBef>
                <a:spcAft>
                  <a:spcPts val="0"/>
                </a:spcAft>
                <a:buClr>
                  <a:srgbClr val="212121"/>
                </a:buClr>
                <a:buSzPts val="2100"/>
                <a:buFont typeface="Arial"/>
                <a:buChar char="•"/>
              </a:pPr>
              <a:r>
                <a:rPr b="0" i="0" lang="en-US" sz="1800" u="none" cap="none" strike="noStrike">
                  <a:solidFill>
                    <a:srgbClr val="212121"/>
                  </a:solidFill>
                  <a:latin typeface="Arial"/>
                  <a:ea typeface="Arial"/>
                  <a:cs typeface="Arial"/>
                  <a:sym typeface="Arial"/>
                </a:rPr>
                <a:t>has a specific measurable goal or outcome</a:t>
              </a:r>
              <a:endParaRPr b="0" i="0" sz="1800" u="none" cap="none" strike="noStrike">
                <a:solidFill>
                  <a:srgbClr val="212121"/>
                </a:solidFill>
                <a:latin typeface="Arial"/>
                <a:ea typeface="Arial"/>
                <a:cs typeface="Arial"/>
                <a:sym typeface="Arial"/>
              </a:endParaRPr>
            </a:p>
          </p:txBody>
        </p:sp>
        <p:sp>
          <p:nvSpPr>
            <p:cNvPr id="118" name="Google Shape;118;g2770d57b700_0_0"/>
            <p:cNvSpPr/>
            <p:nvPr/>
          </p:nvSpPr>
          <p:spPr>
            <a:xfrm>
              <a:off x="0" y="48"/>
              <a:ext cx="3791700" cy="1953900"/>
            </a:xfrm>
            <a:prstGeom prst="roundRect">
              <a:avLst>
                <a:gd fmla="val 16667" name="adj"/>
              </a:avLst>
            </a:prstGeom>
            <a:solidFill>
              <a:srgbClr val="599BD5"/>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g2770d57b700_0_0"/>
            <p:cNvSpPr txBox="1"/>
            <p:nvPr/>
          </p:nvSpPr>
          <p:spPr>
            <a:xfrm>
              <a:off x="95381" y="95429"/>
              <a:ext cx="3600900" cy="1763100"/>
            </a:xfrm>
            <a:prstGeom prst="rect">
              <a:avLst/>
            </a:prstGeom>
            <a:noFill/>
            <a:ln>
              <a:noFill/>
            </a:ln>
          </p:spPr>
          <p:txBody>
            <a:bodyPr anchorCtr="0" anchor="ctr" bIns="76200" lIns="152400" spcFirstLastPara="1" rIns="152400" wrap="square" tIns="76200">
              <a:noAutofit/>
            </a:bodyPr>
            <a:lstStyle/>
            <a:p>
              <a:pPr indent="0" lvl="0" marL="0" marR="0" rtl="0" algn="ctr">
                <a:lnSpc>
                  <a:spcPct val="90000"/>
                </a:lnSpc>
                <a:spcBef>
                  <a:spcPts val="0"/>
                </a:spcBef>
                <a:spcAft>
                  <a:spcPts val="0"/>
                </a:spcAft>
                <a:buClr>
                  <a:schemeClr val="lt1"/>
                </a:buClr>
                <a:buSzPts val="4000"/>
                <a:buFont typeface="Calibri"/>
                <a:buNone/>
              </a:pPr>
              <a:r>
                <a:rPr b="1" i="0" lang="en-US" sz="3600" u="none" cap="none" strike="noStrike">
                  <a:solidFill>
                    <a:schemeClr val="lt1"/>
                  </a:solidFill>
                  <a:latin typeface="Calibri"/>
                  <a:ea typeface="Calibri"/>
                  <a:cs typeface="Calibri"/>
                  <a:sym typeface="Calibri"/>
                </a:rPr>
                <a:t>Definition</a:t>
              </a:r>
              <a:endParaRPr b="0" i="0" sz="1200" u="none" cap="none" strike="noStrike">
                <a:solidFill>
                  <a:srgbClr val="000000"/>
                </a:solidFill>
                <a:latin typeface="Arial"/>
                <a:ea typeface="Arial"/>
                <a:cs typeface="Arial"/>
                <a:sym typeface="Arial"/>
              </a:endParaRPr>
            </a:p>
          </p:txBody>
        </p:sp>
        <p:sp>
          <p:nvSpPr>
            <p:cNvPr id="120" name="Google Shape;120;g2770d57b700_0_0"/>
            <p:cNvSpPr/>
            <p:nvPr/>
          </p:nvSpPr>
          <p:spPr>
            <a:xfrm rot="5400000">
              <a:off x="6380374" y="-341826"/>
              <a:ext cx="1563000" cy="6740700"/>
            </a:xfrm>
            <a:prstGeom prst="round2SameRect">
              <a:avLst>
                <a:gd fmla="val 16667" name="adj1"/>
                <a:gd fmla="val 0" name="adj2"/>
              </a:avLst>
            </a:prstGeom>
            <a:solidFill>
              <a:srgbClr val="2F5496">
                <a:alpha val="32549"/>
              </a:srgbClr>
            </a:solidFill>
            <a:ln cap="flat" cmpd="sng" w="12700">
              <a:solidFill>
                <a:srgbClr val="D3E1CC">
                  <a:alpha val="89019"/>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g2770d57b700_0_0"/>
            <p:cNvSpPr txBox="1"/>
            <p:nvPr/>
          </p:nvSpPr>
          <p:spPr>
            <a:xfrm>
              <a:off x="3791601" y="2323329"/>
              <a:ext cx="6664200" cy="1410600"/>
            </a:xfrm>
            <a:prstGeom prst="rect">
              <a:avLst/>
            </a:prstGeom>
            <a:noFill/>
            <a:ln>
              <a:noFill/>
            </a:ln>
          </p:spPr>
          <p:txBody>
            <a:bodyPr anchorCtr="0" anchor="ctr" bIns="40000" lIns="80000" spcFirstLastPara="1" rIns="80000" wrap="square" tIns="40000">
              <a:noAutofit/>
            </a:bodyPr>
            <a:lstStyle/>
            <a:p>
              <a:pPr indent="-228600" lvl="1" marL="228600" marR="0" rtl="0" algn="l">
                <a:lnSpc>
                  <a:spcPct val="90000"/>
                </a:lnSpc>
                <a:spcBef>
                  <a:spcPts val="0"/>
                </a:spcBef>
                <a:spcAft>
                  <a:spcPts val="0"/>
                </a:spcAft>
                <a:buClr>
                  <a:srgbClr val="212121"/>
                </a:buClr>
                <a:buSzPts val="2100"/>
                <a:buFont typeface="Arial"/>
                <a:buChar char="•"/>
              </a:pPr>
              <a:r>
                <a:rPr b="0" i="0" lang="en-US" sz="1800" u="none" cap="none" strike="noStrike">
                  <a:solidFill>
                    <a:srgbClr val="212121"/>
                  </a:solidFill>
                  <a:latin typeface="Arial"/>
                  <a:ea typeface="Arial"/>
                  <a:cs typeface="Arial"/>
                  <a:sym typeface="Arial"/>
                </a:rPr>
                <a:t>mental and motor activities required to execute a manual task</a:t>
              </a:r>
              <a:endParaRPr b="0" i="0" sz="1800" u="none" cap="none" strike="noStrike">
                <a:solidFill>
                  <a:schemeClr val="dk1"/>
                </a:solidFill>
                <a:latin typeface="Calibri"/>
                <a:ea typeface="Calibri"/>
                <a:cs typeface="Calibri"/>
                <a:sym typeface="Calibri"/>
              </a:endParaRPr>
            </a:p>
            <a:p>
              <a:pPr indent="-228600" lvl="1" marL="228600" marR="0" rtl="0" algn="l">
                <a:lnSpc>
                  <a:spcPct val="90000"/>
                </a:lnSpc>
                <a:spcBef>
                  <a:spcPts val="315"/>
                </a:spcBef>
                <a:spcAft>
                  <a:spcPts val="0"/>
                </a:spcAft>
                <a:buClr>
                  <a:srgbClr val="212121"/>
                </a:buClr>
                <a:buSzPts val="2100"/>
                <a:buFont typeface="Arial"/>
                <a:buChar char="•"/>
              </a:pPr>
              <a:r>
                <a:rPr b="0" i="0" lang="en-US" sz="1800" u="none" cap="none" strike="noStrike">
                  <a:solidFill>
                    <a:srgbClr val="212121"/>
                  </a:solidFill>
                  <a:latin typeface="Arial"/>
                  <a:ea typeface="Arial"/>
                  <a:cs typeface="Arial"/>
                  <a:sym typeface="Arial"/>
                </a:rPr>
                <a:t>may also be termed psychomotor skills, technical skills</a:t>
              </a:r>
              <a:endParaRPr b="0" i="0" sz="1800" u="none" cap="none" strike="noStrike">
                <a:solidFill>
                  <a:schemeClr val="dk1"/>
                </a:solidFill>
                <a:latin typeface="Calibri"/>
                <a:ea typeface="Calibri"/>
                <a:cs typeface="Calibri"/>
                <a:sym typeface="Calibri"/>
              </a:endParaRPr>
            </a:p>
          </p:txBody>
        </p:sp>
        <p:sp>
          <p:nvSpPr>
            <p:cNvPr id="122" name="Google Shape;122;g2770d57b700_0_0"/>
            <p:cNvSpPr/>
            <p:nvPr/>
          </p:nvSpPr>
          <p:spPr>
            <a:xfrm>
              <a:off x="0" y="2051634"/>
              <a:ext cx="3791700" cy="1953900"/>
            </a:xfrm>
            <a:prstGeom prst="roundRect">
              <a:avLst>
                <a:gd fmla="val 16667" name="adj"/>
              </a:avLst>
            </a:prstGeom>
            <a:solidFill>
              <a:srgbClr val="2F549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g2770d57b700_0_0"/>
            <p:cNvSpPr txBox="1"/>
            <p:nvPr/>
          </p:nvSpPr>
          <p:spPr>
            <a:xfrm>
              <a:off x="95381" y="2147015"/>
              <a:ext cx="3600900" cy="1763100"/>
            </a:xfrm>
            <a:prstGeom prst="rect">
              <a:avLst/>
            </a:prstGeom>
            <a:noFill/>
            <a:ln>
              <a:noFill/>
            </a:ln>
          </p:spPr>
          <p:txBody>
            <a:bodyPr anchorCtr="0" anchor="ctr" bIns="76200" lIns="152400" spcFirstLastPara="1" rIns="152400" wrap="square" tIns="76200">
              <a:noAutofit/>
            </a:bodyPr>
            <a:lstStyle/>
            <a:p>
              <a:pPr indent="0" lvl="0" marL="0" marR="0" rtl="0" algn="ctr">
                <a:lnSpc>
                  <a:spcPct val="90000"/>
                </a:lnSpc>
                <a:spcBef>
                  <a:spcPts val="0"/>
                </a:spcBef>
                <a:spcAft>
                  <a:spcPts val="0"/>
                </a:spcAft>
                <a:buClr>
                  <a:schemeClr val="lt1"/>
                </a:buClr>
                <a:buSzPts val="4000"/>
                <a:buFont typeface="Calibri"/>
                <a:buNone/>
              </a:pPr>
              <a:r>
                <a:rPr b="1" i="1" lang="en-US" sz="3600" u="none" cap="none" strike="noStrike">
                  <a:solidFill>
                    <a:schemeClr val="lt1"/>
                  </a:solidFill>
                  <a:latin typeface="Calibri"/>
                  <a:ea typeface="Calibri"/>
                  <a:cs typeface="Calibri"/>
                  <a:sym typeface="Calibri"/>
                </a:rPr>
                <a:t>Procedural</a:t>
              </a:r>
              <a:r>
                <a:rPr b="1" i="0" lang="en-US" sz="3600" u="none" cap="none" strike="noStrike">
                  <a:solidFill>
                    <a:schemeClr val="lt1"/>
                  </a:solidFill>
                  <a:latin typeface="Calibri"/>
                  <a:ea typeface="Calibri"/>
                  <a:cs typeface="Calibri"/>
                  <a:sym typeface="Calibri"/>
                </a:rPr>
                <a:t> skills:</a:t>
              </a:r>
              <a:endParaRPr b="0" i="0" sz="1200" u="none" cap="none" strike="noStrike">
                <a:solidFill>
                  <a:srgbClr val="000000"/>
                </a:solidFill>
                <a:latin typeface="Arial"/>
                <a:ea typeface="Arial"/>
                <a:cs typeface="Arial"/>
                <a:sym typeface="Aria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5"/>
          <p:cNvSpPr txBox="1"/>
          <p:nvPr>
            <p:ph type="title"/>
          </p:nvPr>
        </p:nvSpPr>
        <p:spPr>
          <a:xfrm>
            <a:off x="457200" y="13400"/>
            <a:ext cx="8064000" cy="11373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4400"/>
              <a:buNone/>
            </a:pPr>
            <a:r>
              <a:rPr lang="en-US" sz="4522"/>
              <a:t>Competency Requirements</a:t>
            </a:r>
            <a:endParaRPr sz="4522"/>
          </a:p>
        </p:txBody>
      </p:sp>
      <p:sp>
        <p:nvSpPr>
          <p:cNvPr id="129" name="Google Shape;129;p5"/>
          <p:cNvSpPr txBox="1"/>
          <p:nvPr>
            <p:ph idx="1" type="body"/>
          </p:nvPr>
        </p:nvSpPr>
        <p:spPr>
          <a:xfrm>
            <a:off x="457200" y="1715025"/>
            <a:ext cx="7543800" cy="4202100"/>
          </a:xfrm>
          <a:prstGeom prst="rect">
            <a:avLst/>
          </a:prstGeom>
          <a:noFill/>
          <a:ln>
            <a:noFill/>
          </a:ln>
        </p:spPr>
        <p:txBody>
          <a:bodyPr anchorCtr="0" anchor="t" bIns="45700" lIns="91425" spcFirstLastPara="1" rIns="91425" wrap="square" tIns="45700">
            <a:noAutofit/>
          </a:bodyPr>
          <a:lstStyle/>
          <a:p>
            <a:pPr indent="0" lvl="0" marL="457200" rtl="0" algn="l">
              <a:lnSpc>
                <a:spcPct val="115000"/>
              </a:lnSpc>
              <a:spcBef>
                <a:spcPts val="360"/>
              </a:spcBef>
              <a:spcAft>
                <a:spcPts val="0"/>
              </a:spcAft>
              <a:buSzPts val="1800"/>
              <a:buNone/>
            </a:pPr>
            <a:r>
              <a:t/>
            </a:r>
            <a:endParaRPr sz="2200"/>
          </a:p>
          <a:p>
            <a:pPr indent="0" lvl="0" marL="457200" rtl="0" algn="l">
              <a:lnSpc>
                <a:spcPct val="115000"/>
              </a:lnSpc>
              <a:spcBef>
                <a:spcPts val="360"/>
              </a:spcBef>
              <a:spcAft>
                <a:spcPts val="0"/>
              </a:spcAft>
              <a:buSzPts val="1800"/>
              <a:buNone/>
            </a:pPr>
            <a:r>
              <a:t/>
            </a:r>
            <a:endParaRPr sz="2200"/>
          </a:p>
          <a:p>
            <a:pPr indent="0" lvl="0" marL="457200" rtl="0" algn="l">
              <a:lnSpc>
                <a:spcPct val="115000"/>
              </a:lnSpc>
              <a:spcBef>
                <a:spcPts val="360"/>
              </a:spcBef>
              <a:spcAft>
                <a:spcPts val="0"/>
              </a:spcAft>
              <a:buSzPts val="1800"/>
              <a:buNone/>
            </a:pPr>
            <a:r>
              <a:t/>
            </a:r>
            <a:endParaRPr sz="1400"/>
          </a:p>
          <a:p>
            <a:pPr indent="0" lvl="0" marL="0" rtl="0" algn="l">
              <a:lnSpc>
                <a:spcPct val="115000"/>
              </a:lnSpc>
              <a:spcBef>
                <a:spcPts val="360"/>
              </a:spcBef>
              <a:spcAft>
                <a:spcPts val="0"/>
              </a:spcAft>
              <a:buSzPts val="1800"/>
              <a:buNone/>
            </a:pPr>
            <a:r>
              <a:t/>
            </a:r>
            <a:endParaRPr sz="3400"/>
          </a:p>
        </p:txBody>
      </p:sp>
      <p:grpSp>
        <p:nvGrpSpPr>
          <p:cNvPr id="130" name="Google Shape;130;p5"/>
          <p:cNvGrpSpPr/>
          <p:nvPr/>
        </p:nvGrpSpPr>
        <p:grpSpPr>
          <a:xfrm>
            <a:off x="2235200" y="1715025"/>
            <a:ext cx="4673600" cy="4063998"/>
            <a:chOff x="0" y="0"/>
            <a:chExt cx="4673600" cy="4063998"/>
          </a:xfrm>
        </p:grpSpPr>
        <p:sp>
          <p:nvSpPr>
            <p:cNvPr id="131" name="Google Shape;131;p5"/>
            <p:cNvSpPr/>
            <p:nvPr/>
          </p:nvSpPr>
          <p:spPr>
            <a:xfrm>
              <a:off x="0" y="0"/>
              <a:ext cx="4673600" cy="1269999"/>
            </a:xfrm>
            <a:prstGeom prst="roundRect">
              <a:avLst>
                <a:gd fmla="val 10000"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 name="Google Shape;132;p5"/>
            <p:cNvSpPr txBox="1"/>
            <p:nvPr/>
          </p:nvSpPr>
          <p:spPr>
            <a:xfrm>
              <a:off x="1061720" y="0"/>
              <a:ext cx="3611880" cy="1269999"/>
            </a:xfrm>
            <a:prstGeom prst="rect">
              <a:avLst/>
            </a:prstGeom>
            <a:noFill/>
            <a:ln>
              <a:noFill/>
            </a:ln>
          </p:spPr>
          <p:txBody>
            <a:bodyPr anchorCtr="0" anchor="ctr" bIns="121900" lIns="121900" spcFirstLastPara="1" rIns="121900" wrap="square" tIns="121900">
              <a:noAutofit/>
            </a:bodyPr>
            <a:lstStyle/>
            <a:p>
              <a:pPr indent="0" lvl="0" marL="0" marR="0" rtl="0" algn="l">
                <a:lnSpc>
                  <a:spcPct val="90000"/>
                </a:lnSpc>
                <a:spcBef>
                  <a:spcPts val="0"/>
                </a:spcBef>
                <a:spcAft>
                  <a:spcPts val="0"/>
                </a:spcAft>
                <a:buClr>
                  <a:srgbClr val="000000"/>
                </a:buClr>
                <a:buSzPts val="2800"/>
                <a:buFont typeface="Arial"/>
                <a:buNone/>
              </a:pPr>
              <a:r>
                <a:rPr b="0" i="0" lang="en-US" sz="3200" u="none" cap="none" strike="noStrike">
                  <a:solidFill>
                    <a:schemeClr val="lt1"/>
                  </a:solidFill>
                  <a:latin typeface="Arial"/>
                  <a:ea typeface="Arial"/>
                  <a:cs typeface="Arial"/>
                  <a:sym typeface="Arial"/>
                </a:rPr>
                <a:t>Knowledge</a:t>
              </a:r>
              <a:endParaRPr b="0" i="0" sz="1400" u="none" cap="none" strike="noStrike">
                <a:solidFill>
                  <a:srgbClr val="000000"/>
                </a:solidFill>
                <a:latin typeface="Arial"/>
                <a:ea typeface="Arial"/>
                <a:cs typeface="Arial"/>
                <a:sym typeface="Arial"/>
              </a:endParaRPr>
            </a:p>
          </p:txBody>
        </p:sp>
        <p:sp>
          <p:nvSpPr>
            <p:cNvPr id="133" name="Google Shape;133;p5"/>
            <p:cNvSpPr/>
            <p:nvPr/>
          </p:nvSpPr>
          <p:spPr>
            <a:xfrm>
              <a:off x="127000" y="126999"/>
              <a:ext cx="934720" cy="1015999"/>
            </a:xfrm>
            <a:prstGeom prst="roundRect">
              <a:avLst>
                <a:gd fmla="val 10000" name="adj"/>
              </a:avLst>
            </a:prstGeom>
            <a:blipFill rotWithShape="1">
              <a:blip r:embed="rId3">
                <a:alphaModFix/>
              </a:blip>
              <a:stretch>
                <a:fillRect b="0" l="0" r="0" t="0"/>
              </a:stretch>
            </a:blip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 name="Google Shape;134;p5"/>
            <p:cNvSpPr/>
            <p:nvPr/>
          </p:nvSpPr>
          <p:spPr>
            <a:xfrm>
              <a:off x="0" y="1396999"/>
              <a:ext cx="4673600" cy="1269999"/>
            </a:xfrm>
            <a:prstGeom prst="roundRect">
              <a:avLst>
                <a:gd fmla="val 10000"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 name="Google Shape;135;p5"/>
            <p:cNvSpPr txBox="1"/>
            <p:nvPr/>
          </p:nvSpPr>
          <p:spPr>
            <a:xfrm>
              <a:off x="1061720" y="1396999"/>
              <a:ext cx="3611880" cy="1269999"/>
            </a:xfrm>
            <a:prstGeom prst="rect">
              <a:avLst/>
            </a:prstGeom>
            <a:noFill/>
            <a:ln>
              <a:noFill/>
            </a:ln>
          </p:spPr>
          <p:txBody>
            <a:bodyPr anchorCtr="0" anchor="ctr" bIns="121900" lIns="121900" spcFirstLastPara="1" rIns="121900" wrap="square" tIns="121900">
              <a:noAutofit/>
            </a:bodyPr>
            <a:lstStyle/>
            <a:p>
              <a:pPr indent="0" lvl="0" marL="0" marR="0" rtl="0" algn="l">
                <a:lnSpc>
                  <a:spcPct val="90000"/>
                </a:lnSpc>
                <a:spcBef>
                  <a:spcPts val="0"/>
                </a:spcBef>
                <a:spcAft>
                  <a:spcPts val="0"/>
                </a:spcAft>
                <a:buClr>
                  <a:srgbClr val="000000"/>
                </a:buClr>
                <a:buSzPts val="3200"/>
                <a:buFont typeface="Arial"/>
                <a:buNone/>
              </a:pPr>
              <a:r>
                <a:rPr b="0" i="0" lang="en-US" sz="3200" u="none" cap="none" strike="noStrike">
                  <a:solidFill>
                    <a:schemeClr val="lt1"/>
                  </a:solidFill>
                  <a:latin typeface="Arial"/>
                  <a:ea typeface="Arial"/>
                  <a:cs typeface="Arial"/>
                  <a:sym typeface="Arial"/>
                </a:rPr>
                <a:t>Communication</a:t>
              </a:r>
              <a:endParaRPr b="0" i="0" sz="1400" u="none" cap="none" strike="noStrike">
                <a:solidFill>
                  <a:srgbClr val="000000"/>
                </a:solidFill>
                <a:latin typeface="Arial"/>
                <a:ea typeface="Arial"/>
                <a:cs typeface="Arial"/>
                <a:sym typeface="Arial"/>
              </a:endParaRPr>
            </a:p>
          </p:txBody>
        </p:sp>
        <p:sp>
          <p:nvSpPr>
            <p:cNvPr id="136" name="Google Shape;136;p5"/>
            <p:cNvSpPr/>
            <p:nvPr/>
          </p:nvSpPr>
          <p:spPr>
            <a:xfrm>
              <a:off x="127000" y="1523999"/>
              <a:ext cx="934720" cy="1015999"/>
            </a:xfrm>
            <a:prstGeom prst="roundRect">
              <a:avLst>
                <a:gd fmla="val 10000" name="adj"/>
              </a:avLst>
            </a:prstGeom>
            <a:blipFill rotWithShape="1">
              <a:blip r:embed="rId4">
                <a:alphaModFix/>
              </a:blip>
              <a:stretch>
                <a:fillRect b="0" l="0" r="0" t="0"/>
              </a:stretch>
            </a:blip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 name="Google Shape;137;p5"/>
            <p:cNvSpPr/>
            <p:nvPr/>
          </p:nvSpPr>
          <p:spPr>
            <a:xfrm>
              <a:off x="0" y="2793999"/>
              <a:ext cx="4673600" cy="1269999"/>
            </a:xfrm>
            <a:prstGeom prst="roundRect">
              <a:avLst>
                <a:gd fmla="val 10000"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 name="Google Shape;138;p5"/>
            <p:cNvSpPr txBox="1"/>
            <p:nvPr/>
          </p:nvSpPr>
          <p:spPr>
            <a:xfrm>
              <a:off x="1061720" y="2793999"/>
              <a:ext cx="3611880" cy="1269999"/>
            </a:xfrm>
            <a:prstGeom prst="rect">
              <a:avLst/>
            </a:prstGeom>
            <a:noFill/>
            <a:ln>
              <a:noFill/>
            </a:ln>
          </p:spPr>
          <p:txBody>
            <a:bodyPr anchorCtr="0" anchor="ctr" bIns="121900" lIns="121900" spcFirstLastPara="1" rIns="121900" wrap="square" tIns="121900">
              <a:noAutofit/>
            </a:bodyPr>
            <a:lstStyle/>
            <a:p>
              <a:pPr indent="0" lvl="0" marL="0" marR="0" rtl="0" algn="l">
                <a:lnSpc>
                  <a:spcPct val="90000"/>
                </a:lnSpc>
                <a:spcBef>
                  <a:spcPts val="0"/>
                </a:spcBef>
                <a:spcAft>
                  <a:spcPts val="0"/>
                </a:spcAft>
                <a:buClr>
                  <a:srgbClr val="000000"/>
                </a:buClr>
                <a:buSzPts val="3200"/>
                <a:buFont typeface="Arial"/>
                <a:buNone/>
              </a:pPr>
              <a:r>
                <a:rPr b="0" i="0" lang="en-US" sz="3200" u="none" cap="none" strike="noStrike">
                  <a:solidFill>
                    <a:schemeClr val="lt1"/>
                  </a:solidFill>
                  <a:latin typeface="Arial"/>
                  <a:ea typeface="Arial"/>
                  <a:cs typeface="Arial"/>
                  <a:sym typeface="Arial"/>
                </a:rPr>
                <a:t>Performance</a:t>
              </a:r>
              <a:endParaRPr b="0" i="0" sz="1600" u="none" cap="none" strike="noStrike">
                <a:solidFill>
                  <a:schemeClr val="lt1"/>
                </a:solidFill>
                <a:latin typeface="Arial"/>
                <a:ea typeface="Arial"/>
                <a:cs typeface="Arial"/>
                <a:sym typeface="Arial"/>
              </a:endParaRPr>
            </a:p>
          </p:txBody>
        </p:sp>
        <p:sp>
          <p:nvSpPr>
            <p:cNvPr id="139" name="Google Shape;139;p5"/>
            <p:cNvSpPr/>
            <p:nvPr/>
          </p:nvSpPr>
          <p:spPr>
            <a:xfrm>
              <a:off x="127000" y="2920999"/>
              <a:ext cx="934720" cy="1015999"/>
            </a:xfrm>
            <a:prstGeom prst="roundRect">
              <a:avLst>
                <a:gd fmla="val 10000" name="adj"/>
              </a:avLst>
            </a:prstGeom>
            <a:blipFill rotWithShape="1">
              <a:blip r:embed="rId5">
                <a:alphaModFix/>
              </a:blip>
              <a:stretch>
                <a:fillRect b="0" l="0" r="0" t="0"/>
              </a:stretch>
            </a:blip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2770d57b700_0_26"/>
          <p:cNvSpPr txBox="1"/>
          <p:nvPr>
            <p:ph type="title"/>
          </p:nvPr>
        </p:nvSpPr>
        <p:spPr>
          <a:xfrm>
            <a:off x="377425" y="0"/>
            <a:ext cx="8064000" cy="11373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4400"/>
              <a:buNone/>
            </a:pPr>
            <a:r>
              <a:rPr lang="en-US" sz="4522"/>
              <a:t>Procedural Skill Instruction</a:t>
            </a:r>
            <a:endParaRPr sz="4522"/>
          </a:p>
        </p:txBody>
      </p:sp>
      <p:grpSp>
        <p:nvGrpSpPr>
          <p:cNvPr id="145" name="Google Shape;145;g2770d57b700_0_26"/>
          <p:cNvGrpSpPr/>
          <p:nvPr/>
        </p:nvGrpSpPr>
        <p:grpSpPr>
          <a:xfrm>
            <a:off x="2274378" y="2631682"/>
            <a:ext cx="4270097" cy="3926576"/>
            <a:chOff x="1018563" y="183"/>
            <a:chExt cx="4270097" cy="3926576"/>
          </a:xfrm>
        </p:grpSpPr>
        <p:sp>
          <p:nvSpPr>
            <p:cNvPr id="146" name="Google Shape;146;g2770d57b700_0_26"/>
            <p:cNvSpPr/>
            <p:nvPr/>
          </p:nvSpPr>
          <p:spPr>
            <a:xfrm>
              <a:off x="2300556" y="183"/>
              <a:ext cx="1706100" cy="1706100"/>
            </a:xfrm>
            <a:prstGeom prst="ellipse">
              <a:avLst/>
            </a:prstGeom>
            <a:solidFill>
              <a:srgbClr val="4674AA"/>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 name="Google Shape;147;g2770d57b700_0_26"/>
            <p:cNvSpPr txBox="1"/>
            <p:nvPr/>
          </p:nvSpPr>
          <p:spPr>
            <a:xfrm>
              <a:off x="2277085" y="250051"/>
              <a:ext cx="1706100" cy="1206600"/>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Clr>
                  <a:srgbClr val="000000"/>
                </a:buClr>
                <a:buSzPts val="1600"/>
                <a:buFont typeface="Arial"/>
                <a:buNone/>
              </a:pPr>
              <a:r>
                <a:rPr b="0" i="0" lang="en-US" sz="2200" u="none" cap="none" strike="noStrike">
                  <a:solidFill>
                    <a:schemeClr val="lt1"/>
                  </a:solidFill>
                  <a:latin typeface="Arial"/>
                  <a:ea typeface="Arial"/>
                  <a:cs typeface="Arial"/>
                  <a:sym typeface="Arial"/>
                </a:rPr>
                <a:t>Preparation</a:t>
              </a:r>
              <a:endParaRPr b="0" i="0" sz="2000" u="none" cap="none" strike="noStrike">
                <a:solidFill>
                  <a:srgbClr val="000000"/>
                </a:solidFill>
                <a:latin typeface="Arial"/>
                <a:ea typeface="Arial"/>
                <a:cs typeface="Arial"/>
                <a:sym typeface="Arial"/>
              </a:endParaRPr>
            </a:p>
          </p:txBody>
        </p:sp>
        <p:sp>
          <p:nvSpPr>
            <p:cNvPr id="148" name="Google Shape;148;g2770d57b700_0_26"/>
            <p:cNvSpPr/>
            <p:nvPr/>
          </p:nvSpPr>
          <p:spPr>
            <a:xfrm rot="3598985">
              <a:off x="3561001" y="1664438"/>
              <a:ext cx="454568" cy="575800"/>
            </a:xfrm>
            <a:prstGeom prst="rightArrow">
              <a:avLst>
                <a:gd fmla="val 60000" name="adj1"/>
                <a:gd fmla="val 50000" name="adj2"/>
              </a:avLst>
            </a:prstGeom>
            <a:solidFill>
              <a:srgbClr val="487AB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 name="Google Shape;149;g2770d57b700_0_26"/>
            <p:cNvSpPr txBox="1"/>
            <p:nvPr/>
          </p:nvSpPr>
          <p:spPr>
            <a:xfrm rot="3601641">
              <a:off x="3594967" y="1720657"/>
              <a:ext cx="318263" cy="345428"/>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3800"/>
                <a:buFont typeface="Arial"/>
                <a:buNone/>
              </a:pPr>
              <a:r>
                <a:t/>
              </a:r>
              <a:endParaRPr b="0" i="0" sz="3800" u="none" cap="none" strike="noStrike">
                <a:solidFill>
                  <a:schemeClr val="lt1"/>
                </a:solidFill>
                <a:latin typeface="Arial"/>
                <a:ea typeface="Arial"/>
                <a:cs typeface="Arial"/>
                <a:sym typeface="Arial"/>
              </a:endParaRPr>
            </a:p>
          </p:txBody>
        </p:sp>
        <p:sp>
          <p:nvSpPr>
            <p:cNvPr id="150" name="Google Shape;150;g2770d57b700_0_26"/>
            <p:cNvSpPr/>
            <p:nvPr/>
          </p:nvSpPr>
          <p:spPr>
            <a:xfrm>
              <a:off x="3582549" y="2220659"/>
              <a:ext cx="1706100" cy="1706100"/>
            </a:xfrm>
            <a:prstGeom prst="ellipse">
              <a:avLst/>
            </a:prstGeom>
            <a:solidFill>
              <a:srgbClr val="6F90C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g2770d57b700_0_26"/>
            <p:cNvSpPr txBox="1"/>
            <p:nvPr/>
          </p:nvSpPr>
          <p:spPr>
            <a:xfrm>
              <a:off x="3582560" y="2470526"/>
              <a:ext cx="1706100" cy="1206600"/>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Clr>
                  <a:srgbClr val="000000"/>
                </a:buClr>
                <a:buSzPts val="1600"/>
                <a:buFont typeface="Arial"/>
                <a:buNone/>
              </a:pPr>
              <a:r>
                <a:rPr b="0" i="0" lang="en-US" sz="2100" u="none" cap="none" strike="noStrike">
                  <a:solidFill>
                    <a:schemeClr val="lt1"/>
                  </a:solidFill>
                  <a:latin typeface="Arial"/>
                  <a:ea typeface="Arial"/>
                  <a:cs typeface="Arial"/>
                  <a:sym typeface="Arial"/>
                </a:rPr>
                <a:t>Verbalization</a:t>
              </a:r>
              <a:endParaRPr b="0" i="0" sz="1900" u="none" cap="none" strike="noStrike">
                <a:solidFill>
                  <a:srgbClr val="000000"/>
                </a:solidFill>
                <a:latin typeface="Arial"/>
                <a:ea typeface="Arial"/>
                <a:cs typeface="Arial"/>
                <a:sym typeface="Arial"/>
              </a:endParaRPr>
            </a:p>
          </p:txBody>
        </p:sp>
        <p:sp>
          <p:nvSpPr>
            <p:cNvPr id="152" name="Google Shape;152;g2770d57b700_0_26"/>
            <p:cNvSpPr/>
            <p:nvPr/>
          </p:nvSpPr>
          <p:spPr>
            <a:xfrm rot="10800000">
              <a:off x="2939328" y="2785960"/>
              <a:ext cx="454500" cy="575700"/>
            </a:xfrm>
            <a:prstGeom prst="rightArrow">
              <a:avLst>
                <a:gd fmla="val 60000" name="adj1"/>
                <a:gd fmla="val 50000" name="adj2"/>
              </a:avLst>
            </a:prstGeom>
            <a:solidFill>
              <a:srgbClr val="7494C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g2770d57b700_0_26"/>
            <p:cNvSpPr txBox="1"/>
            <p:nvPr/>
          </p:nvSpPr>
          <p:spPr>
            <a:xfrm>
              <a:off x="3075579" y="2900994"/>
              <a:ext cx="318300" cy="345600"/>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3800"/>
                <a:buFont typeface="Arial"/>
                <a:buNone/>
              </a:pPr>
              <a:r>
                <a:t/>
              </a:r>
              <a:endParaRPr b="0" i="0" sz="3800" u="none" cap="none" strike="noStrike">
                <a:solidFill>
                  <a:schemeClr val="lt1"/>
                </a:solidFill>
                <a:latin typeface="Arial"/>
                <a:ea typeface="Arial"/>
                <a:cs typeface="Arial"/>
                <a:sym typeface="Arial"/>
              </a:endParaRPr>
            </a:p>
          </p:txBody>
        </p:sp>
        <p:sp>
          <p:nvSpPr>
            <p:cNvPr id="154" name="Google Shape;154;g2770d57b700_0_26"/>
            <p:cNvSpPr/>
            <p:nvPr/>
          </p:nvSpPr>
          <p:spPr>
            <a:xfrm>
              <a:off x="1018563" y="2220659"/>
              <a:ext cx="1706100" cy="1706100"/>
            </a:xfrm>
            <a:prstGeom prst="ellipse">
              <a:avLst/>
            </a:prstGeom>
            <a:solidFill>
              <a:srgbClr val="9EB2D2"/>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g2770d57b700_0_26"/>
            <p:cNvSpPr txBox="1"/>
            <p:nvPr/>
          </p:nvSpPr>
          <p:spPr>
            <a:xfrm>
              <a:off x="1268426" y="2470522"/>
              <a:ext cx="1206300" cy="1206300"/>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Clr>
                  <a:srgbClr val="000000"/>
                </a:buClr>
                <a:buSzPts val="1600"/>
                <a:buFont typeface="Arial"/>
                <a:buNone/>
              </a:pPr>
              <a:r>
                <a:rPr b="0" i="0" lang="en-US" sz="2200" u="none" cap="none" strike="noStrike">
                  <a:solidFill>
                    <a:schemeClr val="lt1"/>
                  </a:solidFill>
                  <a:latin typeface="Arial"/>
                  <a:ea typeface="Arial"/>
                  <a:cs typeface="Arial"/>
                  <a:sym typeface="Arial"/>
                </a:rPr>
                <a:t>Practice</a:t>
              </a:r>
              <a:endParaRPr b="0" i="0" sz="2600" u="none" cap="none" strike="noStrike">
                <a:solidFill>
                  <a:schemeClr val="lt1"/>
                </a:solidFill>
                <a:latin typeface="Arial"/>
                <a:ea typeface="Arial"/>
                <a:cs typeface="Arial"/>
                <a:sym typeface="Arial"/>
              </a:endParaRPr>
            </a:p>
          </p:txBody>
        </p:sp>
        <p:sp>
          <p:nvSpPr>
            <p:cNvPr id="156" name="Google Shape;156;g2770d57b700_0_26"/>
            <p:cNvSpPr/>
            <p:nvPr/>
          </p:nvSpPr>
          <p:spPr>
            <a:xfrm rot="-3598985">
              <a:off x="2278923" y="1686857"/>
              <a:ext cx="454568" cy="575800"/>
            </a:xfrm>
            <a:prstGeom prst="rightArrow">
              <a:avLst>
                <a:gd fmla="val 60000" name="adj1"/>
                <a:gd fmla="val 50000" name="adj2"/>
              </a:avLst>
            </a:prstGeom>
            <a:solidFill>
              <a:srgbClr val="9EB2D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 name="Google Shape;157;g2770d57b700_0_26"/>
            <p:cNvSpPr txBox="1"/>
            <p:nvPr/>
          </p:nvSpPr>
          <p:spPr>
            <a:xfrm rot="-3601641">
              <a:off x="2312862" y="1860976"/>
              <a:ext cx="318263" cy="345428"/>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2600"/>
                <a:buFont typeface="Arial"/>
                <a:buNone/>
              </a:pPr>
              <a:r>
                <a:t/>
              </a:r>
              <a:endParaRPr b="0" i="0" sz="2600" u="none" cap="none" strike="noStrike">
                <a:solidFill>
                  <a:schemeClr val="lt1"/>
                </a:solidFill>
                <a:latin typeface="Arial"/>
                <a:ea typeface="Arial"/>
                <a:cs typeface="Arial"/>
                <a:sym typeface="Arial"/>
              </a:endParaRPr>
            </a:p>
          </p:txBody>
        </p:sp>
      </p:grpSp>
      <p:sp>
        <p:nvSpPr>
          <p:cNvPr id="158" name="Google Shape;158;g2770d57b700_0_26"/>
          <p:cNvSpPr txBox="1"/>
          <p:nvPr>
            <p:ph type="title"/>
          </p:nvPr>
        </p:nvSpPr>
        <p:spPr>
          <a:xfrm>
            <a:off x="377425" y="1494375"/>
            <a:ext cx="8064000" cy="11373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4400"/>
              <a:buNone/>
            </a:pPr>
            <a:r>
              <a:rPr lang="en-US" sz="3522" u="sng">
                <a:solidFill>
                  <a:schemeClr val="dk1"/>
                </a:solidFill>
              </a:rPr>
              <a:t>Knowledge Retention</a:t>
            </a:r>
            <a:endParaRPr sz="3522" u="sng">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2770d57b700_0_44"/>
          <p:cNvSpPr txBox="1"/>
          <p:nvPr>
            <p:ph type="title"/>
          </p:nvPr>
        </p:nvSpPr>
        <p:spPr>
          <a:xfrm>
            <a:off x="457200" y="1339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lt1"/>
              </a:buClr>
              <a:buSzPts val="4400"/>
              <a:buFont typeface="Calibri"/>
              <a:buNone/>
            </a:pPr>
            <a:r>
              <a:rPr lang="en-US"/>
              <a:t>Moving beyond “See one...”</a:t>
            </a:r>
            <a:endParaRPr/>
          </a:p>
        </p:txBody>
      </p:sp>
      <p:sp>
        <p:nvSpPr>
          <p:cNvPr id="164" name="Google Shape;164;g2770d57b700_0_44"/>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342900" lvl="0" marL="457200" rtl="0" algn="l">
              <a:lnSpc>
                <a:spcPct val="100000"/>
              </a:lnSpc>
              <a:spcBef>
                <a:spcPts val="360"/>
              </a:spcBef>
              <a:spcAft>
                <a:spcPts val="0"/>
              </a:spcAft>
              <a:buSzPts val="1800"/>
              <a:buAutoNum type="arabicParenR"/>
            </a:pPr>
            <a:r>
              <a:rPr lang="en-US"/>
              <a:t>Peyton’s Four Step Approach</a:t>
            </a:r>
            <a:endParaRPr/>
          </a:p>
          <a:p>
            <a:pPr indent="-342900" lvl="0" marL="457200" rtl="0" algn="l">
              <a:lnSpc>
                <a:spcPct val="100000"/>
              </a:lnSpc>
              <a:spcBef>
                <a:spcPts val="0"/>
              </a:spcBef>
              <a:spcAft>
                <a:spcPts val="0"/>
              </a:spcAft>
              <a:buSzPts val="1800"/>
              <a:buAutoNum type="arabicParenR"/>
            </a:pPr>
            <a:r>
              <a:rPr lang="en-US"/>
              <a:t>Learner Checklists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8"/>
          <p:cNvSpPr txBox="1"/>
          <p:nvPr>
            <p:ph type="title"/>
          </p:nvPr>
        </p:nvSpPr>
        <p:spPr>
          <a:xfrm>
            <a:off x="457200" y="1339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lt1"/>
              </a:buClr>
              <a:buSzPct val="100000"/>
              <a:buFont typeface="Calibri"/>
              <a:buNone/>
            </a:pPr>
            <a:r>
              <a:rPr lang="en-US"/>
              <a:t>Strategy 1: Peyton’s Four-Step Approach</a:t>
            </a:r>
            <a:endParaRPr/>
          </a:p>
        </p:txBody>
      </p:sp>
      <p:grpSp>
        <p:nvGrpSpPr>
          <p:cNvPr id="170" name="Google Shape;170;p18"/>
          <p:cNvGrpSpPr/>
          <p:nvPr/>
        </p:nvGrpSpPr>
        <p:grpSpPr>
          <a:xfrm>
            <a:off x="2235200" y="1681211"/>
            <a:ext cx="4902200" cy="4061236"/>
            <a:chOff x="0" y="1381"/>
            <a:chExt cx="4902200" cy="4061236"/>
          </a:xfrm>
        </p:grpSpPr>
        <p:sp>
          <p:nvSpPr>
            <p:cNvPr id="171" name="Google Shape;171;p18"/>
            <p:cNvSpPr/>
            <p:nvPr/>
          </p:nvSpPr>
          <p:spPr>
            <a:xfrm>
              <a:off x="0" y="3333360"/>
              <a:ext cx="4902200" cy="729257"/>
            </a:xfrm>
            <a:prstGeom prst="rect">
              <a:avLst/>
            </a:prstGeom>
            <a:solidFill>
              <a:srgbClr val="4674AA"/>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 name="Google Shape;172;p18"/>
            <p:cNvSpPr txBox="1"/>
            <p:nvPr/>
          </p:nvSpPr>
          <p:spPr>
            <a:xfrm>
              <a:off x="0" y="3333360"/>
              <a:ext cx="4902200" cy="729257"/>
            </a:xfrm>
            <a:prstGeom prst="rect">
              <a:avLst/>
            </a:prstGeom>
            <a:noFill/>
            <a:ln>
              <a:noFill/>
            </a:ln>
          </p:spPr>
          <p:txBody>
            <a:bodyPr anchorCtr="0" anchor="ctr" bIns="227575" lIns="227575" spcFirstLastPara="1" rIns="227575" wrap="square" tIns="227575">
              <a:noAutofit/>
            </a:bodyPr>
            <a:lstStyle/>
            <a:p>
              <a:pPr indent="0" lvl="0" marL="0" marR="0" rtl="0" algn="ctr">
                <a:lnSpc>
                  <a:spcPct val="90000"/>
                </a:lnSpc>
                <a:spcBef>
                  <a:spcPts val="0"/>
                </a:spcBef>
                <a:spcAft>
                  <a:spcPts val="0"/>
                </a:spcAft>
                <a:buClr>
                  <a:srgbClr val="000000"/>
                </a:buClr>
                <a:buSzPts val="3200"/>
                <a:buFont typeface="Arial"/>
                <a:buNone/>
              </a:pPr>
              <a:r>
                <a:rPr b="0" i="0" lang="en-US" sz="3200" u="none" cap="none" strike="noStrike">
                  <a:solidFill>
                    <a:schemeClr val="lt1"/>
                  </a:solidFill>
                  <a:latin typeface="Arial"/>
                  <a:ea typeface="Arial"/>
                  <a:cs typeface="Arial"/>
                  <a:sym typeface="Arial"/>
                </a:rPr>
                <a:t>Performance</a:t>
              </a:r>
              <a:endParaRPr b="0" i="0" sz="2600" u="none" cap="none" strike="noStrike">
                <a:solidFill>
                  <a:schemeClr val="lt1"/>
                </a:solidFill>
                <a:latin typeface="Arial"/>
                <a:ea typeface="Arial"/>
                <a:cs typeface="Arial"/>
                <a:sym typeface="Arial"/>
              </a:endParaRPr>
            </a:p>
          </p:txBody>
        </p:sp>
        <p:sp>
          <p:nvSpPr>
            <p:cNvPr id="173" name="Google Shape;173;p18"/>
            <p:cNvSpPr/>
            <p:nvPr/>
          </p:nvSpPr>
          <p:spPr>
            <a:xfrm rot="10800000">
              <a:off x="0" y="2222700"/>
              <a:ext cx="4902200" cy="1121598"/>
            </a:xfrm>
            <a:prstGeom prst="upArrowCallout">
              <a:avLst>
                <a:gd fmla="val 25000" name="adj1"/>
                <a:gd fmla="val 25000" name="adj2"/>
                <a:gd fmla="val 25000" name="adj3"/>
                <a:gd fmla="val 64977" name="adj4"/>
              </a:avLst>
            </a:prstGeom>
            <a:solidFill>
              <a:srgbClr val="5F87BB"/>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4" name="Google Shape;174;p18"/>
            <p:cNvSpPr txBox="1"/>
            <p:nvPr/>
          </p:nvSpPr>
          <p:spPr>
            <a:xfrm>
              <a:off x="0" y="2222700"/>
              <a:ext cx="4902200" cy="728781"/>
            </a:xfrm>
            <a:prstGeom prst="rect">
              <a:avLst/>
            </a:prstGeom>
            <a:noFill/>
            <a:ln>
              <a:noFill/>
            </a:ln>
          </p:spPr>
          <p:txBody>
            <a:bodyPr anchorCtr="0" anchor="ctr" bIns="227575" lIns="227575" spcFirstLastPara="1" rIns="227575" wrap="square" tIns="227575">
              <a:noAutofit/>
            </a:bodyPr>
            <a:lstStyle/>
            <a:p>
              <a:pPr indent="0" lvl="0" marL="0" marR="0" rtl="0" algn="ctr">
                <a:lnSpc>
                  <a:spcPct val="90000"/>
                </a:lnSpc>
                <a:spcBef>
                  <a:spcPts val="0"/>
                </a:spcBef>
                <a:spcAft>
                  <a:spcPts val="0"/>
                </a:spcAft>
                <a:buClr>
                  <a:srgbClr val="000000"/>
                </a:buClr>
                <a:buSzPts val="3200"/>
                <a:buFont typeface="Arial"/>
                <a:buNone/>
              </a:pPr>
              <a:r>
                <a:rPr b="0" i="0" lang="en-US" sz="3200" u="none" cap="none" strike="noStrike">
                  <a:solidFill>
                    <a:schemeClr val="lt1"/>
                  </a:solidFill>
                  <a:latin typeface="Arial"/>
                  <a:ea typeface="Arial"/>
                  <a:cs typeface="Arial"/>
                  <a:sym typeface="Arial"/>
                </a:rPr>
                <a:t>Formulation</a:t>
              </a:r>
              <a:endParaRPr b="0" i="0" sz="2600" u="none" cap="none" strike="noStrike">
                <a:solidFill>
                  <a:schemeClr val="lt1"/>
                </a:solidFill>
                <a:latin typeface="Arial"/>
                <a:ea typeface="Arial"/>
                <a:cs typeface="Arial"/>
                <a:sym typeface="Arial"/>
              </a:endParaRPr>
            </a:p>
          </p:txBody>
        </p:sp>
        <p:sp>
          <p:nvSpPr>
            <p:cNvPr id="175" name="Google Shape;175;p18"/>
            <p:cNvSpPr/>
            <p:nvPr/>
          </p:nvSpPr>
          <p:spPr>
            <a:xfrm rot="10800000">
              <a:off x="0" y="1112041"/>
              <a:ext cx="4902200" cy="1121598"/>
            </a:xfrm>
            <a:prstGeom prst="upArrowCallout">
              <a:avLst>
                <a:gd fmla="val 25000" name="adj1"/>
                <a:gd fmla="val 25000" name="adj2"/>
                <a:gd fmla="val 25000" name="adj3"/>
                <a:gd fmla="val 64977" name="adj4"/>
              </a:avLst>
            </a:prstGeom>
            <a:solidFill>
              <a:srgbClr val="7F9BC6"/>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 name="Google Shape;176;p18"/>
            <p:cNvSpPr txBox="1"/>
            <p:nvPr/>
          </p:nvSpPr>
          <p:spPr>
            <a:xfrm>
              <a:off x="0" y="1112041"/>
              <a:ext cx="4902200" cy="728781"/>
            </a:xfrm>
            <a:prstGeom prst="rect">
              <a:avLst/>
            </a:prstGeom>
            <a:noFill/>
            <a:ln>
              <a:noFill/>
            </a:ln>
          </p:spPr>
          <p:txBody>
            <a:bodyPr anchorCtr="0" anchor="ctr" bIns="227575" lIns="227575" spcFirstLastPara="1" rIns="227575" wrap="square" tIns="227575">
              <a:noAutofit/>
            </a:bodyPr>
            <a:lstStyle/>
            <a:p>
              <a:pPr indent="0" lvl="0" marL="0" marR="0" rtl="0" algn="ctr">
                <a:lnSpc>
                  <a:spcPct val="90000"/>
                </a:lnSpc>
                <a:spcBef>
                  <a:spcPts val="0"/>
                </a:spcBef>
                <a:spcAft>
                  <a:spcPts val="0"/>
                </a:spcAft>
                <a:buClr>
                  <a:srgbClr val="000000"/>
                </a:buClr>
                <a:buSzPts val="3200"/>
                <a:buFont typeface="Arial"/>
                <a:buNone/>
              </a:pPr>
              <a:r>
                <a:rPr b="0" i="0" lang="en-US" sz="3200" u="none" cap="none" strike="noStrike">
                  <a:solidFill>
                    <a:schemeClr val="lt1"/>
                  </a:solidFill>
                  <a:latin typeface="Arial"/>
                  <a:ea typeface="Arial"/>
                  <a:cs typeface="Arial"/>
                  <a:sym typeface="Arial"/>
                </a:rPr>
                <a:t>Deconstruction</a:t>
              </a:r>
              <a:endParaRPr b="0" i="0" sz="1400" u="none" cap="none" strike="noStrike">
                <a:solidFill>
                  <a:srgbClr val="000000"/>
                </a:solidFill>
                <a:latin typeface="Arial"/>
                <a:ea typeface="Arial"/>
                <a:cs typeface="Arial"/>
                <a:sym typeface="Arial"/>
              </a:endParaRPr>
            </a:p>
          </p:txBody>
        </p:sp>
        <p:sp>
          <p:nvSpPr>
            <p:cNvPr id="177" name="Google Shape;177;p18"/>
            <p:cNvSpPr/>
            <p:nvPr/>
          </p:nvSpPr>
          <p:spPr>
            <a:xfrm rot="10800000">
              <a:off x="0" y="1381"/>
              <a:ext cx="4902200" cy="1121598"/>
            </a:xfrm>
            <a:prstGeom prst="upArrowCallout">
              <a:avLst>
                <a:gd fmla="val 25000" name="adj1"/>
                <a:gd fmla="val 25000" name="adj2"/>
                <a:gd fmla="val 25000" name="adj3"/>
                <a:gd fmla="val 64977" name="adj4"/>
              </a:avLst>
            </a:prstGeom>
            <a:solidFill>
              <a:srgbClr val="9EB2D2"/>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 name="Google Shape;178;p18"/>
            <p:cNvSpPr txBox="1"/>
            <p:nvPr/>
          </p:nvSpPr>
          <p:spPr>
            <a:xfrm>
              <a:off x="0" y="1381"/>
              <a:ext cx="4902200" cy="728781"/>
            </a:xfrm>
            <a:prstGeom prst="rect">
              <a:avLst/>
            </a:prstGeom>
            <a:noFill/>
            <a:ln>
              <a:noFill/>
            </a:ln>
          </p:spPr>
          <p:txBody>
            <a:bodyPr anchorCtr="0" anchor="ctr" bIns="227575" lIns="227575" spcFirstLastPara="1" rIns="227575" wrap="square" tIns="227575">
              <a:noAutofit/>
            </a:bodyPr>
            <a:lstStyle/>
            <a:p>
              <a:pPr indent="0" lvl="0" marL="0" marR="0" rtl="0" algn="ctr">
                <a:lnSpc>
                  <a:spcPct val="90000"/>
                </a:lnSpc>
                <a:spcBef>
                  <a:spcPts val="0"/>
                </a:spcBef>
                <a:spcAft>
                  <a:spcPts val="0"/>
                </a:spcAft>
                <a:buClr>
                  <a:srgbClr val="000000"/>
                </a:buClr>
                <a:buSzPts val="3200"/>
                <a:buFont typeface="Arial"/>
                <a:buNone/>
              </a:pPr>
              <a:r>
                <a:rPr b="0" i="0" lang="en-US" sz="3200" u="none" cap="none" strike="noStrike">
                  <a:solidFill>
                    <a:schemeClr val="lt1"/>
                  </a:solidFill>
                  <a:latin typeface="Arial"/>
                  <a:ea typeface="Arial"/>
                  <a:cs typeface="Arial"/>
                  <a:sym typeface="Arial"/>
                </a:rPr>
                <a:t>Demonstration</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9"/>
          <p:cNvSpPr txBox="1"/>
          <p:nvPr>
            <p:ph type="title"/>
          </p:nvPr>
        </p:nvSpPr>
        <p:spPr>
          <a:xfrm>
            <a:off x="457200" y="1339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4400"/>
              <a:buFont typeface="Calibri"/>
              <a:buNone/>
            </a:pPr>
            <a:r>
              <a:rPr lang="en-US"/>
              <a:t>Strategy 2: Learner Checklist</a:t>
            </a:r>
            <a:endParaRPr/>
          </a:p>
        </p:txBody>
      </p:sp>
      <p:grpSp>
        <p:nvGrpSpPr>
          <p:cNvPr id="184" name="Google Shape;184;p19"/>
          <p:cNvGrpSpPr/>
          <p:nvPr/>
        </p:nvGrpSpPr>
        <p:grpSpPr>
          <a:xfrm>
            <a:off x="227774" y="1496291"/>
            <a:ext cx="8688451" cy="4449114"/>
            <a:chOff x="0" y="389"/>
            <a:chExt cx="10323287" cy="4554421"/>
          </a:xfrm>
        </p:grpSpPr>
        <p:sp>
          <p:nvSpPr>
            <p:cNvPr id="185" name="Google Shape;185;p19"/>
            <p:cNvSpPr/>
            <p:nvPr/>
          </p:nvSpPr>
          <p:spPr>
            <a:xfrm rot="5400000">
              <a:off x="6770278" y="-2991116"/>
              <a:ext cx="499114" cy="6606904"/>
            </a:xfrm>
            <a:prstGeom prst="round2SameRect">
              <a:avLst>
                <a:gd fmla="val 16667" name="adj1"/>
                <a:gd fmla="val 0" name="adj2"/>
              </a:avLst>
            </a:prstGeom>
            <a:solidFill>
              <a:srgbClr val="CCD3EA">
                <a:alpha val="89019"/>
              </a:srgbClr>
            </a:solidFill>
            <a:ln cap="flat" cmpd="sng" w="12700">
              <a:solidFill>
                <a:srgbClr val="CCD3EA">
                  <a:alpha val="89019"/>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 name="Google Shape;186;p19"/>
            <p:cNvSpPr txBox="1"/>
            <p:nvPr/>
          </p:nvSpPr>
          <p:spPr>
            <a:xfrm>
              <a:off x="3716384" y="87143"/>
              <a:ext cx="6582539" cy="450384"/>
            </a:xfrm>
            <a:prstGeom prst="rect">
              <a:avLst/>
            </a:prstGeom>
            <a:noFill/>
            <a:ln>
              <a:noFill/>
            </a:ln>
          </p:spPr>
          <p:txBody>
            <a:bodyPr anchorCtr="0" anchor="ctr" bIns="47625" lIns="95250" spcFirstLastPara="1" rIns="95250" wrap="square" tIns="47625">
              <a:noAutofit/>
            </a:bodyPr>
            <a:lstStyle/>
            <a:p>
              <a:pPr indent="-228600" lvl="1" marL="228600" marR="0" rtl="0" algn="l">
                <a:lnSpc>
                  <a:spcPct val="90000"/>
                </a:lnSpc>
                <a:spcBef>
                  <a:spcPts val="0"/>
                </a:spcBef>
                <a:spcAft>
                  <a:spcPts val="0"/>
                </a:spcAft>
                <a:buClr>
                  <a:schemeClr val="dk1"/>
                </a:buClr>
                <a:buSzPts val="2500"/>
                <a:buFont typeface="Calibri"/>
                <a:buChar char="•"/>
              </a:pPr>
              <a:r>
                <a:rPr b="0" i="0" lang="en-US" sz="2500" u="none" cap="none" strike="noStrike">
                  <a:solidFill>
                    <a:schemeClr val="dk1"/>
                  </a:solidFill>
                  <a:latin typeface="Calibri"/>
                  <a:ea typeface="Calibri"/>
                  <a:cs typeface="Calibri"/>
                  <a:sym typeface="Calibri"/>
                </a:rPr>
                <a:t>Why is the procedure being done?</a:t>
              </a:r>
              <a:endParaRPr b="0" i="0" sz="1400" u="none" cap="none" strike="noStrike">
                <a:solidFill>
                  <a:srgbClr val="000000"/>
                </a:solidFill>
                <a:latin typeface="Arial"/>
                <a:ea typeface="Arial"/>
                <a:cs typeface="Arial"/>
                <a:sym typeface="Arial"/>
              </a:endParaRPr>
            </a:p>
          </p:txBody>
        </p:sp>
        <p:sp>
          <p:nvSpPr>
            <p:cNvPr id="187" name="Google Shape;187;p19"/>
            <p:cNvSpPr/>
            <p:nvPr/>
          </p:nvSpPr>
          <p:spPr>
            <a:xfrm>
              <a:off x="0" y="389"/>
              <a:ext cx="3716383" cy="623893"/>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 name="Google Shape;188;p19"/>
            <p:cNvSpPr txBox="1"/>
            <p:nvPr/>
          </p:nvSpPr>
          <p:spPr>
            <a:xfrm>
              <a:off x="30456" y="30845"/>
              <a:ext cx="3655471" cy="562981"/>
            </a:xfrm>
            <a:prstGeom prst="rect">
              <a:avLst/>
            </a:prstGeom>
            <a:noFill/>
            <a:ln>
              <a:noFill/>
            </a:ln>
          </p:spPr>
          <p:txBody>
            <a:bodyPr anchorCtr="0" anchor="ctr" bIns="59050" lIns="118100" spcFirstLastPara="1" rIns="118100" wrap="square" tIns="59050">
              <a:noAutofit/>
            </a:bodyPr>
            <a:lstStyle/>
            <a:p>
              <a:pPr indent="0" lvl="0" marL="0" marR="0" rtl="0" algn="ctr">
                <a:lnSpc>
                  <a:spcPct val="90000"/>
                </a:lnSpc>
                <a:spcBef>
                  <a:spcPts val="0"/>
                </a:spcBef>
                <a:spcAft>
                  <a:spcPts val="0"/>
                </a:spcAft>
                <a:buClr>
                  <a:schemeClr val="lt1"/>
                </a:buClr>
                <a:buSzPts val="3100"/>
                <a:buFont typeface="Calibri"/>
                <a:buNone/>
              </a:pPr>
              <a:r>
                <a:rPr b="0" i="0" lang="en-US" sz="3100" u="none" cap="none" strike="noStrike">
                  <a:solidFill>
                    <a:schemeClr val="lt1"/>
                  </a:solidFill>
                  <a:latin typeface="Calibri"/>
                  <a:ea typeface="Calibri"/>
                  <a:cs typeface="Calibri"/>
                  <a:sym typeface="Calibri"/>
                </a:rPr>
                <a:t>Indications</a:t>
              </a:r>
              <a:endParaRPr b="0" i="0" sz="1400" u="none" cap="none" strike="noStrike">
                <a:solidFill>
                  <a:srgbClr val="000000"/>
                </a:solidFill>
                <a:latin typeface="Arial"/>
                <a:ea typeface="Arial"/>
                <a:cs typeface="Arial"/>
                <a:sym typeface="Arial"/>
              </a:endParaRPr>
            </a:p>
          </p:txBody>
        </p:sp>
        <p:sp>
          <p:nvSpPr>
            <p:cNvPr id="189" name="Google Shape;189;p19"/>
            <p:cNvSpPr/>
            <p:nvPr/>
          </p:nvSpPr>
          <p:spPr>
            <a:xfrm rot="5400000">
              <a:off x="6770278" y="-2336028"/>
              <a:ext cx="499114" cy="6606904"/>
            </a:xfrm>
            <a:prstGeom prst="round2SameRect">
              <a:avLst>
                <a:gd fmla="val 16667" name="adj1"/>
                <a:gd fmla="val 0" name="adj2"/>
              </a:avLst>
            </a:prstGeom>
            <a:solidFill>
              <a:srgbClr val="CCD3EA">
                <a:alpha val="89019"/>
              </a:srgbClr>
            </a:solidFill>
            <a:ln cap="flat" cmpd="sng" w="12700">
              <a:solidFill>
                <a:srgbClr val="CCD3EA">
                  <a:alpha val="89019"/>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 name="Google Shape;190;p19"/>
            <p:cNvSpPr txBox="1"/>
            <p:nvPr/>
          </p:nvSpPr>
          <p:spPr>
            <a:xfrm>
              <a:off x="3716384" y="742231"/>
              <a:ext cx="6582539" cy="450384"/>
            </a:xfrm>
            <a:prstGeom prst="rect">
              <a:avLst/>
            </a:prstGeom>
            <a:noFill/>
            <a:ln>
              <a:noFill/>
            </a:ln>
          </p:spPr>
          <p:txBody>
            <a:bodyPr anchorCtr="0" anchor="ctr" bIns="47625" lIns="95250" spcFirstLastPara="1" rIns="95250" wrap="square" tIns="47625">
              <a:noAutofit/>
            </a:bodyPr>
            <a:lstStyle/>
            <a:p>
              <a:pPr indent="-228600" lvl="1" marL="228600" marR="0" rtl="0" algn="l">
                <a:lnSpc>
                  <a:spcPct val="90000"/>
                </a:lnSpc>
                <a:spcBef>
                  <a:spcPts val="0"/>
                </a:spcBef>
                <a:spcAft>
                  <a:spcPts val="0"/>
                </a:spcAft>
                <a:buClr>
                  <a:schemeClr val="dk1"/>
                </a:buClr>
                <a:buSzPts val="2500"/>
                <a:buFont typeface="Calibri"/>
                <a:buChar char="•"/>
              </a:pPr>
              <a:r>
                <a:rPr b="0" i="0" lang="en-US" sz="2500" u="none" cap="none" strike="noStrike">
                  <a:solidFill>
                    <a:schemeClr val="dk1"/>
                  </a:solidFill>
                  <a:latin typeface="Calibri"/>
                  <a:ea typeface="Calibri"/>
                  <a:cs typeface="Calibri"/>
                  <a:sym typeface="Calibri"/>
                </a:rPr>
                <a:t>Are there any contraindications?</a:t>
              </a:r>
              <a:endParaRPr b="0" i="0" sz="1400" u="none" cap="none" strike="noStrike">
                <a:solidFill>
                  <a:srgbClr val="000000"/>
                </a:solidFill>
                <a:latin typeface="Arial"/>
                <a:ea typeface="Arial"/>
                <a:cs typeface="Arial"/>
                <a:sym typeface="Arial"/>
              </a:endParaRPr>
            </a:p>
          </p:txBody>
        </p:sp>
        <p:sp>
          <p:nvSpPr>
            <p:cNvPr id="191" name="Google Shape;191;p19"/>
            <p:cNvSpPr/>
            <p:nvPr/>
          </p:nvSpPr>
          <p:spPr>
            <a:xfrm>
              <a:off x="0" y="655477"/>
              <a:ext cx="3716383" cy="623893"/>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p19"/>
            <p:cNvSpPr txBox="1"/>
            <p:nvPr/>
          </p:nvSpPr>
          <p:spPr>
            <a:xfrm>
              <a:off x="30456" y="685933"/>
              <a:ext cx="3655471" cy="562981"/>
            </a:xfrm>
            <a:prstGeom prst="rect">
              <a:avLst/>
            </a:prstGeom>
            <a:noFill/>
            <a:ln>
              <a:noFill/>
            </a:ln>
          </p:spPr>
          <p:txBody>
            <a:bodyPr anchorCtr="0" anchor="ctr" bIns="59050" lIns="118100" spcFirstLastPara="1" rIns="118100" wrap="square" tIns="59050">
              <a:noAutofit/>
            </a:bodyPr>
            <a:lstStyle/>
            <a:p>
              <a:pPr indent="0" lvl="0" marL="0" marR="0" rtl="0" algn="ctr">
                <a:lnSpc>
                  <a:spcPct val="90000"/>
                </a:lnSpc>
                <a:spcBef>
                  <a:spcPts val="0"/>
                </a:spcBef>
                <a:spcAft>
                  <a:spcPts val="0"/>
                </a:spcAft>
                <a:buClr>
                  <a:schemeClr val="lt1"/>
                </a:buClr>
                <a:buSzPts val="3100"/>
                <a:buFont typeface="Calibri"/>
                <a:buNone/>
              </a:pPr>
              <a:r>
                <a:rPr b="0" i="0" lang="en-US" sz="3100" u="none" cap="none" strike="noStrike">
                  <a:solidFill>
                    <a:schemeClr val="lt1"/>
                  </a:solidFill>
                  <a:latin typeface="Calibri"/>
                  <a:ea typeface="Calibri"/>
                  <a:cs typeface="Calibri"/>
                  <a:sym typeface="Calibri"/>
                </a:rPr>
                <a:t>Contraindications</a:t>
              </a:r>
              <a:endParaRPr b="0" i="0" sz="1400" u="none" cap="none" strike="noStrike">
                <a:solidFill>
                  <a:srgbClr val="000000"/>
                </a:solidFill>
                <a:latin typeface="Arial"/>
                <a:ea typeface="Arial"/>
                <a:cs typeface="Arial"/>
                <a:sym typeface="Arial"/>
              </a:endParaRPr>
            </a:p>
          </p:txBody>
        </p:sp>
        <p:sp>
          <p:nvSpPr>
            <p:cNvPr id="193" name="Google Shape;193;p19"/>
            <p:cNvSpPr/>
            <p:nvPr/>
          </p:nvSpPr>
          <p:spPr>
            <a:xfrm rot="5400000">
              <a:off x="6770278" y="-1680940"/>
              <a:ext cx="499114" cy="6606904"/>
            </a:xfrm>
            <a:prstGeom prst="round2SameRect">
              <a:avLst>
                <a:gd fmla="val 16667" name="adj1"/>
                <a:gd fmla="val 0" name="adj2"/>
              </a:avLst>
            </a:prstGeom>
            <a:solidFill>
              <a:srgbClr val="CCD3EA">
                <a:alpha val="89019"/>
              </a:srgbClr>
            </a:solidFill>
            <a:ln cap="flat" cmpd="sng" w="12700">
              <a:solidFill>
                <a:srgbClr val="CCD3EA">
                  <a:alpha val="89019"/>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4" name="Google Shape;194;p19"/>
            <p:cNvSpPr txBox="1"/>
            <p:nvPr/>
          </p:nvSpPr>
          <p:spPr>
            <a:xfrm>
              <a:off x="3716384" y="1397319"/>
              <a:ext cx="6582539" cy="450384"/>
            </a:xfrm>
            <a:prstGeom prst="rect">
              <a:avLst/>
            </a:prstGeom>
            <a:noFill/>
            <a:ln>
              <a:noFill/>
            </a:ln>
          </p:spPr>
          <p:txBody>
            <a:bodyPr anchorCtr="0" anchor="ctr" bIns="47625" lIns="95250" spcFirstLastPara="1" rIns="95250" wrap="square" tIns="47625">
              <a:noAutofit/>
            </a:bodyPr>
            <a:lstStyle/>
            <a:p>
              <a:pPr indent="-228600" lvl="1" marL="228600" marR="0" rtl="0" algn="l">
                <a:lnSpc>
                  <a:spcPct val="90000"/>
                </a:lnSpc>
                <a:spcBef>
                  <a:spcPts val="0"/>
                </a:spcBef>
                <a:spcAft>
                  <a:spcPts val="0"/>
                </a:spcAft>
                <a:buClr>
                  <a:schemeClr val="dk1"/>
                </a:buClr>
                <a:buSzPts val="2500"/>
                <a:buFont typeface="Calibri"/>
                <a:buChar char="•"/>
              </a:pPr>
              <a:r>
                <a:rPr b="0" i="0" lang="en-US" sz="2500" u="none" cap="none" strike="noStrike">
                  <a:solidFill>
                    <a:schemeClr val="dk1"/>
                  </a:solidFill>
                  <a:latin typeface="Calibri"/>
                  <a:ea typeface="Calibri"/>
                  <a:cs typeface="Calibri"/>
                  <a:sym typeface="Calibri"/>
                </a:rPr>
                <a:t>What materials are needed?</a:t>
              </a:r>
              <a:endParaRPr b="0" i="0" sz="1400" u="none" cap="none" strike="noStrike">
                <a:solidFill>
                  <a:srgbClr val="000000"/>
                </a:solidFill>
                <a:latin typeface="Arial"/>
                <a:ea typeface="Arial"/>
                <a:cs typeface="Arial"/>
                <a:sym typeface="Arial"/>
              </a:endParaRPr>
            </a:p>
          </p:txBody>
        </p:sp>
        <p:sp>
          <p:nvSpPr>
            <p:cNvPr id="195" name="Google Shape;195;p19"/>
            <p:cNvSpPr/>
            <p:nvPr/>
          </p:nvSpPr>
          <p:spPr>
            <a:xfrm>
              <a:off x="0" y="1310565"/>
              <a:ext cx="3716383" cy="623893"/>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 name="Google Shape;196;p19"/>
            <p:cNvSpPr txBox="1"/>
            <p:nvPr/>
          </p:nvSpPr>
          <p:spPr>
            <a:xfrm>
              <a:off x="30456" y="1341021"/>
              <a:ext cx="3655471" cy="562981"/>
            </a:xfrm>
            <a:prstGeom prst="rect">
              <a:avLst/>
            </a:prstGeom>
            <a:noFill/>
            <a:ln>
              <a:noFill/>
            </a:ln>
          </p:spPr>
          <p:txBody>
            <a:bodyPr anchorCtr="0" anchor="ctr" bIns="59050" lIns="118100" spcFirstLastPara="1" rIns="118100" wrap="square" tIns="59050">
              <a:noAutofit/>
            </a:bodyPr>
            <a:lstStyle/>
            <a:p>
              <a:pPr indent="0" lvl="0" marL="0" marR="0" rtl="0" algn="ctr">
                <a:lnSpc>
                  <a:spcPct val="90000"/>
                </a:lnSpc>
                <a:spcBef>
                  <a:spcPts val="0"/>
                </a:spcBef>
                <a:spcAft>
                  <a:spcPts val="0"/>
                </a:spcAft>
                <a:buClr>
                  <a:schemeClr val="lt1"/>
                </a:buClr>
                <a:buSzPts val="3100"/>
                <a:buFont typeface="Calibri"/>
                <a:buNone/>
              </a:pPr>
              <a:r>
                <a:rPr b="0" i="0" lang="en-US" sz="3100" u="none" cap="none" strike="noStrike">
                  <a:solidFill>
                    <a:schemeClr val="lt1"/>
                  </a:solidFill>
                  <a:latin typeface="Calibri"/>
                  <a:ea typeface="Calibri"/>
                  <a:cs typeface="Calibri"/>
                  <a:sym typeface="Calibri"/>
                </a:rPr>
                <a:t>Materials</a:t>
              </a:r>
              <a:endParaRPr b="0" i="0" sz="1400" u="none" cap="none" strike="noStrike">
                <a:solidFill>
                  <a:srgbClr val="000000"/>
                </a:solidFill>
                <a:latin typeface="Arial"/>
                <a:ea typeface="Arial"/>
                <a:cs typeface="Arial"/>
                <a:sym typeface="Arial"/>
              </a:endParaRPr>
            </a:p>
          </p:txBody>
        </p:sp>
        <p:sp>
          <p:nvSpPr>
            <p:cNvPr id="197" name="Google Shape;197;p19"/>
            <p:cNvSpPr/>
            <p:nvPr/>
          </p:nvSpPr>
          <p:spPr>
            <a:xfrm rot="5400000">
              <a:off x="6770278" y="-1025852"/>
              <a:ext cx="499114" cy="6606904"/>
            </a:xfrm>
            <a:prstGeom prst="round2SameRect">
              <a:avLst>
                <a:gd fmla="val 16667" name="adj1"/>
                <a:gd fmla="val 0" name="adj2"/>
              </a:avLst>
            </a:prstGeom>
            <a:solidFill>
              <a:srgbClr val="CCD3EA">
                <a:alpha val="89019"/>
              </a:srgbClr>
            </a:solidFill>
            <a:ln cap="flat" cmpd="sng" w="12700">
              <a:solidFill>
                <a:srgbClr val="CCD3EA">
                  <a:alpha val="89019"/>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 name="Google Shape;198;p19"/>
            <p:cNvSpPr txBox="1"/>
            <p:nvPr/>
          </p:nvSpPr>
          <p:spPr>
            <a:xfrm>
              <a:off x="3716384" y="2052407"/>
              <a:ext cx="6582539" cy="450384"/>
            </a:xfrm>
            <a:prstGeom prst="rect">
              <a:avLst/>
            </a:prstGeom>
            <a:noFill/>
            <a:ln>
              <a:noFill/>
            </a:ln>
          </p:spPr>
          <p:txBody>
            <a:bodyPr anchorCtr="0" anchor="ctr" bIns="47625" lIns="95250" spcFirstLastPara="1" rIns="95250" wrap="square" tIns="47625">
              <a:noAutofit/>
            </a:bodyPr>
            <a:lstStyle/>
            <a:p>
              <a:pPr indent="-228600" lvl="1" marL="228600" marR="0" rtl="0" algn="l">
                <a:lnSpc>
                  <a:spcPct val="90000"/>
                </a:lnSpc>
                <a:spcBef>
                  <a:spcPts val="0"/>
                </a:spcBef>
                <a:spcAft>
                  <a:spcPts val="0"/>
                </a:spcAft>
                <a:buClr>
                  <a:schemeClr val="dk1"/>
                </a:buClr>
                <a:buSzPts val="2500"/>
                <a:buFont typeface="Calibri"/>
                <a:buChar char="•"/>
              </a:pPr>
              <a:r>
                <a:rPr b="0" i="0" lang="en-US" sz="2500" u="none" cap="none" strike="noStrike">
                  <a:solidFill>
                    <a:schemeClr val="dk1"/>
                  </a:solidFill>
                  <a:latin typeface="Calibri"/>
                  <a:ea typeface="Calibri"/>
                  <a:cs typeface="Calibri"/>
                  <a:sym typeface="Calibri"/>
                </a:rPr>
                <a:t>What does the patient need to know?</a:t>
              </a:r>
              <a:endParaRPr b="0" i="0" sz="1400" u="none" cap="none" strike="noStrike">
                <a:solidFill>
                  <a:srgbClr val="000000"/>
                </a:solidFill>
                <a:latin typeface="Arial"/>
                <a:ea typeface="Arial"/>
                <a:cs typeface="Arial"/>
                <a:sym typeface="Arial"/>
              </a:endParaRPr>
            </a:p>
          </p:txBody>
        </p:sp>
        <p:sp>
          <p:nvSpPr>
            <p:cNvPr id="199" name="Google Shape;199;p19"/>
            <p:cNvSpPr/>
            <p:nvPr/>
          </p:nvSpPr>
          <p:spPr>
            <a:xfrm>
              <a:off x="0" y="1965653"/>
              <a:ext cx="3716383" cy="623893"/>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 name="Google Shape;200;p19"/>
            <p:cNvSpPr txBox="1"/>
            <p:nvPr/>
          </p:nvSpPr>
          <p:spPr>
            <a:xfrm>
              <a:off x="30456" y="1996109"/>
              <a:ext cx="3655471" cy="562981"/>
            </a:xfrm>
            <a:prstGeom prst="rect">
              <a:avLst/>
            </a:prstGeom>
            <a:noFill/>
            <a:ln>
              <a:noFill/>
            </a:ln>
          </p:spPr>
          <p:txBody>
            <a:bodyPr anchorCtr="0" anchor="ctr" bIns="59050" lIns="118100" spcFirstLastPara="1" rIns="118100" wrap="square" tIns="59050">
              <a:noAutofit/>
            </a:bodyPr>
            <a:lstStyle/>
            <a:p>
              <a:pPr indent="0" lvl="0" marL="0" marR="0" rtl="0" algn="ctr">
                <a:lnSpc>
                  <a:spcPct val="90000"/>
                </a:lnSpc>
                <a:spcBef>
                  <a:spcPts val="0"/>
                </a:spcBef>
                <a:spcAft>
                  <a:spcPts val="0"/>
                </a:spcAft>
                <a:buClr>
                  <a:schemeClr val="lt1"/>
                </a:buClr>
                <a:buSzPts val="3100"/>
                <a:buFont typeface="Calibri"/>
                <a:buNone/>
              </a:pPr>
              <a:r>
                <a:rPr b="0" i="0" lang="en-US" sz="3100" u="none" cap="none" strike="noStrike">
                  <a:solidFill>
                    <a:schemeClr val="lt1"/>
                  </a:solidFill>
                  <a:latin typeface="Calibri"/>
                  <a:ea typeface="Calibri"/>
                  <a:cs typeface="Calibri"/>
                  <a:sym typeface="Calibri"/>
                </a:rPr>
                <a:t>Inform patient</a:t>
              </a:r>
              <a:endParaRPr b="0" i="0" sz="1400" u="none" cap="none" strike="noStrike">
                <a:solidFill>
                  <a:srgbClr val="000000"/>
                </a:solidFill>
                <a:latin typeface="Arial"/>
                <a:ea typeface="Arial"/>
                <a:cs typeface="Arial"/>
                <a:sym typeface="Arial"/>
              </a:endParaRPr>
            </a:p>
          </p:txBody>
        </p:sp>
        <p:sp>
          <p:nvSpPr>
            <p:cNvPr id="201" name="Google Shape;201;p19"/>
            <p:cNvSpPr/>
            <p:nvPr/>
          </p:nvSpPr>
          <p:spPr>
            <a:xfrm rot="5400000">
              <a:off x="6770278" y="-370764"/>
              <a:ext cx="499114" cy="6606904"/>
            </a:xfrm>
            <a:prstGeom prst="round2SameRect">
              <a:avLst>
                <a:gd fmla="val 16667" name="adj1"/>
                <a:gd fmla="val 0" name="adj2"/>
              </a:avLst>
            </a:prstGeom>
            <a:solidFill>
              <a:srgbClr val="CCD3EA">
                <a:alpha val="89019"/>
              </a:srgbClr>
            </a:solidFill>
            <a:ln cap="flat" cmpd="sng" w="12700">
              <a:solidFill>
                <a:srgbClr val="CCD3EA">
                  <a:alpha val="89019"/>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 name="Google Shape;202;p19"/>
            <p:cNvSpPr txBox="1"/>
            <p:nvPr/>
          </p:nvSpPr>
          <p:spPr>
            <a:xfrm>
              <a:off x="3716384" y="2707495"/>
              <a:ext cx="6582539" cy="450384"/>
            </a:xfrm>
            <a:prstGeom prst="rect">
              <a:avLst/>
            </a:prstGeom>
            <a:noFill/>
            <a:ln>
              <a:noFill/>
            </a:ln>
          </p:spPr>
          <p:txBody>
            <a:bodyPr anchorCtr="0" anchor="ctr" bIns="47625" lIns="95250" spcFirstLastPara="1" rIns="95250" wrap="square" tIns="47625">
              <a:noAutofit/>
            </a:bodyPr>
            <a:lstStyle/>
            <a:p>
              <a:pPr indent="-228600" lvl="1" marL="228600" marR="0" rtl="0" algn="l">
                <a:lnSpc>
                  <a:spcPct val="90000"/>
                </a:lnSpc>
                <a:spcBef>
                  <a:spcPts val="0"/>
                </a:spcBef>
                <a:spcAft>
                  <a:spcPts val="0"/>
                </a:spcAft>
                <a:buClr>
                  <a:schemeClr val="dk1"/>
                </a:buClr>
                <a:buSzPts val="2500"/>
                <a:buFont typeface="Calibri"/>
                <a:buChar char="•"/>
              </a:pPr>
              <a:r>
                <a:rPr b="0" i="0" lang="en-US" sz="2500" u="none" cap="none" strike="noStrike">
                  <a:solidFill>
                    <a:schemeClr val="dk1"/>
                  </a:solidFill>
                  <a:latin typeface="Calibri"/>
                  <a:ea typeface="Calibri"/>
                  <a:cs typeface="Calibri"/>
                  <a:sym typeface="Calibri"/>
                </a:rPr>
                <a:t>How is the procedure done?</a:t>
              </a:r>
              <a:endParaRPr b="0" i="0" sz="1400" u="none" cap="none" strike="noStrike">
                <a:solidFill>
                  <a:srgbClr val="000000"/>
                </a:solidFill>
                <a:latin typeface="Arial"/>
                <a:ea typeface="Arial"/>
                <a:cs typeface="Arial"/>
                <a:sym typeface="Arial"/>
              </a:endParaRPr>
            </a:p>
          </p:txBody>
        </p:sp>
        <p:sp>
          <p:nvSpPr>
            <p:cNvPr id="203" name="Google Shape;203;p19"/>
            <p:cNvSpPr/>
            <p:nvPr/>
          </p:nvSpPr>
          <p:spPr>
            <a:xfrm>
              <a:off x="0" y="2620741"/>
              <a:ext cx="3716383" cy="623893"/>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 name="Google Shape;204;p19"/>
            <p:cNvSpPr txBox="1"/>
            <p:nvPr/>
          </p:nvSpPr>
          <p:spPr>
            <a:xfrm>
              <a:off x="30456" y="2651197"/>
              <a:ext cx="3655471" cy="562981"/>
            </a:xfrm>
            <a:prstGeom prst="rect">
              <a:avLst/>
            </a:prstGeom>
            <a:noFill/>
            <a:ln>
              <a:noFill/>
            </a:ln>
          </p:spPr>
          <p:txBody>
            <a:bodyPr anchorCtr="0" anchor="ctr" bIns="59050" lIns="118100" spcFirstLastPara="1" rIns="118100" wrap="square" tIns="59050">
              <a:noAutofit/>
            </a:bodyPr>
            <a:lstStyle/>
            <a:p>
              <a:pPr indent="0" lvl="0" marL="0" marR="0" rtl="0" algn="ctr">
                <a:lnSpc>
                  <a:spcPct val="90000"/>
                </a:lnSpc>
                <a:spcBef>
                  <a:spcPts val="0"/>
                </a:spcBef>
                <a:spcAft>
                  <a:spcPts val="0"/>
                </a:spcAft>
                <a:buClr>
                  <a:schemeClr val="lt1"/>
                </a:buClr>
                <a:buSzPts val="3100"/>
                <a:buFont typeface="Calibri"/>
                <a:buNone/>
              </a:pPr>
              <a:r>
                <a:rPr b="0" i="0" lang="en-US" sz="3100" u="none" cap="none" strike="noStrike">
                  <a:solidFill>
                    <a:schemeClr val="lt1"/>
                  </a:solidFill>
                  <a:latin typeface="Calibri"/>
                  <a:ea typeface="Calibri"/>
                  <a:cs typeface="Calibri"/>
                  <a:sym typeface="Calibri"/>
                </a:rPr>
                <a:t>Technique</a:t>
              </a:r>
              <a:endParaRPr b="0" i="0" sz="1400" u="none" cap="none" strike="noStrike">
                <a:solidFill>
                  <a:srgbClr val="000000"/>
                </a:solidFill>
                <a:latin typeface="Arial"/>
                <a:ea typeface="Arial"/>
                <a:cs typeface="Arial"/>
                <a:sym typeface="Arial"/>
              </a:endParaRPr>
            </a:p>
          </p:txBody>
        </p:sp>
        <p:sp>
          <p:nvSpPr>
            <p:cNvPr id="205" name="Google Shape;205;p19"/>
            <p:cNvSpPr/>
            <p:nvPr/>
          </p:nvSpPr>
          <p:spPr>
            <a:xfrm rot="5400000">
              <a:off x="6770278" y="284323"/>
              <a:ext cx="499114" cy="6606904"/>
            </a:xfrm>
            <a:prstGeom prst="round2SameRect">
              <a:avLst>
                <a:gd fmla="val 16667" name="adj1"/>
                <a:gd fmla="val 0" name="adj2"/>
              </a:avLst>
            </a:prstGeom>
            <a:solidFill>
              <a:srgbClr val="CCD3EA">
                <a:alpha val="89019"/>
              </a:srgbClr>
            </a:solidFill>
            <a:ln cap="flat" cmpd="sng" w="12700">
              <a:solidFill>
                <a:srgbClr val="CCD3EA">
                  <a:alpha val="89019"/>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 name="Google Shape;206;p19"/>
            <p:cNvSpPr txBox="1"/>
            <p:nvPr/>
          </p:nvSpPr>
          <p:spPr>
            <a:xfrm>
              <a:off x="3716384" y="3362583"/>
              <a:ext cx="6582539" cy="450384"/>
            </a:xfrm>
            <a:prstGeom prst="rect">
              <a:avLst/>
            </a:prstGeom>
            <a:noFill/>
            <a:ln>
              <a:noFill/>
            </a:ln>
          </p:spPr>
          <p:txBody>
            <a:bodyPr anchorCtr="0" anchor="ctr" bIns="47625" lIns="95250" spcFirstLastPara="1" rIns="95250" wrap="square" tIns="47625">
              <a:noAutofit/>
            </a:bodyPr>
            <a:lstStyle/>
            <a:p>
              <a:pPr indent="-228600" lvl="1" marL="228600" marR="0" rtl="0" algn="l">
                <a:lnSpc>
                  <a:spcPct val="90000"/>
                </a:lnSpc>
                <a:spcBef>
                  <a:spcPts val="0"/>
                </a:spcBef>
                <a:spcAft>
                  <a:spcPts val="0"/>
                </a:spcAft>
                <a:buClr>
                  <a:schemeClr val="dk1"/>
                </a:buClr>
                <a:buSzPts val="2500"/>
                <a:buFont typeface="Calibri"/>
                <a:buChar char="•"/>
              </a:pPr>
              <a:r>
                <a:rPr b="0" i="0" lang="en-US" sz="2500" u="none" cap="none" strike="noStrike">
                  <a:solidFill>
                    <a:schemeClr val="dk1"/>
                  </a:solidFill>
                  <a:latin typeface="Calibri"/>
                  <a:ea typeface="Calibri"/>
                  <a:cs typeface="Calibri"/>
                  <a:sym typeface="Calibri"/>
                </a:rPr>
                <a:t>What problems can develop?</a:t>
              </a:r>
              <a:endParaRPr b="0" i="0" sz="1400" u="none" cap="none" strike="noStrike">
                <a:solidFill>
                  <a:srgbClr val="000000"/>
                </a:solidFill>
                <a:latin typeface="Arial"/>
                <a:ea typeface="Arial"/>
                <a:cs typeface="Arial"/>
                <a:sym typeface="Arial"/>
              </a:endParaRPr>
            </a:p>
          </p:txBody>
        </p:sp>
        <p:sp>
          <p:nvSpPr>
            <p:cNvPr id="207" name="Google Shape;207;p19"/>
            <p:cNvSpPr/>
            <p:nvPr/>
          </p:nvSpPr>
          <p:spPr>
            <a:xfrm>
              <a:off x="0" y="3275829"/>
              <a:ext cx="3716383" cy="623893"/>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 name="Google Shape;208;p19"/>
            <p:cNvSpPr txBox="1"/>
            <p:nvPr/>
          </p:nvSpPr>
          <p:spPr>
            <a:xfrm>
              <a:off x="30456" y="3306285"/>
              <a:ext cx="3655471" cy="562981"/>
            </a:xfrm>
            <a:prstGeom prst="rect">
              <a:avLst/>
            </a:prstGeom>
            <a:noFill/>
            <a:ln>
              <a:noFill/>
            </a:ln>
          </p:spPr>
          <p:txBody>
            <a:bodyPr anchorCtr="0" anchor="ctr" bIns="59050" lIns="118100" spcFirstLastPara="1" rIns="118100" wrap="square" tIns="59050">
              <a:noAutofit/>
            </a:bodyPr>
            <a:lstStyle/>
            <a:p>
              <a:pPr indent="0" lvl="0" marL="0" marR="0" rtl="0" algn="ctr">
                <a:lnSpc>
                  <a:spcPct val="90000"/>
                </a:lnSpc>
                <a:spcBef>
                  <a:spcPts val="0"/>
                </a:spcBef>
                <a:spcAft>
                  <a:spcPts val="0"/>
                </a:spcAft>
                <a:buClr>
                  <a:schemeClr val="lt1"/>
                </a:buClr>
                <a:buSzPts val="3100"/>
                <a:buFont typeface="Calibri"/>
                <a:buNone/>
              </a:pPr>
              <a:r>
                <a:rPr b="0" i="0" lang="en-US" sz="3100" u="none" cap="none" strike="noStrike">
                  <a:solidFill>
                    <a:schemeClr val="lt1"/>
                  </a:solidFill>
                  <a:latin typeface="Calibri"/>
                  <a:ea typeface="Calibri"/>
                  <a:cs typeface="Calibri"/>
                  <a:sym typeface="Calibri"/>
                </a:rPr>
                <a:t>Complications</a:t>
              </a:r>
              <a:endParaRPr b="0" i="0" sz="1400" u="none" cap="none" strike="noStrike">
                <a:solidFill>
                  <a:srgbClr val="000000"/>
                </a:solidFill>
                <a:latin typeface="Arial"/>
                <a:ea typeface="Arial"/>
                <a:cs typeface="Arial"/>
                <a:sym typeface="Arial"/>
              </a:endParaRPr>
            </a:p>
          </p:txBody>
        </p:sp>
        <p:sp>
          <p:nvSpPr>
            <p:cNvPr id="209" name="Google Shape;209;p19"/>
            <p:cNvSpPr/>
            <p:nvPr/>
          </p:nvSpPr>
          <p:spPr>
            <a:xfrm rot="5400000">
              <a:off x="6770278" y="939411"/>
              <a:ext cx="499114" cy="6606904"/>
            </a:xfrm>
            <a:prstGeom prst="round2SameRect">
              <a:avLst>
                <a:gd fmla="val 16667" name="adj1"/>
                <a:gd fmla="val 0" name="adj2"/>
              </a:avLst>
            </a:prstGeom>
            <a:solidFill>
              <a:srgbClr val="CCD3EA">
                <a:alpha val="89019"/>
              </a:srgbClr>
            </a:solidFill>
            <a:ln cap="flat" cmpd="sng" w="12700">
              <a:solidFill>
                <a:srgbClr val="CCD3EA">
                  <a:alpha val="89019"/>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 name="Google Shape;210;p19"/>
            <p:cNvSpPr txBox="1"/>
            <p:nvPr/>
          </p:nvSpPr>
          <p:spPr>
            <a:xfrm>
              <a:off x="3716384" y="4017671"/>
              <a:ext cx="6582539" cy="450384"/>
            </a:xfrm>
            <a:prstGeom prst="rect">
              <a:avLst/>
            </a:prstGeom>
            <a:noFill/>
            <a:ln>
              <a:noFill/>
            </a:ln>
          </p:spPr>
          <p:txBody>
            <a:bodyPr anchorCtr="0" anchor="ctr" bIns="47625" lIns="95250" spcFirstLastPara="1" rIns="95250" wrap="square" tIns="47625">
              <a:noAutofit/>
            </a:bodyPr>
            <a:lstStyle/>
            <a:p>
              <a:pPr indent="-228600" lvl="1" marL="228600" marR="0" rtl="0" algn="l">
                <a:lnSpc>
                  <a:spcPct val="90000"/>
                </a:lnSpc>
                <a:spcBef>
                  <a:spcPts val="0"/>
                </a:spcBef>
                <a:spcAft>
                  <a:spcPts val="0"/>
                </a:spcAft>
                <a:buClr>
                  <a:schemeClr val="dk1"/>
                </a:buClr>
                <a:buSzPts val="2500"/>
                <a:buFont typeface="Calibri"/>
                <a:buChar char="•"/>
              </a:pPr>
              <a:r>
                <a:rPr b="0" i="0" lang="en-US" sz="2500" u="none" cap="none" strike="noStrike">
                  <a:solidFill>
                    <a:schemeClr val="dk1"/>
                  </a:solidFill>
                  <a:latin typeface="Calibri"/>
                  <a:ea typeface="Calibri"/>
                  <a:cs typeface="Calibri"/>
                  <a:sym typeface="Calibri"/>
                </a:rPr>
                <a:t>How do you assess the procedure?</a:t>
              </a:r>
              <a:endParaRPr b="0" i="0" sz="1400" u="none" cap="none" strike="noStrike">
                <a:solidFill>
                  <a:srgbClr val="000000"/>
                </a:solidFill>
                <a:latin typeface="Arial"/>
                <a:ea typeface="Arial"/>
                <a:cs typeface="Arial"/>
                <a:sym typeface="Arial"/>
              </a:endParaRPr>
            </a:p>
          </p:txBody>
        </p:sp>
        <p:sp>
          <p:nvSpPr>
            <p:cNvPr id="211" name="Google Shape;211;p19"/>
            <p:cNvSpPr/>
            <p:nvPr/>
          </p:nvSpPr>
          <p:spPr>
            <a:xfrm>
              <a:off x="0" y="3930917"/>
              <a:ext cx="3716383" cy="623893"/>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 name="Google Shape;212;p19"/>
            <p:cNvSpPr txBox="1"/>
            <p:nvPr/>
          </p:nvSpPr>
          <p:spPr>
            <a:xfrm>
              <a:off x="30456" y="3961373"/>
              <a:ext cx="3655471" cy="562981"/>
            </a:xfrm>
            <a:prstGeom prst="rect">
              <a:avLst/>
            </a:prstGeom>
            <a:noFill/>
            <a:ln>
              <a:noFill/>
            </a:ln>
          </p:spPr>
          <p:txBody>
            <a:bodyPr anchorCtr="0" anchor="ctr" bIns="59050" lIns="118100" spcFirstLastPara="1" rIns="118100" wrap="square" tIns="59050">
              <a:noAutofit/>
            </a:bodyPr>
            <a:lstStyle/>
            <a:p>
              <a:pPr indent="0" lvl="0" marL="0" marR="0" rtl="0" algn="ctr">
                <a:lnSpc>
                  <a:spcPct val="90000"/>
                </a:lnSpc>
                <a:spcBef>
                  <a:spcPts val="0"/>
                </a:spcBef>
                <a:spcAft>
                  <a:spcPts val="0"/>
                </a:spcAft>
                <a:buClr>
                  <a:schemeClr val="lt1"/>
                </a:buClr>
                <a:buSzPts val="3100"/>
                <a:buFont typeface="Calibri"/>
                <a:buNone/>
              </a:pPr>
              <a:r>
                <a:rPr b="0" i="0" lang="en-US" sz="3100" u="none" cap="none" strike="noStrike">
                  <a:solidFill>
                    <a:schemeClr val="lt1"/>
                  </a:solidFill>
                  <a:latin typeface="Calibri"/>
                  <a:ea typeface="Calibri"/>
                  <a:cs typeface="Calibri"/>
                  <a:sym typeface="Calibri"/>
                </a:rPr>
                <a:t>Interpretation</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SAEM New Powerpoint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