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9" r:id="rId5"/>
    <p:sldMasterId id="2147483661" r:id="rId6"/>
    <p:sldMasterId id="2147483673" r:id="rId7"/>
  </p:sldMasterIdLst>
  <p:notesMasterIdLst>
    <p:notesMasterId r:id="rId38"/>
  </p:notesMasterIdLst>
  <p:sldIdLst>
    <p:sldId id="564" r:id="rId8"/>
    <p:sldId id="565" r:id="rId9"/>
    <p:sldId id="566" r:id="rId10"/>
    <p:sldId id="568" r:id="rId11"/>
    <p:sldId id="570" r:id="rId12"/>
    <p:sldId id="567" r:id="rId13"/>
    <p:sldId id="574" r:id="rId14"/>
    <p:sldId id="582" r:id="rId15"/>
    <p:sldId id="587" r:id="rId16"/>
    <p:sldId id="588" r:id="rId17"/>
    <p:sldId id="592" r:id="rId18"/>
    <p:sldId id="594" r:id="rId19"/>
    <p:sldId id="597" r:id="rId20"/>
    <p:sldId id="600" r:id="rId21"/>
    <p:sldId id="624" r:id="rId22"/>
    <p:sldId id="625" r:id="rId23"/>
    <p:sldId id="626" r:id="rId24"/>
    <p:sldId id="845" r:id="rId25"/>
    <p:sldId id="903" r:id="rId26"/>
    <p:sldId id="904" r:id="rId27"/>
    <p:sldId id="905" r:id="rId28"/>
    <p:sldId id="917" r:id="rId29"/>
    <p:sldId id="907" r:id="rId30"/>
    <p:sldId id="913" r:id="rId31"/>
    <p:sldId id="264" r:id="rId32"/>
    <p:sldId id="280" r:id="rId33"/>
    <p:sldId id="260" r:id="rId34"/>
    <p:sldId id="1345" r:id="rId35"/>
    <p:sldId id="915" r:id="rId36"/>
    <p:sldId id="918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46FBCB5-E85E-1075-7E2E-0DAAF26369CE}" name="Tyransky, Alyssa" initials="AT" userId="S::tyra01@osumc.edu::3f05f058-2ef7-4570-82cb-19ef95a4738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66"/>
    <a:srgbClr val="FFFA18"/>
    <a:srgbClr val="FF66FF"/>
    <a:srgbClr val="FF99FF"/>
    <a:srgbClr val="9999FF"/>
    <a:srgbClr val="99CCFF"/>
    <a:srgbClr val="FFCC66"/>
    <a:srgbClr val="6FB185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46AB33-DB41-4D55-BBD9-8432D629193D}" v="6" dt="2026-03-18T02:56:56.379"/>
  </p1510:revLst>
</p1510:revInfo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28" autoAdjust="0"/>
    <p:restoredTop sz="88767" autoAdjust="0"/>
  </p:normalViewPr>
  <p:slideViewPr>
    <p:cSldViewPr snapToGrid="0" snapToObjects="1">
      <p:cViewPr varScale="1">
        <p:scale>
          <a:sx n="52" d="100"/>
          <a:sy n="52" d="100"/>
        </p:scale>
        <p:origin x="1636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viewProps" Target="viewProps.xml"/><Relationship Id="rId45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microsoft.com/office/2016/11/relationships/changesInfo" Target="changesInfos/changesInfo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3.xml"/><Relationship Id="rId4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xwell, Steve" userId="f6165fe3-cc38-4460-864e-ed386b8b58a4" providerId="ADAL" clId="{2B6E7C43-BC7C-415A-8B05-0E8B2C544B71}"/>
    <pc:docChg chg="custSel addSld delSld modSld">
      <pc:chgData name="Maxwell, Steve" userId="f6165fe3-cc38-4460-864e-ed386b8b58a4" providerId="ADAL" clId="{2B6E7C43-BC7C-415A-8B05-0E8B2C544B71}" dt="2026-03-18T02:57:52.916" v="291" actId="1076"/>
      <pc:docMkLst>
        <pc:docMk/>
      </pc:docMkLst>
      <pc:sldChg chg="addSp modSp add mod">
        <pc:chgData name="Maxwell, Steve" userId="f6165fe3-cc38-4460-864e-ed386b8b58a4" providerId="ADAL" clId="{2B6E7C43-BC7C-415A-8B05-0E8B2C544B71}" dt="2026-03-18T02:55:41.447" v="241" actId="1076"/>
        <pc:sldMkLst>
          <pc:docMk/>
          <pc:sldMk cId="444210981" sldId="260"/>
        </pc:sldMkLst>
        <pc:spChg chg="add mod">
          <ac:chgData name="Maxwell, Steve" userId="f6165fe3-cc38-4460-864e-ed386b8b58a4" providerId="ADAL" clId="{2B6E7C43-BC7C-415A-8B05-0E8B2C544B71}" dt="2026-03-18T02:55:41.447" v="241" actId="1076"/>
          <ac:spMkLst>
            <pc:docMk/>
            <pc:sldMk cId="444210981" sldId="260"/>
            <ac:spMk id="10" creationId="{29E86F3B-FFAD-A228-BC78-4228F0C63E21}"/>
          </ac:spMkLst>
        </pc:spChg>
      </pc:sldChg>
      <pc:sldChg chg="modSp add mod">
        <pc:chgData name="Maxwell, Steve" userId="f6165fe3-cc38-4460-864e-ed386b8b58a4" providerId="ADAL" clId="{2B6E7C43-BC7C-415A-8B05-0E8B2C544B71}" dt="2026-03-18T01:20:18.607" v="3" actId="27636"/>
        <pc:sldMkLst>
          <pc:docMk/>
          <pc:sldMk cId="1718471477" sldId="264"/>
        </pc:sldMkLst>
        <pc:spChg chg="mod">
          <ac:chgData name="Maxwell, Steve" userId="f6165fe3-cc38-4460-864e-ed386b8b58a4" providerId="ADAL" clId="{2B6E7C43-BC7C-415A-8B05-0E8B2C544B71}" dt="2026-03-18T01:20:18.607" v="3" actId="27636"/>
          <ac:spMkLst>
            <pc:docMk/>
            <pc:sldMk cId="1718471477" sldId="264"/>
            <ac:spMk id="3" creationId="{DC1B263C-BCE6-BB4C-B2C1-6A5742A88EBF}"/>
          </ac:spMkLst>
        </pc:spChg>
      </pc:sldChg>
      <pc:sldChg chg="add del">
        <pc:chgData name="Maxwell, Steve" userId="f6165fe3-cc38-4460-864e-ed386b8b58a4" providerId="ADAL" clId="{2B6E7C43-BC7C-415A-8B05-0E8B2C544B71}" dt="2026-03-18T01:19:28.204" v="1" actId="47"/>
        <pc:sldMkLst>
          <pc:docMk/>
          <pc:sldMk cId="624937411" sldId="267"/>
        </pc:sldMkLst>
      </pc:sldChg>
      <pc:sldChg chg="add del">
        <pc:chgData name="Maxwell, Steve" userId="f6165fe3-cc38-4460-864e-ed386b8b58a4" providerId="ADAL" clId="{2B6E7C43-BC7C-415A-8B05-0E8B2C544B71}" dt="2026-03-18T02:57:07.730" v="243" actId="47"/>
        <pc:sldMkLst>
          <pc:docMk/>
          <pc:sldMk cId="108015372" sldId="279"/>
        </pc:sldMkLst>
      </pc:sldChg>
      <pc:sldChg chg="addSp modSp add mod">
        <pc:chgData name="Maxwell, Steve" userId="f6165fe3-cc38-4460-864e-ed386b8b58a4" providerId="ADAL" clId="{2B6E7C43-BC7C-415A-8B05-0E8B2C544B71}" dt="2026-03-18T01:22:10.952" v="75" actId="1076"/>
        <pc:sldMkLst>
          <pc:docMk/>
          <pc:sldMk cId="612189816" sldId="280"/>
        </pc:sldMkLst>
        <pc:spChg chg="add mod">
          <ac:chgData name="Maxwell, Steve" userId="f6165fe3-cc38-4460-864e-ed386b8b58a4" providerId="ADAL" clId="{2B6E7C43-BC7C-415A-8B05-0E8B2C544B71}" dt="2026-03-18T01:22:10.952" v="75" actId="1076"/>
          <ac:spMkLst>
            <pc:docMk/>
            <pc:sldMk cId="612189816" sldId="280"/>
            <ac:spMk id="13" creationId="{1EEE4CB5-FA96-FB5C-145A-1A0C7E7F40C1}"/>
          </ac:spMkLst>
        </pc:spChg>
      </pc:sldChg>
      <pc:sldChg chg="modSp mod">
        <pc:chgData name="Maxwell, Steve" userId="f6165fe3-cc38-4460-864e-ed386b8b58a4" providerId="ADAL" clId="{2B6E7C43-BC7C-415A-8B05-0E8B2C544B71}" dt="2026-03-18T02:57:52.916" v="291" actId="1076"/>
        <pc:sldMkLst>
          <pc:docMk/>
          <pc:sldMk cId="507940279" sldId="915"/>
        </pc:sldMkLst>
        <pc:spChg chg="mod">
          <ac:chgData name="Maxwell, Steve" userId="f6165fe3-cc38-4460-864e-ed386b8b58a4" providerId="ADAL" clId="{2B6E7C43-BC7C-415A-8B05-0E8B2C544B71}" dt="2026-03-18T02:57:52.916" v="291" actId="1076"/>
          <ac:spMkLst>
            <pc:docMk/>
            <pc:sldMk cId="507940279" sldId="915"/>
            <ac:spMk id="4" creationId="{ED81F376-3030-4AFE-284D-FF3C4A30EAA2}"/>
          </ac:spMkLst>
        </pc:spChg>
      </pc:sldChg>
      <pc:sldChg chg="modSp add mod">
        <pc:chgData name="Maxwell, Steve" userId="f6165fe3-cc38-4460-864e-ed386b8b58a4" providerId="ADAL" clId="{2B6E7C43-BC7C-415A-8B05-0E8B2C544B71}" dt="2026-03-18T01:25:36.247" v="231" actId="255"/>
        <pc:sldMkLst>
          <pc:docMk/>
          <pc:sldMk cId="2083282383" sldId="918"/>
        </pc:sldMkLst>
        <pc:spChg chg="mod">
          <ac:chgData name="Maxwell, Steve" userId="f6165fe3-cc38-4460-864e-ed386b8b58a4" providerId="ADAL" clId="{2B6E7C43-BC7C-415A-8B05-0E8B2C544B71}" dt="2026-03-18T01:25:05.026" v="202" actId="20577"/>
          <ac:spMkLst>
            <pc:docMk/>
            <pc:sldMk cId="2083282383" sldId="918"/>
            <ac:spMk id="2" creationId="{47826C88-E3D3-11A9-305C-89A524C3C673}"/>
          </ac:spMkLst>
        </pc:spChg>
        <pc:spChg chg="mod">
          <ac:chgData name="Maxwell, Steve" userId="f6165fe3-cc38-4460-864e-ed386b8b58a4" providerId="ADAL" clId="{2B6E7C43-BC7C-415A-8B05-0E8B2C544B71}" dt="2026-03-18T01:25:36.247" v="231" actId="255"/>
          <ac:spMkLst>
            <pc:docMk/>
            <pc:sldMk cId="2083282383" sldId="918"/>
            <ac:spMk id="4" creationId="{F9DCA026-54E9-A59B-859C-40870AC6C11D}"/>
          </ac:spMkLst>
        </pc:spChg>
      </pc:sldChg>
      <pc:sldChg chg="add">
        <pc:chgData name="Maxwell, Steve" userId="f6165fe3-cc38-4460-864e-ed386b8b58a4" providerId="ADAL" clId="{2B6E7C43-BC7C-415A-8B05-0E8B2C544B71}" dt="2026-03-18T02:56:56.348" v="242"/>
        <pc:sldMkLst>
          <pc:docMk/>
          <pc:sldMk cId="2633727344" sldId="1345"/>
        </pc:sldMkLst>
      </pc:sldChg>
    </pc:docChg>
  </pc:docChgLst>
</pc:chgInfo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neumar\Desktop\2020%20Desktop\AACEM%20Retreat%202020\Research%20Pipeline%20Session%20\2018%20Medical%20Department%20NIH%20Funding%2013Jan2019-RW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neumar\Desktop\AACEM%20Retreat%202020\Research%20Pipeline%20Session%20\2018%20Medical%20Department%20NIH%20Funding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1"/>
  <c:style val="2"/>
  <c:chart>
    <c:title>
      <c:tx>
        <c:rich>
          <a:bodyPr/>
          <a:lstStyle/>
          <a:p>
            <a:pPr algn="ctr">
              <a:defRPr sz="1800" b="1">
                <a:solidFill>
                  <a:srgbClr val="1F497D"/>
                </a:solidFill>
              </a:defRPr>
            </a:pPr>
            <a:r>
              <a:rPr lang="en-US" sz="1800" b="1" dirty="0">
                <a:solidFill>
                  <a:srgbClr val="1F497D"/>
                </a:solidFill>
              </a:rPr>
              <a:t>Mean Patients Per Hour by PGY Year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3-Year Program</c:v>
          </c:tx>
          <c:spPr>
            <a:ln w="38100" cap="rnd">
              <a:solidFill>
                <a:srgbClr val="1F497D"/>
              </a:solidFill>
              <a:round/>
            </a:ln>
          </c:spPr>
          <c:marker>
            <c:symbol val="circle"/>
            <c:size val="10"/>
            <c:spPr>
              <a:solidFill>
                <a:srgbClr val="1F497D"/>
              </a:solidFill>
              <a:ln>
                <a:solidFill>
                  <a:srgbClr val="1F497D"/>
                </a:solidFill>
              </a:ln>
            </c:spPr>
          </c:marker>
          <c:dLbls>
            <c:spPr>
              <a:noFill/>
              <a:ln>
                <a:noFill/>
              </a:ln>
            </c:spPr>
            <c:txPr>
              <a:bodyPr/>
              <a:lstStyle/>
              <a:p>
                <a:pPr>
                  <a:defRPr sz="1400" b="1">
                    <a:solidFill>
                      <a:srgbClr val="1F497D"/>
                    </a:solidFill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Lit>
              <c:ptCount val="3"/>
              <c:pt idx="0">
                <c:v>PGY1</c:v>
              </c:pt>
              <c:pt idx="1">
                <c:v>PGY2</c:v>
              </c:pt>
              <c:pt idx="2">
                <c:v>PGY3</c:v>
              </c:pt>
            </c:strLit>
          </c:cat>
          <c:val>
            <c:numLit>
              <c:formatCode>0.00</c:formatCode>
              <c:ptCount val="3"/>
              <c:pt idx="0">
                <c:v>0.9</c:v>
              </c:pt>
              <c:pt idx="1">
                <c:v>1.3</c:v>
              </c:pt>
              <c:pt idx="2">
                <c:v>1.49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0-95C2-E34D-A42B-B19DFD29DCD8}"/>
            </c:ext>
          </c:extLst>
        </c:ser>
        <c:ser>
          <c:idx val="1"/>
          <c:order val="1"/>
          <c:tx>
            <c:v>4-Year Program</c:v>
          </c:tx>
          <c:spPr>
            <a:ln w="38100" cap="rnd">
              <a:solidFill>
                <a:srgbClr val="4BACC6"/>
              </a:solidFill>
              <a:round/>
            </a:ln>
          </c:spPr>
          <c:marker>
            <c:symbol val="circle"/>
            <c:size val="10"/>
            <c:spPr>
              <a:solidFill>
                <a:srgbClr val="4BACC6"/>
              </a:solidFill>
              <a:ln>
                <a:solidFill>
                  <a:srgbClr val="4BACC6"/>
                </a:solidFill>
              </a:ln>
            </c:spPr>
          </c:marker>
          <c:dLbls>
            <c:spPr>
              <a:noFill/>
              <a:ln>
                <a:noFill/>
              </a:ln>
            </c:spPr>
            <c:txPr>
              <a:bodyPr/>
              <a:lstStyle/>
              <a:p>
                <a:pPr>
                  <a:defRPr sz="1400" b="1">
                    <a:solidFill>
                      <a:srgbClr val="4BACC6"/>
                    </a:solidFill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Lit>
              <c:ptCount val="3"/>
              <c:pt idx="0">
                <c:v>PGY1</c:v>
              </c:pt>
              <c:pt idx="1">
                <c:v>PGY2</c:v>
              </c:pt>
              <c:pt idx="2">
                <c:v>PGY3</c:v>
              </c:pt>
            </c:strLit>
          </c:cat>
          <c:val>
            <c:numLit>
              <c:formatCode>0.00</c:formatCode>
              <c:ptCount val="3"/>
              <c:pt idx="0">
                <c:v>0.95</c:v>
              </c:pt>
              <c:pt idx="1">
                <c:v>1.1599999999999999</c:v>
              </c:pt>
              <c:pt idx="2">
                <c:v>1.31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1-95C2-E34D-A42B-B19DFD29DC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"/>
        <c:axId val="2"/>
      </c:lineChart>
      <c:catAx>
        <c:axId val="1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 b="1">
                    <a:solidFill>
                      <a:srgbClr val="444444"/>
                    </a:solidFill>
                  </a:defRPr>
                </a:pPr>
                <a:r>
                  <a:rPr lang="en-US" sz="1400" b="1" dirty="0">
                    <a:solidFill>
                      <a:srgbClr val="444444"/>
                    </a:solidFill>
                  </a:rPr>
                  <a:t>PGY Year</a:t>
                </a:r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444444"/>
                </a:solidFill>
              </a:defRPr>
            </a:pPr>
            <a:endParaRPr lang="en-US"/>
          </a:p>
        </c:txPr>
        <c:crossAx val="2"/>
        <c:crosses val="autoZero"/>
        <c:auto val="1"/>
        <c:lblAlgn val="ctr"/>
        <c:lblOffset val="100"/>
        <c:noMultiLvlLbl val="1"/>
      </c:catAx>
      <c:valAx>
        <c:axId val="2"/>
        <c:scaling>
          <c:orientation val="minMax"/>
          <c:max val="1.8"/>
          <c:min val="0.5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 b="1">
                    <a:solidFill>
                      <a:srgbClr val="444444"/>
                    </a:solidFill>
                  </a:defRPr>
                </a:pPr>
                <a:r>
                  <a:rPr lang="en-US" sz="1400" b="1" dirty="0">
                    <a:solidFill>
                      <a:srgbClr val="444444"/>
                    </a:solidFill>
                  </a:rPr>
                  <a:t>Patients Per Hour</a:t>
                </a:r>
              </a:p>
            </c:rich>
          </c:tx>
          <c:overlay val="0"/>
        </c:title>
        <c:numFmt formatCode="0.00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444444"/>
                </a:solidFill>
              </a:defRPr>
            </a:pPr>
            <a:endParaRPr lang="en-US"/>
          </a:p>
        </c:txPr>
        <c:crossAx val="1"/>
        <c:crosses val="autoZero"/>
        <c:crossBetween val="between"/>
        <c:majorUnit val="0.25"/>
      </c:valAx>
    </c:plotArea>
    <c:legend>
      <c:legendPos val="t"/>
      <c:overlay val="0"/>
      <c:txPr>
        <a:bodyPr/>
        <a:lstStyle/>
        <a:p>
          <a:pPr>
            <a:defRPr sz="1400" b="1"/>
          </a:pPr>
          <a:endParaRPr lang="en-US"/>
        </a:p>
      </c:txPr>
    </c:legend>
    <c:plotVisOnly val="1"/>
    <c:dispBlanksAs val="zero"/>
    <c:showDLblsOverMax val="1"/>
  </c:char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Sheet1!$B$30</c:f>
              <c:strCache>
                <c:ptCount val="1"/>
                <c:pt idx="0">
                  <c:v>Funded Departments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Sheet1!$A$31:$A$46</c:f>
              <c:strCache>
                <c:ptCount val="16"/>
                <c:pt idx="0">
                  <c:v>Internal Medicine</c:v>
                </c:pt>
                <c:pt idx="1">
                  <c:v>Pediatrics</c:v>
                </c:pt>
                <c:pt idx="2">
                  <c:v>Pathology (Clinical)</c:v>
                </c:pt>
                <c:pt idx="3">
                  <c:v>Psychiatry</c:v>
                </c:pt>
                <c:pt idx="4">
                  <c:v>Neurology</c:v>
                </c:pt>
                <c:pt idx="5">
                  <c:v>Surgery</c:v>
                </c:pt>
                <c:pt idx="6">
                  <c:v>Ophthalmology</c:v>
                </c:pt>
                <c:pt idx="7">
                  <c:v>Obstetrics &amp; Gynecology</c:v>
                </c:pt>
                <c:pt idx="8">
                  <c:v>Radiology</c:v>
                </c:pt>
                <c:pt idx="9">
                  <c:v>Anesthesiology</c:v>
                </c:pt>
                <c:pt idx="10">
                  <c:v>Otolaryngology</c:v>
                </c:pt>
                <c:pt idx="11">
                  <c:v>Orthopedic Surgery</c:v>
                </c:pt>
                <c:pt idx="12">
                  <c:v>Family Practice</c:v>
                </c:pt>
                <c:pt idx="13">
                  <c:v>Emergency Medicine</c:v>
                </c:pt>
                <c:pt idx="14">
                  <c:v>Dermatology</c:v>
                </c:pt>
                <c:pt idx="15">
                  <c:v>Physical Medicine &amp; Rehabilitation</c:v>
                </c:pt>
              </c:strCache>
            </c:strRef>
          </c:cat>
          <c:val>
            <c:numRef>
              <c:f>Sheet1!$B$31:$B$46</c:f>
              <c:numCache>
                <c:formatCode>0</c:formatCode>
                <c:ptCount val="16"/>
                <c:pt idx="0">
                  <c:v>115</c:v>
                </c:pt>
                <c:pt idx="1">
                  <c:v>88</c:v>
                </c:pt>
                <c:pt idx="2">
                  <c:v>86</c:v>
                </c:pt>
                <c:pt idx="3">
                  <c:v>78</c:v>
                </c:pt>
                <c:pt idx="4">
                  <c:v>77</c:v>
                </c:pt>
                <c:pt idx="5">
                  <c:v>77</c:v>
                </c:pt>
                <c:pt idx="6">
                  <c:v>70</c:v>
                </c:pt>
                <c:pt idx="7">
                  <c:v>67</c:v>
                </c:pt>
                <c:pt idx="8">
                  <c:v>64</c:v>
                </c:pt>
                <c:pt idx="9">
                  <c:v>53</c:v>
                </c:pt>
                <c:pt idx="10">
                  <c:v>45</c:v>
                </c:pt>
                <c:pt idx="11">
                  <c:v>45</c:v>
                </c:pt>
                <c:pt idx="12">
                  <c:v>43</c:v>
                </c:pt>
                <c:pt idx="13">
                  <c:v>36</c:v>
                </c:pt>
                <c:pt idx="14">
                  <c:v>35</c:v>
                </c:pt>
                <c:pt idx="15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F4-D846-BA33-55FBE5ECAF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89500032"/>
        <c:axId val="1489168672"/>
      </c:barChart>
      <c:lineChart>
        <c:grouping val="standard"/>
        <c:varyColors val="0"/>
        <c:ser>
          <c:idx val="1"/>
          <c:order val="1"/>
          <c:tx>
            <c:strRef>
              <c:f>Sheet1!$C$30</c:f>
              <c:strCache>
                <c:ptCount val="1"/>
                <c:pt idx="0">
                  <c:v>Median Annual Departmental Funding</c:v>
                </c:pt>
              </c:strCache>
            </c:strRef>
          </c:tx>
          <c:spPr>
            <a:ln w="508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strRef>
              <c:f>Sheet1!$A$31:$A$46</c:f>
              <c:strCache>
                <c:ptCount val="16"/>
                <c:pt idx="0">
                  <c:v>Internal Medicine</c:v>
                </c:pt>
                <c:pt idx="1">
                  <c:v>Pediatrics</c:v>
                </c:pt>
                <c:pt idx="2">
                  <c:v>Pathology (Clinical)</c:v>
                </c:pt>
                <c:pt idx="3">
                  <c:v>Psychiatry</c:v>
                </c:pt>
                <c:pt idx="4">
                  <c:v>Neurology</c:v>
                </c:pt>
                <c:pt idx="5">
                  <c:v>Surgery</c:v>
                </c:pt>
                <c:pt idx="6">
                  <c:v>Ophthalmology</c:v>
                </c:pt>
                <c:pt idx="7">
                  <c:v>Obstetrics &amp; Gynecology</c:v>
                </c:pt>
                <c:pt idx="8">
                  <c:v>Radiology</c:v>
                </c:pt>
                <c:pt idx="9">
                  <c:v>Anesthesiology</c:v>
                </c:pt>
                <c:pt idx="10">
                  <c:v>Otolaryngology</c:v>
                </c:pt>
                <c:pt idx="11">
                  <c:v>Orthopedic Surgery</c:v>
                </c:pt>
                <c:pt idx="12">
                  <c:v>Family Practice</c:v>
                </c:pt>
                <c:pt idx="13">
                  <c:v>Emergency Medicine</c:v>
                </c:pt>
                <c:pt idx="14">
                  <c:v>Dermatology</c:v>
                </c:pt>
                <c:pt idx="15">
                  <c:v>Physical Medicine &amp; Rehabilitation</c:v>
                </c:pt>
              </c:strCache>
            </c:strRef>
          </c:cat>
          <c:val>
            <c:numRef>
              <c:f>Sheet1!$C$31:$C$46</c:f>
              <c:numCache>
                <c:formatCode>_("$"* #,##0_);_("$"* \(#,##0\);_("$"* "-"_);_(@_)</c:formatCode>
                <c:ptCount val="16"/>
                <c:pt idx="0">
                  <c:v>11874290</c:v>
                </c:pt>
                <c:pt idx="1">
                  <c:v>3857605</c:v>
                </c:pt>
                <c:pt idx="2">
                  <c:v>3558083.5</c:v>
                </c:pt>
                <c:pt idx="3">
                  <c:v>5718560</c:v>
                </c:pt>
                <c:pt idx="4">
                  <c:v>4534834</c:v>
                </c:pt>
                <c:pt idx="5">
                  <c:v>2201703</c:v>
                </c:pt>
                <c:pt idx="6">
                  <c:v>2062514</c:v>
                </c:pt>
                <c:pt idx="7">
                  <c:v>1168865</c:v>
                </c:pt>
                <c:pt idx="8">
                  <c:v>2708160</c:v>
                </c:pt>
                <c:pt idx="9">
                  <c:v>1735990</c:v>
                </c:pt>
                <c:pt idx="10">
                  <c:v>1165302</c:v>
                </c:pt>
                <c:pt idx="11">
                  <c:v>1343488</c:v>
                </c:pt>
                <c:pt idx="12">
                  <c:v>844157</c:v>
                </c:pt>
                <c:pt idx="13">
                  <c:v>758945.5</c:v>
                </c:pt>
                <c:pt idx="14">
                  <c:v>1593113</c:v>
                </c:pt>
                <c:pt idx="15">
                  <c:v>589000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BF4-D846-BA33-55FBE5ECAF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89532064"/>
        <c:axId val="1489463904"/>
      </c:lineChart>
      <c:catAx>
        <c:axId val="1489500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9168672"/>
        <c:crosses val="autoZero"/>
        <c:auto val="1"/>
        <c:lblAlgn val="ctr"/>
        <c:lblOffset val="100"/>
        <c:noMultiLvlLbl val="0"/>
      </c:catAx>
      <c:valAx>
        <c:axId val="1489168672"/>
        <c:scaling>
          <c:orientation val="minMax"/>
          <c:max val="1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9500032"/>
        <c:crosses val="autoZero"/>
        <c:crossBetween val="between"/>
      </c:valAx>
      <c:valAx>
        <c:axId val="1489463904"/>
        <c:scaling>
          <c:orientation val="minMax"/>
        </c:scaling>
        <c:delete val="0"/>
        <c:axPos val="r"/>
        <c:numFmt formatCode="_(&quot;$&quot;* #,##0_);_(&quot;$&quot;* \(#,##0\);_(&quot;$&quot;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9532064"/>
        <c:crosses val="max"/>
        <c:crossBetween val="between"/>
      </c:valAx>
      <c:catAx>
        <c:axId val="14895320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8946390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Sheet1!$B$48</c:f>
              <c:strCache>
                <c:ptCount val="1"/>
                <c:pt idx="0">
                  <c:v>NIH PI/Medical School Faculty Member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Sheet1!$A$49:$A$64</c:f>
              <c:strCache>
                <c:ptCount val="16"/>
                <c:pt idx="0">
                  <c:v>Pathology (Clinical)</c:v>
                </c:pt>
                <c:pt idx="1">
                  <c:v>Ophthalmology</c:v>
                </c:pt>
                <c:pt idx="2">
                  <c:v>Neurology</c:v>
                </c:pt>
                <c:pt idx="3">
                  <c:v>Internal Medicine</c:v>
                </c:pt>
                <c:pt idx="4">
                  <c:v>Psychiatry</c:v>
                </c:pt>
                <c:pt idx="5">
                  <c:v>Dermatology</c:v>
                </c:pt>
                <c:pt idx="6">
                  <c:v>Otolaryngology</c:v>
                </c:pt>
                <c:pt idx="7">
                  <c:v>Radiology</c:v>
                </c:pt>
                <c:pt idx="8">
                  <c:v>Pediatrics</c:v>
                </c:pt>
                <c:pt idx="9">
                  <c:v>Physical Medicine &amp; Rehabilitation</c:v>
                </c:pt>
                <c:pt idx="10">
                  <c:v>Obstetrics &amp; Gynecology</c:v>
                </c:pt>
                <c:pt idx="11">
                  <c:v>Orthopedic Surgery</c:v>
                </c:pt>
                <c:pt idx="12">
                  <c:v>Surgery</c:v>
                </c:pt>
                <c:pt idx="13">
                  <c:v>Anesthesiology</c:v>
                </c:pt>
                <c:pt idx="14">
                  <c:v>Family Practice</c:v>
                </c:pt>
                <c:pt idx="15">
                  <c:v>Emergency Medicine</c:v>
                </c:pt>
              </c:strCache>
            </c:strRef>
          </c:cat>
          <c:val>
            <c:numRef>
              <c:f>Sheet1!$B$49:$B$64</c:f>
              <c:numCache>
                <c:formatCode>0.0%</c:formatCode>
                <c:ptCount val="16"/>
                <c:pt idx="0">
                  <c:v>0.20576131687242799</c:v>
                </c:pt>
                <c:pt idx="1">
                  <c:v>0.1453900709219858</c:v>
                </c:pt>
                <c:pt idx="2">
                  <c:v>0.14027298141753</c:v>
                </c:pt>
                <c:pt idx="3">
                  <c:v>0.11083457773353243</c:v>
                </c:pt>
                <c:pt idx="4">
                  <c:v>0.10471579702348933</c:v>
                </c:pt>
                <c:pt idx="5">
                  <c:v>0.10323468685478321</c:v>
                </c:pt>
                <c:pt idx="6">
                  <c:v>0.10174029451137885</c:v>
                </c:pt>
                <c:pt idx="7">
                  <c:v>6.5611093863189487E-2</c:v>
                </c:pt>
                <c:pt idx="8">
                  <c:v>5.0232073916626901E-2</c:v>
                </c:pt>
                <c:pt idx="9">
                  <c:v>4.4589774078478001E-2</c:v>
                </c:pt>
                <c:pt idx="10">
                  <c:v>4.4402156676181415E-2</c:v>
                </c:pt>
                <c:pt idx="11">
                  <c:v>4.2458652184645763E-2</c:v>
                </c:pt>
                <c:pt idx="12">
                  <c:v>3.4304452011602975E-2</c:v>
                </c:pt>
                <c:pt idx="13">
                  <c:v>3.1013016411997735E-2</c:v>
                </c:pt>
                <c:pt idx="14">
                  <c:v>1.8671833714990312E-2</c:v>
                </c:pt>
                <c:pt idx="15">
                  <c:v>1.8743961352657004E-2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D4-0B46-819D-DE95B933B0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3658399"/>
        <c:axId val="603555807"/>
      </c:barChart>
      <c:catAx>
        <c:axId val="6036583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3555807"/>
        <c:crosses val="autoZero"/>
        <c:auto val="1"/>
        <c:lblAlgn val="ctr"/>
        <c:lblOffset val="100"/>
        <c:noMultiLvlLbl val="0"/>
      </c:catAx>
      <c:valAx>
        <c:axId val="6035558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36583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F5EFD3-DCA2-4EAA-9EE0-1B81E6D38DA2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01BECA-E095-4DB3-A569-547F0757A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523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50 Academic centers and 28 community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01BECA-E095-4DB3-A569-547F0757AEA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8120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7D633-32C6-B92E-49F2-15FD50561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40D48E-1999-3573-21F0-81E92A1291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7DDED6-47DA-6CC4-9B89-ADAF01755B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705CF-1206-B740-2544-FF6AECA55D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66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396DE0-1D47-49F0-8D9E-2EF69A168FE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666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3149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18061C-4B79-0579-F3C5-F92B0AC5E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310DDA-EDB4-33AA-D57C-9CF36249BB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CE05CC-86CB-EB9C-6480-C24D31B6E6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593CE2-096F-2E2E-52D4-1A590D7918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66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396DE0-1D47-49F0-8D9E-2EF69A168FE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666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994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F6E084-8687-96E9-9263-BA2470C3F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B30C34-BDDB-41C1-76B0-1CC5EFF533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F92CF6-4561-5D38-FC51-E794248DB2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868325-79A9-517E-EC55-7251888446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66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396DE0-1D47-49F0-8D9E-2EF69A168FE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666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218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COURSE OFFERINGS FROM DEPT / DIVISION OF EM – No specific definitions were given for each option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None found to be statistically significant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01BECA-E095-4DB3-A569-547F0757AEA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241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SUBSPECIALTY ELECTIVES OFFERED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01BECA-E095-4DB3-A569-547F0757AEA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92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Dean’s office (Assistant/Associate/Vice-Dean/Dean,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Special program leadership (Assistant/Associate/Director of Simulation, Advising Program, Assessment and Evaluation Office, Innovation, etc.)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01BECA-E095-4DB3-A569-547F0757AEA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215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Number of institutions have trend in decline over five years from 55 to 49 to 42 to 48 to 45 to 40 to 39 to 38 to 37</a:t>
            </a:r>
          </a:p>
          <a:p>
            <a:r>
              <a:rPr lang="en-US" baseline="0" dirty="0"/>
              <a:t>NIH decline follows similar 44 to 43 to 37 to 41 to 37 then reduced to the 34 for the past two years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66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01BECA-E095-4DB3-A569-547F0757AEA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666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047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Awarded from submissions is calculation based on submitted grants and the conversion rate for those that </a:t>
            </a:r>
            <a:r>
              <a:rPr lang="en-US"/>
              <a:t>reported conversions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66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01BECA-E095-4DB3-A569-547F0757AEA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666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826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NIH of $119M is about 73% of the blue ridge total of $159M in awards for 2025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66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01BECA-E095-4DB3-A569-547F0757AEA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666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055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C2CBDB-4F88-4AE3-1A17-F71CEDC4A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F29634-8F0B-31F8-A0B6-A78C01E835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A354AB-EC7B-14C1-FBE6-8C36D3B03C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Continued trend upwards of spending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425BFA-EA0C-B8CE-1278-EF463C8F41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66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396DE0-1D47-49F0-8D9E-2EF69A168FE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666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687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Correlation</a:t>
            </a:r>
            <a:r>
              <a:rPr lang="en-US" baseline="0" dirty="0"/>
              <a:t> between the number of grants submitted and the total spending.  Could be more spending leads to submitting more grants or submitting more grants leads to more research spending.</a:t>
            </a:r>
          </a:p>
          <a:p>
            <a:endParaRPr lang="en-US" baseline="0" dirty="0"/>
          </a:p>
          <a:p>
            <a:r>
              <a:rPr lang="en-US" baseline="0" dirty="0"/>
              <a:t>Number of submissions going up – increase from 4 to 6 to 7 </a:t>
            </a:r>
            <a:r>
              <a:rPr lang="en-US" baseline="0" dirty="0" err="1"/>
              <a:t>instutitutions</a:t>
            </a:r>
            <a:r>
              <a:rPr lang="en-US" baseline="0" dirty="0"/>
              <a:t> with &gt;40 grants submitted.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66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396DE0-1D47-49F0-8D9E-2EF69A168FE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666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662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EMF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074138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5976D-5DE2-354B-A04A-366661B73D93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59038" y="6356350"/>
            <a:ext cx="1253162" cy="365125"/>
          </a:xfrm>
        </p:spPr>
        <p:txBody>
          <a:bodyPr/>
          <a:lstStyle/>
          <a:p>
            <a:fld id="{79A0A9E1-8368-1447-BC79-45B8A86C6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33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64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94EFE-3725-40E3-9461-B5C161FE4B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9AAC3A-B11C-4DA6-9B00-DD2B5A69AC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300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46365-E82C-C641-BEC0-A7204D417C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14E7A7-7A0B-5A45-9103-7787A83123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51AC09-DB26-F040-A921-782A8F77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FA3B-F7D2-934C-B7CA-46D194FB8AF1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3989E-7C66-0341-9220-4E83A9C3E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7FDB29-E11C-6843-A0E5-BCDEC98BE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51B0A-A6A8-5448-B639-D0C776868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9878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8B853-442C-284C-A7F7-47CE46F7A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975AB1-6A7C-E644-B401-10B3808876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F1EC09-86E4-3E46-A858-C3FF488A9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FA3B-F7D2-934C-B7CA-46D194FB8AF1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A12F1D-68FA-C24A-9CED-367CD8C07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F38E8-060F-824C-8022-14F8F3474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51B0A-A6A8-5448-B639-D0C776868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3213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56308-D987-0D4E-BFFF-7F86B91A9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81B71-CA25-134C-8CC7-EED28CD925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A9936-1C37-0C4A-845B-F761F338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FA3B-F7D2-934C-B7CA-46D194FB8AF1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6C93A-72AE-4C4A-B796-E1D91CEDC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9AB2B-3530-ED45-BB23-5C582BBAB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51B0A-A6A8-5448-B639-D0C776868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6745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8FE06-7022-594E-9313-6F71BD9AC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8E8B50-E6D5-1040-BF9B-A6FDB75999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3EBC0C-4DB0-5246-849F-CB24269980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F82B01-A42E-0F40-AEEF-36BD3EE78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FA3B-F7D2-934C-B7CA-46D194FB8AF1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F0CD49-C7FD-C848-926D-DC7331783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A524EC-5C98-FC4A-9A19-DE161C231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51B0A-A6A8-5448-B639-D0C776868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987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75921-C09E-394A-86ED-9710270A4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BBCBA1-02AE-DE4D-A24F-5EF493A31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F5D711-8F16-D44F-AB4B-8FB89A0607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31735E-D257-F741-A71E-0B1C16BFAD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04C5F3-11F4-0E43-B110-F26A198949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D71025-0E82-2A45-A416-DA5F33EFE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FA3B-F7D2-934C-B7CA-46D194FB8AF1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E54043-8FBD-6A4B-BE86-D7BC30139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DACA57-4006-AC42-A3BF-05FECA800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51B0A-A6A8-5448-B639-D0C776868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2099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73B05-2065-FB4C-B5F2-BD596FE6C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427891-6747-A74B-A679-F2EDC14A2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FA3B-F7D2-934C-B7CA-46D194FB8AF1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F610EE-BEC4-CF43-B70C-81F4F4706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093A25-E1AD-3949-AA5F-BE53DC9D7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51B0A-A6A8-5448-B639-D0C776868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4007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0469A9-3149-F049-BF61-591A03D08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FA3B-F7D2-934C-B7CA-46D194FB8AF1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E4A63B-ED73-F542-86A2-AFA0D4D1C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53AAF2-0629-9D41-A137-B95E67B6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51B0A-A6A8-5448-B639-D0C776868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2424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33C89-4E24-CF41-97F0-1E775C314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C192B-1D07-4447-A0D4-FA03CB91F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67E893-B221-4144-A92E-ECE5405614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BEAE6B-D831-9A40-86A1-72B99A071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FA3B-F7D2-934C-B7CA-46D194FB8AF1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0EA7CE-0B60-B14F-8A25-379958483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C6436F-9168-F84C-9F8C-42A86FA2F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51B0A-A6A8-5448-B639-D0C776868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463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AEMF P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AEM Foundation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52"/>
          <a:stretch/>
        </p:blipFill>
        <p:spPr>
          <a:xfrm>
            <a:off x="0" y="0"/>
            <a:ext cx="9144000" cy="57160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5976D-5DE2-354B-A04A-366661B73D93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A9E1-8368-1447-BC79-45B8A86C6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15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121A2-DAE5-3444-AC07-B6FF955A0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222B47-F899-6D45-B02A-433FCCB698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FEEF9C-FE41-EF44-8358-3B7EE5DFB6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67342F-20E4-C146-840A-A6D7E50C9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FA3B-F7D2-934C-B7CA-46D194FB8AF1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BC27C5-D74C-1843-B358-9919E2289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AE36B4-C9E3-7246-9842-6C8065767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51B0A-A6A8-5448-B639-D0C776868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5064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C987F-064C-4946-A9CA-15062980C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6D4C48-4488-624F-9227-E58E7FC0CE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5149F-D6DD-9348-93EE-DE8366258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FA3B-F7D2-934C-B7CA-46D194FB8AF1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45C03-C4F3-954F-B028-F1974EF4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52B1FB-AC75-924D-A772-9D7FE1A38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51B0A-A6A8-5448-B639-D0C776868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6734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AE161C-E9C8-D74E-9096-9DDCD9E934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AF92F-0C00-9B4B-A9E5-6FA626DFAD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71340C-922B-184D-99AC-E06EE93AB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FA3B-F7D2-934C-B7CA-46D194FB8AF1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0BE6B9-FC61-8C42-9E0A-05706F315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A3CD5C-216D-E242-ACF7-BF2E24DCF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51B0A-A6A8-5448-B639-D0C776868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7660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EE05A9-58DF-7625-F388-F0B20312B4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6639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D2D8C9-97BA-E601-7CC5-D081A5B916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3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3399"/>
            <a:ext cx="9144000" cy="685120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9BA303B-6406-7B92-630D-10EA5608EA38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E47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1" name="Picture 1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F7E26588-2637-5DC9-B8F1-76B84A0B1C4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B8C781E8-410D-89CB-DE39-1E3D0DDD04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210255"/>
            <a:ext cx="7886700" cy="132556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Session Title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BA7945-3DEC-AC07-5C8B-9F95C4F14F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56335" y="3535818"/>
            <a:ext cx="3031331" cy="644525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Speaker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4101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background with blue text&#10;&#10;AI-generated content may be incorrect.">
            <a:extLst>
              <a:ext uri="{FF2B5EF4-FFF2-40B4-BE49-F238E27FC236}">
                <a16:creationId xmlns:a16="http://schemas.microsoft.com/office/drawing/2014/main" id="{76B1B37B-3018-C441-DF01-5FB69F2FF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6337AD50-AD50-DA6F-46F5-35B0CE3F31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1" y="506048"/>
            <a:ext cx="6192078" cy="581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>
                <a:solidFill>
                  <a:srgbClr val="00304A"/>
                </a:solidFill>
              </a:defRPr>
            </a:lvl1pPr>
          </a:lstStyle>
          <a:p>
            <a:r>
              <a:rPr lang="en-GB" dirty="0"/>
              <a:t>Heading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3996840-8164-BE69-859D-A097FE6EBCB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203636"/>
            <a:ext cx="7886700" cy="52624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b="0" i="0">
                <a:latin typeface="Fira Sans Light" panose="020B0403050000020004" pitchFamily="34" charset="0"/>
                <a:ea typeface="Fira Sans Light" panose="020B0403050000020004" pitchFamily="34" charset="0"/>
              </a:defRPr>
            </a:lvl1pPr>
          </a:lstStyle>
          <a:p>
            <a:pPr lvl="0"/>
            <a:r>
              <a:rPr lang="en-GB" dirty="0"/>
              <a:t>Body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7865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5774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AEM Foundation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80"/>
          <a:stretch/>
        </p:blipFill>
        <p:spPr>
          <a:xfrm>
            <a:off x="0" y="0"/>
            <a:ext cx="9144000" cy="5768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5976D-5DE2-354B-A04A-366661B73D93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A9E1-8368-1447-BC79-45B8A86C6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3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AEM Foundation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02"/>
          <a:stretch/>
        </p:blipFill>
        <p:spPr>
          <a:xfrm>
            <a:off x="0" y="0"/>
            <a:ext cx="9144000" cy="56439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5976D-5DE2-354B-A04A-366661B73D93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A9E1-8368-1447-BC79-45B8A86C6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04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AEM Foundation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03"/>
          <a:stretch/>
        </p:blipFill>
        <p:spPr>
          <a:xfrm>
            <a:off x="0" y="0"/>
            <a:ext cx="9144000" cy="54793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5976D-5DE2-354B-A04A-366661B73D93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A9E1-8368-1447-BC79-45B8A86C6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84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AEM Foundation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45"/>
          <a:stretch/>
        </p:blipFill>
        <p:spPr>
          <a:xfrm>
            <a:off x="0" y="0"/>
            <a:ext cx="9144000" cy="56204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5976D-5DE2-354B-A04A-366661B73D93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A9E1-8368-1447-BC79-45B8A86C6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52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AEM Foundation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17"/>
          <a:stretch/>
        </p:blipFill>
        <p:spPr>
          <a:xfrm>
            <a:off x="0" y="0"/>
            <a:ext cx="9144000" cy="569099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5976D-5DE2-354B-A04A-366661B73D93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A9E1-8368-1447-BC79-45B8A86C6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29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AEM Foundation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31"/>
          <a:stretch/>
        </p:blipFill>
        <p:spPr>
          <a:xfrm>
            <a:off x="0" y="0"/>
            <a:ext cx="9144000" cy="55734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5976D-5DE2-354B-A04A-366661B73D93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A9E1-8368-1447-BC79-45B8A86C6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50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AEM Foundation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59"/>
          <a:stretch/>
        </p:blipFill>
        <p:spPr>
          <a:xfrm>
            <a:off x="0" y="0"/>
            <a:ext cx="9144000" cy="56674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5976D-5DE2-354B-A04A-366661B73D93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A9E1-8368-1447-BC79-45B8A86C6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88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tle 3 AEM.jp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71"/>
          <a:stretch/>
        </p:blipFill>
        <p:spPr>
          <a:xfrm>
            <a:off x="0" y="0"/>
            <a:ext cx="9144000" cy="612616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777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5976D-5DE2-354B-A04A-366661B73D93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8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A0A9E1-8368-1447-BC79-45B8A86C638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AAEM.pn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13" r="7735" b="21315"/>
          <a:stretch/>
        </p:blipFill>
        <p:spPr>
          <a:xfrm>
            <a:off x="6553200" y="6283937"/>
            <a:ext cx="2159000" cy="45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244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 descr="AAAEM 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521303"/>
            <a:ext cx="1676400" cy="33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4947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0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FF3F03-8B4E-EE46-92CB-0FB6B24A5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102BB-0AA2-A947-A44D-CECF029BA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855D57-8EE4-1B42-9423-1183A671BB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FFA3B-F7D2-934C-B7CA-46D194FB8AF1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4C0232-E5A2-B44A-BE82-EC60BB9842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A7594E-02AF-F34E-BA7B-E7609B7E1A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51B0A-A6A8-5448-B639-D0C776868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402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FD0E9C-0E8A-FAFF-4B36-CAB1AA2C3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B2BD34-44FE-AE6F-80FB-DFF8683284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18BE-5861-6DC3-152A-26C2A3E5AE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70232-3E88-0C49-B10D-3E14C496903E}" type="datetimeFigureOut">
              <a:rPr lang="en-US" smtClean="0"/>
              <a:t>3/17/2026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317065-6895-C452-AB9E-E802ECDEE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2D625-F5EF-C513-043A-74461605DF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326D6D-D026-164C-AC42-B0A0099479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19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tx1"/>
          </a:solidFill>
          <a:latin typeface="Fira Sans Medium" panose="020B0503050000020004" pitchFamily="34" charset="0"/>
          <a:ea typeface="Fira Sans Medium" panose="020B0503050000020004" pitchFamily="34" charset="0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Fira Sans Light" panose="020B0403050000020004" pitchFamily="34" charset="0"/>
          <a:ea typeface="Fira Sans Light" panose="020B0403050000020004" pitchFamily="34" charset="0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Fira Sans Light" panose="020B0403050000020004" pitchFamily="34" charset="0"/>
          <a:ea typeface="Fira Sans Light" panose="020B0403050000020004" pitchFamily="34" charset="0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Fira Sans Light" panose="020B0403050000020004" pitchFamily="34" charset="0"/>
          <a:ea typeface="Fira Sans Light" panose="020B0403050000020004" pitchFamily="34" charset="0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b="0" i="0" kern="1200">
          <a:solidFill>
            <a:schemeClr val="tx1"/>
          </a:solidFill>
          <a:latin typeface="Fira Sans Light" panose="020B0403050000020004" pitchFamily="34" charset="0"/>
          <a:ea typeface="Fira Sans Light" panose="020B0403050000020004" pitchFamily="34" charset="0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b="0" i="0" kern="1200">
          <a:solidFill>
            <a:schemeClr val="tx1"/>
          </a:solidFill>
          <a:latin typeface="Fira Sans Light" panose="020B0403050000020004" pitchFamily="34" charset="0"/>
          <a:ea typeface="Fira Sans Light" panose="020B0403050000020004" pitchFamily="34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9212" y="1611860"/>
            <a:ext cx="77724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b="1" i="1" dirty="0"/>
              <a:t>Academy of Administrators in Academic Emergency Medicine</a:t>
            </a:r>
            <a:br>
              <a:rPr lang="en-US" b="1" dirty="0"/>
            </a:br>
            <a:br>
              <a:rPr lang="en-US" b="1" dirty="0"/>
            </a:br>
            <a:r>
              <a:rPr lang="en-US" b="1" dirty="0">
                <a:solidFill>
                  <a:srgbClr val="FFC000"/>
                </a:solidFill>
              </a:rPr>
              <a:t>Hot Topics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3081" y="5049672"/>
            <a:ext cx="284071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Wes and Steve</a:t>
            </a:r>
          </a:p>
          <a:p>
            <a:r>
              <a:rPr lang="en-US" sz="1600" b="1" dirty="0"/>
              <a:t>On behalf of the</a:t>
            </a:r>
          </a:p>
          <a:p>
            <a:r>
              <a:rPr lang="en-US" sz="1600" b="1" dirty="0"/>
              <a:t>AAAEM Benchmark Committee</a:t>
            </a:r>
          </a:p>
          <a:p>
            <a:r>
              <a:rPr lang="en-US" sz="1600" b="1" dirty="0"/>
              <a:t>March 18, 2025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875" y="5070765"/>
            <a:ext cx="2392252" cy="108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58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C8479-90EE-41AF-0A67-89FFD0714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EM SUBSPECIALTY ELECTIVES OFFERED </a:t>
            </a:r>
          </a:p>
        </p:txBody>
      </p:sp>
      <p:sp>
        <p:nvSpPr>
          <p:cNvPr id="400" name="L3sq"/>
          <p:cNvSpPr/>
          <p:nvPr/>
        </p:nvSpPr>
        <p:spPr>
          <a:xfrm>
            <a:off x="584200" y="1422400"/>
            <a:ext cx="152400" cy="152400"/>
          </a:xfrm>
          <a:prstGeom prst="roundRect">
            <a:avLst>
              <a:gd name="adj" fmla="val 16667"/>
            </a:avLst>
          </a:prstGeom>
          <a:solidFill>
            <a:srgbClr val="1F497D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01" name="L3txt"/>
          <p:cNvSpPr/>
          <p:nvPr/>
        </p:nvSpPr>
        <p:spPr>
          <a:xfrm>
            <a:off x="787400" y="1371600"/>
            <a:ext cx="1270000" cy="2286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l"/>
            <a:r>
              <a:rPr lang="en-US" sz="1200" b="1" dirty="0">
                <a:solidFill>
                  <a:srgbClr val="1F497D"/>
                </a:solidFill>
                <a:latin typeface="Calibri"/>
              </a:rPr>
              <a:t>3-Year (N=36)</a:t>
            </a:r>
          </a:p>
        </p:txBody>
      </p:sp>
      <p:sp>
        <p:nvSpPr>
          <p:cNvPr id="402" name="L4sq"/>
          <p:cNvSpPr/>
          <p:nvPr/>
        </p:nvSpPr>
        <p:spPr>
          <a:xfrm>
            <a:off x="2184400" y="1422400"/>
            <a:ext cx="152400" cy="152400"/>
          </a:xfrm>
          <a:prstGeom prst="roundRect">
            <a:avLst>
              <a:gd name="adj" fmla="val 16667"/>
            </a:avLst>
          </a:prstGeom>
          <a:solidFill>
            <a:srgbClr val="4BACC6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03" name="L4txt"/>
          <p:cNvSpPr/>
          <p:nvPr/>
        </p:nvSpPr>
        <p:spPr>
          <a:xfrm>
            <a:off x="2387600" y="1371600"/>
            <a:ext cx="1270000" cy="2286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l"/>
            <a:r>
              <a:rPr lang="en-US" sz="1200" b="1" dirty="0">
                <a:solidFill>
                  <a:srgbClr val="4BACC6"/>
                </a:solidFill>
                <a:latin typeface="Calibri"/>
              </a:rPr>
              <a:t>4-Year (N=15)</a:t>
            </a:r>
          </a:p>
        </p:txBody>
      </p:sp>
      <p:sp>
        <p:nvSpPr>
          <p:cNvPr id="404" name="RBg0"/>
          <p:cNvSpPr/>
          <p:nvPr/>
        </p:nvSpPr>
        <p:spPr>
          <a:xfrm>
            <a:off x="533400" y="1651000"/>
            <a:ext cx="8128000" cy="431800"/>
          </a:xfrm>
          <a:prstGeom prst="rect">
            <a:avLst/>
          </a:prstGeom>
          <a:solidFill>
            <a:srgbClr val="E8F4F8">
              <a:alpha val="40000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05" name="Lbl0"/>
          <p:cNvSpPr/>
          <p:nvPr/>
        </p:nvSpPr>
        <p:spPr>
          <a:xfrm>
            <a:off x="584200" y="1651000"/>
            <a:ext cx="2133600" cy="4318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l"/>
            <a:r>
              <a:rPr lang="en-US" sz="1200" dirty="0">
                <a:solidFill>
                  <a:srgbClr val="1F497D"/>
                </a:solidFill>
                <a:latin typeface="Calibri"/>
              </a:rPr>
              <a:t>Ultrasound</a:t>
            </a:r>
          </a:p>
        </p:txBody>
      </p:sp>
      <p:sp>
        <p:nvSpPr>
          <p:cNvPr id="406" name="B3_0"/>
          <p:cNvSpPr/>
          <p:nvPr/>
        </p:nvSpPr>
        <p:spPr>
          <a:xfrm>
            <a:off x="2768600" y="1701800"/>
            <a:ext cx="3259455" cy="152400"/>
          </a:xfrm>
          <a:prstGeom prst="roundRect">
            <a:avLst>
              <a:gd name="adj" fmla="val 25000"/>
            </a:avLst>
          </a:prstGeom>
          <a:solidFill>
            <a:srgbClr val="1F497D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07" name="P3_0"/>
          <p:cNvSpPr/>
          <p:nvPr/>
        </p:nvSpPr>
        <p:spPr>
          <a:xfrm>
            <a:off x="6066155" y="1689100"/>
            <a:ext cx="635000" cy="1778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l"/>
            <a:r>
              <a:rPr lang="en-US" sz="1000" b="1" dirty="0">
                <a:solidFill>
                  <a:srgbClr val="1F497D"/>
                </a:solidFill>
                <a:latin typeface="Calibri"/>
              </a:rPr>
              <a:t>88.5%</a:t>
            </a:r>
          </a:p>
        </p:txBody>
      </p:sp>
      <p:sp>
        <p:nvSpPr>
          <p:cNvPr id="408" name="B4_0"/>
          <p:cNvSpPr/>
          <p:nvPr/>
        </p:nvSpPr>
        <p:spPr>
          <a:xfrm>
            <a:off x="2768600" y="1879600"/>
            <a:ext cx="3347847" cy="152400"/>
          </a:xfrm>
          <a:prstGeom prst="roundRect">
            <a:avLst>
              <a:gd name="adj" fmla="val 25000"/>
            </a:avLst>
          </a:prstGeom>
          <a:solidFill>
            <a:srgbClr val="4BACC6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09" name="P4_0"/>
          <p:cNvSpPr/>
          <p:nvPr/>
        </p:nvSpPr>
        <p:spPr>
          <a:xfrm>
            <a:off x="6154547" y="1866900"/>
            <a:ext cx="635000" cy="1778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l"/>
            <a:r>
              <a:rPr lang="en-US" sz="1000" b="1" dirty="0">
                <a:solidFill>
                  <a:srgbClr val="4BACC6"/>
                </a:solidFill>
                <a:latin typeface="Calibri"/>
              </a:rPr>
              <a:t>90.9%</a:t>
            </a:r>
          </a:p>
        </p:txBody>
      </p:sp>
      <p:sp>
        <p:nvSpPr>
          <p:cNvPr id="410" name="Lbl1"/>
          <p:cNvSpPr/>
          <p:nvPr/>
        </p:nvSpPr>
        <p:spPr>
          <a:xfrm>
            <a:off x="584200" y="2082800"/>
            <a:ext cx="2133600" cy="4318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l"/>
            <a:r>
              <a:rPr lang="en-US" sz="1200" dirty="0">
                <a:solidFill>
                  <a:srgbClr val="1F497D"/>
                </a:solidFill>
                <a:latin typeface="Calibri"/>
              </a:rPr>
              <a:t>Toxicology</a:t>
            </a:r>
          </a:p>
        </p:txBody>
      </p:sp>
      <p:sp>
        <p:nvSpPr>
          <p:cNvPr id="411" name="B3_1"/>
          <p:cNvSpPr/>
          <p:nvPr/>
        </p:nvSpPr>
        <p:spPr>
          <a:xfrm>
            <a:off x="2768600" y="2133600"/>
            <a:ext cx="2301875" cy="152400"/>
          </a:xfrm>
          <a:prstGeom prst="roundRect">
            <a:avLst>
              <a:gd name="adj" fmla="val 25000"/>
            </a:avLst>
          </a:prstGeom>
          <a:solidFill>
            <a:srgbClr val="1F497D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2" name="P3_1"/>
          <p:cNvSpPr/>
          <p:nvPr/>
        </p:nvSpPr>
        <p:spPr>
          <a:xfrm>
            <a:off x="5108575" y="2120900"/>
            <a:ext cx="635000" cy="1778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l"/>
            <a:r>
              <a:rPr lang="en-US" sz="1000" b="1" dirty="0">
                <a:solidFill>
                  <a:srgbClr val="1F497D"/>
                </a:solidFill>
                <a:latin typeface="Calibri"/>
              </a:rPr>
              <a:t>62.5%</a:t>
            </a:r>
          </a:p>
        </p:txBody>
      </p:sp>
      <p:sp>
        <p:nvSpPr>
          <p:cNvPr id="413" name="B4_1"/>
          <p:cNvSpPr/>
          <p:nvPr/>
        </p:nvSpPr>
        <p:spPr>
          <a:xfrm>
            <a:off x="2768600" y="2311400"/>
            <a:ext cx="1841500" cy="152400"/>
          </a:xfrm>
          <a:prstGeom prst="roundRect">
            <a:avLst>
              <a:gd name="adj" fmla="val 25000"/>
            </a:avLst>
          </a:prstGeom>
          <a:solidFill>
            <a:srgbClr val="4BACC6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4" name="P4_1"/>
          <p:cNvSpPr/>
          <p:nvPr/>
        </p:nvSpPr>
        <p:spPr>
          <a:xfrm>
            <a:off x="4648200" y="2298700"/>
            <a:ext cx="635000" cy="1778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l"/>
            <a:r>
              <a:rPr lang="en-US" sz="1000" b="1" dirty="0">
                <a:solidFill>
                  <a:srgbClr val="4BACC6"/>
                </a:solidFill>
                <a:latin typeface="Calibri"/>
              </a:rPr>
              <a:t>50.0%</a:t>
            </a:r>
          </a:p>
        </p:txBody>
      </p:sp>
      <p:sp>
        <p:nvSpPr>
          <p:cNvPr id="415" name="RBg2"/>
          <p:cNvSpPr/>
          <p:nvPr/>
        </p:nvSpPr>
        <p:spPr>
          <a:xfrm>
            <a:off x="533400" y="2514600"/>
            <a:ext cx="8128000" cy="431800"/>
          </a:xfrm>
          <a:prstGeom prst="rect">
            <a:avLst/>
          </a:prstGeom>
          <a:solidFill>
            <a:srgbClr val="E8F4F8">
              <a:alpha val="40000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6" name="Lbl2"/>
          <p:cNvSpPr/>
          <p:nvPr/>
        </p:nvSpPr>
        <p:spPr>
          <a:xfrm>
            <a:off x="584200" y="2514600"/>
            <a:ext cx="2133600" cy="4318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l"/>
            <a:r>
              <a:rPr lang="en-US" sz="1200" dirty="0">
                <a:solidFill>
                  <a:srgbClr val="1F497D"/>
                </a:solidFill>
                <a:latin typeface="Calibri"/>
              </a:rPr>
              <a:t>Research</a:t>
            </a:r>
          </a:p>
        </p:txBody>
      </p:sp>
      <p:sp>
        <p:nvSpPr>
          <p:cNvPr id="417" name="B3_2"/>
          <p:cNvSpPr/>
          <p:nvPr/>
        </p:nvSpPr>
        <p:spPr>
          <a:xfrm>
            <a:off x="2768600" y="2565400"/>
            <a:ext cx="2401316" cy="152400"/>
          </a:xfrm>
          <a:prstGeom prst="roundRect">
            <a:avLst>
              <a:gd name="adj" fmla="val 25000"/>
            </a:avLst>
          </a:prstGeom>
          <a:solidFill>
            <a:srgbClr val="1F497D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8" name="P3_2"/>
          <p:cNvSpPr/>
          <p:nvPr/>
        </p:nvSpPr>
        <p:spPr>
          <a:xfrm>
            <a:off x="5208016" y="2552700"/>
            <a:ext cx="635000" cy="1778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l"/>
            <a:r>
              <a:rPr lang="en-US" sz="1000" b="1" dirty="0">
                <a:solidFill>
                  <a:srgbClr val="1F497D"/>
                </a:solidFill>
                <a:latin typeface="Calibri"/>
              </a:rPr>
              <a:t>65.2%</a:t>
            </a:r>
          </a:p>
        </p:txBody>
      </p:sp>
      <p:sp>
        <p:nvSpPr>
          <p:cNvPr id="419" name="B4_2"/>
          <p:cNvSpPr/>
          <p:nvPr/>
        </p:nvSpPr>
        <p:spPr>
          <a:xfrm>
            <a:off x="2768600" y="2743200"/>
            <a:ext cx="1841500" cy="152400"/>
          </a:xfrm>
          <a:prstGeom prst="roundRect">
            <a:avLst>
              <a:gd name="adj" fmla="val 25000"/>
            </a:avLst>
          </a:prstGeom>
          <a:solidFill>
            <a:srgbClr val="4BACC6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20" name="P4_2"/>
          <p:cNvSpPr/>
          <p:nvPr/>
        </p:nvSpPr>
        <p:spPr>
          <a:xfrm>
            <a:off x="4648200" y="2730500"/>
            <a:ext cx="635000" cy="1778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l"/>
            <a:r>
              <a:rPr lang="en-US" sz="1000" b="1" dirty="0">
                <a:solidFill>
                  <a:srgbClr val="4BACC6"/>
                </a:solidFill>
                <a:latin typeface="Calibri"/>
              </a:rPr>
              <a:t>50.0%</a:t>
            </a:r>
          </a:p>
        </p:txBody>
      </p:sp>
      <p:sp>
        <p:nvSpPr>
          <p:cNvPr id="421" name="Lbl3"/>
          <p:cNvSpPr/>
          <p:nvPr/>
        </p:nvSpPr>
        <p:spPr>
          <a:xfrm>
            <a:off x="584200" y="2946400"/>
            <a:ext cx="2133600" cy="4318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l"/>
            <a:r>
              <a:rPr lang="en-US" sz="1200" dirty="0">
                <a:solidFill>
                  <a:srgbClr val="1F497D"/>
                </a:solidFill>
                <a:latin typeface="Calibri"/>
              </a:rPr>
              <a:t>Wilderness Medicine</a:t>
            </a:r>
          </a:p>
        </p:txBody>
      </p:sp>
      <p:sp>
        <p:nvSpPr>
          <p:cNvPr id="422" name="B3_3"/>
          <p:cNvSpPr/>
          <p:nvPr/>
        </p:nvSpPr>
        <p:spPr>
          <a:xfrm>
            <a:off x="2768600" y="2997200"/>
            <a:ext cx="1119632" cy="152400"/>
          </a:xfrm>
          <a:prstGeom prst="roundRect">
            <a:avLst>
              <a:gd name="adj" fmla="val 25000"/>
            </a:avLst>
          </a:prstGeom>
          <a:solidFill>
            <a:srgbClr val="1F497D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23" name="P3_3"/>
          <p:cNvSpPr/>
          <p:nvPr/>
        </p:nvSpPr>
        <p:spPr>
          <a:xfrm>
            <a:off x="3926332" y="2984500"/>
            <a:ext cx="635000" cy="1778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l"/>
            <a:r>
              <a:rPr lang="en-US" sz="1000" b="1" dirty="0">
                <a:solidFill>
                  <a:srgbClr val="1F497D"/>
                </a:solidFill>
                <a:latin typeface="Calibri"/>
              </a:rPr>
              <a:t>30.4%</a:t>
            </a:r>
          </a:p>
        </p:txBody>
      </p:sp>
      <p:sp>
        <p:nvSpPr>
          <p:cNvPr id="424" name="B4_3"/>
          <p:cNvSpPr/>
          <p:nvPr/>
        </p:nvSpPr>
        <p:spPr>
          <a:xfrm>
            <a:off x="2768600" y="3175000"/>
            <a:ext cx="2342388" cy="152400"/>
          </a:xfrm>
          <a:prstGeom prst="roundRect">
            <a:avLst>
              <a:gd name="adj" fmla="val 25000"/>
            </a:avLst>
          </a:prstGeom>
          <a:solidFill>
            <a:srgbClr val="4BACC6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25" name="P4_3"/>
          <p:cNvSpPr/>
          <p:nvPr/>
        </p:nvSpPr>
        <p:spPr>
          <a:xfrm>
            <a:off x="5149088" y="3162300"/>
            <a:ext cx="635000" cy="1778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l"/>
            <a:r>
              <a:rPr lang="en-US" sz="1000" b="1" dirty="0">
                <a:solidFill>
                  <a:srgbClr val="4BACC6"/>
                </a:solidFill>
                <a:latin typeface="Calibri"/>
              </a:rPr>
              <a:t>63.6%</a:t>
            </a:r>
          </a:p>
        </p:txBody>
      </p:sp>
      <p:sp>
        <p:nvSpPr>
          <p:cNvPr id="426" name="RBg4"/>
          <p:cNvSpPr/>
          <p:nvPr/>
        </p:nvSpPr>
        <p:spPr>
          <a:xfrm>
            <a:off x="533400" y="3378200"/>
            <a:ext cx="8128000" cy="431800"/>
          </a:xfrm>
          <a:prstGeom prst="rect">
            <a:avLst/>
          </a:prstGeom>
          <a:solidFill>
            <a:srgbClr val="E8F4F8">
              <a:alpha val="40000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27" name="Lbl4"/>
          <p:cNvSpPr/>
          <p:nvPr/>
        </p:nvSpPr>
        <p:spPr>
          <a:xfrm>
            <a:off x="584200" y="3378200"/>
            <a:ext cx="2133600" cy="4318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l"/>
            <a:r>
              <a:rPr lang="en-US" sz="1200" dirty="0">
                <a:solidFill>
                  <a:srgbClr val="1F497D"/>
                </a:solidFill>
                <a:latin typeface="Calibri"/>
              </a:rPr>
              <a:t>Pediatric EM</a:t>
            </a:r>
          </a:p>
        </p:txBody>
      </p:sp>
      <p:sp>
        <p:nvSpPr>
          <p:cNvPr id="428" name="B3_4"/>
          <p:cNvSpPr/>
          <p:nvPr/>
        </p:nvSpPr>
        <p:spPr>
          <a:xfrm>
            <a:off x="2768600" y="3429000"/>
            <a:ext cx="2080895" cy="152400"/>
          </a:xfrm>
          <a:prstGeom prst="roundRect">
            <a:avLst>
              <a:gd name="adj" fmla="val 25000"/>
            </a:avLst>
          </a:prstGeom>
          <a:solidFill>
            <a:srgbClr val="1F497D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29" name="P3_4"/>
          <p:cNvSpPr/>
          <p:nvPr/>
        </p:nvSpPr>
        <p:spPr>
          <a:xfrm>
            <a:off x="4887595" y="3416300"/>
            <a:ext cx="635000" cy="1778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l"/>
            <a:r>
              <a:rPr lang="en-US" sz="1000" b="1" dirty="0">
                <a:solidFill>
                  <a:srgbClr val="1F497D"/>
                </a:solidFill>
                <a:latin typeface="Calibri"/>
              </a:rPr>
              <a:t>56.5%</a:t>
            </a:r>
          </a:p>
        </p:txBody>
      </p:sp>
      <p:sp>
        <p:nvSpPr>
          <p:cNvPr id="430" name="B4_4"/>
          <p:cNvSpPr/>
          <p:nvPr/>
        </p:nvSpPr>
        <p:spPr>
          <a:xfrm>
            <a:off x="2768600" y="3606800"/>
            <a:ext cx="2047748" cy="152400"/>
          </a:xfrm>
          <a:prstGeom prst="roundRect">
            <a:avLst>
              <a:gd name="adj" fmla="val 25000"/>
            </a:avLst>
          </a:prstGeom>
          <a:solidFill>
            <a:srgbClr val="4BACC6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31" name="P4_4"/>
          <p:cNvSpPr/>
          <p:nvPr/>
        </p:nvSpPr>
        <p:spPr>
          <a:xfrm>
            <a:off x="4854448" y="3594100"/>
            <a:ext cx="635000" cy="1778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l"/>
            <a:r>
              <a:rPr lang="en-US" sz="1000" b="1" dirty="0">
                <a:solidFill>
                  <a:srgbClr val="4BACC6"/>
                </a:solidFill>
                <a:latin typeface="Calibri"/>
              </a:rPr>
              <a:t>55.6%</a:t>
            </a:r>
          </a:p>
        </p:txBody>
      </p:sp>
      <p:sp>
        <p:nvSpPr>
          <p:cNvPr id="432" name="Lbl5"/>
          <p:cNvSpPr/>
          <p:nvPr/>
        </p:nvSpPr>
        <p:spPr>
          <a:xfrm>
            <a:off x="584200" y="3810000"/>
            <a:ext cx="2133600" cy="4318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l"/>
            <a:r>
              <a:rPr lang="en-US" sz="1200" dirty="0">
                <a:solidFill>
                  <a:srgbClr val="1F497D"/>
                </a:solidFill>
                <a:latin typeface="Calibri"/>
              </a:rPr>
              <a:t>EMS</a:t>
            </a:r>
          </a:p>
        </p:txBody>
      </p:sp>
      <p:sp>
        <p:nvSpPr>
          <p:cNvPr id="433" name="B3_5"/>
          <p:cNvSpPr/>
          <p:nvPr/>
        </p:nvSpPr>
        <p:spPr>
          <a:xfrm>
            <a:off x="2768600" y="3860800"/>
            <a:ext cx="1915160" cy="152400"/>
          </a:xfrm>
          <a:prstGeom prst="roundRect">
            <a:avLst>
              <a:gd name="adj" fmla="val 25000"/>
            </a:avLst>
          </a:prstGeom>
          <a:solidFill>
            <a:srgbClr val="1F497D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34" name="P3_5"/>
          <p:cNvSpPr/>
          <p:nvPr/>
        </p:nvSpPr>
        <p:spPr>
          <a:xfrm>
            <a:off x="4721860" y="3848100"/>
            <a:ext cx="635000" cy="1778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l"/>
            <a:r>
              <a:rPr lang="en-US" sz="1000" b="1" dirty="0">
                <a:solidFill>
                  <a:srgbClr val="1F497D"/>
                </a:solidFill>
                <a:latin typeface="Calibri"/>
              </a:rPr>
              <a:t>52.0%</a:t>
            </a:r>
          </a:p>
        </p:txBody>
      </p:sp>
      <p:sp>
        <p:nvSpPr>
          <p:cNvPr id="435" name="B4_5"/>
          <p:cNvSpPr/>
          <p:nvPr/>
        </p:nvSpPr>
        <p:spPr>
          <a:xfrm>
            <a:off x="2768600" y="4038600"/>
            <a:ext cx="1473200" cy="152400"/>
          </a:xfrm>
          <a:prstGeom prst="roundRect">
            <a:avLst>
              <a:gd name="adj" fmla="val 25000"/>
            </a:avLst>
          </a:prstGeom>
          <a:solidFill>
            <a:srgbClr val="4BACC6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36" name="P4_5"/>
          <p:cNvSpPr/>
          <p:nvPr/>
        </p:nvSpPr>
        <p:spPr>
          <a:xfrm>
            <a:off x="4279900" y="4025900"/>
            <a:ext cx="635000" cy="1778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l"/>
            <a:r>
              <a:rPr lang="en-US" sz="1000" b="1" dirty="0">
                <a:solidFill>
                  <a:srgbClr val="4BACC6"/>
                </a:solidFill>
                <a:latin typeface="Calibri"/>
              </a:rPr>
              <a:t>40.0%</a:t>
            </a:r>
          </a:p>
        </p:txBody>
      </p:sp>
      <p:sp>
        <p:nvSpPr>
          <p:cNvPr id="437" name="RBg6"/>
          <p:cNvSpPr/>
          <p:nvPr/>
        </p:nvSpPr>
        <p:spPr>
          <a:xfrm>
            <a:off x="533400" y="4241800"/>
            <a:ext cx="8128000" cy="431800"/>
          </a:xfrm>
          <a:prstGeom prst="rect">
            <a:avLst/>
          </a:prstGeom>
          <a:solidFill>
            <a:srgbClr val="E8F4F8">
              <a:alpha val="40000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38" name="Lbl6"/>
          <p:cNvSpPr/>
          <p:nvPr/>
        </p:nvSpPr>
        <p:spPr>
          <a:xfrm>
            <a:off x="584200" y="4241800"/>
            <a:ext cx="2133600" cy="4318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l"/>
            <a:r>
              <a:rPr lang="en-US" sz="1200" dirty="0">
                <a:solidFill>
                  <a:srgbClr val="1F497D"/>
                </a:solidFill>
                <a:latin typeface="Calibri"/>
              </a:rPr>
              <a:t>Global Health</a:t>
            </a:r>
          </a:p>
        </p:txBody>
      </p:sp>
      <p:sp>
        <p:nvSpPr>
          <p:cNvPr id="439" name="B3_6"/>
          <p:cNvSpPr/>
          <p:nvPr/>
        </p:nvSpPr>
        <p:spPr>
          <a:xfrm>
            <a:off x="2768600" y="4292600"/>
            <a:ext cx="1281684" cy="152400"/>
          </a:xfrm>
          <a:prstGeom prst="roundRect">
            <a:avLst>
              <a:gd name="adj" fmla="val 25000"/>
            </a:avLst>
          </a:prstGeom>
          <a:solidFill>
            <a:srgbClr val="1F497D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40" name="P3_6"/>
          <p:cNvSpPr/>
          <p:nvPr/>
        </p:nvSpPr>
        <p:spPr>
          <a:xfrm>
            <a:off x="4088384" y="4279900"/>
            <a:ext cx="635000" cy="1778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l"/>
            <a:r>
              <a:rPr lang="en-US" sz="1000" b="1" dirty="0">
                <a:solidFill>
                  <a:srgbClr val="1F497D"/>
                </a:solidFill>
                <a:latin typeface="Calibri"/>
              </a:rPr>
              <a:t>34.8%</a:t>
            </a:r>
          </a:p>
        </p:txBody>
      </p:sp>
      <p:sp>
        <p:nvSpPr>
          <p:cNvPr id="441" name="B4_6"/>
          <p:cNvSpPr/>
          <p:nvPr/>
        </p:nvSpPr>
        <p:spPr>
          <a:xfrm>
            <a:off x="2768600" y="4470400"/>
            <a:ext cx="1473200" cy="152400"/>
          </a:xfrm>
          <a:prstGeom prst="roundRect">
            <a:avLst>
              <a:gd name="adj" fmla="val 25000"/>
            </a:avLst>
          </a:prstGeom>
          <a:solidFill>
            <a:srgbClr val="4BACC6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42" name="P4_6"/>
          <p:cNvSpPr/>
          <p:nvPr/>
        </p:nvSpPr>
        <p:spPr>
          <a:xfrm>
            <a:off x="4279900" y="4457700"/>
            <a:ext cx="635000" cy="1778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l"/>
            <a:r>
              <a:rPr lang="en-US" sz="1000" b="1" dirty="0">
                <a:solidFill>
                  <a:srgbClr val="4BACC6"/>
                </a:solidFill>
                <a:latin typeface="Calibri"/>
              </a:rPr>
              <a:t>40.0%</a:t>
            </a:r>
          </a:p>
        </p:txBody>
      </p:sp>
      <p:sp>
        <p:nvSpPr>
          <p:cNvPr id="443" name="Lbl7"/>
          <p:cNvSpPr/>
          <p:nvPr/>
        </p:nvSpPr>
        <p:spPr>
          <a:xfrm>
            <a:off x="584200" y="4673600"/>
            <a:ext cx="2133600" cy="4318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l"/>
            <a:r>
              <a:rPr lang="en-US" sz="1200" dirty="0">
                <a:solidFill>
                  <a:srgbClr val="1F497D"/>
                </a:solidFill>
                <a:latin typeface="Calibri"/>
              </a:rPr>
              <a:t>Disaster Medicine</a:t>
            </a:r>
          </a:p>
        </p:txBody>
      </p:sp>
      <p:sp>
        <p:nvSpPr>
          <p:cNvPr id="444" name="B3_7"/>
          <p:cNvSpPr/>
          <p:nvPr/>
        </p:nvSpPr>
        <p:spPr>
          <a:xfrm>
            <a:off x="2768600" y="4724400"/>
            <a:ext cx="526669" cy="152400"/>
          </a:xfrm>
          <a:prstGeom prst="roundRect">
            <a:avLst>
              <a:gd name="adj" fmla="val 25000"/>
            </a:avLst>
          </a:prstGeom>
          <a:solidFill>
            <a:srgbClr val="1F497D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45" name="P3_7"/>
          <p:cNvSpPr/>
          <p:nvPr/>
        </p:nvSpPr>
        <p:spPr>
          <a:xfrm>
            <a:off x="3333369" y="4711700"/>
            <a:ext cx="635000" cy="1778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l"/>
            <a:r>
              <a:rPr lang="en-US" sz="1000" b="1" dirty="0">
                <a:solidFill>
                  <a:srgbClr val="1F497D"/>
                </a:solidFill>
                <a:latin typeface="Calibri"/>
              </a:rPr>
              <a:t>14.3%</a:t>
            </a:r>
          </a:p>
        </p:txBody>
      </p:sp>
      <p:sp>
        <p:nvSpPr>
          <p:cNvPr id="446" name="B4_7"/>
          <p:cNvSpPr/>
          <p:nvPr/>
        </p:nvSpPr>
        <p:spPr>
          <a:xfrm>
            <a:off x="2768600" y="4902200"/>
            <a:ext cx="670306" cy="152400"/>
          </a:xfrm>
          <a:prstGeom prst="roundRect">
            <a:avLst>
              <a:gd name="adj" fmla="val 25000"/>
            </a:avLst>
          </a:prstGeom>
          <a:solidFill>
            <a:srgbClr val="4BACC6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47" name="P4_7"/>
          <p:cNvSpPr/>
          <p:nvPr/>
        </p:nvSpPr>
        <p:spPr>
          <a:xfrm>
            <a:off x="3477006" y="4889500"/>
            <a:ext cx="635000" cy="1778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l"/>
            <a:r>
              <a:rPr lang="en-US" sz="1000" b="1" dirty="0">
                <a:solidFill>
                  <a:srgbClr val="4BACC6"/>
                </a:solidFill>
                <a:latin typeface="Calibri"/>
              </a:rPr>
              <a:t>18.2%</a:t>
            </a:r>
          </a:p>
        </p:txBody>
      </p:sp>
      <p:sp>
        <p:nvSpPr>
          <p:cNvPr id="448" name="RBg8"/>
          <p:cNvSpPr/>
          <p:nvPr/>
        </p:nvSpPr>
        <p:spPr>
          <a:xfrm>
            <a:off x="533400" y="5105400"/>
            <a:ext cx="8128000" cy="431800"/>
          </a:xfrm>
          <a:prstGeom prst="rect">
            <a:avLst/>
          </a:prstGeom>
          <a:solidFill>
            <a:srgbClr val="E8F4F8">
              <a:alpha val="40000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49" name="Lbl8"/>
          <p:cNvSpPr/>
          <p:nvPr/>
        </p:nvSpPr>
        <p:spPr>
          <a:xfrm>
            <a:off x="584200" y="5105400"/>
            <a:ext cx="2133600" cy="4318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l"/>
            <a:r>
              <a:rPr lang="en-US" sz="1200" dirty="0">
                <a:solidFill>
                  <a:srgbClr val="1F497D"/>
                </a:solidFill>
                <a:latin typeface="Calibri"/>
              </a:rPr>
              <a:t>Hyperbarics</a:t>
            </a:r>
          </a:p>
        </p:txBody>
      </p:sp>
      <p:sp>
        <p:nvSpPr>
          <p:cNvPr id="450" name="B3_8"/>
          <p:cNvSpPr/>
          <p:nvPr/>
        </p:nvSpPr>
        <p:spPr>
          <a:xfrm>
            <a:off x="2768600" y="5156200"/>
            <a:ext cx="640842" cy="152400"/>
          </a:xfrm>
          <a:prstGeom prst="roundRect">
            <a:avLst>
              <a:gd name="adj" fmla="val 25000"/>
            </a:avLst>
          </a:prstGeom>
          <a:solidFill>
            <a:srgbClr val="1F497D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51" name="P3_8"/>
          <p:cNvSpPr/>
          <p:nvPr/>
        </p:nvSpPr>
        <p:spPr>
          <a:xfrm>
            <a:off x="3447542" y="5143500"/>
            <a:ext cx="635000" cy="1778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l"/>
            <a:r>
              <a:rPr lang="en-US" sz="1000" b="1" dirty="0">
                <a:solidFill>
                  <a:srgbClr val="1F497D"/>
                </a:solidFill>
                <a:latin typeface="Calibri"/>
              </a:rPr>
              <a:t>17.4%</a:t>
            </a:r>
          </a:p>
        </p:txBody>
      </p:sp>
      <p:sp>
        <p:nvSpPr>
          <p:cNvPr id="452" name="B4_8"/>
          <p:cNvSpPr/>
          <p:nvPr/>
        </p:nvSpPr>
        <p:spPr>
          <a:xfrm>
            <a:off x="2768600" y="5334000"/>
            <a:ext cx="50800" cy="152400"/>
          </a:xfrm>
          <a:prstGeom prst="roundRect">
            <a:avLst>
              <a:gd name="adj" fmla="val 25000"/>
            </a:avLst>
          </a:prstGeom>
          <a:solidFill>
            <a:srgbClr val="4BACC6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53" name="P4_8"/>
          <p:cNvSpPr/>
          <p:nvPr/>
        </p:nvSpPr>
        <p:spPr>
          <a:xfrm>
            <a:off x="2857500" y="5321300"/>
            <a:ext cx="635000" cy="1778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l"/>
            <a:r>
              <a:rPr lang="en-US" sz="1000" b="1" dirty="0">
                <a:solidFill>
                  <a:srgbClr val="4BACC6"/>
                </a:solidFill>
                <a:latin typeface="Calibri"/>
              </a:rPr>
              <a:t>0%</a:t>
            </a:r>
          </a:p>
        </p:txBody>
      </p:sp>
      <p:sp>
        <p:nvSpPr>
          <p:cNvPr id="454" name="Lbl9"/>
          <p:cNvSpPr/>
          <p:nvPr/>
        </p:nvSpPr>
        <p:spPr>
          <a:xfrm>
            <a:off x="584200" y="5537200"/>
            <a:ext cx="2133600" cy="4318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l"/>
            <a:r>
              <a:rPr lang="en-US" sz="1200" dirty="0">
                <a:solidFill>
                  <a:srgbClr val="1F497D"/>
                </a:solidFill>
                <a:latin typeface="Calibri"/>
              </a:rPr>
              <a:t>Med Ed</a:t>
            </a:r>
          </a:p>
        </p:txBody>
      </p:sp>
      <p:sp>
        <p:nvSpPr>
          <p:cNvPr id="455" name="B3_9"/>
          <p:cNvSpPr/>
          <p:nvPr/>
        </p:nvSpPr>
        <p:spPr>
          <a:xfrm>
            <a:off x="2768600" y="5588000"/>
            <a:ext cx="500888" cy="152400"/>
          </a:xfrm>
          <a:prstGeom prst="roundRect">
            <a:avLst>
              <a:gd name="adj" fmla="val 25000"/>
            </a:avLst>
          </a:prstGeom>
          <a:solidFill>
            <a:srgbClr val="1F497D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56" name="P3_9"/>
          <p:cNvSpPr/>
          <p:nvPr/>
        </p:nvSpPr>
        <p:spPr>
          <a:xfrm>
            <a:off x="3307588" y="5575300"/>
            <a:ext cx="635000" cy="1778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l"/>
            <a:r>
              <a:rPr lang="en-US" sz="1000" b="1" dirty="0">
                <a:solidFill>
                  <a:srgbClr val="1F497D"/>
                </a:solidFill>
                <a:latin typeface="Calibri"/>
              </a:rPr>
              <a:t>13.6%</a:t>
            </a:r>
          </a:p>
        </p:txBody>
      </p:sp>
      <p:sp>
        <p:nvSpPr>
          <p:cNvPr id="457" name="B4_9"/>
          <p:cNvSpPr/>
          <p:nvPr/>
        </p:nvSpPr>
        <p:spPr>
          <a:xfrm>
            <a:off x="2768600" y="5765800"/>
            <a:ext cx="736600" cy="152400"/>
          </a:xfrm>
          <a:prstGeom prst="roundRect">
            <a:avLst>
              <a:gd name="adj" fmla="val 25000"/>
            </a:avLst>
          </a:prstGeom>
          <a:solidFill>
            <a:srgbClr val="4BACC6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58" name="P4_9"/>
          <p:cNvSpPr/>
          <p:nvPr/>
        </p:nvSpPr>
        <p:spPr>
          <a:xfrm>
            <a:off x="3543300" y="5753100"/>
            <a:ext cx="635000" cy="1778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l"/>
            <a:r>
              <a:rPr lang="en-US" sz="1000" b="1" dirty="0">
                <a:solidFill>
                  <a:srgbClr val="4BACC6"/>
                </a:solidFill>
                <a:latin typeface="Calibri"/>
              </a:rPr>
              <a:t>20.0%</a:t>
            </a:r>
          </a:p>
        </p:txBody>
      </p:sp>
      <p:sp>
        <p:nvSpPr>
          <p:cNvPr id="459" name="RBg10"/>
          <p:cNvSpPr/>
          <p:nvPr/>
        </p:nvSpPr>
        <p:spPr>
          <a:xfrm>
            <a:off x="533400" y="5969000"/>
            <a:ext cx="8128000" cy="431800"/>
          </a:xfrm>
          <a:prstGeom prst="rect">
            <a:avLst/>
          </a:prstGeom>
          <a:solidFill>
            <a:srgbClr val="E8F4F8">
              <a:alpha val="40000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60" name="Lbl10"/>
          <p:cNvSpPr/>
          <p:nvPr/>
        </p:nvSpPr>
        <p:spPr>
          <a:xfrm>
            <a:off x="584200" y="5969000"/>
            <a:ext cx="2133600" cy="4318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l"/>
            <a:r>
              <a:rPr lang="en-US" sz="1200" dirty="0">
                <a:solidFill>
                  <a:srgbClr val="1F497D"/>
                </a:solidFill>
                <a:latin typeface="Calibri"/>
              </a:rPr>
              <a:t>Geriatrics</a:t>
            </a:r>
          </a:p>
        </p:txBody>
      </p:sp>
      <p:sp>
        <p:nvSpPr>
          <p:cNvPr id="461" name="B3_10"/>
          <p:cNvSpPr/>
          <p:nvPr/>
        </p:nvSpPr>
        <p:spPr>
          <a:xfrm>
            <a:off x="2768600" y="6019800"/>
            <a:ext cx="165735" cy="152400"/>
          </a:xfrm>
          <a:prstGeom prst="roundRect">
            <a:avLst>
              <a:gd name="adj" fmla="val 25000"/>
            </a:avLst>
          </a:prstGeom>
          <a:solidFill>
            <a:srgbClr val="1F497D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62" name="P3_10"/>
          <p:cNvSpPr/>
          <p:nvPr/>
        </p:nvSpPr>
        <p:spPr>
          <a:xfrm>
            <a:off x="2972435" y="6007100"/>
            <a:ext cx="635000" cy="1778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l"/>
            <a:r>
              <a:rPr lang="en-US" sz="1000" b="1" dirty="0">
                <a:solidFill>
                  <a:srgbClr val="1F497D"/>
                </a:solidFill>
                <a:latin typeface="Calibri"/>
              </a:rPr>
              <a:t>4.5%</a:t>
            </a:r>
          </a:p>
        </p:txBody>
      </p:sp>
      <p:sp>
        <p:nvSpPr>
          <p:cNvPr id="463" name="B4_10"/>
          <p:cNvSpPr/>
          <p:nvPr/>
        </p:nvSpPr>
        <p:spPr>
          <a:xfrm>
            <a:off x="2768600" y="6197600"/>
            <a:ext cx="50800" cy="152400"/>
          </a:xfrm>
          <a:prstGeom prst="roundRect">
            <a:avLst>
              <a:gd name="adj" fmla="val 25000"/>
            </a:avLst>
          </a:prstGeom>
          <a:solidFill>
            <a:srgbClr val="4BACC6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64" name="P4_10"/>
          <p:cNvSpPr/>
          <p:nvPr/>
        </p:nvSpPr>
        <p:spPr>
          <a:xfrm>
            <a:off x="2857500" y="6184900"/>
            <a:ext cx="635000" cy="1778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l"/>
            <a:r>
              <a:rPr lang="en-US" sz="1000" b="1" dirty="0">
                <a:solidFill>
                  <a:srgbClr val="4BACC6"/>
                </a:solidFill>
                <a:latin typeface="Calibri"/>
              </a:rPr>
              <a:t>0%</a:t>
            </a:r>
          </a:p>
        </p:txBody>
      </p:sp>
    </p:spTree>
    <p:extLst>
      <p:ext uri="{BB962C8B-B14F-4D97-AF65-F5344CB8AC3E}">
        <p14:creationId xmlns:p14="http://schemas.microsoft.com/office/powerpoint/2010/main" val="271682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0EE6C-5F90-C8D1-8A3A-535727DAB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7774"/>
            <a:ext cx="8229600" cy="1023322"/>
          </a:xfrm>
        </p:spPr>
        <p:txBody>
          <a:bodyPr>
            <a:noAutofit/>
          </a:bodyPr>
          <a:lstStyle/>
          <a:p>
            <a:r>
              <a:rPr lang="en-US" sz="3600" dirty="0"/>
              <a:t>FACULTY W/ FORMAL LEADERSHIP OUTSIDE COURSE CURRICULUM</a:t>
            </a:r>
          </a:p>
        </p:txBody>
      </p:sp>
      <p:sp>
        <p:nvSpPr>
          <p:cNvPr id="500" name="LegN"/>
          <p:cNvSpPr/>
          <p:nvPr/>
        </p:nvSpPr>
        <p:spPr>
          <a:xfrm>
            <a:off x="3048000" y="1473200"/>
            <a:ext cx="127000" cy="127000"/>
          </a:xfrm>
          <a:prstGeom prst="roundRect">
            <a:avLst>
              <a:gd name="adj" fmla="val 16667"/>
            </a:avLst>
          </a:prstGeom>
          <a:solidFill>
            <a:srgbClr val="D6E4F0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01" name="LegTxt"/>
          <p:cNvSpPr/>
          <p:nvPr/>
        </p:nvSpPr>
        <p:spPr>
          <a:xfrm>
            <a:off x="3225800" y="1435100"/>
            <a:ext cx="1143000" cy="2032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l"/>
            <a:r>
              <a:rPr lang="en-US" sz="1100" dirty="0">
                <a:solidFill>
                  <a:srgbClr val="1F497D"/>
                </a:solidFill>
                <a:latin typeface="Calibri"/>
              </a:rPr>
              <a:t>No</a:t>
            </a:r>
          </a:p>
        </p:txBody>
      </p:sp>
      <p:sp>
        <p:nvSpPr>
          <p:cNvPr id="502" name="LegN"/>
          <p:cNvSpPr/>
          <p:nvPr/>
        </p:nvSpPr>
        <p:spPr>
          <a:xfrm>
            <a:off x="4318000" y="1473200"/>
            <a:ext cx="127000" cy="127000"/>
          </a:xfrm>
          <a:prstGeom prst="roundRect">
            <a:avLst>
              <a:gd name="adj" fmla="val 16667"/>
            </a:avLst>
          </a:prstGeom>
          <a:solidFill>
            <a:srgbClr val="5B9BD5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03" name="LegTxt"/>
          <p:cNvSpPr/>
          <p:nvPr/>
        </p:nvSpPr>
        <p:spPr>
          <a:xfrm>
            <a:off x="4495800" y="1435100"/>
            <a:ext cx="1143000" cy="2032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l"/>
            <a:r>
              <a:rPr lang="en-US" sz="1100" dirty="0">
                <a:solidFill>
                  <a:srgbClr val="1F497D"/>
                </a:solidFill>
                <a:latin typeface="Calibri"/>
              </a:rPr>
              <a:t>Yes, at least one</a:t>
            </a:r>
          </a:p>
        </p:txBody>
      </p:sp>
      <p:sp>
        <p:nvSpPr>
          <p:cNvPr id="504" name="LegN"/>
          <p:cNvSpPr/>
          <p:nvPr/>
        </p:nvSpPr>
        <p:spPr>
          <a:xfrm>
            <a:off x="6096000" y="1473200"/>
            <a:ext cx="127000" cy="127000"/>
          </a:xfrm>
          <a:prstGeom prst="roundRect">
            <a:avLst>
              <a:gd name="adj" fmla="val 16667"/>
            </a:avLst>
          </a:prstGeom>
          <a:solidFill>
            <a:srgbClr val="1F497D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05" name="LegTxt"/>
          <p:cNvSpPr/>
          <p:nvPr/>
        </p:nvSpPr>
        <p:spPr>
          <a:xfrm>
            <a:off x="6273800" y="1435100"/>
            <a:ext cx="1143000" cy="2032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l"/>
            <a:r>
              <a:rPr lang="en-US" sz="1100" dirty="0">
                <a:solidFill>
                  <a:srgbClr val="1F497D"/>
                </a:solidFill>
                <a:latin typeface="Calibri"/>
              </a:rPr>
              <a:t>Yes, multiple</a:t>
            </a:r>
          </a:p>
        </p:txBody>
      </p:sp>
      <p:sp>
        <p:nvSpPr>
          <p:cNvPr id="506" name="SecTitle0"/>
          <p:cNvSpPr/>
          <p:nvPr/>
        </p:nvSpPr>
        <p:spPr>
          <a:xfrm>
            <a:off x="584200" y="1854200"/>
            <a:ext cx="7366000" cy="3556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b"/>
          <a:lstStyle/>
          <a:p>
            <a:pPr algn="l"/>
            <a:r>
              <a:rPr lang="en-US" sz="1800" b="1" dirty="0">
                <a:solidFill>
                  <a:srgbClr val="1F497D"/>
                </a:solidFill>
                <a:latin typeface="Calibri"/>
              </a:rPr>
              <a:t>Dean’s Office</a:t>
            </a:r>
          </a:p>
        </p:txBody>
      </p:sp>
      <p:sp>
        <p:nvSpPr>
          <p:cNvPr id="507" name="ProgLbl"/>
          <p:cNvSpPr/>
          <p:nvPr/>
        </p:nvSpPr>
        <p:spPr>
          <a:xfrm>
            <a:off x="584200" y="2311400"/>
            <a:ext cx="2362200" cy="457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r"/>
            <a:r>
              <a:rPr lang="en-US" sz="1400" b="1" dirty="0">
                <a:solidFill>
                  <a:srgbClr val="1F497D"/>
                </a:solidFill>
                <a:latin typeface="Calibri"/>
              </a:rPr>
              <a:t>3-Year (N=36)</a:t>
            </a:r>
          </a:p>
        </p:txBody>
      </p:sp>
      <p:sp>
        <p:nvSpPr>
          <p:cNvPr id="508" name="Seg0_0"/>
          <p:cNvSpPr/>
          <p:nvPr/>
        </p:nvSpPr>
        <p:spPr>
          <a:xfrm>
            <a:off x="3048000" y="2311400"/>
            <a:ext cx="1467104" cy="457200"/>
          </a:xfrm>
          <a:prstGeom prst="roundRect">
            <a:avLst>
              <a:gd name="adj" fmla="val 8000"/>
            </a:avLst>
          </a:prstGeom>
          <a:solidFill>
            <a:srgbClr val="D6E4F0"/>
          </a:solidFill>
          <a:ln>
            <a:noFill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1200" b="1" dirty="0">
                <a:solidFill>
                  <a:srgbClr val="1F497D"/>
                </a:solidFill>
                <a:latin typeface="Calibri"/>
              </a:rPr>
              <a:t>30.4%</a:t>
            </a:r>
          </a:p>
        </p:txBody>
      </p:sp>
      <p:sp>
        <p:nvSpPr>
          <p:cNvPr id="509" name="Seg0_1"/>
          <p:cNvSpPr/>
          <p:nvPr/>
        </p:nvSpPr>
        <p:spPr>
          <a:xfrm>
            <a:off x="4515104" y="2311400"/>
            <a:ext cx="2099310" cy="457200"/>
          </a:xfrm>
          <a:prstGeom prst="roundRect">
            <a:avLst>
              <a:gd name="adj" fmla="val 8000"/>
            </a:avLst>
          </a:prstGeom>
          <a:solidFill>
            <a:srgbClr val="5B9BD5"/>
          </a:solidFill>
          <a:ln>
            <a:noFill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/>
              </a:rPr>
              <a:t>43.5%</a:t>
            </a:r>
          </a:p>
        </p:txBody>
      </p:sp>
      <p:sp>
        <p:nvSpPr>
          <p:cNvPr id="510" name="Seg0_2"/>
          <p:cNvSpPr/>
          <p:nvPr/>
        </p:nvSpPr>
        <p:spPr>
          <a:xfrm>
            <a:off x="6614414" y="2311400"/>
            <a:ext cx="1259586" cy="457200"/>
          </a:xfrm>
          <a:prstGeom prst="roundRect">
            <a:avLst>
              <a:gd name="adj" fmla="val 8000"/>
            </a:avLst>
          </a:prstGeom>
          <a:solidFill>
            <a:srgbClr val="1F497D"/>
          </a:solidFill>
          <a:ln>
            <a:noFill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/>
              </a:rPr>
              <a:t>26.1%</a:t>
            </a:r>
          </a:p>
        </p:txBody>
      </p:sp>
      <p:sp>
        <p:nvSpPr>
          <p:cNvPr id="511" name="ProgLbl"/>
          <p:cNvSpPr/>
          <p:nvPr/>
        </p:nvSpPr>
        <p:spPr>
          <a:xfrm>
            <a:off x="584200" y="2971800"/>
            <a:ext cx="2362200" cy="457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r"/>
            <a:r>
              <a:rPr lang="en-US" sz="1400" b="1" dirty="0">
                <a:solidFill>
                  <a:srgbClr val="4BACC6"/>
                </a:solidFill>
                <a:latin typeface="Calibri"/>
              </a:rPr>
              <a:t>4-Year (N=15)</a:t>
            </a:r>
          </a:p>
        </p:txBody>
      </p:sp>
      <p:sp>
        <p:nvSpPr>
          <p:cNvPr id="512" name="Seg0_0"/>
          <p:cNvSpPr/>
          <p:nvPr/>
        </p:nvSpPr>
        <p:spPr>
          <a:xfrm>
            <a:off x="3048000" y="2971800"/>
            <a:ext cx="1756664" cy="457200"/>
          </a:xfrm>
          <a:prstGeom prst="roundRect">
            <a:avLst>
              <a:gd name="adj" fmla="val 8000"/>
            </a:avLst>
          </a:prstGeom>
          <a:solidFill>
            <a:srgbClr val="D6E4F0"/>
          </a:solidFill>
          <a:ln>
            <a:noFill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1200" b="1" dirty="0">
                <a:solidFill>
                  <a:srgbClr val="1F497D"/>
                </a:solidFill>
                <a:latin typeface="Calibri"/>
              </a:rPr>
              <a:t>36.4%</a:t>
            </a:r>
          </a:p>
        </p:txBody>
      </p:sp>
      <p:sp>
        <p:nvSpPr>
          <p:cNvPr id="513" name="Seg0_1"/>
          <p:cNvSpPr/>
          <p:nvPr/>
        </p:nvSpPr>
        <p:spPr>
          <a:xfrm>
            <a:off x="4804664" y="2971800"/>
            <a:ext cx="3069336" cy="457200"/>
          </a:xfrm>
          <a:prstGeom prst="roundRect">
            <a:avLst>
              <a:gd name="adj" fmla="val 8000"/>
            </a:avLst>
          </a:prstGeom>
          <a:solidFill>
            <a:srgbClr val="5B9BD5"/>
          </a:solidFill>
          <a:ln>
            <a:noFill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/>
              </a:rPr>
              <a:t>63.6%</a:t>
            </a:r>
          </a:p>
        </p:txBody>
      </p:sp>
      <p:sp>
        <p:nvSpPr>
          <p:cNvPr id="514" name="SecDiv"/>
          <p:cNvSpPr/>
          <p:nvPr/>
        </p:nvSpPr>
        <p:spPr>
          <a:xfrm>
            <a:off x="584200" y="3632200"/>
            <a:ext cx="7366000" cy="0"/>
          </a:xfrm>
          <a:prstGeom prst="line">
            <a:avLst/>
          </a:prstGeom>
          <a:ln w="9525">
            <a:solidFill>
              <a:srgbClr val="D0D0D0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515" name="SecTitle1"/>
          <p:cNvSpPr/>
          <p:nvPr/>
        </p:nvSpPr>
        <p:spPr>
          <a:xfrm>
            <a:off x="584200" y="3784600"/>
            <a:ext cx="7366000" cy="3556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b"/>
          <a:lstStyle/>
          <a:p>
            <a:pPr algn="l"/>
            <a:r>
              <a:rPr lang="en-US" sz="1800" b="1" dirty="0">
                <a:solidFill>
                  <a:srgbClr val="1F497D"/>
                </a:solidFill>
                <a:latin typeface="Calibri"/>
              </a:rPr>
              <a:t>Special Program Leadership</a:t>
            </a:r>
          </a:p>
        </p:txBody>
      </p:sp>
      <p:sp>
        <p:nvSpPr>
          <p:cNvPr id="516" name="ProgLbl"/>
          <p:cNvSpPr/>
          <p:nvPr/>
        </p:nvSpPr>
        <p:spPr>
          <a:xfrm>
            <a:off x="584200" y="4241800"/>
            <a:ext cx="2362200" cy="457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r"/>
            <a:r>
              <a:rPr lang="en-US" sz="1400" b="1" dirty="0">
                <a:solidFill>
                  <a:srgbClr val="1F497D"/>
                </a:solidFill>
                <a:latin typeface="Calibri"/>
              </a:rPr>
              <a:t>3-Year (N=36)</a:t>
            </a:r>
          </a:p>
        </p:txBody>
      </p:sp>
      <p:sp>
        <p:nvSpPr>
          <p:cNvPr id="517" name="Seg1_0"/>
          <p:cNvSpPr/>
          <p:nvPr/>
        </p:nvSpPr>
        <p:spPr>
          <a:xfrm>
            <a:off x="3048000" y="4241800"/>
            <a:ext cx="916940" cy="457200"/>
          </a:xfrm>
          <a:prstGeom prst="roundRect">
            <a:avLst>
              <a:gd name="adj" fmla="val 8000"/>
            </a:avLst>
          </a:prstGeom>
          <a:solidFill>
            <a:srgbClr val="D6E4F0"/>
          </a:solidFill>
          <a:ln>
            <a:noFill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1200" b="1" dirty="0">
                <a:solidFill>
                  <a:srgbClr val="1F497D"/>
                </a:solidFill>
                <a:latin typeface="Calibri"/>
              </a:rPr>
              <a:t>19.0%</a:t>
            </a:r>
          </a:p>
        </p:txBody>
      </p:sp>
      <p:sp>
        <p:nvSpPr>
          <p:cNvPr id="518" name="Seg1_1"/>
          <p:cNvSpPr/>
          <p:nvPr/>
        </p:nvSpPr>
        <p:spPr>
          <a:xfrm>
            <a:off x="3964940" y="4241800"/>
            <a:ext cx="1838706" cy="457200"/>
          </a:xfrm>
          <a:prstGeom prst="roundRect">
            <a:avLst>
              <a:gd name="adj" fmla="val 8000"/>
            </a:avLst>
          </a:prstGeom>
          <a:solidFill>
            <a:srgbClr val="5B9BD5"/>
          </a:solidFill>
          <a:ln>
            <a:noFill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/>
              </a:rPr>
              <a:t>38.1%</a:t>
            </a:r>
          </a:p>
        </p:txBody>
      </p:sp>
      <p:sp>
        <p:nvSpPr>
          <p:cNvPr id="519" name="Seg1_2"/>
          <p:cNvSpPr/>
          <p:nvPr/>
        </p:nvSpPr>
        <p:spPr>
          <a:xfrm>
            <a:off x="5803646" y="4241800"/>
            <a:ext cx="2070354" cy="457200"/>
          </a:xfrm>
          <a:prstGeom prst="roundRect">
            <a:avLst>
              <a:gd name="adj" fmla="val 8000"/>
            </a:avLst>
          </a:prstGeom>
          <a:solidFill>
            <a:srgbClr val="1F497D"/>
          </a:solidFill>
          <a:ln>
            <a:noFill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/>
              </a:rPr>
              <a:t>42.9%</a:t>
            </a:r>
          </a:p>
        </p:txBody>
      </p:sp>
      <p:sp>
        <p:nvSpPr>
          <p:cNvPr id="520" name="ProgLbl"/>
          <p:cNvSpPr/>
          <p:nvPr/>
        </p:nvSpPr>
        <p:spPr>
          <a:xfrm>
            <a:off x="584200" y="4902200"/>
            <a:ext cx="2362200" cy="457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r"/>
            <a:r>
              <a:rPr lang="en-US" sz="1400" b="1" dirty="0">
                <a:solidFill>
                  <a:srgbClr val="4BACC6"/>
                </a:solidFill>
                <a:latin typeface="Calibri"/>
              </a:rPr>
              <a:t>4-Year (N=15)</a:t>
            </a:r>
          </a:p>
        </p:txBody>
      </p:sp>
      <p:sp>
        <p:nvSpPr>
          <p:cNvPr id="521" name="Seg1_0"/>
          <p:cNvSpPr/>
          <p:nvPr/>
        </p:nvSpPr>
        <p:spPr>
          <a:xfrm>
            <a:off x="3048000" y="4902200"/>
            <a:ext cx="1756664" cy="457200"/>
          </a:xfrm>
          <a:prstGeom prst="roundRect">
            <a:avLst>
              <a:gd name="adj" fmla="val 8000"/>
            </a:avLst>
          </a:prstGeom>
          <a:solidFill>
            <a:srgbClr val="D6E4F0"/>
          </a:solidFill>
          <a:ln>
            <a:noFill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1200" b="1" dirty="0">
                <a:solidFill>
                  <a:srgbClr val="1F497D"/>
                </a:solidFill>
                <a:latin typeface="Calibri"/>
              </a:rPr>
              <a:t>36.4%</a:t>
            </a:r>
          </a:p>
        </p:txBody>
      </p:sp>
      <p:sp>
        <p:nvSpPr>
          <p:cNvPr id="522" name="Seg1_1"/>
          <p:cNvSpPr/>
          <p:nvPr/>
        </p:nvSpPr>
        <p:spPr>
          <a:xfrm>
            <a:off x="4804664" y="4902200"/>
            <a:ext cx="2630170" cy="457200"/>
          </a:xfrm>
          <a:prstGeom prst="roundRect">
            <a:avLst>
              <a:gd name="adj" fmla="val 8000"/>
            </a:avLst>
          </a:prstGeom>
          <a:solidFill>
            <a:srgbClr val="5B9BD5"/>
          </a:solidFill>
          <a:ln>
            <a:noFill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/>
              </a:rPr>
              <a:t>54.5%</a:t>
            </a:r>
          </a:p>
        </p:txBody>
      </p:sp>
      <p:sp>
        <p:nvSpPr>
          <p:cNvPr id="523" name="Seg1_2"/>
          <p:cNvSpPr/>
          <p:nvPr/>
        </p:nvSpPr>
        <p:spPr>
          <a:xfrm>
            <a:off x="7434834" y="4902200"/>
            <a:ext cx="439166" cy="457200"/>
          </a:xfrm>
          <a:prstGeom prst="roundRect">
            <a:avLst>
              <a:gd name="adj" fmla="val 8000"/>
            </a:avLst>
          </a:prstGeom>
          <a:solidFill>
            <a:srgbClr val="1F497D"/>
          </a:solidFill>
          <a:ln>
            <a:noFill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/>
              </a:rPr>
              <a:t>9.1%</a:t>
            </a:r>
          </a:p>
        </p:txBody>
      </p:sp>
    </p:spTree>
    <p:extLst>
      <p:ext uri="{BB962C8B-B14F-4D97-AF65-F5344CB8AC3E}">
        <p14:creationId xmlns:p14="http://schemas.microsoft.com/office/powerpoint/2010/main" val="372561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77273-D66E-E6BC-ABB4-F4ED7049C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FACULTY SUPPORT</a:t>
            </a:r>
          </a:p>
        </p:txBody>
      </p:sp>
      <p:sp>
        <p:nvSpPr>
          <p:cNvPr id="700" name="Lsq"/>
          <p:cNvSpPr/>
          <p:nvPr/>
        </p:nvSpPr>
        <p:spPr>
          <a:xfrm>
            <a:off x="3048000" y="1524000"/>
            <a:ext cx="127000" cy="127000"/>
          </a:xfrm>
          <a:prstGeom prst="roundRect">
            <a:avLst>
              <a:gd name="adj" fmla="val 16667"/>
            </a:avLst>
          </a:prstGeom>
          <a:solidFill>
            <a:srgbClr val="1F497D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01" name="Ltxt"/>
          <p:cNvSpPr/>
          <p:nvPr/>
        </p:nvSpPr>
        <p:spPr>
          <a:xfrm>
            <a:off x="3213100" y="1473200"/>
            <a:ext cx="1079500" cy="203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l"/>
            <a:r>
              <a:rPr lang="en-US" sz="900" dirty="0">
                <a:solidFill>
                  <a:srgbClr val="1F497D"/>
                </a:solidFill>
                <a:latin typeface="Calibri"/>
              </a:rPr>
              <a:t>College/School of Med</a:t>
            </a:r>
          </a:p>
        </p:txBody>
      </p:sp>
      <p:sp>
        <p:nvSpPr>
          <p:cNvPr id="702" name="Lsq"/>
          <p:cNvSpPr/>
          <p:nvPr/>
        </p:nvSpPr>
        <p:spPr>
          <a:xfrm>
            <a:off x="4927600" y="1524000"/>
            <a:ext cx="127000" cy="127000"/>
          </a:xfrm>
          <a:prstGeom prst="roundRect">
            <a:avLst>
              <a:gd name="adj" fmla="val 16667"/>
            </a:avLst>
          </a:prstGeom>
          <a:solidFill>
            <a:srgbClr val="5B9BD5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03" name="Ltxt"/>
          <p:cNvSpPr/>
          <p:nvPr/>
        </p:nvSpPr>
        <p:spPr>
          <a:xfrm>
            <a:off x="5092700" y="1473200"/>
            <a:ext cx="1079500" cy="203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l"/>
            <a:r>
              <a:rPr lang="en-US" sz="900" dirty="0">
                <a:solidFill>
                  <a:srgbClr val="1F497D"/>
                </a:solidFill>
                <a:latin typeface="Calibri"/>
              </a:rPr>
              <a:t>Combination</a:t>
            </a:r>
          </a:p>
        </p:txBody>
      </p:sp>
      <p:sp>
        <p:nvSpPr>
          <p:cNvPr id="704" name="Lsq"/>
          <p:cNvSpPr/>
          <p:nvPr/>
        </p:nvSpPr>
        <p:spPr>
          <a:xfrm>
            <a:off x="6070600" y="1524000"/>
            <a:ext cx="127000" cy="127000"/>
          </a:xfrm>
          <a:prstGeom prst="roundRect">
            <a:avLst>
              <a:gd name="adj" fmla="val 16667"/>
            </a:avLst>
          </a:prstGeom>
          <a:solidFill>
            <a:srgbClr val="4BACC6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05" name="Ltxt"/>
          <p:cNvSpPr/>
          <p:nvPr/>
        </p:nvSpPr>
        <p:spPr>
          <a:xfrm>
            <a:off x="6235700" y="1473200"/>
            <a:ext cx="1079500" cy="203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l"/>
            <a:r>
              <a:rPr lang="en-US" sz="900" dirty="0">
                <a:solidFill>
                  <a:srgbClr val="1F497D"/>
                </a:solidFill>
                <a:latin typeface="Calibri"/>
              </a:rPr>
              <a:t>Health Sys/Hospital</a:t>
            </a:r>
          </a:p>
        </p:txBody>
      </p:sp>
      <p:sp>
        <p:nvSpPr>
          <p:cNvPr id="706" name="Lsq"/>
          <p:cNvSpPr/>
          <p:nvPr/>
        </p:nvSpPr>
        <p:spPr>
          <a:xfrm>
            <a:off x="7696200" y="1524000"/>
            <a:ext cx="127000" cy="127000"/>
          </a:xfrm>
          <a:prstGeom prst="roundRect">
            <a:avLst>
              <a:gd name="adj" fmla="val 16667"/>
            </a:avLst>
          </a:prstGeom>
          <a:solidFill>
            <a:srgbClr val="D6E4F0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07" name="Ltxt"/>
          <p:cNvSpPr/>
          <p:nvPr/>
        </p:nvSpPr>
        <p:spPr>
          <a:xfrm>
            <a:off x="7861300" y="1473200"/>
            <a:ext cx="1079500" cy="203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l"/>
            <a:r>
              <a:rPr lang="en-US" sz="900" dirty="0">
                <a:solidFill>
                  <a:srgbClr val="1F497D"/>
                </a:solidFill>
                <a:latin typeface="Calibri"/>
              </a:rPr>
              <a:t>No Funding</a:t>
            </a:r>
          </a:p>
        </p:txBody>
      </p:sp>
      <p:sp>
        <p:nvSpPr>
          <p:cNvPr id="708" name="ST0"/>
          <p:cNvSpPr/>
          <p:nvPr/>
        </p:nvSpPr>
        <p:spPr>
          <a:xfrm>
            <a:off x="584200" y="1778000"/>
            <a:ext cx="7874000" cy="279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b"/>
          <a:lstStyle/>
          <a:p>
            <a:pPr algn="l"/>
            <a:r>
              <a:rPr lang="en-US" sz="1400" b="1" dirty="0">
                <a:solidFill>
                  <a:srgbClr val="1F497D"/>
                </a:solidFill>
                <a:latin typeface="Calibri"/>
              </a:rPr>
              <a:t>Pre-Clinical Course Teaching  </a:t>
            </a:r>
            <a:r>
              <a:rPr lang="en-US" sz="1200" i="1" dirty="0">
                <a:solidFill>
                  <a:srgbClr val="888888"/>
                </a:solidFill>
                <a:latin typeface="Calibri"/>
              </a:rPr>
              <a:t>p = 0.545</a:t>
            </a:r>
          </a:p>
        </p:txBody>
      </p:sp>
      <p:sp>
        <p:nvSpPr>
          <p:cNvPr id="709" name="BL0_0"/>
          <p:cNvSpPr/>
          <p:nvPr/>
        </p:nvSpPr>
        <p:spPr>
          <a:xfrm>
            <a:off x="584200" y="2133600"/>
            <a:ext cx="2362200" cy="3556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r"/>
            <a:r>
              <a:rPr lang="en-US" sz="1200" b="1" dirty="0">
                <a:solidFill>
                  <a:srgbClr val="1F497D"/>
                </a:solidFill>
                <a:latin typeface="Calibri"/>
              </a:rPr>
              <a:t>3-Year (N=36)</a:t>
            </a:r>
          </a:p>
        </p:txBody>
      </p:sp>
      <p:sp>
        <p:nvSpPr>
          <p:cNvPr id="710" name="S0_0"/>
          <p:cNvSpPr/>
          <p:nvPr/>
        </p:nvSpPr>
        <p:spPr>
          <a:xfrm>
            <a:off x="3048000" y="2133600"/>
            <a:ext cx="3193542" cy="355600"/>
          </a:xfrm>
          <a:prstGeom prst="roundRect">
            <a:avLst>
              <a:gd name="adj" fmla="val 8000"/>
            </a:avLst>
          </a:prstGeom>
          <a:solidFill>
            <a:srgbClr val="1F497D"/>
          </a:solidFill>
          <a:ln>
            <a:noFill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1100" b="1" dirty="0">
                <a:solidFill>
                  <a:srgbClr val="FFFFFF"/>
                </a:solidFill>
                <a:latin typeface="Calibri"/>
              </a:rPr>
              <a:t>76.2%</a:t>
            </a:r>
          </a:p>
        </p:txBody>
      </p:sp>
      <p:sp>
        <p:nvSpPr>
          <p:cNvPr id="711" name="S0_0"/>
          <p:cNvSpPr/>
          <p:nvPr/>
        </p:nvSpPr>
        <p:spPr>
          <a:xfrm>
            <a:off x="6241542" y="2133600"/>
            <a:ext cx="201168" cy="355600"/>
          </a:xfrm>
          <a:prstGeom prst="roundRect">
            <a:avLst>
              <a:gd name="adj" fmla="val 8000"/>
            </a:avLst>
          </a:prstGeom>
          <a:solidFill>
            <a:srgbClr val="5B9BD5"/>
          </a:solidFill>
          <a:ln>
            <a:noFill/>
          </a:ln>
        </p:spPr>
        <p:txBody>
          <a:bodyPr wrap="none" lIns="0" tIns="0" rIns="0" bIns="0" anchor="ctr" anchorCtr="1"/>
          <a:lstStyle/>
          <a:p>
            <a:pPr algn="ctr"/>
            <a:endParaRPr/>
          </a:p>
        </p:txBody>
      </p:sp>
      <p:sp>
        <p:nvSpPr>
          <p:cNvPr id="712" name="S0_0"/>
          <p:cNvSpPr/>
          <p:nvPr/>
        </p:nvSpPr>
        <p:spPr>
          <a:xfrm>
            <a:off x="6442710" y="2133600"/>
            <a:ext cx="796290" cy="355600"/>
          </a:xfrm>
          <a:prstGeom prst="roundRect">
            <a:avLst>
              <a:gd name="adj" fmla="val 8000"/>
            </a:avLst>
          </a:prstGeom>
          <a:solidFill>
            <a:srgbClr val="D6E4F0"/>
          </a:solidFill>
          <a:ln>
            <a:noFill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1100" b="1" dirty="0">
                <a:solidFill>
                  <a:srgbClr val="1F497D"/>
                </a:solidFill>
                <a:latin typeface="Calibri"/>
              </a:rPr>
              <a:t>19.0%</a:t>
            </a:r>
          </a:p>
        </p:txBody>
      </p:sp>
      <p:sp>
        <p:nvSpPr>
          <p:cNvPr id="713" name="BL0_1"/>
          <p:cNvSpPr/>
          <p:nvPr/>
        </p:nvSpPr>
        <p:spPr>
          <a:xfrm>
            <a:off x="584200" y="2590800"/>
            <a:ext cx="2362200" cy="3556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r"/>
            <a:r>
              <a:rPr lang="en-US" sz="1200" b="1" dirty="0">
                <a:solidFill>
                  <a:srgbClr val="1F497D"/>
                </a:solidFill>
                <a:latin typeface="Calibri"/>
              </a:rPr>
              <a:t>4-Year (N=15)</a:t>
            </a:r>
          </a:p>
        </p:txBody>
      </p:sp>
      <p:sp>
        <p:nvSpPr>
          <p:cNvPr id="714" name="S0_1"/>
          <p:cNvSpPr/>
          <p:nvPr/>
        </p:nvSpPr>
        <p:spPr>
          <a:xfrm>
            <a:off x="3048000" y="2590800"/>
            <a:ext cx="2619375" cy="355600"/>
          </a:xfrm>
          <a:prstGeom prst="roundRect">
            <a:avLst>
              <a:gd name="adj" fmla="val 8000"/>
            </a:avLst>
          </a:prstGeom>
          <a:solidFill>
            <a:srgbClr val="1F497D"/>
          </a:solidFill>
          <a:ln>
            <a:noFill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1100" b="1" dirty="0">
                <a:solidFill>
                  <a:srgbClr val="FFFFFF"/>
                </a:solidFill>
                <a:latin typeface="Calibri"/>
              </a:rPr>
              <a:t>62.5%</a:t>
            </a:r>
          </a:p>
        </p:txBody>
      </p:sp>
      <p:sp>
        <p:nvSpPr>
          <p:cNvPr id="715" name="S0_1"/>
          <p:cNvSpPr/>
          <p:nvPr/>
        </p:nvSpPr>
        <p:spPr>
          <a:xfrm>
            <a:off x="5667375" y="2590800"/>
            <a:ext cx="1571625" cy="355600"/>
          </a:xfrm>
          <a:prstGeom prst="roundRect">
            <a:avLst>
              <a:gd name="adj" fmla="val 8000"/>
            </a:avLst>
          </a:prstGeom>
          <a:solidFill>
            <a:srgbClr val="D6E4F0"/>
          </a:solidFill>
          <a:ln>
            <a:noFill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1100" b="1" dirty="0">
                <a:solidFill>
                  <a:srgbClr val="1F497D"/>
                </a:solidFill>
                <a:latin typeface="Calibri"/>
              </a:rPr>
              <a:t>37.5%</a:t>
            </a:r>
          </a:p>
        </p:txBody>
      </p:sp>
      <p:sp>
        <p:nvSpPr>
          <p:cNvPr id="716" name="Div0"/>
          <p:cNvSpPr/>
          <p:nvPr/>
        </p:nvSpPr>
        <p:spPr>
          <a:xfrm>
            <a:off x="584200" y="3175000"/>
            <a:ext cx="7366000" cy="0"/>
          </a:xfrm>
          <a:prstGeom prst="line">
            <a:avLst/>
          </a:prstGeom>
          <a:ln w="9525">
            <a:solidFill>
              <a:srgbClr val="D0D0D0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17" name="ST1"/>
          <p:cNvSpPr/>
          <p:nvPr/>
        </p:nvSpPr>
        <p:spPr>
          <a:xfrm>
            <a:off x="584200" y="3276600"/>
            <a:ext cx="7874000" cy="279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b"/>
          <a:lstStyle/>
          <a:p>
            <a:pPr algn="l"/>
            <a:r>
              <a:rPr lang="en-US" sz="1400" b="1" dirty="0">
                <a:solidFill>
                  <a:srgbClr val="1F497D"/>
                </a:solidFill>
                <a:latin typeface="Calibri"/>
              </a:rPr>
              <a:t>Clinical Teaching / Rotations  </a:t>
            </a:r>
            <a:r>
              <a:rPr lang="en-US" sz="1200" b="1" i="1" dirty="0">
                <a:solidFill>
                  <a:srgbClr val="C0504D"/>
                </a:solidFill>
                <a:latin typeface="Calibri"/>
              </a:rPr>
              <a:t>p = 0.036</a:t>
            </a:r>
          </a:p>
        </p:txBody>
      </p:sp>
      <p:sp>
        <p:nvSpPr>
          <p:cNvPr id="718" name="BL1_0"/>
          <p:cNvSpPr/>
          <p:nvPr/>
        </p:nvSpPr>
        <p:spPr>
          <a:xfrm>
            <a:off x="584200" y="3632200"/>
            <a:ext cx="2362200" cy="3556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r"/>
            <a:r>
              <a:rPr lang="en-US" sz="1200" b="1" dirty="0">
                <a:solidFill>
                  <a:srgbClr val="1F497D"/>
                </a:solidFill>
                <a:latin typeface="Calibri"/>
              </a:rPr>
              <a:t>3-Year (N=36)</a:t>
            </a:r>
          </a:p>
        </p:txBody>
      </p:sp>
      <p:sp>
        <p:nvSpPr>
          <p:cNvPr id="719" name="S1_0"/>
          <p:cNvSpPr/>
          <p:nvPr/>
        </p:nvSpPr>
        <p:spPr>
          <a:xfrm>
            <a:off x="3048000" y="3632200"/>
            <a:ext cx="3097149" cy="355600"/>
          </a:xfrm>
          <a:prstGeom prst="roundRect">
            <a:avLst>
              <a:gd name="adj" fmla="val 8000"/>
            </a:avLst>
          </a:prstGeom>
          <a:solidFill>
            <a:srgbClr val="1F497D"/>
          </a:solidFill>
          <a:ln>
            <a:noFill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1100" b="1" dirty="0">
                <a:solidFill>
                  <a:srgbClr val="FFFFFF"/>
                </a:solidFill>
                <a:latin typeface="Calibri"/>
              </a:rPr>
              <a:t>73.9%</a:t>
            </a:r>
          </a:p>
        </p:txBody>
      </p:sp>
      <p:sp>
        <p:nvSpPr>
          <p:cNvPr id="720" name="S1_0"/>
          <p:cNvSpPr/>
          <p:nvPr/>
        </p:nvSpPr>
        <p:spPr>
          <a:xfrm>
            <a:off x="6145149" y="3632200"/>
            <a:ext cx="180213" cy="355600"/>
          </a:xfrm>
          <a:prstGeom prst="roundRect">
            <a:avLst>
              <a:gd name="adj" fmla="val 8000"/>
            </a:avLst>
          </a:prstGeom>
          <a:solidFill>
            <a:srgbClr val="5B9BD5"/>
          </a:solidFill>
          <a:ln>
            <a:noFill/>
          </a:ln>
        </p:spPr>
        <p:txBody>
          <a:bodyPr wrap="none" lIns="0" tIns="0" rIns="0" bIns="0" anchor="ctr" anchorCtr="1"/>
          <a:lstStyle/>
          <a:p>
            <a:pPr algn="ctr"/>
            <a:endParaRPr/>
          </a:p>
        </p:txBody>
      </p:sp>
      <p:sp>
        <p:nvSpPr>
          <p:cNvPr id="721" name="S1_0"/>
          <p:cNvSpPr/>
          <p:nvPr/>
        </p:nvSpPr>
        <p:spPr>
          <a:xfrm>
            <a:off x="6325362" y="3632200"/>
            <a:ext cx="909447" cy="355600"/>
          </a:xfrm>
          <a:prstGeom prst="roundRect">
            <a:avLst>
              <a:gd name="adj" fmla="val 8000"/>
            </a:avLst>
          </a:prstGeom>
          <a:solidFill>
            <a:srgbClr val="D6E4F0"/>
          </a:solidFill>
          <a:ln>
            <a:noFill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1100" b="1" dirty="0">
                <a:solidFill>
                  <a:srgbClr val="1F497D"/>
                </a:solidFill>
                <a:latin typeface="Calibri"/>
              </a:rPr>
              <a:t>21.7%</a:t>
            </a:r>
          </a:p>
        </p:txBody>
      </p:sp>
      <p:sp>
        <p:nvSpPr>
          <p:cNvPr id="722" name="BL1_1"/>
          <p:cNvSpPr/>
          <p:nvPr/>
        </p:nvSpPr>
        <p:spPr>
          <a:xfrm>
            <a:off x="584200" y="4089400"/>
            <a:ext cx="2362200" cy="3556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r"/>
            <a:r>
              <a:rPr lang="en-US" sz="1200" b="1" dirty="0">
                <a:solidFill>
                  <a:srgbClr val="1F497D"/>
                </a:solidFill>
                <a:latin typeface="Calibri"/>
              </a:rPr>
              <a:t>4-Year (N=15)</a:t>
            </a:r>
          </a:p>
        </p:txBody>
      </p:sp>
      <p:sp>
        <p:nvSpPr>
          <p:cNvPr id="723" name="S1_1"/>
          <p:cNvSpPr/>
          <p:nvPr/>
        </p:nvSpPr>
        <p:spPr>
          <a:xfrm>
            <a:off x="3048000" y="4089400"/>
            <a:ext cx="1395603" cy="355600"/>
          </a:xfrm>
          <a:prstGeom prst="roundRect">
            <a:avLst>
              <a:gd name="adj" fmla="val 8000"/>
            </a:avLst>
          </a:prstGeom>
          <a:solidFill>
            <a:srgbClr val="1F497D"/>
          </a:solidFill>
          <a:ln>
            <a:noFill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1100" b="1" dirty="0">
                <a:solidFill>
                  <a:srgbClr val="FFFFFF"/>
                </a:solidFill>
                <a:latin typeface="Calibri"/>
              </a:rPr>
              <a:t>33.3%</a:t>
            </a:r>
          </a:p>
        </p:txBody>
      </p:sp>
      <p:sp>
        <p:nvSpPr>
          <p:cNvPr id="724" name="S1_1"/>
          <p:cNvSpPr/>
          <p:nvPr/>
        </p:nvSpPr>
        <p:spPr>
          <a:xfrm>
            <a:off x="4443603" y="4089400"/>
            <a:ext cx="930402" cy="355600"/>
          </a:xfrm>
          <a:prstGeom prst="roundRect">
            <a:avLst>
              <a:gd name="adj" fmla="val 8000"/>
            </a:avLst>
          </a:prstGeom>
          <a:solidFill>
            <a:srgbClr val="4BACC6"/>
          </a:solidFill>
          <a:ln>
            <a:noFill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1100" b="1" dirty="0">
                <a:solidFill>
                  <a:srgbClr val="FFFFFF"/>
                </a:solidFill>
                <a:latin typeface="Calibri"/>
              </a:rPr>
              <a:t>22.2%</a:t>
            </a:r>
          </a:p>
        </p:txBody>
      </p:sp>
      <p:sp>
        <p:nvSpPr>
          <p:cNvPr id="725" name="S1_1"/>
          <p:cNvSpPr/>
          <p:nvPr/>
        </p:nvSpPr>
        <p:spPr>
          <a:xfrm>
            <a:off x="5374005" y="4089400"/>
            <a:ext cx="1860804" cy="355600"/>
          </a:xfrm>
          <a:prstGeom prst="roundRect">
            <a:avLst>
              <a:gd name="adj" fmla="val 8000"/>
            </a:avLst>
          </a:prstGeom>
          <a:solidFill>
            <a:srgbClr val="D6E4F0"/>
          </a:solidFill>
          <a:ln>
            <a:noFill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1100" b="1" dirty="0">
                <a:solidFill>
                  <a:srgbClr val="1F497D"/>
                </a:solidFill>
                <a:latin typeface="Calibri"/>
              </a:rPr>
              <a:t>44.4%</a:t>
            </a:r>
          </a:p>
        </p:txBody>
      </p:sp>
      <p:sp>
        <p:nvSpPr>
          <p:cNvPr id="726" name="Div1"/>
          <p:cNvSpPr/>
          <p:nvPr/>
        </p:nvSpPr>
        <p:spPr>
          <a:xfrm>
            <a:off x="584200" y="4673600"/>
            <a:ext cx="7366000" cy="0"/>
          </a:xfrm>
          <a:prstGeom prst="line">
            <a:avLst/>
          </a:prstGeom>
          <a:ln w="9525">
            <a:solidFill>
              <a:srgbClr val="D0D0D0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27" name="ST2"/>
          <p:cNvSpPr/>
          <p:nvPr/>
        </p:nvSpPr>
        <p:spPr>
          <a:xfrm>
            <a:off x="584200" y="4775200"/>
            <a:ext cx="7874000" cy="279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b"/>
          <a:lstStyle/>
          <a:p>
            <a:pPr algn="l"/>
            <a:r>
              <a:rPr lang="en-US" sz="1400" b="1" dirty="0">
                <a:solidFill>
                  <a:srgbClr val="1F497D"/>
                </a:solidFill>
                <a:latin typeface="Calibri"/>
              </a:rPr>
              <a:t>Leadership / Curriculum Development  </a:t>
            </a:r>
            <a:r>
              <a:rPr lang="en-US" sz="1200" i="1" dirty="0">
                <a:solidFill>
                  <a:srgbClr val="888888"/>
                </a:solidFill>
                <a:latin typeface="Calibri"/>
              </a:rPr>
              <a:t>p = 0.337</a:t>
            </a:r>
          </a:p>
        </p:txBody>
      </p:sp>
      <p:sp>
        <p:nvSpPr>
          <p:cNvPr id="728" name="BL2_0"/>
          <p:cNvSpPr/>
          <p:nvPr/>
        </p:nvSpPr>
        <p:spPr>
          <a:xfrm>
            <a:off x="584200" y="5130800"/>
            <a:ext cx="2362200" cy="3556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r"/>
            <a:r>
              <a:rPr lang="en-US" sz="1200" b="1" dirty="0">
                <a:solidFill>
                  <a:srgbClr val="1F497D"/>
                </a:solidFill>
                <a:latin typeface="Calibri"/>
              </a:rPr>
              <a:t>3-Year (N=36)</a:t>
            </a:r>
          </a:p>
        </p:txBody>
      </p:sp>
      <p:sp>
        <p:nvSpPr>
          <p:cNvPr id="729" name="S2_0"/>
          <p:cNvSpPr/>
          <p:nvPr/>
        </p:nvSpPr>
        <p:spPr>
          <a:xfrm>
            <a:off x="3048000" y="5130800"/>
            <a:ext cx="3826383" cy="355600"/>
          </a:xfrm>
          <a:prstGeom prst="roundRect">
            <a:avLst>
              <a:gd name="adj" fmla="val 8000"/>
            </a:avLst>
          </a:prstGeom>
          <a:solidFill>
            <a:srgbClr val="1F497D"/>
          </a:solidFill>
          <a:ln>
            <a:noFill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1100" b="1" dirty="0">
                <a:solidFill>
                  <a:srgbClr val="FFFFFF"/>
                </a:solidFill>
                <a:latin typeface="Calibri"/>
              </a:rPr>
              <a:t>91.3%</a:t>
            </a:r>
          </a:p>
        </p:txBody>
      </p:sp>
      <p:sp>
        <p:nvSpPr>
          <p:cNvPr id="730" name="S2_0"/>
          <p:cNvSpPr/>
          <p:nvPr/>
        </p:nvSpPr>
        <p:spPr>
          <a:xfrm>
            <a:off x="6874383" y="5130800"/>
            <a:ext cx="364617" cy="355600"/>
          </a:xfrm>
          <a:prstGeom prst="roundRect">
            <a:avLst>
              <a:gd name="adj" fmla="val 8000"/>
            </a:avLst>
          </a:prstGeom>
          <a:solidFill>
            <a:srgbClr val="5B9BD5"/>
          </a:solidFill>
          <a:ln>
            <a:noFill/>
          </a:ln>
        </p:spPr>
        <p:txBody>
          <a:bodyPr wrap="none" lIns="0" tIns="0" rIns="0" bIns="0" anchor="ctr" anchorCtr="1"/>
          <a:lstStyle/>
          <a:p>
            <a:pPr algn="ctr"/>
            <a:endParaRPr/>
          </a:p>
        </p:txBody>
      </p:sp>
      <p:sp>
        <p:nvSpPr>
          <p:cNvPr id="731" name="BL2_1"/>
          <p:cNvSpPr/>
          <p:nvPr/>
        </p:nvSpPr>
        <p:spPr>
          <a:xfrm>
            <a:off x="584200" y="5588000"/>
            <a:ext cx="2362200" cy="3556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r"/>
            <a:r>
              <a:rPr lang="en-US" sz="1200" b="1" dirty="0">
                <a:solidFill>
                  <a:srgbClr val="1F497D"/>
                </a:solidFill>
                <a:latin typeface="Calibri"/>
              </a:rPr>
              <a:t>4-Year (N=15)</a:t>
            </a:r>
          </a:p>
        </p:txBody>
      </p:sp>
      <p:sp>
        <p:nvSpPr>
          <p:cNvPr id="732" name="S2_1"/>
          <p:cNvSpPr/>
          <p:nvPr/>
        </p:nvSpPr>
        <p:spPr>
          <a:xfrm>
            <a:off x="3048000" y="5588000"/>
            <a:ext cx="3725799" cy="355600"/>
          </a:xfrm>
          <a:prstGeom prst="roundRect">
            <a:avLst>
              <a:gd name="adj" fmla="val 8000"/>
            </a:avLst>
          </a:prstGeom>
          <a:solidFill>
            <a:srgbClr val="1F497D"/>
          </a:solidFill>
          <a:ln>
            <a:noFill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1100" b="1" dirty="0">
                <a:solidFill>
                  <a:srgbClr val="FFFFFF"/>
                </a:solidFill>
                <a:latin typeface="Calibri"/>
              </a:rPr>
              <a:t>88.9%</a:t>
            </a:r>
          </a:p>
        </p:txBody>
      </p:sp>
      <p:sp>
        <p:nvSpPr>
          <p:cNvPr id="733" name="S2_1"/>
          <p:cNvSpPr/>
          <p:nvPr/>
        </p:nvSpPr>
        <p:spPr>
          <a:xfrm>
            <a:off x="6773799" y="5588000"/>
            <a:ext cx="465201" cy="355600"/>
          </a:xfrm>
          <a:prstGeom prst="roundRect">
            <a:avLst>
              <a:gd name="adj" fmla="val 8000"/>
            </a:avLst>
          </a:prstGeom>
          <a:solidFill>
            <a:srgbClr val="D6E4F0"/>
          </a:solidFill>
          <a:ln>
            <a:noFill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1100" b="1" dirty="0">
                <a:solidFill>
                  <a:srgbClr val="1F497D"/>
                </a:solidFill>
                <a:latin typeface="Calibri"/>
              </a:rPr>
              <a:t>11.1%</a:t>
            </a:r>
          </a:p>
        </p:txBody>
      </p:sp>
    </p:spTree>
    <p:extLst>
      <p:ext uri="{BB962C8B-B14F-4D97-AF65-F5344CB8AC3E}">
        <p14:creationId xmlns:p14="http://schemas.microsoft.com/office/powerpoint/2010/main" val="296694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7ECFA-6023-2908-D354-79180BA48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FACULTY </a:t>
            </a:r>
          </a:p>
        </p:txBody>
      </p:sp>
      <p:sp>
        <p:nvSpPr>
          <p:cNvPr id="800" name="C00"/>
          <p:cNvSpPr/>
          <p:nvPr/>
        </p:nvSpPr>
        <p:spPr>
          <a:xfrm>
            <a:off x="685800" y="1371600"/>
            <a:ext cx="3746500" cy="2387600"/>
          </a:xfrm>
          <a:prstGeom prst="roundRect">
            <a:avLst>
              <a:gd name="adj" fmla="val 4000"/>
            </a:avLst>
          </a:prstGeom>
          <a:solidFill>
            <a:srgbClr val="1F497D"/>
          </a:solidFill>
          <a:ln>
            <a:noFill/>
          </a:ln>
          <a:effectLst>
            <a:outerShdw blurRad="38100" dist="19050" dir="5400000" algn="t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01" name="T00"/>
          <p:cNvSpPr/>
          <p:nvPr/>
        </p:nvSpPr>
        <p:spPr>
          <a:xfrm>
            <a:off x="863600" y="1498600"/>
            <a:ext cx="3390900" cy="279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l"/>
            <a:r>
              <a:rPr lang="en-US" sz="1400" b="1" dirty="0">
                <a:solidFill>
                  <a:srgbClr val="FFFFFF"/>
                </a:solidFill>
                <a:latin typeface="Calibri"/>
              </a:rPr>
              <a:t># Professors</a:t>
            </a:r>
            <a:r>
              <a:rPr lang="en-US" sz="1100" b="1" i="1" dirty="0">
                <a:solidFill>
                  <a:srgbClr val="FF9999"/>
                </a:solidFill>
                <a:latin typeface="Calibri"/>
              </a:rPr>
              <a:t>  p = 0.002</a:t>
            </a:r>
          </a:p>
        </p:txBody>
      </p:sp>
      <p:sp>
        <p:nvSpPr>
          <p:cNvPr id="802" name="SH"/>
          <p:cNvSpPr/>
          <p:nvPr/>
        </p:nvSpPr>
        <p:spPr>
          <a:xfrm>
            <a:off x="863600" y="1828800"/>
            <a:ext cx="1644650" cy="2286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ctr"/>
            <a:r>
              <a:rPr lang="en-US" sz="1100" dirty="0">
                <a:solidFill>
                  <a:srgbClr val="FFFFFF">
                    <a:alpha val="60000"/>
                  </a:srgbClr>
                </a:solidFill>
                <a:latin typeface="Calibri"/>
              </a:rPr>
              <a:t>3-Year</a:t>
            </a:r>
          </a:p>
        </p:txBody>
      </p:sp>
      <p:sp>
        <p:nvSpPr>
          <p:cNvPr id="803" name="Med"/>
          <p:cNvSpPr/>
          <p:nvPr/>
        </p:nvSpPr>
        <p:spPr>
          <a:xfrm>
            <a:off x="863600" y="2057400"/>
            <a:ext cx="1644650" cy="457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Calibri"/>
              </a:rPr>
              <a:t>6.0</a:t>
            </a:r>
          </a:p>
        </p:txBody>
      </p:sp>
      <p:sp>
        <p:nvSpPr>
          <p:cNvPr id="804" name="ML"/>
          <p:cNvSpPr/>
          <p:nvPr/>
        </p:nvSpPr>
        <p:spPr>
          <a:xfrm>
            <a:off x="863600" y="2514600"/>
            <a:ext cx="1644650" cy="203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 algn="ctr"/>
            <a:r>
              <a:rPr lang="en-US" sz="1000" dirty="0">
                <a:solidFill>
                  <a:srgbClr val="FFFFFF">
                    <a:alpha val="60000"/>
                  </a:srgbClr>
                </a:solidFill>
                <a:latin typeface="Calibri"/>
              </a:rPr>
              <a:t>Median</a:t>
            </a:r>
          </a:p>
        </p:txBody>
      </p:sp>
      <p:sp>
        <p:nvSpPr>
          <p:cNvPr id="805" name="Det"/>
          <p:cNvSpPr/>
          <p:nvPr/>
        </p:nvSpPr>
        <p:spPr>
          <a:xfrm>
            <a:off x="863600" y="2768600"/>
            <a:ext cx="1644650" cy="9906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 algn="ctr">
              <a:lnSpc>
                <a:spcPts val="1400"/>
              </a:lnSpc>
            </a:pPr>
            <a:r>
              <a:rPr lang="en-US" sz="1000" dirty="0">
                <a:solidFill>
                  <a:srgbClr val="FFFFFF">
                    <a:alpha val="75000"/>
                  </a:srgbClr>
                </a:solidFill>
                <a:latin typeface="Calibri"/>
              </a:rPr>
              <a:t>Mean: 6.4 (4.0)</a:t>
            </a:r>
          </a:p>
          <a:p>
            <a:pPr algn="ctr">
              <a:lnSpc>
                <a:spcPts val="1400"/>
              </a:lnSpc>
            </a:pPr>
            <a:r>
              <a:rPr lang="en-US" sz="1000" dirty="0">
                <a:solidFill>
                  <a:srgbClr val="FFFFFF">
                    <a:alpha val="75000"/>
                  </a:srgbClr>
                </a:solidFill>
                <a:latin typeface="Calibri"/>
              </a:rPr>
              <a:t>Range: 1–16</a:t>
            </a:r>
          </a:p>
          <a:p>
            <a:pPr algn="ctr">
              <a:lnSpc>
                <a:spcPts val="1400"/>
              </a:lnSpc>
            </a:pPr>
            <a:r>
              <a:rPr lang="en-US" sz="1000" dirty="0">
                <a:solidFill>
                  <a:srgbClr val="FFFFFF">
                    <a:alpha val="75000"/>
                  </a:srgbClr>
                </a:solidFill>
                <a:latin typeface="Calibri"/>
              </a:rPr>
              <a:t>IQR: 3.0–8.5</a:t>
            </a:r>
          </a:p>
        </p:txBody>
      </p:sp>
      <p:sp>
        <p:nvSpPr>
          <p:cNvPr id="806" name="SH"/>
          <p:cNvSpPr/>
          <p:nvPr/>
        </p:nvSpPr>
        <p:spPr>
          <a:xfrm>
            <a:off x="2609850" y="1828800"/>
            <a:ext cx="1644650" cy="2286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ctr"/>
            <a:r>
              <a:rPr lang="en-US" sz="1100" dirty="0">
                <a:solidFill>
                  <a:srgbClr val="FFFFFF">
                    <a:alpha val="60000"/>
                  </a:srgbClr>
                </a:solidFill>
                <a:latin typeface="Calibri"/>
              </a:rPr>
              <a:t>4-Year</a:t>
            </a:r>
          </a:p>
        </p:txBody>
      </p:sp>
      <p:sp>
        <p:nvSpPr>
          <p:cNvPr id="807" name="Med"/>
          <p:cNvSpPr/>
          <p:nvPr/>
        </p:nvSpPr>
        <p:spPr>
          <a:xfrm>
            <a:off x="2609850" y="2057400"/>
            <a:ext cx="1644650" cy="457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Calibri"/>
              </a:rPr>
              <a:t>13.5</a:t>
            </a:r>
          </a:p>
        </p:txBody>
      </p:sp>
      <p:sp>
        <p:nvSpPr>
          <p:cNvPr id="808" name="ML"/>
          <p:cNvSpPr/>
          <p:nvPr/>
        </p:nvSpPr>
        <p:spPr>
          <a:xfrm>
            <a:off x="2609850" y="2514600"/>
            <a:ext cx="1644650" cy="203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 algn="ctr"/>
            <a:r>
              <a:rPr lang="en-US" sz="1000" dirty="0">
                <a:solidFill>
                  <a:srgbClr val="FFFFFF">
                    <a:alpha val="60000"/>
                  </a:srgbClr>
                </a:solidFill>
                <a:latin typeface="Calibri"/>
              </a:rPr>
              <a:t>Median</a:t>
            </a:r>
          </a:p>
        </p:txBody>
      </p:sp>
      <p:sp>
        <p:nvSpPr>
          <p:cNvPr id="809" name="Det"/>
          <p:cNvSpPr/>
          <p:nvPr/>
        </p:nvSpPr>
        <p:spPr>
          <a:xfrm>
            <a:off x="2609850" y="2768600"/>
            <a:ext cx="1644650" cy="9906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 algn="ctr">
              <a:lnSpc>
                <a:spcPts val="1400"/>
              </a:lnSpc>
            </a:pPr>
            <a:r>
              <a:rPr lang="en-US" sz="1000" dirty="0">
                <a:solidFill>
                  <a:srgbClr val="FFFFFF">
                    <a:alpha val="75000"/>
                  </a:srgbClr>
                </a:solidFill>
                <a:latin typeface="Calibri"/>
              </a:rPr>
              <a:t>Mean: 12.8 (7.5)</a:t>
            </a:r>
          </a:p>
          <a:p>
            <a:pPr algn="ctr">
              <a:lnSpc>
                <a:spcPts val="1400"/>
              </a:lnSpc>
            </a:pPr>
            <a:r>
              <a:rPr lang="en-US" sz="1000" dirty="0">
                <a:solidFill>
                  <a:srgbClr val="FFFFFF">
                    <a:alpha val="75000"/>
                  </a:srgbClr>
                </a:solidFill>
                <a:latin typeface="Calibri"/>
              </a:rPr>
              <a:t>Range: 4–33</a:t>
            </a:r>
          </a:p>
          <a:p>
            <a:pPr algn="ctr">
              <a:lnSpc>
                <a:spcPts val="1400"/>
              </a:lnSpc>
            </a:pPr>
            <a:r>
              <a:rPr lang="en-US" sz="1000" dirty="0">
                <a:solidFill>
                  <a:srgbClr val="FFFFFF">
                    <a:alpha val="75000"/>
                  </a:srgbClr>
                </a:solidFill>
                <a:latin typeface="Calibri"/>
              </a:rPr>
              <a:t>IQR: 7.0–16.0</a:t>
            </a:r>
          </a:p>
        </p:txBody>
      </p:sp>
      <p:sp>
        <p:nvSpPr>
          <p:cNvPr id="810" name="VDiv"/>
          <p:cNvSpPr/>
          <p:nvPr/>
        </p:nvSpPr>
        <p:spPr>
          <a:xfrm>
            <a:off x="2533650" y="1879600"/>
            <a:ext cx="0" cy="1701800"/>
          </a:xfrm>
          <a:prstGeom prst="line">
            <a:avLst/>
          </a:prstGeom>
          <a:ln w="9525">
            <a:solidFill>
              <a:srgbClr val="FFFFFF">
                <a:alpha val="25000"/>
              </a:srgbClr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811" name="C01"/>
          <p:cNvSpPr/>
          <p:nvPr/>
        </p:nvSpPr>
        <p:spPr>
          <a:xfrm>
            <a:off x="4711700" y="1371600"/>
            <a:ext cx="3746500" cy="2387600"/>
          </a:xfrm>
          <a:prstGeom prst="roundRect">
            <a:avLst>
              <a:gd name="adj" fmla="val 4000"/>
            </a:avLst>
          </a:prstGeom>
          <a:solidFill>
            <a:srgbClr val="4BACC6"/>
          </a:solidFill>
          <a:ln>
            <a:noFill/>
          </a:ln>
          <a:effectLst>
            <a:outerShdw blurRad="38100" dist="19050" dir="5400000" algn="t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12" name="T01"/>
          <p:cNvSpPr/>
          <p:nvPr/>
        </p:nvSpPr>
        <p:spPr>
          <a:xfrm>
            <a:off x="4889500" y="1498600"/>
            <a:ext cx="3390900" cy="279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l"/>
            <a:r>
              <a:rPr lang="en-US" sz="1400" b="1" dirty="0">
                <a:solidFill>
                  <a:srgbClr val="FFFFFF"/>
                </a:solidFill>
                <a:latin typeface="Calibri"/>
              </a:rPr>
              <a:t># Associate Professors</a:t>
            </a:r>
            <a:r>
              <a:rPr lang="en-US" sz="1100" b="1" i="1" dirty="0">
                <a:solidFill>
                  <a:srgbClr val="FF9999"/>
                </a:solidFill>
                <a:latin typeface="Calibri"/>
              </a:rPr>
              <a:t>  p &lt; .001</a:t>
            </a:r>
          </a:p>
        </p:txBody>
      </p:sp>
      <p:sp>
        <p:nvSpPr>
          <p:cNvPr id="813" name="SH"/>
          <p:cNvSpPr/>
          <p:nvPr/>
        </p:nvSpPr>
        <p:spPr>
          <a:xfrm>
            <a:off x="4889500" y="1828800"/>
            <a:ext cx="1644650" cy="2286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ctr"/>
            <a:r>
              <a:rPr lang="en-US" sz="1100" dirty="0">
                <a:solidFill>
                  <a:srgbClr val="FFFFFF">
                    <a:alpha val="60000"/>
                  </a:srgbClr>
                </a:solidFill>
                <a:latin typeface="Calibri"/>
              </a:rPr>
              <a:t>3-Year</a:t>
            </a:r>
          </a:p>
        </p:txBody>
      </p:sp>
      <p:sp>
        <p:nvSpPr>
          <p:cNvPr id="814" name="Med"/>
          <p:cNvSpPr/>
          <p:nvPr/>
        </p:nvSpPr>
        <p:spPr>
          <a:xfrm>
            <a:off x="4889500" y="2057400"/>
            <a:ext cx="1644650" cy="457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Calibri"/>
              </a:rPr>
              <a:t>11.0</a:t>
            </a:r>
          </a:p>
        </p:txBody>
      </p:sp>
      <p:sp>
        <p:nvSpPr>
          <p:cNvPr id="815" name="ML"/>
          <p:cNvSpPr/>
          <p:nvPr/>
        </p:nvSpPr>
        <p:spPr>
          <a:xfrm>
            <a:off x="4889500" y="2514600"/>
            <a:ext cx="1644650" cy="203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 algn="ctr"/>
            <a:r>
              <a:rPr lang="en-US" sz="1000" dirty="0">
                <a:solidFill>
                  <a:srgbClr val="FFFFFF">
                    <a:alpha val="60000"/>
                  </a:srgbClr>
                </a:solidFill>
                <a:latin typeface="Calibri"/>
              </a:rPr>
              <a:t>Median</a:t>
            </a:r>
          </a:p>
        </p:txBody>
      </p:sp>
      <p:sp>
        <p:nvSpPr>
          <p:cNvPr id="816" name="Det"/>
          <p:cNvSpPr/>
          <p:nvPr/>
        </p:nvSpPr>
        <p:spPr>
          <a:xfrm>
            <a:off x="4889500" y="2768600"/>
            <a:ext cx="1644650" cy="9906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 algn="ctr">
              <a:lnSpc>
                <a:spcPts val="1400"/>
              </a:lnSpc>
            </a:pPr>
            <a:r>
              <a:rPr lang="en-US" sz="1000" dirty="0">
                <a:solidFill>
                  <a:srgbClr val="FFFFFF">
                    <a:alpha val="75000"/>
                  </a:srgbClr>
                </a:solidFill>
                <a:latin typeface="Calibri"/>
              </a:rPr>
              <a:t>Mean: 10.9 (5.3)</a:t>
            </a:r>
          </a:p>
          <a:p>
            <a:pPr algn="ctr">
              <a:lnSpc>
                <a:spcPts val="1400"/>
              </a:lnSpc>
            </a:pPr>
            <a:r>
              <a:rPr lang="en-US" sz="1000" dirty="0">
                <a:solidFill>
                  <a:srgbClr val="FFFFFF">
                    <a:alpha val="75000"/>
                  </a:srgbClr>
                </a:solidFill>
                <a:latin typeface="Calibri"/>
              </a:rPr>
              <a:t>Range: 3–26</a:t>
            </a:r>
          </a:p>
          <a:p>
            <a:pPr algn="ctr">
              <a:lnSpc>
                <a:spcPts val="1400"/>
              </a:lnSpc>
            </a:pPr>
            <a:r>
              <a:rPr lang="en-US" sz="1000" dirty="0">
                <a:solidFill>
                  <a:srgbClr val="FFFFFF">
                    <a:alpha val="75000"/>
                  </a:srgbClr>
                </a:solidFill>
                <a:latin typeface="Calibri"/>
              </a:rPr>
              <a:t>IQR: 7.0–14.0</a:t>
            </a:r>
          </a:p>
        </p:txBody>
      </p:sp>
      <p:sp>
        <p:nvSpPr>
          <p:cNvPr id="817" name="SH"/>
          <p:cNvSpPr/>
          <p:nvPr/>
        </p:nvSpPr>
        <p:spPr>
          <a:xfrm>
            <a:off x="6635750" y="1828800"/>
            <a:ext cx="1644650" cy="2286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ctr"/>
            <a:r>
              <a:rPr lang="en-US" sz="1100" dirty="0">
                <a:solidFill>
                  <a:srgbClr val="FFFFFF">
                    <a:alpha val="60000"/>
                  </a:srgbClr>
                </a:solidFill>
                <a:latin typeface="Calibri"/>
              </a:rPr>
              <a:t>4-Year</a:t>
            </a:r>
          </a:p>
        </p:txBody>
      </p:sp>
      <p:sp>
        <p:nvSpPr>
          <p:cNvPr id="818" name="Med"/>
          <p:cNvSpPr/>
          <p:nvPr/>
        </p:nvSpPr>
        <p:spPr>
          <a:xfrm>
            <a:off x="6635750" y="2057400"/>
            <a:ext cx="1644650" cy="457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Calibri"/>
              </a:rPr>
              <a:t>21.5</a:t>
            </a:r>
          </a:p>
        </p:txBody>
      </p:sp>
      <p:sp>
        <p:nvSpPr>
          <p:cNvPr id="819" name="ML"/>
          <p:cNvSpPr/>
          <p:nvPr/>
        </p:nvSpPr>
        <p:spPr>
          <a:xfrm>
            <a:off x="6635750" y="2514600"/>
            <a:ext cx="1644650" cy="203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 algn="ctr"/>
            <a:r>
              <a:rPr lang="en-US" sz="1000" dirty="0">
                <a:solidFill>
                  <a:srgbClr val="FFFFFF">
                    <a:alpha val="60000"/>
                  </a:srgbClr>
                </a:solidFill>
                <a:latin typeface="Calibri"/>
              </a:rPr>
              <a:t>Median</a:t>
            </a:r>
          </a:p>
        </p:txBody>
      </p:sp>
      <p:sp>
        <p:nvSpPr>
          <p:cNvPr id="820" name="Det"/>
          <p:cNvSpPr/>
          <p:nvPr/>
        </p:nvSpPr>
        <p:spPr>
          <a:xfrm>
            <a:off x="6635750" y="2768600"/>
            <a:ext cx="1644650" cy="9906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 algn="ctr">
              <a:lnSpc>
                <a:spcPts val="1400"/>
              </a:lnSpc>
            </a:pPr>
            <a:r>
              <a:rPr lang="en-US" sz="1000" dirty="0">
                <a:solidFill>
                  <a:srgbClr val="FFFFFF">
                    <a:alpha val="75000"/>
                  </a:srgbClr>
                </a:solidFill>
                <a:latin typeface="Calibri"/>
              </a:rPr>
              <a:t>Mean: 22.6 (7.6)</a:t>
            </a:r>
          </a:p>
          <a:p>
            <a:pPr algn="ctr">
              <a:lnSpc>
                <a:spcPts val="1400"/>
              </a:lnSpc>
            </a:pPr>
            <a:r>
              <a:rPr lang="en-US" sz="1000" dirty="0">
                <a:solidFill>
                  <a:srgbClr val="FFFFFF">
                    <a:alpha val="75000"/>
                  </a:srgbClr>
                </a:solidFill>
                <a:latin typeface="Calibri"/>
              </a:rPr>
              <a:t>Range: 11–35</a:t>
            </a:r>
          </a:p>
          <a:p>
            <a:pPr algn="ctr">
              <a:lnSpc>
                <a:spcPts val="1400"/>
              </a:lnSpc>
            </a:pPr>
            <a:r>
              <a:rPr lang="en-US" sz="1000" dirty="0">
                <a:solidFill>
                  <a:srgbClr val="FFFFFF">
                    <a:alpha val="75000"/>
                  </a:srgbClr>
                </a:solidFill>
                <a:latin typeface="Calibri"/>
              </a:rPr>
              <a:t>IQR: 19.0–28.0</a:t>
            </a:r>
          </a:p>
        </p:txBody>
      </p:sp>
      <p:sp>
        <p:nvSpPr>
          <p:cNvPr id="821" name="VDiv"/>
          <p:cNvSpPr/>
          <p:nvPr/>
        </p:nvSpPr>
        <p:spPr>
          <a:xfrm>
            <a:off x="6559550" y="1879600"/>
            <a:ext cx="0" cy="1701800"/>
          </a:xfrm>
          <a:prstGeom prst="line">
            <a:avLst/>
          </a:prstGeom>
          <a:ln w="9525">
            <a:solidFill>
              <a:srgbClr val="FFFFFF">
                <a:alpha val="25000"/>
              </a:srgbClr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822" name="C10"/>
          <p:cNvSpPr/>
          <p:nvPr/>
        </p:nvSpPr>
        <p:spPr>
          <a:xfrm>
            <a:off x="685800" y="3937000"/>
            <a:ext cx="3746500" cy="2387600"/>
          </a:xfrm>
          <a:prstGeom prst="roundRect">
            <a:avLst>
              <a:gd name="adj" fmla="val 4000"/>
            </a:avLst>
          </a:prstGeom>
          <a:solidFill>
            <a:srgbClr val="1F497D"/>
          </a:solidFill>
          <a:ln>
            <a:noFill/>
          </a:ln>
          <a:effectLst>
            <a:outerShdw blurRad="38100" dist="19050" dir="5400000" algn="t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23" name="T10"/>
          <p:cNvSpPr/>
          <p:nvPr/>
        </p:nvSpPr>
        <p:spPr>
          <a:xfrm>
            <a:off x="863600" y="4064000"/>
            <a:ext cx="3390900" cy="279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l"/>
            <a:r>
              <a:rPr lang="en-US" sz="1400" b="1" dirty="0">
                <a:solidFill>
                  <a:srgbClr val="FFFFFF"/>
                </a:solidFill>
                <a:latin typeface="Calibri"/>
              </a:rPr>
              <a:t># Assistant Professors</a:t>
            </a:r>
            <a:r>
              <a:rPr lang="en-US" sz="1100" i="1" dirty="0">
                <a:solidFill>
                  <a:srgbClr val="BBBBBB"/>
                </a:solidFill>
                <a:latin typeface="Calibri"/>
              </a:rPr>
              <a:t>  p = 0.347</a:t>
            </a:r>
          </a:p>
        </p:txBody>
      </p:sp>
      <p:sp>
        <p:nvSpPr>
          <p:cNvPr id="824" name="SH"/>
          <p:cNvSpPr/>
          <p:nvPr/>
        </p:nvSpPr>
        <p:spPr>
          <a:xfrm>
            <a:off x="863600" y="4394200"/>
            <a:ext cx="1644650" cy="2286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ctr"/>
            <a:r>
              <a:rPr lang="en-US" sz="1100" dirty="0">
                <a:solidFill>
                  <a:srgbClr val="FFFFFF">
                    <a:alpha val="60000"/>
                  </a:srgbClr>
                </a:solidFill>
                <a:latin typeface="Calibri"/>
              </a:rPr>
              <a:t>3-Year</a:t>
            </a:r>
          </a:p>
        </p:txBody>
      </p:sp>
      <p:sp>
        <p:nvSpPr>
          <p:cNvPr id="825" name="Med"/>
          <p:cNvSpPr/>
          <p:nvPr/>
        </p:nvSpPr>
        <p:spPr>
          <a:xfrm>
            <a:off x="863600" y="4622800"/>
            <a:ext cx="1644650" cy="457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Calibri"/>
              </a:rPr>
              <a:t>28.0</a:t>
            </a:r>
          </a:p>
        </p:txBody>
      </p:sp>
      <p:sp>
        <p:nvSpPr>
          <p:cNvPr id="826" name="ML"/>
          <p:cNvSpPr/>
          <p:nvPr/>
        </p:nvSpPr>
        <p:spPr>
          <a:xfrm>
            <a:off x="863600" y="5080000"/>
            <a:ext cx="1644650" cy="203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 algn="ctr"/>
            <a:r>
              <a:rPr lang="en-US" sz="1000" dirty="0">
                <a:solidFill>
                  <a:srgbClr val="FFFFFF">
                    <a:alpha val="60000"/>
                  </a:srgbClr>
                </a:solidFill>
                <a:latin typeface="Calibri"/>
              </a:rPr>
              <a:t>Median</a:t>
            </a:r>
          </a:p>
        </p:txBody>
      </p:sp>
      <p:sp>
        <p:nvSpPr>
          <p:cNvPr id="827" name="Det"/>
          <p:cNvSpPr/>
          <p:nvPr/>
        </p:nvSpPr>
        <p:spPr>
          <a:xfrm>
            <a:off x="863600" y="5334000"/>
            <a:ext cx="1644650" cy="9906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 algn="ctr">
              <a:lnSpc>
                <a:spcPts val="1400"/>
              </a:lnSpc>
            </a:pPr>
            <a:r>
              <a:rPr lang="en-US" sz="1000" dirty="0">
                <a:solidFill>
                  <a:srgbClr val="FFFFFF">
                    <a:alpha val="75000"/>
                  </a:srgbClr>
                </a:solidFill>
                <a:latin typeface="Calibri"/>
              </a:rPr>
              <a:t>Mean: 33.2 (19.6)</a:t>
            </a:r>
          </a:p>
          <a:p>
            <a:pPr algn="ctr">
              <a:lnSpc>
                <a:spcPts val="1400"/>
              </a:lnSpc>
            </a:pPr>
            <a:r>
              <a:rPr lang="en-US" sz="1000" dirty="0">
                <a:solidFill>
                  <a:srgbClr val="FFFFFF">
                    <a:alpha val="75000"/>
                  </a:srgbClr>
                </a:solidFill>
                <a:latin typeface="Calibri"/>
              </a:rPr>
              <a:t>Range: 9–76</a:t>
            </a:r>
          </a:p>
          <a:p>
            <a:pPr algn="ctr">
              <a:lnSpc>
                <a:spcPts val="1400"/>
              </a:lnSpc>
            </a:pPr>
            <a:r>
              <a:rPr lang="en-US" sz="1000" dirty="0">
                <a:solidFill>
                  <a:srgbClr val="FFFFFF">
                    <a:alpha val="75000"/>
                  </a:srgbClr>
                </a:solidFill>
                <a:latin typeface="Calibri"/>
              </a:rPr>
              <a:t>IQR: 17.0–47.0</a:t>
            </a:r>
          </a:p>
        </p:txBody>
      </p:sp>
      <p:sp>
        <p:nvSpPr>
          <p:cNvPr id="828" name="SH"/>
          <p:cNvSpPr/>
          <p:nvPr/>
        </p:nvSpPr>
        <p:spPr>
          <a:xfrm>
            <a:off x="2609850" y="4394200"/>
            <a:ext cx="1644650" cy="2286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ctr"/>
            <a:r>
              <a:rPr lang="en-US" sz="1100" dirty="0">
                <a:solidFill>
                  <a:srgbClr val="FFFFFF">
                    <a:alpha val="60000"/>
                  </a:srgbClr>
                </a:solidFill>
                <a:latin typeface="Calibri"/>
              </a:rPr>
              <a:t>4-Year</a:t>
            </a:r>
          </a:p>
        </p:txBody>
      </p:sp>
      <p:sp>
        <p:nvSpPr>
          <p:cNvPr id="829" name="Med"/>
          <p:cNvSpPr/>
          <p:nvPr/>
        </p:nvSpPr>
        <p:spPr>
          <a:xfrm>
            <a:off x="2609850" y="4622800"/>
            <a:ext cx="1644650" cy="457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Calibri"/>
              </a:rPr>
              <a:t>34.5</a:t>
            </a:r>
          </a:p>
        </p:txBody>
      </p:sp>
      <p:sp>
        <p:nvSpPr>
          <p:cNvPr id="830" name="ML"/>
          <p:cNvSpPr/>
          <p:nvPr/>
        </p:nvSpPr>
        <p:spPr>
          <a:xfrm>
            <a:off x="2609850" y="5080000"/>
            <a:ext cx="1644650" cy="203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 algn="ctr"/>
            <a:r>
              <a:rPr lang="en-US" sz="1000" dirty="0">
                <a:solidFill>
                  <a:srgbClr val="FFFFFF">
                    <a:alpha val="60000"/>
                  </a:srgbClr>
                </a:solidFill>
                <a:latin typeface="Calibri"/>
              </a:rPr>
              <a:t>Median</a:t>
            </a:r>
          </a:p>
        </p:txBody>
      </p:sp>
      <p:sp>
        <p:nvSpPr>
          <p:cNvPr id="831" name="Det"/>
          <p:cNvSpPr/>
          <p:nvPr/>
        </p:nvSpPr>
        <p:spPr>
          <a:xfrm>
            <a:off x="2609850" y="5334000"/>
            <a:ext cx="1644650" cy="9906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 algn="ctr">
              <a:lnSpc>
                <a:spcPts val="1400"/>
              </a:lnSpc>
            </a:pPr>
            <a:r>
              <a:rPr lang="en-US" sz="1000" dirty="0">
                <a:solidFill>
                  <a:srgbClr val="FFFFFF">
                    <a:alpha val="75000"/>
                  </a:srgbClr>
                </a:solidFill>
                <a:latin typeface="Calibri"/>
              </a:rPr>
              <a:t>Mean: 39.0 (22.4)</a:t>
            </a:r>
          </a:p>
          <a:p>
            <a:pPr algn="ctr">
              <a:lnSpc>
                <a:spcPts val="1400"/>
              </a:lnSpc>
            </a:pPr>
            <a:r>
              <a:rPr lang="en-US" sz="1000" dirty="0">
                <a:solidFill>
                  <a:srgbClr val="FFFFFF">
                    <a:alpha val="75000"/>
                  </a:srgbClr>
                </a:solidFill>
                <a:latin typeface="Calibri"/>
              </a:rPr>
              <a:t>Range: 14–104</a:t>
            </a:r>
          </a:p>
          <a:p>
            <a:pPr algn="ctr">
              <a:lnSpc>
                <a:spcPts val="1400"/>
              </a:lnSpc>
            </a:pPr>
            <a:r>
              <a:rPr lang="en-US" sz="1000" dirty="0">
                <a:solidFill>
                  <a:srgbClr val="FFFFFF">
                    <a:alpha val="75000"/>
                  </a:srgbClr>
                </a:solidFill>
                <a:latin typeface="Calibri"/>
              </a:rPr>
              <a:t>IQR: 26.0–44.0</a:t>
            </a:r>
          </a:p>
        </p:txBody>
      </p:sp>
      <p:sp>
        <p:nvSpPr>
          <p:cNvPr id="832" name="VDiv"/>
          <p:cNvSpPr/>
          <p:nvPr/>
        </p:nvSpPr>
        <p:spPr>
          <a:xfrm>
            <a:off x="2533650" y="4445000"/>
            <a:ext cx="0" cy="1701800"/>
          </a:xfrm>
          <a:prstGeom prst="line">
            <a:avLst/>
          </a:prstGeom>
          <a:ln w="9525">
            <a:solidFill>
              <a:srgbClr val="FFFFFF">
                <a:alpha val="25000"/>
              </a:srgbClr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833" name="C11"/>
          <p:cNvSpPr/>
          <p:nvPr/>
        </p:nvSpPr>
        <p:spPr>
          <a:xfrm>
            <a:off x="4711700" y="3937000"/>
            <a:ext cx="3746500" cy="2387600"/>
          </a:xfrm>
          <a:prstGeom prst="roundRect">
            <a:avLst>
              <a:gd name="adj" fmla="val 4000"/>
            </a:avLst>
          </a:prstGeom>
          <a:solidFill>
            <a:srgbClr val="4BACC6"/>
          </a:solidFill>
          <a:ln>
            <a:noFill/>
          </a:ln>
          <a:effectLst>
            <a:outerShdw blurRad="38100" dist="19050" dir="5400000" algn="t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34" name="T11"/>
          <p:cNvSpPr/>
          <p:nvPr/>
        </p:nvSpPr>
        <p:spPr>
          <a:xfrm>
            <a:off x="4889500" y="4064000"/>
            <a:ext cx="3390900" cy="279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l"/>
            <a:r>
              <a:rPr lang="en-US" sz="1400" b="1" dirty="0">
                <a:solidFill>
                  <a:srgbClr val="FFFFFF"/>
                </a:solidFill>
                <a:latin typeface="Calibri"/>
              </a:rPr>
              <a:t># Instructors</a:t>
            </a:r>
            <a:r>
              <a:rPr lang="en-US" sz="1100" i="1" dirty="0">
                <a:solidFill>
                  <a:srgbClr val="BBBBBB"/>
                </a:solidFill>
                <a:latin typeface="Calibri"/>
              </a:rPr>
              <a:t>  p = 0.275</a:t>
            </a:r>
          </a:p>
        </p:txBody>
      </p:sp>
      <p:sp>
        <p:nvSpPr>
          <p:cNvPr id="835" name="SH"/>
          <p:cNvSpPr/>
          <p:nvPr/>
        </p:nvSpPr>
        <p:spPr>
          <a:xfrm>
            <a:off x="4889500" y="4394200"/>
            <a:ext cx="1644650" cy="2286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ctr"/>
            <a:r>
              <a:rPr lang="en-US" sz="1100" dirty="0">
                <a:solidFill>
                  <a:srgbClr val="FFFFFF">
                    <a:alpha val="60000"/>
                  </a:srgbClr>
                </a:solidFill>
                <a:latin typeface="Calibri"/>
              </a:rPr>
              <a:t>3-Year</a:t>
            </a:r>
          </a:p>
        </p:txBody>
      </p:sp>
      <p:sp>
        <p:nvSpPr>
          <p:cNvPr id="836" name="Med"/>
          <p:cNvSpPr/>
          <p:nvPr/>
        </p:nvSpPr>
        <p:spPr>
          <a:xfrm>
            <a:off x="4889500" y="4622800"/>
            <a:ext cx="1644650" cy="457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Calibri"/>
              </a:rPr>
              <a:t>1.0</a:t>
            </a:r>
          </a:p>
        </p:txBody>
      </p:sp>
      <p:sp>
        <p:nvSpPr>
          <p:cNvPr id="837" name="ML"/>
          <p:cNvSpPr/>
          <p:nvPr/>
        </p:nvSpPr>
        <p:spPr>
          <a:xfrm>
            <a:off x="4889500" y="5080000"/>
            <a:ext cx="1644650" cy="203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 algn="ctr"/>
            <a:r>
              <a:rPr lang="en-US" sz="1000" dirty="0">
                <a:solidFill>
                  <a:srgbClr val="FFFFFF">
                    <a:alpha val="60000"/>
                  </a:srgbClr>
                </a:solidFill>
                <a:latin typeface="Calibri"/>
              </a:rPr>
              <a:t>Median</a:t>
            </a:r>
          </a:p>
        </p:txBody>
      </p:sp>
      <p:sp>
        <p:nvSpPr>
          <p:cNvPr id="838" name="Det"/>
          <p:cNvSpPr/>
          <p:nvPr/>
        </p:nvSpPr>
        <p:spPr>
          <a:xfrm>
            <a:off x="4889500" y="5334000"/>
            <a:ext cx="1644650" cy="9906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 algn="ctr">
              <a:lnSpc>
                <a:spcPts val="1400"/>
              </a:lnSpc>
            </a:pPr>
            <a:r>
              <a:rPr lang="en-US" sz="1000" dirty="0">
                <a:solidFill>
                  <a:srgbClr val="FFFFFF">
                    <a:alpha val="75000"/>
                  </a:srgbClr>
                </a:solidFill>
                <a:latin typeface="Calibri"/>
              </a:rPr>
              <a:t>Mean: 3.6 (6.3)</a:t>
            </a:r>
          </a:p>
          <a:p>
            <a:pPr algn="ctr">
              <a:lnSpc>
                <a:spcPts val="1400"/>
              </a:lnSpc>
            </a:pPr>
            <a:r>
              <a:rPr lang="en-US" sz="1000" dirty="0">
                <a:solidFill>
                  <a:srgbClr val="FFFFFF">
                    <a:alpha val="75000"/>
                  </a:srgbClr>
                </a:solidFill>
                <a:latin typeface="Calibri"/>
              </a:rPr>
              <a:t>Range: 0–30</a:t>
            </a:r>
          </a:p>
          <a:p>
            <a:pPr algn="ctr">
              <a:lnSpc>
                <a:spcPts val="1400"/>
              </a:lnSpc>
            </a:pPr>
            <a:r>
              <a:rPr lang="en-US" sz="1000" dirty="0">
                <a:solidFill>
                  <a:srgbClr val="FFFFFF">
                    <a:alpha val="75000"/>
                  </a:srgbClr>
                </a:solidFill>
                <a:latin typeface="Calibri"/>
              </a:rPr>
              <a:t>IQR: 0–6.0</a:t>
            </a:r>
          </a:p>
        </p:txBody>
      </p:sp>
      <p:sp>
        <p:nvSpPr>
          <p:cNvPr id="839" name="SH"/>
          <p:cNvSpPr/>
          <p:nvPr/>
        </p:nvSpPr>
        <p:spPr>
          <a:xfrm>
            <a:off x="6635750" y="4394200"/>
            <a:ext cx="1644650" cy="2286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ctr"/>
            <a:r>
              <a:rPr lang="en-US" sz="1100" dirty="0">
                <a:solidFill>
                  <a:srgbClr val="FFFFFF">
                    <a:alpha val="60000"/>
                  </a:srgbClr>
                </a:solidFill>
                <a:latin typeface="Calibri"/>
              </a:rPr>
              <a:t>4-Year</a:t>
            </a:r>
          </a:p>
        </p:txBody>
      </p:sp>
      <p:sp>
        <p:nvSpPr>
          <p:cNvPr id="840" name="Med"/>
          <p:cNvSpPr/>
          <p:nvPr/>
        </p:nvSpPr>
        <p:spPr>
          <a:xfrm>
            <a:off x="6635750" y="4622800"/>
            <a:ext cx="1644650" cy="457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Calibri"/>
              </a:rPr>
              <a:t>3.0</a:t>
            </a:r>
          </a:p>
        </p:txBody>
      </p:sp>
      <p:sp>
        <p:nvSpPr>
          <p:cNvPr id="841" name="ML"/>
          <p:cNvSpPr/>
          <p:nvPr/>
        </p:nvSpPr>
        <p:spPr>
          <a:xfrm>
            <a:off x="6635750" y="5080000"/>
            <a:ext cx="1644650" cy="203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 algn="ctr"/>
            <a:r>
              <a:rPr lang="en-US" sz="1000" dirty="0">
                <a:solidFill>
                  <a:srgbClr val="FFFFFF">
                    <a:alpha val="60000"/>
                  </a:srgbClr>
                </a:solidFill>
                <a:latin typeface="Calibri"/>
              </a:rPr>
              <a:t>Median</a:t>
            </a:r>
          </a:p>
        </p:txBody>
      </p:sp>
      <p:sp>
        <p:nvSpPr>
          <p:cNvPr id="842" name="Det"/>
          <p:cNvSpPr/>
          <p:nvPr/>
        </p:nvSpPr>
        <p:spPr>
          <a:xfrm>
            <a:off x="6635750" y="5334000"/>
            <a:ext cx="1644650" cy="9906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 algn="ctr">
              <a:lnSpc>
                <a:spcPts val="1400"/>
              </a:lnSpc>
            </a:pPr>
            <a:r>
              <a:rPr lang="en-US" sz="1000" dirty="0">
                <a:solidFill>
                  <a:srgbClr val="FFFFFF">
                    <a:alpha val="75000"/>
                  </a:srgbClr>
                </a:solidFill>
                <a:latin typeface="Calibri"/>
              </a:rPr>
              <a:t>Mean: 8.1 (12.7)</a:t>
            </a:r>
          </a:p>
          <a:p>
            <a:pPr algn="ctr">
              <a:lnSpc>
                <a:spcPts val="1400"/>
              </a:lnSpc>
            </a:pPr>
            <a:r>
              <a:rPr lang="en-US" sz="1000" dirty="0">
                <a:solidFill>
                  <a:srgbClr val="FFFFFF">
                    <a:alpha val="75000"/>
                  </a:srgbClr>
                </a:solidFill>
                <a:latin typeface="Calibri"/>
              </a:rPr>
              <a:t>Range: 0–45</a:t>
            </a:r>
          </a:p>
          <a:p>
            <a:pPr algn="ctr">
              <a:lnSpc>
                <a:spcPts val="1400"/>
              </a:lnSpc>
            </a:pPr>
            <a:r>
              <a:rPr lang="en-US" sz="1000" dirty="0">
                <a:solidFill>
                  <a:srgbClr val="FFFFFF">
                    <a:alpha val="75000"/>
                  </a:srgbClr>
                </a:solidFill>
                <a:latin typeface="Calibri"/>
              </a:rPr>
              <a:t>IQR: 0–16.0</a:t>
            </a:r>
          </a:p>
        </p:txBody>
      </p:sp>
      <p:sp>
        <p:nvSpPr>
          <p:cNvPr id="843" name="VDiv"/>
          <p:cNvSpPr/>
          <p:nvPr/>
        </p:nvSpPr>
        <p:spPr>
          <a:xfrm>
            <a:off x="6559550" y="4445000"/>
            <a:ext cx="0" cy="1701800"/>
          </a:xfrm>
          <a:prstGeom prst="line">
            <a:avLst/>
          </a:prstGeom>
          <a:ln w="9525">
            <a:solidFill>
              <a:srgbClr val="FFFFFF">
                <a:alpha val="25000"/>
              </a:srgbClr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88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A2C4C-F456-C177-5DDF-E73EA96C7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FACULTY (% of Total)</a:t>
            </a:r>
          </a:p>
        </p:txBody>
      </p:sp>
      <p:sp>
        <p:nvSpPr>
          <p:cNvPr id="900" name="C00"/>
          <p:cNvSpPr/>
          <p:nvPr/>
        </p:nvSpPr>
        <p:spPr>
          <a:xfrm>
            <a:off x="685800" y="1371600"/>
            <a:ext cx="3746500" cy="2387600"/>
          </a:xfrm>
          <a:prstGeom prst="roundRect">
            <a:avLst>
              <a:gd name="adj" fmla="val 4000"/>
            </a:avLst>
          </a:prstGeom>
          <a:solidFill>
            <a:srgbClr val="1F497D"/>
          </a:solidFill>
          <a:ln>
            <a:noFill/>
          </a:ln>
          <a:effectLst>
            <a:outerShdw blurRad="38100" dist="19050" dir="5400000" algn="t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01" name="T00"/>
          <p:cNvSpPr/>
          <p:nvPr/>
        </p:nvSpPr>
        <p:spPr>
          <a:xfrm>
            <a:off x="863600" y="1498600"/>
            <a:ext cx="3390900" cy="279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l"/>
            <a:r>
              <a:rPr lang="en-US" sz="1400" b="1" dirty="0">
                <a:solidFill>
                  <a:srgbClr val="FFFFFF"/>
                </a:solidFill>
                <a:latin typeface="Calibri"/>
              </a:rPr>
              <a:t>% Professors</a:t>
            </a:r>
            <a:r>
              <a:rPr lang="en-US" sz="1100" i="1" dirty="0">
                <a:solidFill>
                  <a:srgbClr val="BBBBBB"/>
                </a:solidFill>
                <a:latin typeface="Calibri"/>
              </a:rPr>
              <a:t>  p = 0.370</a:t>
            </a:r>
          </a:p>
        </p:txBody>
      </p:sp>
      <p:sp>
        <p:nvSpPr>
          <p:cNvPr id="902" name="SH"/>
          <p:cNvSpPr/>
          <p:nvPr/>
        </p:nvSpPr>
        <p:spPr>
          <a:xfrm>
            <a:off x="863600" y="1828800"/>
            <a:ext cx="1644650" cy="2286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ctr"/>
            <a:r>
              <a:rPr lang="en-US" sz="1100" dirty="0">
                <a:solidFill>
                  <a:srgbClr val="FFFFFF">
                    <a:alpha val="60000"/>
                  </a:srgbClr>
                </a:solidFill>
                <a:latin typeface="Calibri"/>
              </a:rPr>
              <a:t>3-Year</a:t>
            </a:r>
          </a:p>
        </p:txBody>
      </p:sp>
      <p:sp>
        <p:nvSpPr>
          <p:cNvPr id="903" name="Med"/>
          <p:cNvSpPr/>
          <p:nvPr/>
        </p:nvSpPr>
        <p:spPr>
          <a:xfrm>
            <a:off x="863600" y="2057400"/>
            <a:ext cx="1644650" cy="457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Calibri"/>
              </a:rPr>
              <a:t>12%</a:t>
            </a:r>
          </a:p>
        </p:txBody>
      </p:sp>
      <p:sp>
        <p:nvSpPr>
          <p:cNvPr id="904" name="ML"/>
          <p:cNvSpPr/>
          <p:nvPr/>
        </p:nvSpPr>
        <p:spPr>
          <a:xfrm>
            <a:off x="863600" y="2514600"/>
            <a:ext cx="1644650" cy="203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 algn="ctr"/>
            <a:r>
              <a:rPr lang="en-US" sz="1000" dirty="0">
                <a:solidFill>
                  <a:srgbClr val="FFFFFF">
                    <a:alpha val="60000"/>
                  </a:srgbClr>
                </a:solidFill>
                <a:latin typeface="Calibri"/>
              </a:rPr>
              <a:t>Median</a:t>
            </a:r>
          </a:p>
        </p:txBody>
      </p:sp>
      <p:sp>
        <p:nvSpPr>
          <p:cNvPr id="905" name="Det"/>
          <p:cNvSpPr/>
          <p:nvPr/>
        </p:nvSpPr>
        <p:spPr>
          <a:xfrm>
            <a:off x="863600" y="2768600"/>
            <a:ext cx="1644650" cy="9906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 algn="ctr">
              <a:lnSpc>
                <a:spcPts val="1400"/>
              </a:lnSpc>
            </a:pPr>
            <a:r>
              <a:rPr lang="en-US" sz="1000" dirty="0">
                <a:solidFill>
                  <a:srgbClr val="FFFFFF">
                    <a:alpha val="75000"/>
                  </a:srgbClr>
                </a:solidFill>
                <a:latin typeface="Calibri"/>
              </a:rPr>
              <a:t>Mean: 14% (SD 16%)</a:t>
            </a:r>
          </a:p>
          <a:p>
            <a:pPr algn="ctr">
              <a:lnSpc>
                <a:spcPts val="1400"/>
              </a:lnSpc>
            </a:pPr>
            <a:r>
              <a:rPr lang="en-US" sz="1000" dirty="0">
                <a:solidFill>
                  <a:srgbClr val="FFFFFF">
                    <a:alpha val="75000"/>
                  </a:srgbClr>
                </a:solidFill>
                <a:latin typeface="Calibri"/>
              </a:rPr>
              <a:t>Range: 1–100%</a:t>
            </a:r>
          </a:p>
          <a:p>
            <a:pPr algn="ctr">
              <a:lnSpc>
                <a:spcPts val="1400"/>
              </a:lnSpc>
            </a:pPr>
            <a:r>
              <a:rPr lang="en-US" sz="1000" dirty="0">
                <a:solidFill>
                  <a:srgbClr val="FFFFFF">
                    <a:alpha val="75000"/>
                  </a:srgbClr>
                </a:solidFill>
                <a:latin typeface="Calibri"/>
              </a:rPr>
              <a:t>IQR: 6–17%</a:t>
            </a:r>
          </a:p>
        </p:txBody>
      </p:sp>
      <p:sp>
        <p:nvSpPr>
          <p:cNvPr id="906" name="SH"/>
          <p:cNvSpPr/>
          <p:nvPr/>
        </p:nvSpPr>
        <p:spPr>
          <a:xfrm>
            <a:off x="2609850" y="1828800"/>
            <a:ext cx="1644650" cy="2286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ctr"/>
            <a:r>
              <a:rPr lang="en-US" sz="1100" dirty="0">
                <a:solidFill>
                  <a:srgbClr val="FFFFFF">
                    <a:alpha val="60000"/>
                  </a:srgbClr>
                </a:solidFill>
                <a:latin typeface="Calibri"/>
              </a:rPr>
              <a:t>4-Year</a:t>
            </a:r>
          </a:p>
        </p:txBody>
      </p:sp>
      <p:sp>
        <p:nvSpPr>
          <p:cNvPr id="907" name="Med"/>
          <p:cNvSpPr/>
          <p:nvPr/>
        </p:nvSpPr>
        <p:spPr>
          <a:xfrm>
            <a:off x="2609850" y="2057400"/>
            <a:ext cx="1644650" cy="457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Calibri"/>
              </a:rPr>
              <a:t>13%</a:t>
            </a:r>
          </a:p>
        </p:txBody>
      </p:sp>
      <p:sp>
        <p:nvSpPr>
          <p:cNvPr id="908" name="ML"/>
          <p:cNvSpPr/>
          <p:nvPr/>
        </p:nvSpPr>
        <p:spPr>
          <a:xfrm>
            <a:off x="2609850" y="2514600"/>
            <a:ext cx="1644650" cy="203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 algn="ctr"/>
            <a:r>
              <a:rPr lang="en-US" sz="1000" dirty="0">
                <a:solidFill>
                  <a:srgbClr val="FFFFFF">
                    <a:alpha val="60000"/>
                  </a:srgbClr>
                </a:solidFill>
                <a:latin typeface="Calibri"/>
              </a:rPr>
              <a:t>Median</a:t>
            </a:r>
          </a:p>
        </p:txBody>
      </p:sp>
      <p:sp>
        <p:nvSpPr>
          <p:cNvPr id="909" name="Det"/>
          <p:cNvSpPr/>
          <p:nvPr/>
        </p:nvSpPr>
        <p:spPr>
          <a:xfrm>
            <a:off x="2609850" y="2768600"/>
            <a:ext cx="1644650" cy="9906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 algn="ctr">
              <a:lnSpc>
                <a:spcPts val="1400"/>
              </a:lnSpc>
            </a:pPr>
            <a:r>
              <a:rPr lang="en-US" sz="1000" dirty="0">
                <a:solidFill>
                  <a:srgbClr val="FFFFFF">
                    <a:alpha val="75000"/>
                  </a:srgbClr>
                </a:solidFill>
                <a:latin typeface="Calibri"/>
              </a:rPr>
              <a:t>Mean: 14% (SD 6%)</a:t>
            </a:r>
          </a:p>
          <a:p>
            <a:pPr algn="ctr">
              <a:lnSpc>
                <a:spcPts val="1400"/>
              </a:lnSpc>
            </a:pPr>
            <a:r>
              <a:rPr lang="en-US" sz="1000" dirty="0">
                <a:solidFill>
                  <a:srgbClr val="FFFFFF">
                    <a:alpha val="75000"/>
                  </a:srgbClr>
                </a:solidFill>
                <a:latin typeface="Calibri"/>
              </a:rPr>
              <a:t>Range: 6–26%</a:t>
            </a:r>
          </a:p>
          <a:p>
            <a:pPr algn="ctr">
              <a:lnSpc>
                <a:spcPts val="1400"/>
              </a:lnSpc>
            </a:pPr>
            <a:r>
              <a:rPr lang="en-US" sz="1000" dirty="0">
                <a:solidFill>
                  <a:srgbClr val="FFFFFF">
                    <a:alpha val="75000"/>
                  </a:srgbClr>
                </a:solidFill>
                <a:latin typeface="Calibri"/>
              </a:rPr>
              <a:t>IQR: 10–16%</a:t>
            </a:r>
          </a:p>
        </p:txBody>
      </p:sp>
      <p:sp>
        <p:nvSpPr>
          <p:cNvPr id="910" name="VDiv"/>
          <p:cNvSpPr/>
          <p:nvPr/>
        </p:nvSpPr>
        <p:spPr>
          <a:xfrm>
            <a:off x="2533650" y="1879600"/>
            <a:ext cx="0" cy="1701800"/>
          </a:xfrm>
          <a:prstGeom prst="line">
            <a:avLst/>
          </a:prstGeom>
          <a:ln w="9525">
            <a:solidFill>
              <a:srgbClr val="FFFFFF">
                <a:alpha val="25000"/>
              </a:srgbClr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911" name="C01"/>
          <p:cNvSpPr/>
          <p:nvPr/>
        </p:nvSpPr>
        <p:spPr>
          <a:xfrm>
            <a:off x="4711700" y="1371600"/>
            <a:ext cx="3746500" cy="2387600"/>
          </a:xfrm>
          <a:prstGeom prst="roundRect">
            <a:avLst>
              <a:gd name="adj" fmla="val 4000"/>
            </a:avLst>
          </a:prstGeom>
          <a:solidFill>
            <a:srgbClr val="4BACC6"/>
          </a:solidFill>
          <a:ln>
            <a:noFill/>
          </a:ln>
          <a:effectLst>
            <a:outerShdw blurRad="38100" dist="19050" dir="5400000" algn="t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12" name="T01"/>
          <p:cNvSpPr/>
          <p:nvPr/>
        </p:nvSpPr>
        <p:spPr>
          <a:xfrm>
            <a:off x="4889500" y="1498600"/>
            <a:ext cx="3390900" cy="279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l"/>
            <a:r>
              <a:rPr lang="en-US" sz="1400" b="1" dirty="0">
                <a:solidFill>
                  <a:srgbClr val="FFFFFF"/>
                </a:solidFill>
                <a:latin typeface="Calibri"/>
              </a:rPr>
              <a:t>% Associate Professors</a:t>
            </a:r>
            <a:r>
              <a:rPr lang="en-US" sz="1100" b="1" i="1" dirty="0">
                <a:solidFill>
                  <a:srgbClr val="FF9999"/>
                </a:solidFill>
                <a:latin typeface="Calibri"/>
              </a:rPr>
              <a:t>  p = 0.036</a:t>
            </a:r>
          </a:p>
        </p:txBody>
      </p:sp>
      <p:sp>
        <p:nvSpPr>
          <p:cNvPr id="913" name="SH"/>
          <p:cNvSpPr/>
          <p:nvPr/>
        </p:nvSpPr>
        <p:spPr>
          <a:xfrm>
            <a:off x="4889500" y="1828800"/>
            <a:ext cx="1644650" cy="2286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ctr"/>
            <a:r>
              <a:rPr lang="en-US" sz="1100" dirty="0">
                <a:solidFill>
                  <a:srgbClr val="FFFFFF">
                    <a:alpha val="60000"/>
                  </a:srgbClr>
                </a:solidFill>
                <a:latin typeface="Calibri"/>
              </a:rPr>
              <a:t>3-Year</a:t>
            </a:r>
          </a:p>
        </p:txBody>
      </p:sp>
      <p:sp>
        <p:nvSpPr>
          <p:cNvPr id="914" name="Med"/>
          <p:cNvSpPr/>
          <p:nvPr/>
        </p:nvSpPr>
        <p:spPr>
          <a:xfrm>
            <a:off x="4889500" y="2057400"/>
            <a:ext cx="1644650" cy="457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Calibri"/>
              </a:rPr>
              <a:t>18%</a:t>
            </a:r>
          </a:p>
        </p:txBody>
      </p:sp>
      <p:sp>
        <p:nvSpPr>
          <p:cNvPr id="915" name="ML"/>
          <p:cNvSpPr/>
          <p:nvPr/>
        </p:nvSpPr>
        <p:spPr>
          <a:xfrm>
            <a:off x="4889500" y="2514600"/>
            <a:ext cx="1644650" cy="203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 algn="ctr"/>
            <a:r>
              <a:rPr lang="en-US" sz="1000" dirty="0">
                <a:solidFill>
                  <a:srgbClr val="FFFFFF">
                    <a:alpha val="60000"/>
                  </a:srgbClr>
                </a:solidFill>
                <a:latin typeface="Calibri"/>
              </a:rPr>
              <a:t>Median</a:t>
            </a:r>
          </a:p>
        </p:txBody>
      </p:sp>
      <p:sp>
        <p:nvSpPr>
          <p:cNvPr id="916" name="Det"/>
          <p:cNvSpPr/>
          <p:nvPr/>
        </p:nvSpPr>
        <p:spPr>
          <a:xfrm>
            <a:off x="4889500" y="2768600"/>
            <a:ext cx="1644650" cy="9906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 algn="ctr">
              <a:lnSpc>
                <a:spcPts val="1400"/>
              </a:lnSpc>
            </a:pPr>
            <a:r>
              <a:rPr lang="en-US" sz="1000" dirty="0">
                <a:solidFill>
                  <a:srgbClr val="FFFFFF">
                    <a:alpha val="75000"/>
                  </a:srgbClr>
                </a:solidFill>
                <a:latin typeface="Calibri"/>
              </a:rPr>
              <a:t>Mean: 20% (SD 10%)</a:t>
            </a:r>
          </a:p>
          <a:p>
            <a:pPr algn="ctr">
              <a:lnSpc>
                <a:spcPts val="1400"/>
              </a:lnSpc>
            </a:pPr>
            <a:r>
              <a:rPr lang="en-US" sz="1000" dirty="0">
                <a:solidFill>
                  <a:srgbClr val="FFFFFF">
                    <a:alpha val="75000"/>
                  </a:srgbClr>
                </a:solidFill>
                <a:latin typeface="Calibri"/>
              </a:rPr>
              <a:t>Range: 6–41%</a:t>
            </a:r>
          </a:p>
          <a:p>
            <a:pPr algn="ctr">
              <a:lnSpc>
                <a:spcPts val="1400"/>
              </a:lnSpc>
            </a:pPr>
            <a:r>
              <a:rPr lang="en-US" sz="1000" dirty="0">
                <a:solidFill>
                  <a:srgbClr val="FFFFFF">
                    <a:alpha val="75000"/>
                  </a:srgbClr>
                </a:solidFill>
                <a:latin typeface="Calibri"/>
              </a:rPr>
              <a:t>IQR: 13–26%</a:t>
            </a:r>
          </a:p>
        </p:txBody>
      </p:sp>
      <p:sp>
        <p:nvSpPr>
          <p:cNvPr id="917" name="SH"/>
          <p:cNvSpPr/>
          <p:nvPr/>
        </p:nvSpPr>
        <p:spPr>
          <a:xfrm>
            <a:off x="6635750" y="1828800"/>
            <a:ext cx="1644650" cy="2286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ctr"/>
            <a:r>
              <a:rPr lang="en-US" sz="1100" dirty="0">
                <a:solidFill>
                  <a:srgbClr val="FFFFFF">
                    <a:alpha val="60000"/>
                  </a:srgbClr>
                </a:solidFill>
                <a:latin typeface="Calibri"/>
              </a:rPr>
              <a:t>4-Year</a:t>
            </a:r>
          </a:p>
        </p:txBody>
      </p:sp>
      <p:sp>
        <p:nvSpPr>
          <p:cNvPr id="918" name="Med"/>
          <p:cNvSpPr/>
          <p:nvPr/>
        </p:nvSpPr>
        <p:spPr>
          <a:xfrm>
            <a:off x="6635750" y="2057400"/>
            <a:ext cx="1644650" cy="457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Calibri"/>
              </a:rPr>
              <a:t>23%</a:t>
            </a:r>
          </a:p>
        </p:txBody>
      </p:sp>
      <p:sp>
        <p:nvSpPr>
          <p:cNvPr id="919" name="ML"/>
          <p:cNvSpPr/>
          <p:nvPr/>
        </p:nvSpPr>
        <p:spPr>
          <a:xfrm>
            <a:off x="6635750" y="2514600"/>
            <a:ext cx="1644650" cy="203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 algn="ctr"/>
            <a:r>
              <a:rPr lang="en-US" sz="1000" dirty="0">
                <a:solidFill>
                  <a:srgbClr val="FFFFFF">
                    <a:alpha val="60000"/>
                  </a:srgbClr>
                </a:solidFill>
                <a:latin typeface="Calibri"/>
              </a:rPr>
              <a:t>Median</a:t>
            </a:r>
          </a:p>
        </p:txBody>
      </p:sp>
      <p:sp>
        <p:nvSpPr>
          <p:cNvPr id="920" name="Det"/>
          <p:cNvSpPr/>
          <p:nvPr/>
        </p:nvSpPr>
        <p:spPr>
          <a:xfrm>
            <a:off x="6635750" y="2768600"/>
            <a:ext cx="1644650" cy="9906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 algn="ctr">
              <a:lnSpc>
                <a:spcPts val="1400"/>
              </a:lnSpc>
            </a:pPr>
            <a:r>
              <a:rPr lang="en-US" sz="1000" dirty="0">
                <a:solidFill>
                  <a:srgbClr val="FFFFFF">
                    <a:alpha val="75000"/>
                  </a:srgbClr>
                </a:solidFill>
                <a:latin typeface="Calibri"/>
              </a:rPr>
              <a:t>Mean: 26% (SD 6%)</a:t>
            </a:r>
          </a:p>
          <a:p>
            <a:pPr algn="ctr">
              <a:lnSpc>
                <a:spcPts val="1400"/>
              </a:lnSpc>
            </a:pPr>
            <a:r>
              <a:rPr lang="en-US" sz="1000" dirty="0">
                <a:solidFill>
                  <a:srgbClr val="FFFFFF">
                    <a:alpha val="75000"/>
                  </a:srgbClr>
                </a:solidFill>
                <a:latin typeface="Calibri"/>
              </a:rPr>
              <a:t>Range: 17–38%</a:t>
            </a:r>
          </a:p>
          <a:p>
            <a:pPr algn="ctr">
              <a:lnSpc>
                <a:spcPts val="1400"/>
              </a:lnSpc>
            </a:pPr>
            <a:r>
              <a:rPr lang="en-US" sz="1000" dirty="0">
                <a:solidFill>
                  <a:srgbClr val="FFFFFF">
                    <a:alpha val="75000"/>
                  </a:srgbClr>
                </a:solidFill>
                <a:latin typeface="Calibri"/>
              </a:rPr>
              <a:t>IQR: 21–31%</a:t>
            </a:r>
          </a:p>
        </p:txBody>
      </p:sp>
      <p:sp>
        <p:nvSpPr>
          <p:cNvPr id="921" name="VDiv"/>
          <p:cNvSpPr/>
          <p:nvPr/>
        </p:nvSpPr>
        <p:spPr>
          <a:xfrm>
            <a:off x="6559550" y="1879600"/>
            <a:ext cx="0" cy="1701800"/>
          </a:xfrm>
          <a:prstGeom prst="line">
            <a:avLst/>
          </a:prstGeom>
          <a:ln w="9525">
            <a:solidFill>
              <a:srgbClr val="FFFFFF">
                <a:alpha val="25000"/>
              </a:srgbClr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922" name="C10"/>
          <p:cNvSpPr/>
          <p:nvPr/>
        </p:nvSpPr>
        <p:spPr>
          <a:xfrm>
            <a:off x="685800" y="3937000"/>
            <a:ext cx="3746500" cy="2387600"/>
          </a:xfrm>
          <a:prstGeom prst="roundRect">
            <a:avLst>
              <a:gd name="adj" fmla="val 4000"/>
            </a:avLst>
          </a:prstGeom>
          <a:solidFill>
            <a:srgbClr val="1F497D"/>
          </a:solidFill>
          <a:ln>
            <a:noFill/>
          </a:ln>
          <a:effectLst>
            <a:outerShdw blurRad="38100" dist="19050" dir="5400000" algn="t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3" name="T10"/>
          <p:cNvSpPr/>
          <p:nvPr/>
        </p:nvSpPr>
        <p:spPr>
          <a:xfrm>
            <a:off x="863600" y="4064000"/>
            <a:ext cx="3390900" cy="279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l"/>
            <a:r>
              <a:rPr lang="en-US" sz="1400" b="1" dirty="0">
                <a:solidFill>
                  <a:srgbClr val="FFFFFF"/>
                </a:solidFill>
                <a:latin typeface="Calibri"/>
              </a:rPr>
              <a:t>% Assistant Professors</a:t>
            </a:r>
            <a:r>
              <a:rPr lang="en-US" sz="1100" b="1" i="1" dirty="0">
                <a:solidFill>
                  <a:srgbClr val="FF9999"/>
                </a:solidFill>
                <a:latin typeface="Calibri"/>
              </a:rPr>
              <a:t>  p = 0.021</a:t>
            </a:r>
          </a:p>
        </p:txBody>
      </p:sp>
      <p:sp>
        <p:nvSpPr>
          <p:cNvPr id="924" name="SH"/>
          <p:cNvSpPr/>
          <p:nvPr/>
        </p:nvSpPr>
        <p:spPr>
          <a:xfrm>
            <a:off x="863600" y="4394200"/>
            <a:ext cx="1644650" cy="2286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ctr"/>
            <a:r>
              <a:rPr lang="en-US" sz="1100" dirty="0">
                <a:solidFill>
                  <a:srgbClr val="FFFFFF">
                    <a:alpha val="60000"/>
                  </a:srgbClr>
                </a:solidFill>
                <a:latin typeface="Calibri"/>
              </a:rPr>
              <a:t>3-Year</a:t>
            </a:r>
          </a:p>
        </p:txBody>
      </p:sp>
      <p:sp>
        <p:nvSpPr>
          <p:cNvPr id="925" name="Med"/>
          <p:cNvSpPr/>
          <p:nvPr/>
        </p:nvSpPr>
        <p:spPr>
          <a:xfrm>
            <a:off x="863600" y="4622800"/>
            <a:ext cx="1644650" cy="457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Calibri"/>
              </a:rPr>
              <a:t>55%</a:t>
            </a:r>
          </a:p>
        </p:txBody>
      </p:sp>
      <p:sp>
        <p:nvSpPr>
          <p:cNvPr id="926" name="ML"/>
          <p:cNvSpPr/>
          <p:nvPr/>
        </p:nvSpPr>
        <p:spPr>
          <a:xfrm>
            <a:off x="863600" y="5080000"/>
            <a:ext cx="1644650" cy="203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 algn="ctr"/>
            <a:r>
              <a:rPr lang="en-US" sz="1000" dirty="0">
                <a:solidFill>
                  <a:srgbClr val="FFFFFF">
                    <a:alpha val="60000"/>
                  </a:srgbClr>
                </a:solidFill>
                <a:latin typeface="Calibri"/>
              </a:rPr>
              <a:t>Median</a:t>
            </a:r>
          </a:p>
        </p:txBody>
      </p:sp>
      <p:sp>
        <p:nvSpPr>
          <p:cNvPr id="927" name="Det"/>
          <p:cNvSpPr/>
          <p:nvPr/>
        </p:nvSpPr>
        <p:spPr>
          <a:xfrm>
            <a:off x="863600" y="5334000"/>
            <a:ext cx="1644650" cy="9906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 algn="ctr">
              <a:lnSpc>
                <a:spcPts val="1400"/>
              </a:lnSpc>
            </a:pPr>
            <a:r>
              <a:rPr lang="en-US" sz="1000" dirty="0">
                <a:solidFill>
                  <a:srgbClr val="FFFFFF">
                    <a:alpha val="75000"/>
                  </a:srgbClr>
                </a:solidFill>
                <a:latin typeface="Calibri"/>
              </a:rPr>
              <a:t>Mean: 54% (SD 15%)</a:t>
            </a:r>
          </a:p>
          <a:p>
            <a:pPr algn="ctr">
              <a:lnSpc>
                <a:spcPts val="1400"/>
              </a:lnSpc>
            </a:pPr>
            <a:r>
              <a:rPr lang="en-US" sz="1000" dirty="0">
                <a:solidFill>
                  <a:srgbClr val="FFFFFF">
                    <a:alpha val="75000"/>
                  </a:srgbClr>
                </a:solidFill>
                <a:latin typeface="Calibri"/>
              </a:rPr>
              <a:t>Range: 26–89%</a:t>
            </a:r>
          </a:p>
          <a:p>
            <a:pPr algn="ctr">
              <a:lnSpc>
                <a:spcPts val="1400"/>
              </a:lnSpc>
            </a:pPr>
            <a:r>
              <a:rPr lang="en-US" sz="1000" dirty="0">
                <a:solidFill>
                  <a:srgbClr val="FFFFFF">
                    <a:alpha val="75000"/>
                  </a:srgbClr>
                </a:solidFill>
                <a:latin typeface="Calibri"/>
              </a:rPr>
              <a:t>IQR: 43–62%</a:t>
            </a:r>
          </a:p>
        </p:txBody>
      </p:sp>
      <p:sp>
        <p:nvSpPr>
          <p:cNvPr id="928" name="SH"/>
          <p:cNvSpPr/>
          <p:nvPr/>
        </p:nvSpPr>
        <p:spPr>
          <a:xfrm>
            <a:off x="2609850" y="4394200"/>
            <a:ext cx="1644650" cy="2286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ctr"/>
            <a:r>
              <a:rPr lang="en-US" sz="1100" dirty="0">
                <a:solidFill>
                  <a:srgbClr val="FFFFFF">
                    <a:alpha val="60000"/>
                  </a:srgbClr>
                </a:solidFill>
                <a:latin typeface="Calibri"/>
              </a:rPr>
              <a:t>4-Year</a:t>
            </a:r>
          </a:p>
        </p:txBody>
      </p:sp>
      <p:sp>
        <p:nvSpPr>
          <p:cNvPr id="929" name="Med"/>
          <p:cNvSpPr/>
          <p:nvPr/>
        </p:nvSpPr>
        <p:spPr>
          <a:xfrm>
            <a:off x="2609850" y="4622800"/>
            <a:ext cx="1644650" cy="457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Calibri"/>
              </a:rPr>
              <a:t>41%</a:t>
            </a:r>
          </a:p>
        </p:txBody>
      </p:sp>
      <p:sp>
        <p:nvSpPr>
          <p:cNvPr id="930" name="ML"/>
          <p:cNvSpPr/>
          <p:nvPr/>
        </p:nvSpPr>
        <p:spPr>
          <a:xfrm>
            <a:off x="2609850" y="5080000"/>
            <a:ext cx="1644650" cy="203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 algn="ctr"/>
            <a:r>
              <a:rPr lang="en-US" sz="1000" dirty="0">
                <a:solidFill>
                  <a:srgbClr val="FFFFFF">
                    <a:alpha val="60000"/>
                  </a:srgbClr>
                </a:solidFill>
                <a:latin typeface="Calibri"/>
              </a:rPr>
              <a:t>Median</a:t>
            </a:r>
          </a:p>
        </p:txBody>
      </p:sp>
      <p:sp>
        <p:nvSpPr>
          <p:cNvPr id="931" name="Det"/>
          <p:cNvSpPr/>
          <p:nvPr/>
        </p:nvSpPr>
        <p:spPr>
          <a:xfrm>
            <a:off x="2609850" y="5334000"/>
            <a:ext cx="1644650" cy="9906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 algn="ctr">
              <a:lnSpc>
                <a:spcPts val="1400"/>
              </a:lnSpc>
            </a:pPr>
            <a:r>
              <a:rPr lang="en-US" sz="1000" dirty="0">
                <a:solidFill>
                  <a:srgbClr val="FFFFFF">
                    <a:alpha val="75000"/>
                  </a:srgbClr>
                </a:solidFill>
                <a:latin typeface="Calibri"/>
              </a:rPr>
              <a:t>Mean: 42% (SD 12%)</a:t>
            </a:r>
          </a:p>
          <a:p>
            <a:pPr algn="ctr">
              <a:lnSpc>
                <a:spcPts val="1400"/>
              </a:lnSpc>
            </a:pPr>
            <a:r>
              <a:rPr lang="en-US" sz="1000" dirty="0">
                <a:solidFill>
                  <a:srgbClr val="FFFFFF">
                    <a:alpha val="75000"/>
                  </a:srgbClr>
                </a:solidFill>
                <a:latin typeface="Calibri"/>
              </a:rPr>
              <a:t>Range: 19–63%</a:t>
            </a:r>
          </a:p>
          <a:p>
            <a:pPr algn="ctr">
              <a:lnSpc>
                <a:spcPts val="1400"/>
              </a:lnSpc>
            </a:pPr>
            <a:r>
              <a:rPr lang="en-US" sz="1000" dirty="0">
                <a:solidFill>
                  <a:srgbClr val="FFFFFF">
                    <a:alpha val="75000"/>
                  </a:srgbClr>
                </a:solidFill>
                <a:latin typeface="Calibri"/>
              </a:rPr>
              <a:t>IQR: 32–49%</a:t>
            </a:r>
          </a:p>
        </p:txBody>
      </p:sp>
      <p:sp>
        <p:nvSpPr>
          <p:cNvPr id="932" name="VDiv"/>
          <p:cNvSpPr/>
          <p:nvPr/>
        </p:nvSpPr>
        <p:spPr>
          <a:xfrm>
            <a:off x="2533650" y="4445000"/>
            <a:ext cx="0" cy="1701800"/>
          </a:xfrm>
          <a:prstGeom prst="line">
            <a:avLst/>
          </a:prstGeom>
          <a:ln w="9525">
            <a:solidFill>
              <a:srgbClr val="FFFFFF">
                <a:alpha val="25000"/>
              </a:srgbClr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933" name="C11"/>
          <p:cNvSpPr/>
          <p:nvPr/>
        </p:nvSpPr>
        <p:spPr>
          <a:xfrm>
            <a:off x="4711700" y="3937000"/>
            <a:ext cx="3746500" cy="2387600"/>
          </a:xfrm>
          <a:prstGeom prst="roundRect">
            <a:avLst>
              <a:gd name="adj" fmla="val 4000"/>
            </a:avLst>
          </a:prstGeom>
          <a:solidFill>
            <a:srgbClr val="4BACC6"/>
          </a:solidFill>
          <a:ln>
            <a:noFill/>
          </a:ln>
          <a:effectLst>
            <a:outerShdw blurRad="38100" dist="19050" dir="5400000" algn="t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34" name="T11"/>
          <p:cNvSpPr/>
          <p:nvPr/>
        </p:nvSpPr>
        <p:spPr>
          <a:xfrm>
            <a:off x="4889500" y="4064000"/>
            <a:ext cx="3390900" cy="279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l"/>
            <a:r>
              <a:rPr lang="en-US" sz="1400" b="1" dirty="0">
                <a:solidFill>
                  <a:srgbClr val="FFFFFF"/>
                </a:solidFill>
                <a:latin typeface="Calibri"/>
              </a:rPr>
              <a:t>% Instructors</a:t>
            </a:r>
            <a:r>
              <a:rPr lang="en-US" sz="1100" i="1" dirty="0">
                <a:solidFill>
                  <a:srgbClr val="BBBBBB"/>
                </a:solidFill>
                <a:latin typeface="Calibri"/>
              </a:rPr>
              <a:t>  p = 0.426</a:t>
            </a:r>
          </a:p>
        </p:txBody>
      </p:sp>
      <p:sp>
        <p:nvSpPr>
          <p:cNvPr id="935" name="SH"/>
          <p:cNvSpPr/>
          <p:nvPr/>
        </p:nvSpPr>
        <p:spPr>
          <a:xfrm>
            <a:off x="4889500" y="4394200"/>
            <a:ext cx="1644650" cy="2286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ctr"/>
            <a:r>
              <a:rPr lang="en-US" sz="1100" dirty="0">
                <a:solidFill>
                  <a:srgbClr val="FFFFFF">
                    <a:alpha val="60000"/>
                  </a:srgbClr>
                </a:solidFill>
                <a:latin typeface="Calibri"/>
              </a:rPr>
              <a:t>3-Year</a:t>
            </a:r>
          </a:p>
        </p:txBody>
      </p:sp>
      <p:sp>
        <p:nvSpPr>
          <p:cNvPr id="936" name="Med"/>
          <p:cNvSpPr/>
          <p:nvPr/>
        </p:nvSpPr>
        <p:spPr>
          <a:xfrm>
            <a:off x="4889500" y="4622800"/>
            <a:ext cx="1644650" cy="457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Calibri"/>
              </a:rPr>
              <a:t>2%</a:t>
            </a:r>
          </a:p>
        </p:txBody>
      </p:sp>
      <p:sp>
        <p:nvSpPr>
          <p:cNvPr id="937" name="ML"/>
          <p:cNvSpPr/>
          <p:nvPr/>
        </p:nvSpPr>
        <p:spPr>
          <a:xfrm>
            <a:off x="4889500" y="5080000"/>
            <a:ext cx="1644650" cy="203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 algn="ctr"/>
            <a:r>
              <a:rPr lang="en-US" sz="1000" dirty="0">
                <a:solidFill>
                  <a:srgbClr val="FFFFFF">
                    <a:alpha val="60000"/>
                  </a:srgbClr>
                </a:solidFill>
                <a:latin typeface="Calibri"/>
              </a:rPr>
              <a:t>Median</a:t>
            </a:r>
          </a:p>
        </p:txBody>
      </p:sp>
      <p:sp>
        <p:nvSpPr>
          <p:cNvPr id="938" name="Det"/>
          <p:cNvSpPr/>
          <p:nvPr/>
        </p:nvSpPr>
        <p:spPr>
          <a:xfrm>
            <a:off x="4889500" y="5334000"/>
            <a:ext cx="1644650" cy="9906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 algn="ctr">
              <a:lnSpc>
                <a:spcPts val="1400"/>
              </a:lnSpc>
            </a:pPr>
            <a:r>
              <a:rPr lang="en-US" sz="1000" dirty="0">
                <a:solidFill>
                  <a:srgbClr val="FFFFFF">
                    <a:alpha val="75000"/>
                  </a:srgbClr>
                </a:solidFill>
                <a:latin typeface="Calibri"/>
              </a:rPr>
              <a:t>Mean: 6% (SD 10%)</a:t>
            </a:r>
          </a:p>
          <a:p>
            <a:pPr algn="ctr">
              <a:lnSpc>
                <a:spcPts val="1400"/>
              </a:lnSpc>
            </a:pPr>
            <a:r>
              <a:rPr lang="en-US" sz="1000" dirty="0">
                <a:solidFill>
                  <a:srgbClr val="FFFFFF">
                    <a:alpha val="75000"/>
                  </a:srgbClr>
                </a:solidFill>
                <a:latin typeface="Calibri"/>
              </a:rPr>
              <a:t>Range: 0–45%</a:t>
            </a:r>
          </a:p>
          <a:p>
            <a:pPr algn="ctr">
              <a:lnSpc>
                <a:spcPts val="1400"/>
              </a:lnSpc>
            </a:pPr>
            <a:r>
              <a:rPr lang="en-US" sz="1000" dirty="0">
                <a:solidFill>
                  <a:srgbClr val="FFFFFF">
                    <a:alpha val="75000"/>
                  </a:srgbClr>
                </a:solidFill>
                <a:latin typeface="Calibri"/>
              </a:rPr>
              <a:t>IQR: 0–9%</a:t>
            </a:r>
          </a:p>
        </p:txBody>
      </p:sp>
      <p:sp>
        <p:nvSpPr>
          <p:cNvPr id="939" name="SH"/>
          <p:cNvSpPr/>
          <p:nvPr/>
        </p:nvSpPr>
        <p:spPr>
          <a:xfrm>
            <a:off x="6635750" y="4394200"/>
            <a:ext cx="1644650" cy="2286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ctr"/>
            <a:r>
              <a:rPr lang="en-US" sz="1100" dirty="0">
                <a:solidFill>
                  <a:srgbClr val="FFFFFF">
                    <a:alpha val="60000"/>
                  </a:srgbClr>
                </a:solidFill>
                <a:latin typeface="Calibri"/>
              </a:rPr>
              <a:t>4-Year</a:t>
            </a:r>
          </a:p>
        </p:txBody>
      </p:sp>
      <p:sp>
        <p:nvSpPr>
          <p:cNvPr id="940" name="Med"/>
          <p:cNvSpPr/>
          <p:nvPr/>
        </p:nvSpPr>
        <p:spPr>
          <a:xfrm>
            <a:off x="6635750" y="4622800"/>
            <a:ext cx="1644650" cy="457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Calibri"/>
              </a:rPr>
              <a:t>3%</a:t>
            </a:r>
          </a:p>
        </p:txBody>
      </p:sp>
      <p:sp>
        <p:nvSpPr>
          <p:cNvPr id="941" name="ML"/>
          <p:cNvSpPr/>
          <p:nvPr/>
        </p:nvSpPr>
        <p:spPr>
          <a:xfrm>
            <a:off x="6635750" y="5080000"/>
            <a:ext cx="1644650" cy="203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 algn="ctr"/>
            <a:r>
              <a:rPr lang="en-US" sz="1000" dirty="0">
                <a:solidFill>
                  <a:srgbClr val="FFFFFF">
                    <a:alpha val="60000"/>
                  </a:srgbClr>
                </a:solidFill>
                <a:latin typeface="Calibri"/>
              </a:rPr>
              <a:t>Median</a:t>
            </a:r>
          </a:p>
        </p:txBody>
      </p:sp>
      <p:sp>
        <p:nvSpPr>
          <p:cNvPr id="942" name="Det"/>
          <p:cNvSpPr/>
          <p:nvPr/>
        </p:nvSpPr>
        <p:spPr>
          <a:xfrm>
            <a:off x="6635750" y="5334000"/>
            <a:ext cx="1644650" cy="9906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 algn="ctr">
              <a:lnSpc>
                <a:spcPts val="1400"/>
              </a:lnSpc>
            </a:pPr>
            <a:r>
              <a:rPr lang="en-US" sz="1000" dirty="0">
                <a:solidFill>
                  <a:srgbClr val="FFFFFF">
                    <a:alpha val="75000"/>
                  </a:srgbClr>
                </a:solidFill>
                <a:latin typeface="Calibri"/>
              </a:rPr>
              <a:t>Mean: 8% (SD 12%)</a:t>
            </a:r>
          </a:p>
          <a:p>
            <a:pPr algn="ctr">
              <a:lnSpc>
                <a:spcPts val="1400"/>
              </a:lnSpc>
            </a:pPr>
            <a:r>
              <a:rPr lang="en-US" sz="1000" dirty="0">
                <a:solidFill>
                  <a:srgbClr val="FFFFFF">
                    <a:alpha val="75000"/>
                  </a:srgbClr>
                </a:solidFill>
                <a:latin typeface="Calibri"/>
              </a:rPr>
              <a:t>Range: 0–41%</a:t>
            </a:r>
          </a:p>
          <a:p>
            <a:pPr algn="ctr">
              <a:lnSpc>
                <a:spcPts val="1400"/>
              </a:lnSpc>
            </a:pPr>
            <a:r>
              <a:rPr lang="en-US" sz="1000" dirty="0">
                <a:solidFill>
                  <a:srgbClr val="FFFFFF">
                    <a:alpha val="75000"/>
                  </a:srgbClr>
                </a:solidFill>
                <a:latin typeface="Calibri"/>
              </a:rPr>
              <a:t>IQR: 0–17%</a:t>
            </a:r>
          </a:p>
        </p:txBody>
      </p:sp>
      <p:sp>
        <p:nvSpPr>
          <p:cNvPr id="943" name="VDiv"/>
          <p:cNvSpPr/>
          <p:nvPr/>
        </p:nvSpPr>
        <p:spPr>
          <a:xfrm>
            <a:off x="6559550" y="4445000"/>
            <a:ext cx="0" cy="1701800"/>
          </a:xfrm>
          <a:prstGeom prst="line">
            <a:avLst/>
          </a:prstGeom>
          <a:ln w="9525">
            <a:solidFill>
              <a:srgbClr val="FFFFFF">
                <a:alpha val="25000"/>
              </a:srgbClr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13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5B160-74F4-E817-C0ED-D93F6AF23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</a:t>
            </a:r>
          </a:p>
        </p:txBody>
      </p:sp>
      <p:sp>
        <p:nvSpPr>
          <p:cNvPr id="100" name="legS3"/>
          <p:cNvSpPr/>
          <p:nvPr/>
        </p:nvSpPr>
        <p:spPr>
          <a:xfrm>
            <a:off x="3327400" y="1409700"/>
            <a:ext cx="152400" cy="1524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wrap="square" lIns="0" tIns="0" rIns="0" bIns="0" anchor="ctr"/>
          <a:lstStyle/>
          <a:p>
            <a:endParaRPr lang="en-US"/>
          </a:p>
        </p:txBody>
      </p:sp>
      <p:sp>
        <p:nvSpPr>
          <p:cNvPr id="101" name="legT3"/>
          <p:cNvSpPr txBox="1"/>
          <p:nvPr/>
        </p:nvSpPr>
        <p:spPr>
          <a:xfrm>
            <a:off x="3530600" y="1384300"/>
            <a:ext cx="825500" cy="203200"/>
          </a:xfrm>
          <a:prstGeom prst="rect">
            <a:avLst/>
          </a:prstGeom>
          <a:noFill/>
          <a:ln>
            <a:noFill/>
          </a:ln>
        </p:spPr>
        <p:txBody>
          <a:bodyPr wrap="square" lIns="36000" tIns="18000" rIns="36000" bIns="18000" anchor="ctr"/>
          <a:lstStyle/>
          <a:p>
            <a:pPr algn="l"/>
            <a:r>
              <a:rPr lang="en-US" sz="1100" b="1" dirty="0">
                <a:solidFill>
                  <a:srgbClr val="1F497D"/>
                </a:solidFill>
              </a:rPr>
              <a:t>3-Year</a:t>
            </a:r>
          </a:p>
        </p:txBody>
      </p:sp>
      <p:sp>
        <p:nvSpPr>
          <p:cNvPr id="102" name="legS4"/>
          <p:cNvSpPr/>
          <p:nvPr/>
        </p:nvSpPr>
        <p:spPr>
          <a:xfrm>
            <a:off x="4546600" y="1409700"/>
            <a:ext cx="152400" cy="152400"/>
          </a:xfrm>
          <a:prstGeom prst="rect">
            <a:avLst/>
          </a:prstGeom>
          <a:solidFill>
            <a:srgbClr val="4BACC6"/>
          </a:solidFill>
          <a:ln>
            <a:noFill/>
          </a:ln>
        </p:spPr>
        <p:txBody>
          <a:bodyPr wrap="square" lIns="0" tIns="0" rIns="0" bIns="0" anchor="ctr"/>
          <a:lstStyle/>
          <a:p>
            <a:endParaRPr lang="en-US"/>
          </a:p>
        </p:txBody>
      </p:sp>
      <p:sp>
        <p:nvSpPr>
          <p:cNvPr id="103" name="legT4"/>
          <p:cNvSpPr txBox="1"/>
          <p:nvPr/>
        </p:nvSpPr>
        <p:spPr>
          <a:xfrm>
            <a:off x="4749800" y="1384300"/>
            <a:ext cx="825500" cy="203200"/>
          </a:xfrm>
          <a:prstGeom prst="rect">
            <a:avLst/>
          </a:prstGeom>
          <a:noFill/>
          <a:ln>
            <a:noFill/>
          </a:ln>
        </p:spPr>
        <p:txBody>
          <a:bodyPr wrap="square" lIns="36000" tIns="18000" rIns="36000" bIns="18000" anchor="ctr"/>
          <a:lstStyle/>
          <a:p>
            <a:pPr algn="l"/>
            <a:r>
              <a:rPr lang="en-US" sz="1100" b="1" dirty="0">
                <a:solidFill>
                  <a:srgbClr val="4BACC6"/>
                </a:solidFill>
              </a:rPr>
              <a:t>4-Year</a:t>
            </a:r>
          </a:p>
        </p:txBody>
      </p:sp>
      <p:sp>
        <p:nvSpPr>
          <p:cNvPr id="200" name="card0"/>
          <p:cNvSpPr/>
          <p:nvPr/>
        </p:nvSpPr>
        <p:spPr>
          <a:xfrm>
            <a:off x="698500" y="1651000"/>
            <a:ext cx="7620000" cy="13716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 w="6350">
            <a:solidFill>
              <a:srgbClr val="C0CFE0"/>
            </a:solidFill>
          </a:ln>
        </p:spPr>
        <p:txBody>
          <a:bodyPr wrap="square" lIns="0" tIns="0" rIns="0" bIns="0" anchor="ctr"/>
          <a:lstStyle/>
          <a:p>
            <a:endParaRPr lang="en-US"/>
          </a:p>
        </p:txBody>
      </p:sp>
      <p:sp>
        <p:nvSpPr>
          <p:cNvPr id="201" name="acct0"/>
          <p:cNvSpPr/>
          <p:nvPr/>
        </p:nvSpPr>
        <p:spPr>
          <a:xfrm>
            <a:off x="698500" y="1651000"/>
            <a:ext cx="76200" cy="13716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wrap="square" lIns="0" tIns="0" rIns="0" bIns="0" anchor="ctr"/>
          <a:lstStyle/>
          <a:p>
            <a:endParaRPr lang="en-US"/>
          </a:p>
        </p:txBody>
      </p:sp>
      <p:sp>
        <p:nvSpPr>
          <p:cNvPr id="202" name="ttl0"/>
          <p:cNvSpPr txBox="1"/>
          <p:nvPr/>
        </p:nvSpPr>
        <p:spPr>
          <a:xfrm>
            <a:off x="901700" y="1714500"/>
            <a:ext cx="7213600" cy="254000"/>
          </a:xfrm>
          <a:prstGeom prst="rect">
            <a:avLst/>
          </a:prstGeom>
          <a:noFill/>
          <a:ln>
            <a:noFill/>
          </a:ln>
        </p:spPr>
        <p:txBody>
          <a:bodyPr wrap="square" lIns="36000" tIns="18000" rIns="36000" bIns="18000" anchor="ctr"/>
          <a:lstStyle/>
          <a:p>
            <a:pPr algn="ctr"/>
            <a:r>
              <a:rPr lang="en-US" sz="1800" b="1" dirty="0">
                <a:solidFill>
                  <a:srgbClr val="1F497D"/>
                </a:solidFill>
              </a:rPr>
              <a:t>ACGME Fellows</a:t>
            </a:r>
          </a:p>
        </p:txBody>
      </p:sp>
      <p:sp>
        <p:nvSpPr>
          <p:cNvPr id="203" name="n0"/>
          <p:cNvSpPr txBox="1"/>
          <p:nvPr/>
        </p:nvSpPr>
        <p:spPr>
          <a:xfrm>
            <a:off x="901700" y="1968500"/>
            <a:ext cx="7213600" cy="177800"/>
          </a:xfrm>
          <a:prstGeom prst="rect">
            <a:avLst/>
          </a:prstGeom>
          <a:noFill/>
          <a:ln>
            <a:noFill/>
          </a:ln>
        </p:spPr>
        <p:txBody>
          <a:bodyPr wrap="square" lIns="36000" tIns="18000" rIns="36000" bIns="18000" anchor="ctr"/>
          <a:lstStyle/>
          <a:p>
            <a:pPr algn="ctr"/>
            <a:r>
              <a:rPr lang="en-US" sz="1000" b="0" dirty="0">
                <a:solidFill>
                  <a:srgbClr val="777777"/>
                </a:solidFill>
              </a:rPr>
              <a:t>N: 31 (3-yr)  |  14 (4-yr)</a:t>
            </a:r>
          </a:p>
        </p:txBody>
      </p:sp>
      <p:sp>
        <p:nvSpPr>
          <p:cNvPr id="204" name="c3_0"/>
          <p:cNvSpPr/>
          <p:nvPr/>
        </p:nvSpPr>
        <p:spPr>
          <a:xfrm>
            <a:off x="3530600" y="2197100"/>
            <a:ext cx="584200" cy="584200"/>
          </a:xfrm>
          <a:prstGeom prst="ellipse">
            <a:avLst/>
          </a:prstGeom>
          <a:solidFill>
            <a:srgbClr val="1F497D"/>
          </a:solidFill>
          <a:ln>
            <a:noFill/>
          </a:ln>
        </p:spPr>
        <p:txBody>
          <a:bodyPr wrap="square" lIns="0" tIns="0" rIns="0" bIns="0" anchor="ctr"/>
          <a:lstStyle/>
          <a:p>
            <a:endParaRPr lang="en-US"/>
          </a:p>
        </p:txBody>
      </p:sp>
      <p:sp>
        <p:nvSpPr>
          <p:cNvPr id="205" name="v3_0"/>
          <p:cNvSpPr txBox="1"/>
          <p:nvPr/>
        </p:nvSpPr>
        <p:spPr>
          <a:xfrm>
            <a:off x="3530600" y="2235200"/>
            <a:ext cx="584200" cy="508000"/>
          </a:xfrm>
          <a:prstGeom prst="rect">
            <a:avLst/>
          </a:prstGeom>
          <a:noFill/>
          <a:ln>
            <a:noFill/>
          </a:ln>
        </p:spPr>
        <p:txBody>
          <a:bodyPr wrap="square" lIns="36000" tIns="18000" rIns="36000" bIns="18000" anchor="ctr"/>
          <a:lstStyle/>
          <a:p>
            <a:pPr algn="ctr"/>
            <a:r>
              <a:rPr lang="en-US" sz="1400" b="1" dirty="0">
                <a:solidFill>
                  <a:srgbClr val="FFFFFF"/>
                </a:solidFill>
              </a:rPr>
              <a:t>2.00</a:t>
            </a:r>
          </a:p>
        </p:txBody>
      </p:sp>
      <p:sp>
        <p:nvSpPr>
          <p:cNvPr id="206" name="l3_0"/>
          <p:cNvSpPr txBox="1"/>
          <p:nvPr/>
        </p:nvSpPr>
        <p:spPr>
          <a:xfrm>
            <a:off x="3403600" y="2794000"/>
            <a:ext cx="838200" cy="152400"/>
          </a:xfrm>
          <a:prstGeom prst="rect">
            <a:avLst/>
          </a:prstGeom>
          <a:noFill/>
          <a:ln>
            <a:noFill/>
          </a:ln>
        </p:spPr>
        <p:txBody>
          <a:bodyPr wrap="square" lIns="36000" tIns="18000" rIns="36000" bIns="18000" anchor="ctr"/>
          <a:lstStyle/>
          <a:p>
            <a:pPr algn="ctr"/>
            <a:r>
              <a:rPr lang="en-US" sz="800" b="1" dirty="0">
                <a:solidFill>
                  <a:srgbClr val="1F497D"/>
                </a:solidFill>
              </a:rPr>
              <a:t>3-Yr Median</a:t>
            </a:r>
          </a:p>
        </p:txBody>
      </p:sp>
      <p:sp>
        <p:nvSpPr>
          <p:cNvPr id="207" name="c4_0"/>
          <p:cNvSpPr/>
          <p:nvPr/>
        </p:nvSpPr>
        <p:spPr>
          <a:xfrm>
            <a:off x="4902200" y="2197100"/>
            <a:ext cx="584200" cy="584200"/>
          </a:xfrm>
          <a:prstGeom prst="ellipse">
            <a:avLst/>
          </a:prstGeom>
          <a:solidFill>
            <a:srgbClr val="4BACC6"/>
          </a:solidFill>
          <a:ln>
            <a:noFill/>
          </a:ln>
        </p:spPr>
        <p:txBody>
          <a:bodyPr wrap="square" lIns="0" tIns="0" rIns="0" bIns="0" anchor="ctr"/>
          <a:lstStyle/>
          <a:p>
            <a:endParaRPr lang="en-US"/>
          </a:p>
        </p:txBody>
      </p:sp>
      <p:sp>
        <p:nvSpPr>
          <p:cNvPr id="208" name="v4_0"/>
          <p:cNvSpPr txBox="1"/>
          <p:nvPr/>
        </p:nvSpPr>
        <p:spPr>
          <a:xfrm>
            <a:off x="4902200" y="2235200"/>
            <a:ext cx="584200" cy="508000"/>
          </a:xfrm>
          <a:prstGeom prst="rect">
            <a:avLst/>
          </a:prstGeom>
          <a:noFill/>
          <a:ln>
            <a:noFill/>
          </a:ln>
        </p:spPr>
        <p:txBody>
          <a:bodyPr wrap="square" lIns="36000" tIns="18000" rIns="36000" bIns="18000" anchor="ctr"/>
          <a:lstStyle/>
          <a:p>
            <a:pPr algn="ctr"/>
            <a:r>
              <a:rPr lang="en-US" sz="1400" b="1" dirty="0">
                <a:solidFill>
                  <a:srgbClr val="FFFFFF"/>
                </a:solidFill>
              </a:rPr>
              <a:t>2.50</a:t>
            </a:r>
          </a:p>
        </p:txBody>
      </p:sp>
      <p:sp>
        <p:nvSpPr>
          <p:cNvPr id="209" name="l4_0"/>
          <p:cNvSpPr txBox="1"/>
          <p:nvPr/>
        </p:nvSpPr>
        <p:spPr>
          <a:xfrm>
            <a:off x="4775200" y="2794000"/>
            <a:ext cx="838200" cy="152400"/>
          </a:xfrm>
          <a:prstGeom prst="rect">
            <a:avLst/>
          </a:prstGeom>
          <a:noFill/>
          <a:ln>
            <a:noFill/>
          </a:ln>
        </p:spPr>
        <p:txBody>
          <a:bodyPr wrap="square" lIns="36000" tIns="18000" rIns="36000" bIns="18000" anchor="ctr"/>
          <a:lstStyle/>
          <a:p>
            <a:pPr algn="ctr"/>
            <a:r>
              <a:rPr lang="en-US" sz="800" b="1" dirty="0">
                <a:solidFill>
                  <a:srgbClr val="4BACC6"/>
                </a:solidFill>
              </a:rPr>
              <a:t>4-Yr Median</a:t>
            </a:r>
          </a:p>
        </p:txBody>
      </p:sp>
      <p:sp>
        <p:nvSpPr>
          <p:cNvPr id="210" name="card1"/>
          <p:cNvSpPr/>
          <p:nvPr/>
        </p:nvSpPr>
        <p:spPr>
          <a:xfrm>
            <a:off x="698500" y="3175000"/>
            <a:ext cx="7620000" cy="13716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 w="6350">
            <a:solidFill>
              <a:srgbClr val="C0CFE0"/>
            </a:solidFill>
          </a:ln>
        </p:spPr>
        <p:txBody>
          <a:bodyPr wrap="square" lIns="0" tIns="0" rIns="0" bIns="0" anchor="ctr"/>
          <a:lstStyle/>
          <a:p>
            <a:endParaRPr lang="en-US"/>
          </a:p>
        </p:txBody>
      </p:sp>
      <p:sp>
        <p:nvSpPr>
          <p:cNvPr id="211" name="acct1"/>
          <p:cNvSpPr/>
          <p:nvPr/>
        </p:nvSpPr>
        <p:spPr>
          <a:xfrm>
            <a:off x="698500" y="3175000"/>
            <a:ext cx="76200" cy="13716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wrap="square" lIns="0" tIns="0" rIns="0" bIns="0" anchor="ctr"/>
          <a:lstStyle/>
          <a:p>
            <a:endParaRPr lang="en-US"/>
          </a:p>
        </p:txBody>
      </p:sp>
      <p:sp>
        <p:nvSpPr>
          <p:cNvPr id="212" name="ttl1"/>
          <p:cNvSpPr txBox="1"/>
          <p:nvPr/>
        </p:nvSpPr>
        <p:spPr>
          <a:xfrm>
            <a:off x="901700" y="3238500"/>
            <a:ext cx="7213600" cy="254000"/>
          </a:xfrm>
          <a:prstGeom prst="rect">
            <a:avLst/>
          </a:prstGeom>
          <a:noFill/>
          <a:ln>
            <a:noFill/>
          </a:ln>
        </p:spPr>
        <p:txBody>
          <a:bodyPr wrap="square" lIns="36000" tIns="18000" rIns="36000" bIns="18000" anchor="ctr"/>
          <a:lstStyle/>
          <a:p>
            <a:pPr algn="ctr"/>
            <a:r>
              <a:rPr lang="en-US" sz="1800" b="1" dirty="0">
                <a:solidFill>
                  <a:srgbClr val="1F497D"/>
                </a:solidFill>
              </a:rPr>
              <a:t>Non-ACGME Fellows</a:t>
            </a:r>
          </a:p>
        </p:txBody>
      </p:sp>
      <p:sp>
        <p:nvSpPr>
          <p:cNvPr id="213" name="n1"/>
          <p:cNvSpPr txBox="1"/>
          <p:nvPr/>
        </p:nvSpPr>
        <p:spPr>
          <a:xfrm>
            <a:off x="901700" y="3492500"/>
            <a:ext cx="7213600" cy="177800"/>
          </a:xfrm>
          <a:prstGeom prst="rect">
            <a:avLst/>
          </a:prstGeom>
          <a:noFill/>
          <a:ln>
            <a:noFill/>
          </a:ln>
        </p:spPr>
        <p:txBody>
          <a:bodyPr wrap="square" lIns="36000" tIns="18000" rIns="36000" bIns="18000" anchor="ctr"/>
          <a:lstStyle/>
          <a:p>
            <a:pPr algn="ctr"/>
            <a:r>
              <a:rPr lang="en-US" sz="1000" b="0" dirty="0">
                <a:solidFill>
                  <a:srgbClr val="777777"/>
                </a:solidFill>
              </a:rPr>
              <a:t>N: 33 (3-yr)  |  13 (4-yr)</a:t>
            </a:r>
          </a:p>
        </p:txBody>
      </p:sp>
      <p:sp>
        <p:nvSpPr>
          <p:cNvPr id="214" name="c3_1"/>
          <p:cNvSpPr/>
          <p:nvPr/>
        </p:nvSpPr>
        <p:spPr>
          <a:xfrm>
            <a:off x="3530600" y="3721100"/>
            <a:ext cx="584200" cy="584200"/>
          </a:xfrm>
          <a:prstGeom prst="ellipse">
            <a:avLst/>
          </a:prstGeom>
          <a:solidFill>
            <a:srgbClr val="1F497D"/>
          </a:solidFill>
          <a:ln>
            <a:noFill/>
          </a:ln>
        </p:spPr>
        <p:txBody>
          <a:bodyPr wrap="square" lIns="0" tIns="0" rIns="0" bIns="0" anchor="ctr"/>
          <a:lstStyle/>
          <a:p>
            <a:endParaRPr lang="en-US"/>
          </a:p>
        </p:txBody>
      </p:sp>
      <p:sp>
        <p:nvSpPr>
          <p:cNvPr id="215" name="v3_1"/>
          <p:cNvSpPr txBox="1"/>
          <p:nvPr/>
        </p:nvSpPr>
        <p:spPr>
          <a:xfrm>
            <a:off x="3530600" y="3759200"/>
            <a:ext cx="584200" cy="508000"/>
          </a:xfrm>
          <a:prstGeom prst="rect">
            <a:avLst/>
          </a:prstGeom>
          <a:noFill/>
          <a:ln>
            <a:noFill/>
          </a:ln>
        </p:spPr>
        <p:txBody>
          <a:bodyPr wrap="square" lIns="36000" tIns="18000" rIns="36000" bIns="18000" anchor="ctr"/>
          <a:lstStyle/>
          <a:p>
            <a:pPr algn="ctr"/>
            <a:r>
              <a:rPr lang="en-US" sz="1400" b="1" dirty="0">
                <a:solidFill>
                  <a:srgbClr val="FFFFFF"/>
                </a:solidFill>
              </a:rPr>
              <a:t>2.00</a:t>
            </a:r>
          </a:p>
        </p:txBody>
      </p:sp>
      <p:sp>
        <p:nvSpPr>
          <p:cNvPr id="216" name="l3_1"/>
          <p:cNvSpPr txBox="1"/>
          <p:nvPr/>
        </p:nvSpPr>
        <p:spPr>
          <a:xfrm>
            <a:off x="3403600" y="4318000"/>
            <a:ext cx="838200" cy="152400"/>
          </a:xfrm>
          <a:prstGeom prst="rect">
            <a:avLst/>
          </a:prstGeom>
          <a:noFill/>
          <a:ln>
            <a:noFill/>
          </a:ln>
        </p:spPr>
        <p:txBody>
          <a:bodyPr wrap="square" lIns="36000" tIns="18000" rIns="36000" bIns="18000" anchor="ctr"/>
          <a:lstStyle/>
          <a:p>
            <a:pPr algn="ctr"/>
            <a:r>
              <a:rPr lang="en-US" sz="800" b="1" dirty="0">
                <a:solidFill>
                  <a:srgbClr val="1F497D"/>
                </a:solidFill>
              </a:rPr>
              <a:t>3-Yr Median</a:t>
            </a:r>
          </a:p>
        </p:txBody>
      </p:sp>
      <p:sp>
        <p:nvSpPr>
          <p:cNvPr id="217" name="c4_1"/>
          <p:cNvSpPr/>
          <p:nvPr/>
        </p:nvSpPr>
        <p:spPr>
          <a:xfrm>
            <a:off x="4902200" y="3721100"/>
            <a:ext cx="584200" cy="584200"/>
          </a:xfrm>
          <a:prstGeom prst="ellipse">
            <a:avLst/>
          </a:prstGeom>
          <a:solidFill>
            <a:srgbClr val="4BACC6"/>
          </a:solidFill>
          <a:ln>
            <a:noFill/>
          </a:ln>
        </p:spPr>
        <p:txBody>
          <a:bodyPr wrap="square" lIns="0" tIns="0" rIns="0" bIns="0" anchor="ctr"/>
          <a:lstStyle/>
          <a:p>
            <a:endParaRPr lang="en-US"/>
          </a:p>
        </p:txBody>
      </p:sp>
      <p:sp>
        <p:nvSpPr>
          <p:cNvPr id="218" name="v4_1"/>
          <p:cNvSpPr txBox="1"/>
          <p:nvPr/>
        </p:nvSpPr>
        <p:spPr>
          <a:xfrm>
            <a:off x="4902200" y="3759200"/>
            <a:ext cx="584200" cy="508000"/>
          </a:xfrm>
          <a:prstGeom prst="rect">
            <a:avLst/>
          </a:prstGeom>
          <a:noFill/>
          <a:ln>
            <a:noFill/>
          </a:ln>
        </p:spPr>
        <p:txBody>
          <a:bodyPr wrap="square" lIns="36000" tIns="18000" rIns="36000" bIns="18000" anchor="ctr"/>
          <a:lstStyle/>
          <a:p>
            <a:pPr algn="ctr"/>
            <a:r>
              <a:rPr lang="en-US" sz="1400" b="1" dirty="0">
                <a:solidFill>
                  <a:srgbClr val="FFFFFF"/>
                </a:solidFill>
              </a:rPr>
              <a:t>5.00</a:t>
            </a:r>
          </a:p>
        </p:txBody>
      </p:sp>
      <p:sp>
        <p:nvSpPr>
          <p:cNvPr id="219" name="l4_1"/>
          <p:cNvSpPr txBox="1"/>
          <p:nvPr/>
        </p:nvSpPr>
        <p:spPr>
          <a:xfrm>
            <a:off x="4775200" y="4318000"/>
            <a:ext cx="838200" cy="152400"/>
          </a:xfrm>
          <a:prstGeom prst="rect">
            <a:avLst/>
          </a:prstGeom>
          <a:noFill/>
          <a:ln>
            <a:noFill/>
          </a:ln>
        </p:spPr>
        <p:txBody>
          <a:bodyPr wrap="square" lIns="36000" tIns="18000" rIns="36000" bIns="18000" anchor="ctr"/>
          <a:lstStyle/>
          <a:p>
            <a:pPr algn="ctr"/>
            <a:r>
              <a:rPr lang="en-US" sz="800" b="1" dirty="0">
                <a:solidFill>
                  <a:srgbClr val="4BACC6"/>
                </a:solidFill>
              </a:rPr>
              <a:t>4-Yr Median</a:t>
            </a:r>
          </a:p>
        </p:txBody>
      </p:sp>
      <p:sp>
        <p:nvSpPr>
          <p:cNvPr id="220" name="card2"/>
          <p:cNvSpPr/>
          <p:nvPr/>
        </p:nvSpPr>
        <p:spPr>
          <a:xfrm>
            <a:off x="698500" y="4699000"/>
            <a:ext cx="7620000" cy="13716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 w="6350">
            <a:solidFill>
              <a:srgbClr val="C0CFE0"/>
            </a:solidFill>
          </a:ln>
        </p:spPr>
        <p:txBody>
          <a:bodyPr wrap="square" lIns="0" tIns="0" rIns="0" bIns="0" anchor="ctr"/>
          <a:lstStyle/>
          <a:p>
            <a:endParaRPr lang="en-US"/>
          </a:p>
        </p:txBody>
      </p:sp>
      <p:sp>
        <p:nvSpPr>
          <p:cNvPr id="221" name="acct2"/>
          <p:cNvSpPr/>
          <p:nvPr/>
        </p:nvSpPr>
        <p:spPr>
          <a:xfrm>
            <a:off x="698500" y="4699000"/>
            <a:ext cx="76200" cy="13716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wrap="square" lIns="0" tIns="0" rIns="0" bIns="0" anchor="ctr"/>
          <a:lstStyle/>
          <a:p>
            <a:endParaRPr lang="en-US"/>
          </a:p>
        </p:txBody>
      </p:sp>
      <p:sp>
        <p:nvSpPr>
          <p:cNvPr id="222" name="ttl2"/>
          <p:cNvSpPr txBox="1"/>
          <p:nvPr/>
        </p:nvSpPr>
        <p:spPr>
          <a:xfrm>
            <a:off x="901700" y="4762500"/>
            <a:ext cx="7213600" cy="254000"/>
          </a:xfrm>
          <a:prstGeom prst="rect">
            <a:avLst/>
          </a:prstGeom>
          <a:noFill/>
          <a:ln>
            <a:noFill/>
          </a:ln>
        </p:spPr>
        <p:txBody>
          <a:bodyPr wrap="square" lIns="36000" tIns="18000" rIns="36000" bIns="18000" anchor="ctr"/>
          <a:lstStyle/>
          <a:p>
            <a:pPr algn="ctr"/>
            <a:r>
              <a:rPr lang="en-US" sz="1800" b="1" dirty="0">
                <a:solidFill>
                  <a:srgbClr val="1F497D"/>
                </a:solidFill>
              </a:rPr>
              <a:t>Residents Per Year</a:t>
            </a:r>
          </a:p>
        </p:txBody>
      </p:sp>
      <p:sp>
        <p:nvSpPr>
          <p:cNvPr id="223" name="n2"/>
          <p:cNvSpPr txBox="1"/>
          <p:nvPr/>
        </p:nvSpPr>
        <p:spPr>
          <a:xfrm>
            <a:off x="901700" y="5016500"/>
            <a:ext cx="7213600" cy="177800"/>
          </a:xfrm>
          <a:prstGeom prst="rect">
            <a:avLst/>
          </a:prstGeom>
          <a:noFill/>
          <a:ln>
            <a:noFill/>
          </a:ln>
        </p:spPr>
        <p:txBody>
          <a:bodyPr wrap="square" lIns="36000" tIns="18000" rIns="36000" bIns="18000" anchor="ctr"/>
          <a:lstStyle/>
          <a:p>
            <a:pPr algn="ctr"/>
            <a:r>
              <a:rPr lang="en-US" sz="1000" b="0" dirty="0">
                <a:solidFill>
                  <a:srgbClr val="777777"/>
                </a:solidFill>
              </a:rPr>
              <a:t>N: 36 (3-yr)  |  14 (4-yr)</a:t>
            </a:r>
          </a:p>
        </p:txBody>
      </p:sp>
      <p:sp>
        <p:nvSpPr>
          <p:cNvPr id="224" name="c3_2"/>
          <p:cNvSpPr/>
          <p:nvPr/>
        </p:nvSpPr>
        <p:spPr>
          <a:xfrm>
            <a:off x="3530600" y="5245100"/>
            <a:ext cx="584200" cy="584200"/>
          </a:xfrm>
          <a:prstGeom prst="ellipse">
            <a:avLst/>
          </a:prstGeom>
          <a:solidFill>
            <a:srgbClr val="1F497D"/>
          </a:solidFill>
          <a:ln>
            <a:noFill/>
          </a:ln>
        </p:spPr>
        <p:txBody>
          <a:bodyPr wrap="square" lIns="0" tIns="0" rIns="0" bIns="0" anchor="ctr"/>
          <a:lstStyle/>
          <a:p>
            <a:endParaRPr lang="en-US"/>
          </a:p>
        </p:txBody>
      </p:sp>
      <p:sp>
        <p:nvSpPr>
          <p:cNvPr id="225" name="v3_2"/>
          <p:cNvSpPr txBox="1"/>
          <p:nvPr/>
        </p:nvSpPr>
        <p:spPr>
          <a:xfrm>
            <a:off x="3530600" y="5283200"/>
            <a:ext cx="584200" cy="508000"/>
          </a:xfrm>
          <a:prstGeom prst="rect">
            <a:avLst/>
          </a:prstGeom>
          <a:noFill/>
          <a:ln>
            <a:noFill/>
          </a:ln>
        </p:spPr>
        <p:txBody>
          <a:bodyPr wrap="square" lIns="36000" tIns="18000" rIns="36000" bIns="18000" anchor="ctr"/>
          <a:lstStyle/>
          <a:p>
            <a:pPr algn="ctr"/>
            <a:r>
              <a:rPr lang="en-US" sz="1400" b="1" dirty="0">
                <a:solidFill>
                  <a:srgbClr val="FFFFFF"/>
                </a:solidFill>
              </a:rPr>
              <a:t>12.00</a:t>
            </a:r>
          </a:p>
        </p:txBody>
      </p:sp>
      <p:sp>
        <p:nvSpPr>
          <p:cNvPr id="226" name="l3_2"/>
          <p:cNvSpPr txBox="1"/>
          <p:nvPr/>
        </p:nvSpPr>
        <p:spPr>
          <a:xfrm>
            <a:off x="3403600" y="5842000"/>
            <a:ext cx="838200" cy="152400"/>
          </a:xfrm>
          <a:prstGeom prst="rect">
            <a:avLst/>
          </a:prstGeom>
          <a:noFill/>
          <a:ln>
            <a:noFill/>
          </a:ln>
        </p:spPr>
        <p:txBody>
          <a:bodyPr wrap="square" lIns="36000" tIns="18000" rIns="36000" bIns="18000" anchor="ctr"/>
          <a:lstStyle/>
          <a:p>
            <a:pPr algn="ctr"/>
            <a:r>
              <a:rPr lang="en-US" sz="800" b="1" dirty="0">
                <a:solidFill>
                  <a:srgbClr val="1F497D"/>
                </a:solidFill>
              </a:rPr>
              <a:t>3-Yr Median</a:t>
            </a:r>
          </a:p>
        </p:txBody>
      </p:sp>
      <p:sp>
        <p:nvSpPr>
          <p:cNvPr id="227" name="c4_2"/>
          <p:cNvSpPr/>
          <p:nvPr/>
        </p:nvSpPr>
        <p:spPr>
          <a:xfrm>
            <a:off x="4902200" y="5245100"/>
            <a:ext cx="584200" cy="584200"/>
          </a:xfrm>
          <a:prstGeom prst="ellipse">
            <a:avLst/>
          </a:prstGeom>
          <a:solidFill>
            <a:srgbClr val="4BACC6"/>
          </a:solidFill>
          <a:ln>
            <a:noFill/>
          </a:ln>
        </p:spPr>
        <p:txBody>
          <a:bodyPr wrap="square" lIns="0" tIns="0" rIns="0" bIns="0" anchor="ctr"/>
          <a:lstStyle/>
          <a:p>
            <a:endParaRPr lang="en-US"/>
          </a:p>
        </p:txBody>
      </p:sp>
      <p:sp>
        <p:nvSpPr>
          <p:cNvPr id="228" name="v4_2"/>
          <p:cNvSpPr txBox="1"/>
          <p:nvPr/>
        </p:nvSpPr>
        <p:spPr>
          <a:xfrm>
            <a:off x="4902200" y="5283200"/>
            <a:ext cx="584200" cy="508000"/>
          </a:xfrm>
          <a:prstGeom prst="rect">
            <a:avLst/>
          </a:prstGeom>
          <a:noFill/>
          <a:ln>
            <a:noFill/>
          </a:ln>
        </p:spPr>
        <p:txBody>
          <a:bodyPr wrap="square" lIns="36000" tIns="18000" rIns="36000" bIns="18000" anchor="ctr"/>
          <a:lstStyle/>
          <a:p>
            <a:pPr algn="ctr"/>
            <a:r>
              <a:rPr lang="en-US" sz="1400" b="1" dirty="0">
                <a:solidFill>
                  <a:srgbClr val="FFFFFF"/>
                </a:solidFill>
              </a:rPr>
              <a:t>15.00</a:t>
            </a:r>
          </a:p>
        </p:txBody>
      </p:sp>
      <p:sp>
        <p:nvSpPr>
          <p:cNvPr id="229" name="l4_2"/>
          <p:cNvSpPr txBox="1"/>
          <p:nvPr/>
        </p:nvSpPr>
        <p:spPr>
          <a:xfrm>
            <a:off x="4775200" y="5842000"/>
            <a:ext cx="838200" cy="152400"/>
          </a:xfrm>
          <a:prstGeom prst="rect">
            <a:avLst/>
          </a:prstGeom>
          <a:noFill/>
          <a:ln>
            <a:noFill/>
          </a:ln>
        </p:spPr>
        <p:txBody>
          <a:bodyPr wrap="square" lIns="36000" tIns="18000" rIns="36000" bIns="18000" anchor="ctr"/>
          <a:lstStyle/>
          <a:p>
            <a:pPr algn="ctr"/>
            <a:r>
              <a:rPr lang="en-US" sz="800" b="1" dirty="0">
                <a:solidFill>
                  <a:srgbClr val="4BACC6"/>
                </a:solidFill>
              </a:rPr>
              <a:t>4-Yr Median</a:t>
            </a:r>
          </a:p>
        </p:txBody>
      </p:sp>
      <p:pic>
        <p:nvPicPr>
          <p:cNvPr id="230" name="Graphic 230" descr="ACGME Fellows icon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8600" y="1739900"/>
            <a:ext cx="355600" cy="355600"/>
          </a:xfrm>
          <a:prstGeom prst="rect">
            <a:avLst/>
          </a:prstGeom>
        </p:spPr>
      </p:pic>
      <p:pic>
        <p:nvPicPr>
          <p:cNvPr id="231" name="Graphic 231" descr="Non-ACGME Fellows icon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48600" y="3263900"/>
            <a:ext cx="355600" cy="355600"/>
          </a:xfrm>
          <a:prstGeom prst="rect">
            <a:avLst/>
          </a:prstGeom>
        </p:spPr>
      </p:pic>
      <p:pic>
        <p:nvPicPr>
          <p:cNvPr id="232" name="Graphic 232" descr="Residents icon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48600" y="478790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9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4B13A-632E-2255-E634-5D5C507E9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RESIDENT EXPERIENCES</a:t>
            </a:r>
          </a:p>
        </p:txBody>
      </p:sp>
      <p:graphicFrame>
        <p:nvGraphicFramePr>
          <p:cNvPr id="101" name="Chart 1"/>
          <p:cNvGraphicFramePr/>
          <p:nvPr/>
        </p:nvGraphicFramePr>
        <p:xfrm>
          <a:off x="762000" y="1371600"/>
          <a:ext cx="7620000" cy="4762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2953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DCD1E-9277-29C3-590D-9B37D6AE3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Post-residency job activities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B4F0E71-31C2-C193-594E-BA2198C9A7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0" name="legS3"/>
          <p:cNvSpPr/>
          <p:nvPr/>
        </p:nvSpPr>
        <p:spPr>
          <a:xfrm>
            <a:off x="3048000" y="1384300"/>
            <a:ext cx="152400" cy="1524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wrap="square" lIns="0" tIns="0" rIns="0" bIns="0" anchor="ctr"/>
          <a:lstStyle/>
          <a:p>
            <a:endParaRPr lang="en-US"/>
          </a:p>
        </p:txBody>
      </p:sp>
      <p:sp>
        <p:nvSpPr>
          <p:cNvPr id="101" name="legT3"/>
          <p:cNvSpPr txBox="1"/>
          <p:nvPr/>
        </p:nvSpPr>
        <p:spPr>
          <a:xfrm>
            <a:off x="3251200" y="1358900"/>
            <a:ext cx="1016000" cy="203200"/>
          </a:xfrm>
          <a:prstGeom prst="rect">
            <a:avLst/>
          </a:prstGeom>
          <a:noFill/>
          <a:ln>
            <a:noFill/>
          </a:ln>
        </p:spPr>
        <p:txBody>
          <a:bodyPr wrap="square" lIns="27000" tIns="18000" rIns="27000" bIns="18000" anchor="ctr"/>
          <a:lstStyle/>
          <a:p>
            <a:pPr algn="l"/>
            <a:r>
              <a:rPr lang="en-US" sz="1100" b="1" dirty="0">
                <a:solidFill>
                  <a:srgbClr val="1F497D"/>
                </a:solidFill>
              </a:rPr>
              <a:t>3-Year</a:t>
            </a:r>
          </a:p>
        </p:txBody>
      </p:sp>
      <p:sp>
        <p:nvSpPr>
          <p:cNvPr id="102" name="legS4"/>
          <p:cNvSpPr/>
          <p:nvPr/>
        </p:nvSpPr>
        <p:spPr>
          <a:xfrm>
            <a:off x="4318000" y="1384300"/>
            <a:ext cx="152400" cy="152400"/>
          </a:xfrm>
          <a:prstGeom prst="rect">
            <a:avLst/>
          </a:prstGeom>
          <a:solidFill>
            <a:srgbClr val="4BACC6"/>
          </a:solidFill>
          <a:ln>
            <a:noFill/>
          </a:ln>
        </p:spPr>
        <p:txBody>
          <a:bodyPr wrap="square" lIns="0" tIns="0" rIns="0" bIns="0" anchor="ctr"/>
          <a:lstStyle/>
          <a:p>
            <a:endParaRPr lang="en-US"/>
          </a:p>
        </p:txBody>
      </p:sp>
      <p:sp>
        <p:nvSpPr>
          <p:cNvPr id="103" name="legT4"/>
          <p:cNvSpPr txBox="1"/>
          <p:nvPr/>
        </p:nvSpPr>
        <p:spPr>
          <a:xfrm>
            <a:off x="4521200" y="1358900"/>
            <a:ext cx="1016000" cy="203200"/>
          </a:xfrm>
          <a:prstGeom prst="rect">
            <a:avLst/>
          </a:prstGeom>
          <a:noFill/>
          <a:ln>
            <a:noFill/>
          </a:ln>
        </p:spPr>
        <p:txBody>
          <a:bodyPr wrap="square" lIns="27000" tIns="18000" rIns="27000" bIns="18000" anchor="ctr"/>
          <a:lstStyle/>
          <a:p>
            <a:pPr algn="l"/>
            <a:r>
              <a:rPr lang="en-US" sz="1100" b="1" dirty="0">
                <a:solidFill>
                  <a:srgbClr val="4BACC6"/>
                </a:solidFill>
              </a:rPr>
              <a:t>4-Year</a:t>
            </a:r>
          </a:p>
        </p:txBody>
      </p:sp>
      <p:sp>
        <p:nvSpPr>
          <p:cNvPr id="200" name="rbg0"/>
          <p:cNvSpPr/>
          <p:nvPr/>
        </p:nvSpPr>
        <p:spPr>
          <a:xfrm>
            <a:off x="533400" y="1651000"/>
            <a:ext cx="7950200" cy="736600"/>
          </a:xfrm>
          <a:prstGeom prst="rect">
            <a:avLst/>
          </a:prstGeom>
          <a:solidFill>
            <a:srgbClr val="F0F4F8"/>
          </a:solidFill>
          <a:ln>
            <a:noFill/>
          </a:ln>
        </p:spPr>
        <p:txBody>
          <a:bodyPr wrap="square" lIns="0" tIns="0" rIns="0" bIns="0" anchor="ctr"/>
          <a:lstStyle/>
          <a:p>
            <a:endParaRPr lang="en-US"/>
          </a:p>
        </p:txBody>
      </p:sp>
      <p:sp>
        <p:nvSpPr>
          <p:cNvPr id="201" name="lbl0"/>
          <p:cNvSpPr txBox="1"/>
          <p:nvPr/>
        </p:nvSpPr>
        <p:spPr>
          <a:xfrm>
            <a:off x="584200" y="1676400"/>
            <a:ext cx="1993900" cy="685800"/>
          </a:xfrm>
          <a:prstGeom prst="rect">
            <a:avLst/>
          </a:prstGeom>
          <a:noFill/>
          <a:ln>
            <a:noFill/>
          </a:ln>
        </p:spPr>
        <p:txBody>
          <a:bodyPr wrap="square" lIns="27000" tIns="18000" rIns="27000" bIns="18000" anchor="ctr"/>
          <a:lstStyle/>
          <a:p>
            <a:pPr algn="l"/>
            <a:r>
              <a:rPr lang="en-US" sz="1100" b="1" dirty="0">
                <a:solidFill>
                  <a:srgbClr val="2C3E50"/>
                </a:solidFill>
              </a:rPr>
              <a:t>Internal Fellowship</a:t>
            </a:r>
          </a:p>
        </p:txBody>
      </p:sp>
      <p:sp>
        <p:nvSpPr>
          <p:cNvPr id="202" name="b3_0"/>
          <p:cNvSpPr/>
          <p:nvPr/>
        </p:nvSpPr>
        <p:spPr>
          <a:xfrm>
            <a:off x="2679700" y="1835150"/>
            <a:ext cx="1456531" cy="1651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wrap="square" lIns="0" tIns="0" rIns="0" bIns="0" anchor="ctr"/>
          <a:lstStyle/>
          <a:p>
            <a:endParaRPr lang="en-US"/>
          </a:p>
        </p:txBody>
      </p:sp>
      <p:sp>
        <p:nvSpPr>
          <p:cNvPr id="203" name="v3_0"/>
          <p:cNvSpPr txBox="1"/>
          <p:nvPr/>
        </p:nvSpPr>
        <p:spPr>
          <a:xfrm>
            <a:off x="4187031" y="1822450"/>
            <a:ext cx="1079500" cy="190500"/>
          </a:xfrm>
          <a:prstGeom prst="rect">
            <a:avLst/>
          </a:prstGeom>
          <a:noFill/>
          <a:ln>
            <a:noFill/>
          </a:ln>
        </p:spPr>
        <p:txBody>
          <a:bodyPr wrap="square" lIns="27000" tIns="18000" rIns="27000" bIns="18000" anchor="ctr"/>
          <a:lstStyle/>
          <a:p>
            <a:pPr algn="l"/>
            <a:r>
              <a:rPr lang="en-US" sz="1000" b="1" dirty="0">
                <a:solidFill>
                  <a:srgbClr val="1F497D"/>
                </a:solidFill>
              </a:rPr>
              <a:t>2.5</a:t>
            </a:r>
            <a:r>
              <a:rPr lang="en-US" sz="800" b="0" dirty="0">
                <a:solidFill>
                  <a:srgbClr val="777777"/>
                </a:solidFill>
              </a:rPr>
              <a:t> (1.00, 3.00)</a:t>
            </a:r>
          </a:p>
        </p:txBody>
      </p:sp>
      <p:sp>
        <p:nvSpPr>
          <p:cNvPr id="204" name="b4_0"/>
          <p:cNvSpPr/>
          <p:nvPr/>
        </p:nvSpPr>
        <p:spPr>
          <a:xfrm>
            <a:off x="2679700" y="2038350"/>
            <a:ext cx="1165225" cy="165100"/>
          </a:xfrm>
          <a:prstGeom prst="rect">
            <a:avLst/>
          </a:prstGeom>
          <a:solidFill>
            <a:srgbClr val="4BACC6"/>
          </a:solidFill>
          <a:ln>
            <a:noFill/>
          </a:ln>
        </p:spPr>
        <p:txBody>
          <a:bodyPr wrap="square" lIns="0" tIns="0" rIns="0" bIns="0" anchor="ctr"/>
          <a:lstStyle/>
          <a:p>
            <a:endParaRPr lang="en-US"/>
          </a:p>
        </p:txBody>
      </p:sp>
      <p:sp>
        <p:nvSpPr>
          <p:cNvPr id="205" name="v4_0"/>
          <p:cNvSpPr txBox="1"/>
          <p:nvPr/>
        </p:nvSpPr>
        <p:spPr>
          <a:xfrm>
            <a:off x="3895725" y="2025650"/>
            <a:ext cx="1079500" cy="190500"/>
          </a:xfrm>
          <a:prstGeom prst="rect">
            <a:avLst/>
          </a:prstGeom>
          <a:noFill/>
          <a:ln>
            <a:noFill/>
          </a:ln>
        </p:spPr>
        <p:txBody>
          <a:bodyPr wrap="square" lIns="27000" tIns="18000" rIns="27000" bIns="18000" anchor="ctr"/>
          <a:lstStyle/>
          <a:p>
            <a:pPr algn="l"/>
            <a:r>
              <a:rPr lang="en-US" sz="1000" b="1" dirty="0">
                <a:solidFill>
                  <a:srgbClr val="4BACC6"/>
                </a:solidFill>
              </a:rPr>
              <a:t>2.0</a:t>
            </a:r>
            <a:r>
              <a:rPr lang="en-US" sz="800" b="0" dirty="0">
                <a:solidFill>
                  <a:srgbClr val="777777"/>
                </a:solidFill>
              </a:rPr>
              <a:t> (1.00, 2.00)</a:t>
            </a:r>
          </a:p>
        </p:txBody>
      </p:sp>
      <p:sp>
        <p:nvSpPr>
          <p:cNvPr id="206" name="lbl1"/>
          <p:cNvSpPr txBox="1"/>
          <p:nvPr/>
        </p:nvSpPr>
        <p:spPr>
          <a:xfrm>
            <a:off x="584200" y="2413000"/>
            <a:ext cx="1993900" cy="685800"/>
          </a:xfrm>
          <a:prstGeom prst="rect">
            <a:avLst/>
          </a:prstGeom>
          <a:noFill/>
          <a:ln>
            <a:noFill/>
          </a:ln>
        </p:spPr>
        <p:txBody>
          <a:bodyPr wrap="square" lIns="27000" tIns="18000" rIns="27000" bIns="18000" anchor="ctr"/>
          <a:lstStyle/>
          <a:p>
            <a:pPr algn="l"/>
            <a:r>
              <a:rPr lang="en-US" sz="1100" b="1" dirty="0">
                <a:solidFill>
                  <a:srgbClr val="2C3E50"/>
                </a:solidFill>
              </a:rPr>
              <a:t>External Fellowship</a:t>
            </a:r>
          </a:p>
        </p:txBody>
      </p:sp>
      <p:sp>
        <p:nvSpPr>
          <p:cNvPr id="207" name="b3_1"/>
          <p:cNvSpPr/>
          <p:nvPr/>
        </p:nvSpPr>
        <p:spPr>
          <a:xfrm>
            <a:off x="2679700" y="2571750"/>
            <a:ext cx="582613" cy="1651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wrap="square" lIns="0" tIns="0" rIns="0" bIns="0" anchor="ctr"/>
          <a:lstStyle/>
          <a:p>
            <a:endParaRPr lang="en-US"/>
          </a:p>
        </p:txBody>
      </p:sp>
      <p:sp>
        <p:nvSpPr>
          <p:cNvPr id="208" name="v3_1"/>
          <p:cNvSpPr txBox="1"/>
          <p:nvPr/>
        </p:nvSpPr>
        <p:spPr>
          <a:xfrm>
            <a:off x="3313113" y="2559050"/>
            <a:ext cx="1079500" cy="190500"/>
          </a:xfrm>
          <a:prstGeom prst="rect">
            <a:avLst/>
          </a:prstGeom>
          <a:noFill/>
          <a:ln>
            <a:noFill/>
          </a:ln>
        </p:spPr>
        <p:txBody>
          <a:bodyPr wrap="square" lIns="27000" tIns="18000" rIns="27000" bIns="18000" anchor="ctr"/>
          <a:lstStyle/>
          <a:p>
            <a:pPr algn="l"/>
            <a:r>
              <a:rPr lang="en-US" sz="1000" b="1" dirty="0">
                <a:solidFill>
                  <a:srgbClr val="1F497D"/>
                </a:solidFill>
              </a:rPr>
              <a:t>1.0</a:t>
            </a:r>
            <a:r>
              <a:rPr lang="en-US" sz="800" b="0" dirty="0">
                <a:solidFill>
                  <a:srgbClr val="777777"/>
                </a:solidFill>
              </a:rPr>
              <a:t> (1.00, 3.00)</a:t>
            </a:r>
          </a:p>
        </p:txBody>
      </p:sp>
      <p:sp>
        <p:nvSpPr>
          <p:cNvPr id="209" name="b4_1"/>
          <p:cNvSpPr/>
          <p:nvPr/>
        </p:nvSpPr>
        <p:spPr>
          <a:xfrm>
            <a:off x="2679700" y="2774950"/>
            <a:ext cx="2330450" cy="165100"/>
          </a:xfrm>
          <a:prstGeom prst="rect">
            <a:avLst/>
          </a:prstGeom>
          <a:solidFill>
            <a:srgbClr val="4BACC6"/>
          </a:solidFill>
          <a:ln>
            <a:noFill/>
          </a:ln>
        </p:spPr>
        <p:txBody>
          <a:bodyPr wrap="square" lIns="0" tIns="0" rIns="0" bIns="0" anchor="ctr"/>
          <a:lstStyle/>
          <a:p>
            <a:endParaRPr lang="en-US"/>
          </a:p>
        </p:txBody>
      </p:sp>
      <p:sp>
        <p:nvSpPr>
          <p:cNvPr id="210" name="v4_1"/>
          <p:cNvSpPr txBox="1"/>
          <p:nvPr/>
        </p:nvSpPr>
        <p:spPr>
          <a:xfrm>
            <a:off x="5060950" y="2762250"/>
            <a:ext cx="1079500" cy="190500"/>
          </a:xfrm>
          <a:prstGeom prst="rect">
            <a:avLst/>
          </a:prstGeom>
          <a:noFill/>
          <a:ln>
            <a:noFill/>
          </a:ln>
        </p:spPr>
        <p:txBody>
          <a:bodyPr wrap="square" lIns="27000" tIns="18000" rIns="27000" bIns="18000" anchor="ctr"/>
          <a:lstStyle/>
          <a:p>
            <a:pPr algn="l"/>
            <a:r>
              <a:rPr lang="en-US" sz="1000" b="1" dirty="0">
                <a:solidFill>
                  <a:srgbClr val="4BACC6"/>
                </a:solidFill>
              </a:rPr>
              <a:t>4.0</a:t>
            </a:r>
            <a:r>
              <a:rPr lang="en-US" sz="800" b="0" dirty="0">
                <a:solidFill>
                  <a:srgbClr val="777777"/>
                </a:solidFill>
              </a:rPr>
              <a:t> (2.00, 4.00)</a:t>
            </a:r>
          </a:p>
        </p:txBody>
      </p:sp>
      <p:sp>
        <p:nvSpPr>
          <p:cNvPr id="211" name="rbg2"/>
          <p:cNvSpPr/>
          <p:nvPr/>
        </p:nvSpPr>
        <p:spPr>
          <a:xfrm>
            <a:off x="533400" y="3124200"/>
            <a:ext cx="7950200" cy="736600"/>
          </a:xfrm>
          <a:prstGeom prst="rect">
            <a:avLst/>
          </a:prstGeom>
          <a:solidFill>
            <a:srgbClr val="F0F4F8"/>
          </a:solidFill>
          <a:ln>
            <a:noFill/>
          </a:ln>
        </p:spPr>
        <p:txBody>
          <a:bodyPr wrap="square" lIns="0" tIns="0" rIns="0" bIns="0" anchor="ctr"/>
          <a:lstStyle/>
          <a:p>
            <a:endParaRPr lang="en-US"/>
          </a:p>
        </p:txBody>
      </p:sp>
      <p:sp>
        <p:nvSpPr>
          <p:cNvPr id="212" name="lbl2"/>
          <p:cNvSpPr txBox="1"/>
          <p:nvPr/>
        </p:nvSpPr>
        <p:spPr>
          <a:xfrm>
            <a:off x="584200" y="3149600"/>
            <a:ext cx="1993900" cy="685800"/>
          </a:xfrm>
          <a:prstGeom prst="rect">
            <a:avLst/>
          </a:prstGeom>
          <a:noFill/>
          <a:ln>
            <a:noFill/>
          </a:ln>
        </p:spPr>
        <p:txBody>
          <a:bodyPr wrap="square" lIns="27000" tIns="18000" rIns="27000" bIns="18000" anchor="ctr"/>
          <a:lstStyle/>
          <a:p>
            <a:pPr algn="l"/>
            <a:r>
              <a:rPr lang="en-US" sz="1000" b="1" dirty="0">
                <a:solidFill>
                  <a:srgbClr val="2C3E50"/>
                </a:solidFill>
              </a:rPr>
              <a:t>Internal Academic
Non-Fellowship</a:t>
            </a:r>
          </a:p>
        </p:txBody>
      </p:sp>
      <p:sp>
        <p:nvSpPr>
          <p:cNvPr id="213" name="b3_2"/>
          <p:cNvSpPr/>
          <p:nvPr/>
        </p:nvSpPr>
        <p:spPr>
          <a:xfrm>
            <a:off x="2679700" y="3308350"/>
            <a:ext cx="50800" cy="1651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wrap="square" lIns="0" tIns="0" rIns="0" bIns="0" anchor="ctr"/>
          <a:lstStyle/>
          <a:p>
            <a:endParaRPr lang="en-US"/>
          </a:p>
        </p:txBody>
      </p:sp>
      <p:sp>
        <p:nvSpPr>
          <p:cNvPr id="214" name="v3_2"/>
          <p:cNvSpPr txBox="1"/>
          <p:nvPr/>
        </p:nvSpPr>
        <p:spPr>
          <a:xfrm>
            <a:off x="2781300" y="3295650"/>
            <a:ext cx="1079500" cy="190500"/>
          </a:xfrm>
          <a:prstGeom prst="rect">
            <a:avLst/>
          </a:prstGeom>
          <a:noFill/>
          <a:ln>
            <a:noFill/>
          </a:ln>
        </p:spPr>
        <p:txBody>
          <a:bodyPr wrap="square" lIns="27000" tIns="18000" rIns="27000" bIns="18000" anchor="ctr"/>
          <a:lstStyle/>
          <a:p>
            <a:pPr algn="l"/>
            <a:r>
              <a:rPr lang="en-US" sz="1000" b="1" dirty="0">
                <a:solidFill>
                  <a:srgbClr val="1F497D"/>
                </a:solidFill>
              </a:rPr>
              <a:t>0.0</a:t>
            </a:r>
            <a:r>
              <a:rPr lang="en-US" sz="800" b="0" dirty="0">
                <a:solidFill>
                  <a:srgbClr val="777777"/>
                </a:solidFill>
              </a:rPr>
              <a:t> (0.00, 0.00)</a:t>
            </a:r>
          </a:p>
        </p:txBody>
      </p:sp>
      <p:sp>
        <p:nvSpPr>
          <p:cNvPr id="215" name="b4_2"/>
          <p:cNvSpPr/>
          <p:nvPr/>
        </p:nvSpPr>
        <p:spPr>
          <a:xfrm>
            <a:off x="2679700" y="3511550"/>
            <a:ext cx="582613" cy="165100"/>
          </a:xfrm>
          <a:prstGeom prst="rect">
            <a:avLst/>
          </a:prstGeom>
          <a:solidFill>
            <a:srgbClr val="4BACC6"/>
          </a:solidFill>
          <a:ln>
            <a:noFill/>
          </a:ln>
        </p:spPr>
        <p:txBody>
          <a:bodyPr wrap="square" lIns="0" tIns="0" rIns="0" bIns="0" anchor="ctr"/>
          <a:lstStyle/>
          <a:p>
            <a:endParaRPr lang="en-US"/>
          </a:p>
        </p:txBody>
      </p:sp>
      <p:sp>
        <p:nvSpPr>
          <p:cNvPr id="216" name="v4_2"/>
          <p:cNvSpPr txBox="1"/>
          <p:nvPr/>
        </p:nvSpPr>
        <p:spPr>
          <a:xfrm>
            <a:off x="3313113" y="3498850"/>
            <a:ext cx="1079500" cy="190500"/>
          </a:xfrm>
          <a:prstGeom prst="rect">
            <a:avLst/>
          </a:prstGeom>
          <a:noFill/>
          <a:ln>
            <a:noFill/>
          </a:ln>
        </p:spPr>
        <p:txBody>
          <a:bodyPr wrap="square" lIns="27000" tIns="18000" rIns="27000" bIns="18000" anchor="ctr"/>
          <a:lstStyle/>
          <a:p>
            <a:pPr algn="l"/>
            <a:r>
              <a:rPr lang="en-US" sz="1000" b="1" dirty="0">
                <a:solidFill>
                  <a:srgbClr val="4BACC6"/>
                </a:solidFill>
              </a:rPr>
              <a:t>1.0</a:t>
            </a:r>
            <a:r>
              <a:rPr lang="en-US" sz="800" b="0" dirty="0">
                <a:solidFill>
                  <a:srgbClr val="777777"/>
                </a:solidFill>
              </a:rPr>
              <a:t> (0.00, 3.00)</a:t>
            </a:r>
          </a:p>
        </p:txBody>
      </p:sp>
      <p:sp>
        <p:nvSpPr>
          <p:cNvPr id="217" name="lbl3"/>
          <p:cNvSpPr txBox="1"/>
          <p:nvPr/>
        </p:nvSpPr>
        <p:spPr>
          <a:xfrm>
            <a:off x="584200" y="3886200"/>
            <a:ext cx="1993900" cy="685800"/>
          </a:xfrm>
          <a:prstGeom prst="rect">
            <a:avLst/>
          </a:prstGeom>
          <a:noFill/>
          <a:ln>
            <a:noFill/>
          </a:ln>
        </p:spPr>
        <p:txBody>
          <a:bodyPr wrap="square" lIns="27000" tIns="18000" rIns="27000" bIns="18000" anchor="ctr"/>
          <a:lstStyle/>
          <a:p>
            <a:pPr algn="l"/>
            <a:r>
              <a:rPr lang="en-US" sz="1000" b="1" dirty="0">
                <a:solidFill>
                  <a:srgbClr val="2C3E50"/>
                </a:solidFill>
              </a:rPr>
              <a:t>External Academic
Non-Fellowship</a:t>
            </a:r>
          </a:p>
        </p:txBody>
      </p:sp>
      <p:sp>
        <p:nvSpPr>
          <p:cNvPr id="218" name="b3_3"/>
          <p:cNvSpPr/>
          <p:nvPr/>
        </p:nvSpPr>
        <p:spPr>
          <a:xfrm>
            <a:off x="2679700" y="4044950"/>
            <a:ext cx="50800" cy="1651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wrap="square" lIns="0" tIns="0" rIns="0" bIns="0" anchor="ctr"/>
          <a:lstStyle/>
          <a:p>
            <a:endParaRPr lang="en-US"/>
          </a:p>
        </p:txBody>
      </p:sp>
      <p:sp>
        <p:nvSpPr>
          <p:cNvPr id="219" name="v3_3"/>
          <p:cNvSpPr txBox="1"/>
          <p:nvPr/>
        </p:nvSpPr>
        <p:spPr>
          <a:xfrm>
            <a:off x="2781300" y="4032250"/>
            <a:ext cx="1079500" cy="190500"/>
          </a:xfrm>
          <a:prstGeom prst="rect">
            <a:avLst/>
          </a:prstGeom>
          <a:noFill/>
          <a:ln>
            <a:noFill/>
          </a:ln>
        </p:spPr>
        <p:txBody>
          <a:bodyPr wrap="square" lIns="27000" tIns="18000" rIns="27000" bIns="18000" anchor="ctr"/>
          <a:lstStyle/>
          <a:p>
            <a:pPr algn="l"/>
            <a:r>
              <a:rPr lang="en-US" sz="1000" b="1" dirty="0">
                <a:solidFill>
                  <a:srgbClr val="1F497D"/>
                </a:solidFill>
              </a:rPr>
              <a:t>0.0</a:t>
            </a:r>
            <a:r>
              <a:rPr lang="en-US" sz="800" b="0" dirty="0">
                <a:solidFill>
                  <a:srgbClr val="777777"/>
                </a:solidFill>
              </a:rPr>
              <a:t> (0.00, 2.00)</a:t>
            </a:r>
          </a:p>
        </p:txBody>
      </p:sp>
      <p:sp>
        <p:nvSpPr>
          <p:cNvPr id="220" name="b4_3"/>
          <p:cNvSpPr/>
          <p:nvPr/>
        </p:nvSpPr>
        <p:spPr>
          <a:xfrm>
            <a:off x="2679700" y="4248150"/>
            <a:ext cx="582613" cy="165100"/>
          </a:xfrm>
          <a:prstGeom prst="rect">
            <a:avLst/>
          </a:prstGeom>
          <a:solidFill>
            <a:srgbClr val="4BACC6"/>
          </a:solidFill>
          <a:ln>
            <a:noFill/>
          </a:ln>
        </p:spPr>
        <p:txBody>
          <a:bodyPr wrap="square" lIns="0" tIns="0" rIns="0" bIns="0" anchor="ctr"/>
          <a:lstStyle/>
          <a:p>
            <a:endParaRPr lang="en-US"/>
          </a:p>
        </p:txBody>
      </p:sp>
      <p:sp>
        <p:nvSpPr>
          <p:cNvPr id="221" name="v4_3"/>
          <p:cNvSpPr txBox="1"/>
          <p:nvPr/>
        </p:nvSpPr>
        <p:spPr>
          <a:xfrm>
            <a:off x="3313113" y="4235450"/>
            <a:ext cx="1079500" cy="190500"/>
          </a:xfrm>
          <a:prstGeom prst="rect">
            <a:avLst/>
          </a:prstGeom>
          <a:noFill/>
          <a:ln>
            <a:noFill/>
          </a:ln>
        </p:spPr>
        <p:txBody>
          <a:bodyPr wrap="square" lIns="27000" tIns="18000" rIns="27000" bIns="18000" anchor="ctr"/>
          <a:lstStyle/>
          <a:p>
            <a:pPr algn="l"/>
            <a:r>
              <a:rPr lang="en-US" sz="1000" b="1" dirty="0">
                <a:solidFill>
                  <a:srgbClr val="4BACC6"/>
                </a:solidFill>
              </a:rPr>
              <a:t>1.0</a:t>
            </a:r>
            <a:r>
              <a:rPr lang="en-US" sz="800" b="0" dirty="0">
                <a:solidFill>
                  <a:srgbClr val="777777"/>
                </a:solidFill>
              </a:rPr>
              <a:t> (0.00, 2.00)</a:t>
            </a:r>
          </a:p>
        </p:txBody>
      </p:sp>
      <p:sp>
        <p:nvSpPr>
          <p:cNvPr id="222" name="rbg4"/>
          <p:cNvSpPr/>
          <p:nvPr/>
        </p:nvSpPr>
        <p:spPr>
          <a:xfrm>
            <a:off x="533400" y="4597400"/>
            <a:ext cx="7950200" cy="736600"/>
          </a:xfrm>
          <a:prstGeom prst="rect">
            <a:avLst/>
          </a:prstGeom>
          <a:solidFill>
            <a:srgbClr val="F0F4F8"/>
          </a:solidFill>
          <a:ln>
            <a:noFill/>
          </a:ln>
        </p:spPr>
        <p:txBody>
          <a:bodyPr wrap="square" lIns="0" tIns="0" rIns="0" bIns="0" anchor="ctr"/>
          <a:lstStyle/>
          <a:p>
            <a:endParaRPr lang="en-US"/>
          </a:p>
        </p:txBody>
      </p:sp>
      <p:sp>
        <p:nvSpPr>
          <p:cNvPr id="223" name="lbl4"/>
          <p:cNvSpPr txBox="1"/>
          <p:nvPr/>
        </p:nvSpPr>
        <p:spPr>
          <a:xfrm>
            <a:off x="584200" y="4622800"/>
            <a:ext cx="1993900" cy="685800"/>
          </a:xfrm>
          <a:prstGeom prst="rect">
            <a:avLst/>
          </a:prstGeom>
          <a:noFill/>
          <a:ln>
            <a:noFill/>
          </a:ln>
        </p:spPr>
        <p:txBody>
          <a:bodyPr wrap="square" lIns="27000" tIns="18000" rIns="27000" bIns="18000" anchor="ctr"/>
          <a:lstStyle/>
          <a:p>
            <a:pPr algn="l"/>
            <a:r>
              <a:rPr lang="en-US" sz="1100" b="1" dirty="0">
                <a:solidFill>
                  <a:srgbClr val="2C3E50"/>
                </a:solidFill>
              </a:rPr>
              <a:t>Internal Community</a:t>
            </a:r>
          </a:p>
        </p:txBody>
      </p:sp>
      <p:sp>
        <p:nvSpPr>
          <p:cNvPr id="224" name="b3_4"/>
          <p:cNvSpPr/>
          <p:nvPr/>
        </p:nvSpPr>
        <p:spPr>
          <a:xfrm>
            <a:off x="2679700" y="4781550"/>
            <a:ext cx="50800" cy="1651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wrap="square" lIns="0" tIns="0" rIns="0" bIns="0" anchor="ctr"/>
          <a:lstStyle/>
          <a:p>
            <a:endParaRPr lang="en-US"/>
          </a:p>
        </p:txBody>
      </p:sp>
      <p:sp>
        <p:nvSpPr>
          <p:cNvPr id="225" name="v3_4"/>
          <p:cNvSpPr txBox="1"/>
          <p:nvPr/>
        </p:nvSpPr>
        <p:spPr>
          <a:xfrm>
            <a:off x="2781300" y="4768850"/>
            <a:ext cx="1079500" cy="190500"/>
          </a:xfrm>
          <a:prstGeom prst="rect">
            <a:avLst/>
          </a:prstGeom>
          <a:noFill/>
          <a:ln>
            <a:noFill/>
          </a:ln>
        </p:spPr>
        <p:txBody>
          <a:bodyPr wrap="square" lIns="27000" tIns="18000" rIns="27000" bIns="18000" anchor="ctr"/>
          <a:lstStyle/>
          <a:p>
            <a:pPr algn="l"/>
            <a:r>
              <a:rPr lang="en-US" sz="1000" b="1" dirty="0">
                <a:solidFill>
                  <a:srgbClr val="1F497D"/>
                </a:solidFill>
              </a:rPr>
              <a:t>0.0</a:t>
            </a:r>
            <a:r>
              <a:rPr lang="en-US" sz="800" b="0" dirty="0">
                <a:solidFill>
                  <a:srgbClr val="777777"/>
                </a:solidFill>
              </a:rPr>
              <a:t> (0.00, 1.00)</a:t>
            </a:r>
          </a:p>
        </p:txBody>
      </p:sp>
      <p:sp>
        <p:nvSpPr>
          <p:cNvPr id="226" name="b4_4"/>
          <p:cNvSpPr/>
          <p:nvPr/>
        </p:nvSpPr>
        <p:spPr>
          <a:xfrm>
            <a:off x="2679700" y="4984750"/>
            <a:ext cx="50800" cy="165100"/>
          </a:xfrm>
          <a:prstGeom prst="rect">
            <a:avLst/>
          </a:prstGeom>
          <a:solidFill>
            <a:srgbClr val="4BACC6"/>
          </a:solidFill>
          <a:ln>
            <a:noFill/>
          </a:ln>
        </p:spPr>
        <p:txBody>
          <a:bodyPr wrap="square" lIns="0" tIns="0" rIns="0" bIns="0" anchor="ctr"/>
          <a:lstStyle/>
          <a:p>
            <a:endParaRPr lang="en-US"/>
          </a:p>
        </p:txBody>
      </p:sp>
      <p:sp>
        <p:nvSpPr>
          <p:cNvPr id="227" name="v4_4"/>
          <p:cNvSpPr txBox="1"/>
          <p:nvPr/>
        </p:nvSpPr>
        <p:spPr>
          <a:xfrm>
            <a:off x="2781300" y="4972050"/>
            <a:ext cx="1079500" cy="190500"/>
          </a:xfrm>
          <a:prstGeom prst="rect">
            <a:avLst/>
          </a:prstGeom>
          <a:noFill/>
          <a:ln>
            <a:noFill/>
          </a:ln>
        </p:spPr>
        <p:txBody>
          <a:bodyPr wrap="square" lIns="27000" tIns="18000" rIns="27000" bIns="18000" anchor="ctr"/>
          <a:lstStyle/>
          <a:p>
            <a:pPr algn="l"/>
            <a:r>
              <a:rPr lang="en-US" sz="1000" b="1" dirty="0">
                <a:solidFill>
                  <a:srgbClr val="4BACC6"/>
                </a:solidFill>
              </a:rPr>
              <a:t>0.0</a:t>
            </a:r>
            <a:r>
              <a:rPr lang="en-US" sz="800" b="0" dirty="0">
                <a:solidFill>
                  <a:srgbClr val="777777"/>
                </a:solidFill>
              </a:rPr>
              <a:t> (0.00, 1.00)</a:t>
            </a:r>
          </a:p>
        </p:txBody>
      </p:sp>
      <p:sp>
        <p:nvSpPr>
          <p:cNvPr id="228" name="lbl5"/>
          <p:cNvSpPr txBox="1"/>
          <p:nvPr/>
        </p:nvSpPr>
        <p:spPr>
          <a:xfrm>
            <a:off x="584200" y="5359400"/>
            <a:ext cx="1993900" cy="685800"/>
          </a:xfrm>
          <a:prstGeom prst="rect">
            <a:avLst/>
          </a:prstGeom>
          <a:noFill/>
          <a:ln>
            <a:noFill/>
          </a:ln>
        </p:spPr>
        <p:txBody>
          <a:bodyPr wrap="square" lIns="27000" tIns="18000" rIns="27000" bIns="18000" anchor="ctr"/>
          <a:lstStyle/>
          <a:p>
            <a:pPr algn="l"/>
            <a:r>
              <a:rPr lang="en-US" sz="1100" b="1" dirty="0">
                <a:solidFill>
                  <a:srgbClr val="2C3E50"/>
                </a:solidFill>
              </a:rPr>
              <a:t>External Community</a:t>
            </a:r>
          </a:p>
        </p:txBody>
      </p:sp>
      <p:sp>
        <p:nvSpPr>
          <p:cNvPr id="229" name="b3_5"/>
          <p:cNvSpPr/>
          <p:nvPr/>
        </p:nvSpPr>
        <p:spPr>
          <a:xfrm>
            <a:off x="2679700" y="5518150"/>
            <a:ext cx="3495675" cy="1651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wrap="square" lIns="0" tIns="0" rIns="0" bIns="0" anchor="ctr"/>
          <a:lstStyle/>
          <a:p>
            <a:endParaRPr lang="en-US"/>
          </a:p>
        </p:txBody>
      </p:sp>
      <p:sp>
        <p:nvSpPr>
          <p:cNvPr id="230" name="v3_5"/>
          <p:cNvSpPr txBox="1"/>
          <p:nvPr/>
        </p:nvSpPr>
        <p:spPr>
          <a:xfrm>
            <a:off x="6226175" y="5505450"/>
            <a:ext cx="1079500" cy="190500"/>
          </a:xfrm>
          <a:prstGeom prst="rect">
            <a:avLst/>
          </a:prstGeom>
          <a:noFill/>
          <a:ln>
            <a:noFill/>
          </a:ln>
        </p:spPr>
        <p:txBody>
          <a:bodyPr wrap="square" lIns="27000" tIns="18000" rIns="27000" bIns="18000" anchor="ctr"/>
          <a:lstStyle/>
          <a:p>
            <a:pPr algn="l"/>
            <a:r>
              <a:rPr lang="en-US" sz="1000" b="1" dirty="0">
                <a:solidFill>
                  <a:srgbClr val="1F497D"/>
                </a:solidFill>
              </a:rPr>
              <a:t>6.0</a:t>
            </a:r>
            <a:r>
              <a:rPr lang="en-US" sz="800" b="0" dirty="0">
                <a:solidFill>
                  <a:srgbClr val="777777"/>
                </a:solidFill>
              </a:rPr>
              <a:t> (3.00, 8.00)</a:t>
            </a:r>
          </a:p>
        </p:txBody>
      </p:sp>
      <p:sp>
        <p:nvSpPr>
          <p:cNvPr id="231" name="b4_5"/>
          <p:cNvSpPr/>
          <p:nvPr/>
        </p:nvSpPr>
        <p:spPr>
          <a:xfrm>
            <a:off x="2679700" y="5721350"/>
            <a:ext cx="3204369" cy="165100"/>
          </a:xfrm>
          <a:prstGeom prst="rect">
            <a:avLst/>
          </a:prstGeom>
          <a:solidFill>
            <a:srgbClr val="4BACC6"/>
          </a:solidFill>
          <a:ln>
            <a:noFill/>
          </a:ln>
        </p:spPr>
        <p:txBody>
          <a:bodyPr wrap="square" lIns="0" tIns="0" rIns="0" bIns="0" anchor="ctr"/>
          <a:lstStyle/>
          <a:p>
            <a:endParaRPr lang="en-US"/>
          </a:p>
        </p:txBody>
      </p:sp>
      <p:sp>
        <p:nvSpPr>
          <p:cNvPr id="232" name="v4_5"/>
          <p:cNvSpPr txBox="1"/>
          <p:nvPr/>
        </p:nvSpPr>
        <p:spPr>
          <a:xfrm>
            <a:off x="5934869" y="5708650"/>
            <a:ext cx="1079500" cy="190500"/>
          </a:xfrm>
          <a:prstGeom prst="rect">
            <a:avLst/>
          </a:prstGeom>
          <a:noFill/>
          <a:ln>
            <a:noFill/>
          </a:ln>
        </p:spPr>
        <p:txBody>
          <a:bodyPr wrap="square" lIns="27000" tIns="18000" rIns="27000" bIns="18000" anchor="ctr"/>
          <a:lstStyle/>
          <a:p>
            <a:pPr algn="l"/>
            <a:r>
              <a:rPr lang="en-US" sz="1000" b="1" dirty="0">
                <a:solidFill>
                  <a:srgbClr val="4BACC6"/>
                </a:solidFill>
              </a:rPr>
              <a:t>5.5</a:t>
            </a:r>
            <a:r>
              <a:rPr lang="en-US" sz="800" b="0" dirty="0">
                <a:solidFill>
                  <a:srgbClr val="777777"/>
                </a:solidFill>
              </a:rPr>
              <a:t> (2.50, 6.50)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434638-CBEA-F344-BBAB-F929CC3043DB}"/>
              </a:ext>
            </a:extLst>
          </p:cNvPr>
          <p:cNvSpPr txBox="1"/>
          <p:nvPr/>
        </p:nvSpPr>
        <p:spPr>
          <a:xfrm>
            <a:off x="533400" y="5969000"/>
            <a:ext cx="3810000" cy="203200"/>
          </a:xfrm>
          <a:prstGeom prst="rect">
            <a:avLst/>
          </a:prstGeom>
          <a:noFill/>
          <a:ln>
            <a:noFill/>
          </a:ln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900" i="1">
                <a:solidFill>
                  <a:srgbClr val="888888"/>
                </a:solidFill>
              </a:rPr>
              <a:t>Values shown: Median (IQR)</a:t>
            </a:r>
          </a:p>
        </p:txBody>
      </p:sp>
    </p:spTree>
    <p:extLst>
      <p:ext uri="{BB962C8B-B14F-4D97-AF65-F5344CB8AC3E}">
        <p14:creationId xmlns:p14="http://schemas.microsoft.com/office/powerpoint/2010/main" val="77235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685106" y="1981200"/>
            <a:ext cx="3707488" cy="3780145"/>
            <a:chOff x="5638800" y="3352800"/>
            <a:chExt cx="2819400" cy="2963802"/>
          </a:xfrm>
        </p:grpSpPr>
        <p:sp>
          <p:nvSpPr>
            <p:cNvPr id="5" name="Isosceles Triangle 4"/>
            <p:cNvSpPr/>
            <p:nvPr/>
          </p:nvSpPr>
          <p:spPr bwMode="auto">
            <a:xfrm>
              <a:off x="5638800" y="3352800"/>
              <a:ext cx="2819400" cy="2362200"/>
            </a:xfrm>
            <a:prstGeom prst="triangle">
              <a:avLst/>
            </a:prstGeom>
            <a:gradFill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78000">
                  <a:srgbClr val="BD922A"/>
                </a:gs>
                <a:gs pos="83000">
                  <a:srgbClr val="835E17"/>
                </a:gs>
                <a:gs pos="87000">
                  <a:srgbClr val="A28949"/>
                </a:gs>
                <a:gs pos="100000">
                  <a:srgbClr val="FAE3B7"/>
                </a:gs>
              </a:gsLst>
              <a:lin ang="16200000" scaled="0"/>
            </a:gradFill>
            <a:ln>
              <a:headEnd type="none" w="med" len="med"/>
              <a:tailEnd type="none" w="med" len="med"/>
            </a:ln>
            <a:effectLst>
              <a:outerShdw blurRad="50800" dist="38100" sx="110000" sy="110000" algn="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09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17896086">
              <a:off x="5295838" y="4106708"/>
              <a:ext cx="1500549" cy="491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Research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3412212">
              <a:off x="7342804" y="4060970"/>
              <a:ext cx="1457063" cy="491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Teaching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089764" y="5809850"/>
              <a:ext cx="1917471" cy="5067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Patient Care</a:t>
              </a:r>
            </a:p>
          </p:txBody>
        </p:sp>
      </p:grpSp>
      <p:sp>
        <p:nvSpPr>
          <p:cNvPr id="10" name="Title 9"/>
          <p:cNvSpPr>
            <a:spLocks noGrp="1"/>
          </p:cNvSpPr>
          <p:nvPr>
            <p:ph type="title" idx="4294967295"/>
          </p:nvPr>
        </p:nvSpPr>
        <p:spPr>
          <a:xfrm>
            <a:off x="347849" y="127375"/>
            <a:ext cx="8382000" cy="9969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/>
              <a:t>Academic Emergency Medicine</a:t>
            </a:r>
            <a:br>
              <a:rPr lang="en-US" sz="3600" b="1" dirty="0"/>
            </a:br>
            <a:r>
              <a:rPr lang="en-US" sz="3600" b="1" dirty="0"/>
              <a:t>Tripartite Mission</a:t>
            </a:r>
          </a:p>
        </p:txBody>
      </p:sp>
    </p:spTree>
    <p:extLst>
      <p:ext uri="{BB962C8B-B14F-4D97-AF65-F5344CB8AC3E}">
        <p14:creationId xmlns:p14="http://schemas.microsoft.com/office/powerpoint/2010/main" val="133503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7100"/>
            <a:ext cx="8382000" cy="1003427"/>
          </a:xfrm>
        </p:spPr>
        <p:txBody>
          <a:bodyPr>
            <a:normAutofit/>
          </a:bodyPr>
          <a:lstStyle/>
          <a:p>
            <a:r>
              <a:rPr lang="en-US" sz="4000" dirty="0"/>
              <a:t>Research – Where have we been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31966"/>
            <a:ext cx="8634484" cy="2161957"/>
          </a:xfrm>
        </p:spPr>
        <p:txBody>
          <a:bodyPr>
            <a:normAutofit/>
          </a:bodyPr>
          <a:lstStyle/>
          <a:p>
            <a:r>
              <a:rPr lang="en-US" sz="3600" b="1" dirty="0"/>
              <a:t>Emergency Medicine Grant Activity FY 25</a:t>
            </a:r>
          </a:p>
          <a:p>
            <a:pPr lvl="1"/>
            <a:r>
              <a:rPr lang="en-US" b="1" dirty="0"/>
              <a:t>Institutions reporting Active Grants:		37</a:t>
            </a:r>
          </a:p>
          <a:p>
            <a:pPr lvl="1"/>
            <a:r>
              <a:rPr lang="en-US" b="1" dirty="0"/>
              <a:t>Institutions reporting Active NIH Grants:	34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4814" y="3945055"/>
            <a:ext cx="2002221" cy="22985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8325" y="4194447"/>
            <a:ext cx="3584190" cy="179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79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79739-6FAC-DCBB-481F-C9151380E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CMS’s Age-Friendly Hospital measure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0EFF0-5FE7-76B5-2765-39A45CEBC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Eliciting Patient Goals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Medication Safety</a:t>
            </a:r>
          </a:p>
          <a:p>
            <a:pPr marL="0" indent="0">
              <a:buNone/>
            </a:pPr>
            <a:r>
              <a:rPr lang="en-US" b="1" dirty="0"/>
              <a:t>Frailty &amp; Delirium Prevention</a:t>
            </a:r>
          </a:p>
          <a:p>
            <a:pPr marL="400050" lvl="1" indent="0">
              <a:buNone/>
            </a:pPr>
            <a:r>
              <a:rPr lang="en-US" b="1" dirty="0"/>
              <a:t>&lt; 8 hours LOS</a:t>
            </a:r>
          </a:p>
          <a:p>
            <a:pPr marL="400050" lvl="1" indent="0">
              <a:buNone/>
            </a:pPr>
            <a:r>
              <a:rPr lang="en-US" b="1" dirty="0"/>
              <a:t>&lt; 3 hours after admission decision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Social Needs Screening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Leadership &amp; Accountability</a:t>
            </a:r>
          </a:p>
        </p:txBody>
      </p:sp>
    </p:spTree>
    <p:extLst>
      <p:ext uri="{BB962C8B-B14F-4D97-AF65-F5344CB8AC3E}">
        <p14:creationId xmlns:p14="http://schemas.microsoft.com/office/powerpoint/2010/main" val="163607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1949"/>
            <a:ext cx="8382000" cy="1217293"/>
          </a:xfrm>
        </p:spPr>
        <p:txBody>
          <a:bodyPr>
            <a:normAutofit/>
          </a:bodyPr>
          <a:lstStyle/>
          <a:p>
            <a:r>
              <a:rPr lang="en-US" sz="4000" dirty="0"/>
              <a:t>Submissions and Awards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520" y="1663966"/>
            <a:ext cx="9048466" cy="7411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Reported Grant Submissions and Awards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2527" y="2405104"/>
          <a:ext cx="9048467" cy="3572865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15540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58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72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72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7298">
                  <a:extLst>
                    <a:ext uri="{9D8B030D-6E8A-4147-A177-3AD203B41FA5}">
                      <a16:colId xmlns:a16="http://schemas.microsoft.com/office/drawing/2014/main" val="639772878"/>
                    </a:ext>
                  </a:extLst>
                </a:gridCol>
                <a:gridCol w="764931">
                  <a:extLst>
                    <a:ext uri="{9D8B030D-6E8A-4147-A177-3AD203B41FA5}">
                      <a16:colId xmlns:a16="http://schemas.microsoft.com/office/drawing/2014/main" val="3528490350"/>
                    </a:ext>
                  </a:extLst>
                </a:gridCol>
                <a:gridCol w="747298">
                  <a:extLst>
                    <a:ext uri="{9D8B030D-6E8A-4147-A177-3AD203B41FA5}">
                      <a16:colId xmlns:a16="http://schemas.microsoft.com/office/drawing/2014/main" val="440132911"/>
                    </a:ext>
                  </a:extLst>
                </a:gridCol>
                <a:gridCol w="747298">
                  <a:extLst>
                    <a:ext uri="{9D8B030D-6E8A-4147-A177-3AD203B41FA5}">
                      <a16:colId xmlns:a16="http://schemas.microsoft.com/office/drawing/2014/main" val="700065095"/>
                    </a:ext>
                  </a:extLst>
                </a:gridCol>
                <a:gridCol w="747298">
                  <a:extLst>
                    <a:ext uri="{9D8B030D-6E8A-4147-A177-3AD203B41FA5}">
                      <a16:colId xmlns:a16="http://schemas.microsoft.com/office/drawing/2014/main" val="4282839076"/>
                    </a:ext>
                  </a:extLst>
                </a:gridCol>
                <a:gridCol w="764931">
                  <a:extLst>
                    <a:ext uri="{9D8B030D-6E8A-4147-A177-3AD203B41FA5}">
                      <a16:colId xmlns:a16="http://schemas.microsoft.com/office/drawing/2014/main" val="3897566763"/>
                    </a:ext>
                  </a:extLst>
                </a:gridCol>
                <a:gridCol w="764931">
                  <a:extLst>
                    <a:ext uri="{9D8B030D-6E8A-4147-A177-3AD203B41FA5}">
                      <a16:colId xmlns:a16="http://schemas.microsoft.com/office/drawing/2014/main" val="3681386870"/>
                    </a:ext>
                  </a:extLst>
                </a:gridCol>
              </a:tblGrid>
              <a:tr h="8623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FY16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FY17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FY18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FY19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FY20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FY21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FY22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FY23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FY24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FY25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2357">
                <a:tc>
                  <a:txBody>
                    <a:bodyPr/>
                    <a:lstStyle/>
                    <a:p>
                      <a:r>
                        <a:rPr lang="en-US" b="1" dirty="0"/>
                        <a:t>Number Submitted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1,026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915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782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938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1,158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892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758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861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1,015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1,113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5794">
                <a:tc>
                  <a:txBody>
                    <a:bodyPr/>
                    <a:lstStyle/>
                    <a:p>
                      <a:r>
                        <a:rPr lang="en-US" b="1" dirty="0"/>
                        <a:t>Awarded</a:t>
                      </a:r>
                      <a:r>
                        <a:rPr lang="en-US" b="1" baseline="0" dirty="0"/>
                        <a:t> from Submissions</a:t>
                      </a:r>
                      <a:endParaRPr lang="en-US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507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373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334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350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356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283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296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248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259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363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2357">
                <a:tc>
                  <a:txBody>
                    <a:bodyPr/>
                    <a:lstStyle/>
                    <a:p>
                      <a:r>
                        <a:rPr lang="en-US" b="1" dirty="0"/>
                        <a:t>Conversion Rate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49.4%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40.7%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47.6%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37.4%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44.3%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38.4%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39.1%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37.9%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39.1%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39.58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30520" y="5977970"/>
            <a:ext cx="84081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Awarded from submissions is a calculation based upon a subset of institutions that reported conversion rate and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number of the grants submitted. </a:t>
            </a:r>
          </a:p>
        </p:txBody>
      </p:sp>
    </p:spTree>
    <p:extLst>
      <p:ext uri="{BB962C8B-B14F-4D97-AF65-F5344CB8AC3E}">
        <p14:creationId xmlns:p14="http://schemas.microsoft.com/office/powerpoint/2010/main" val="345890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656" y="119274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Grant Spending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916E43-81B1-05AC-DC66-093EC45A2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0" y="1783361"/>
            <a:ext cx="9139560" cy="328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12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055190-9E57-9561-7815-9B2946B8D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55EB6-9E02-9523-C27F-32EB81E15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06" y="65361"/>
            <a:ext cx="9027994" cy="1143000"/>
          </a:xfrm>
        </p:spPr>
        <p:txBody>
          <a:bodyPr>
            <a:normAutofit/>
          </a:bodyPr>
          <a:lstStyle/>
          <a:p>
            <a:r>
              <a:rPr lang="en-US" sz="4000" dirty="0"/>
              <a:t>Total spending by institution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05A6C7-A8B3-6753-ED15-C8F43ACCF046}"/>
              </a:ext>
            </a:extLst>
          </p:cNvPr>
          <p:cNvSpPr txBox="1"/>
          <p:nvPr/>
        </p:nvSpPr>
        <p:spPr>
          <a:xfrm rot="16200000">
            <a:off x="-656136" y="3559893"/>
            <a:ext cx="19178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Total Grant Spending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21D292-B95A-F8FE-2E27-E6FF355F5E87}"/>
              </a:ext>
            </a:extLst>
          </p:cNvPr>
          <p:cNvSpPr txBox="1"/>
          <p:nvPr/>
        </p:nvSpPr>
        <p:spPr>
          <a:xfrm>
            <a:off x="4119612" y="6225565"/>
            <a:ext cx="19901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Reporting Institutions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1167AD-712A-60C5-ADFD-DD51E880C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70" y="1411243"/>
            <a:ext cx="8009666" cy="481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30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006" y="65361"/>
            <a:ext cx="9027994" cy="1143000"/>
          </a:xfrm>
        </p:spPr>
        <p:txBody>
          <a:bodyPr>
            <a:normAutofit/>
          </a:bodyPr>
          <a:lstStyle/>
          <a:p>
            <a:r>
              <a:rPr lang="en-US" sz="4000" dirty="0"/>
              <a:t>What are our trends on NIH funding?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077D52-6139-BF7A-B5F3-B51EE9716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27" y="1891430"/>
            <a:ext cx="8673183" cy="303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3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6FD8A9-3AA0-9312-B892-1053D846C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57A8E75-0917-102B-60FC-6E9A8C58307A}"/>
              </a:ext>
            </a:extLst>
          </p:cNvPr>
          <p:cNvSpPr/>
          <p:nvPr/>
        </p:nvSpPr>
        <p:spPr>
          <a:xfrm>
            <a:off x="6681457" y="6165410"/>
            <a:ext cx="2498568" cy="692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6D7B90-FEC9-C1A6-B39A-FD91BE5EE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06" y="65361"/>
            <a:ext cx="9027994" cy="1143000"/>
          </a:xfrm>
        </p:spPr>
        <p:txBody>
          <a:bodyPr>
            <a:noAutofit/>
          </a:bodyPr>
          <a:lstStyle/>
          <a:p>
            <a:r>
              <a:rPr lang="en-US" sz="3600" dirty="0"/>
              <a:t>What is going well? Growth in dept, PI and $’s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30BFD1-6FBD-F56D-BE85-8C0780117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49" y="1208361"/>
            <a:ext cx="4147366" cy="23740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B54DDC-8B84-C94F-CED5-A1BF8ACADDC0}"/>
              </a:ext>
            </a:extLst>
          </p:cNvPr>
          <p:cNvSpPr txBox="1"/>
          <p:nvPr/>
        </p:nvSpPr>
        <p:spPr>
          <a:xfrm>
            <a:off x="4071390" y="1628512"/>
            <a:ext cx="504526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44A94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2030 goal = $100M in NIH funding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44A94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44A94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2030 goal = 200 NIH Grants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144A94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44A94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2030 goal = 150 NIH Funded PI’s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144A94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44A94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2030 goal = 50 departments with NIH funded PI’s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144A94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1A635E-0748-B363-EA7C-F3948A893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05" y="3901376"/>
            <a:ext cx="8815289" cy="251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2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F315667-D5FF-894E-ACCC-CB03BD4184A6}"/>
              </a:ext>
            </a:extLst>
          </p:cNvPr>
          <p:cNvSpPr/>
          <p:nvPr/>
        </p:nvSpPr>
        <p:spPr>
          <a:xfrm>
            <a:off x="5246686" y="3143245"/>
            <a:ext cx="2810435" cy="1882588"/>
          </a:xfrm>
          <a:prstGeom prst="round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E5AC240-2035-9747-AB40-63C94C2E2AAB}"/>
              </a:ext>
            </a:extLst>
          </p:cNvPr>
          <p:cNvSpPr/>
          <p:nvPr/>
        </p:nvSpPr>
        <p:spPr>
          <a:xfrm>
            <a:off x="1081689" y="3143245"/>
            <a:ext cx="2833932" cy="1882588"/>
          </a:xfrm>
          <a:prstGeom prst="round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A1E6FF-940C-0A4B-AC5A-9415E50D7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080" y="1354791"/>
            <a:ext cx="7110699" cy="9442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975" dirty="0"/>
              <a:t>Establishing an Emergency Medicine Investigator Pipeline</a:t>
            </a:r>
            <a:br>
              <a:rPr lang="en-US" dirty="0"/>
            </a:br>
            <a:endParaRPr lang="en-US" sz="2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B263C-BCE6-BB4C-B2C1-6A5742A88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080" y="3385294"/>
            <a:ext cx="2783541" cy="1452283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Robert W. Neumar, MD, PhD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Professor and Chair,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Dept. of </a:t>
            </a:r>
            <a:r>
              <a:rPr lang="en-US" sz="1800" dirty="0" err="1"/>
              <a:t>Emerg</a:t>
            </a:r>
            <a:r>
              <a:rPr lang="en-US" sz="1800" dirty="0"/>
              <a:t>. Med.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University of Michigan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2EE0AED-8ECD-2E45-8ADA-D69E9FEBD30E}"/>
              </a:ext>
            </a:extLst>
          </p:cNvPr>
          <p:cNvSpPr txBox="1">
            <a:spLocks/>
          </p:cNvSpPr>
          <p:nvPr/>
        </p:nvSpPr>
        <p:spPr>
          <a:xfrm>
            <a:off x="5284764" y="3385294"/>
            <a:ext cx="2863091" cy="145228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Roger J. Lewis, MD, PhD</a:t>
            </a:r>
          </a:p>
          <a:p>
            <a:pPr marL="0" indent="0" defTabSz="6858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Professor </a:t>
            </a:r>
          </a:p>
          <a:p>
            <a:pPr marL="0" indent="0" defTabSz="6858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Dept of </a:t>
            </a:r>
            <a:r>
              <a:rPr lang="en-US" sz="1800" dirty="0" err="1">
                <a:solidFill>
                  <a:prstClr val="black"/>
                </a:solidFill>
                <a:latin typeface="Calibri" panose="020F0502020204030204"/>
              </a:rPr>
              <a:t>Emerg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. Med. </a:t>
            </a:r>
          </a:p>
          <a:p>
            <a:pPr marL="0" indent="0" defTabSz="6858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Harbor-UCLA Medical Center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FC5BA7-94D7-5347-950C-91FD39B19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205" y="5127074"/>
            <a:ext cx="5124450" cy="7429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714ACE2-D053-C14A-BDD3-41BF8B26F1B9}"/>
              </a:ext>
            </a:extLst>
          </p:cNvPr>
          <p:cNvSpPr/>
          <p:nvPr/>
        </p:nvSpPr>
        <p:spPr>
          <a:xfrm>
            <a:off x="2361089" y="2263154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85800"/>
            <a:r>
              <a:rPr lang="en-US" sz="2100" b="1" dirty="0">
                <a:solidFill>
                  <a:prstClr val="black"/>
                </a:solidFill>
                <a:latin typeface="Calibri" panose="020F0502020204030204"/>
              </a:rPr>
              <a:t>AACEM Virtual Seminar</a:t>
            </a:r>
            <a:br>
              <a:rPr lang="en-US" sz="2100" b="1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2100" b="1" dirty="0">
                <a:solidFill>
                  <a:prstClr val="black"/>
                </a:solidFill>
                <a:latin typeface="Calibri" panose="020F0502020204030204"/>
              </a:rPr>
              <a:t>July 20, 2020</a:t>
            </a:r>
          </a:p>
        </p:txBody>
      </p:sp>
    </p:spTree>
    <p:extLst>
      <p:ext uri="{BB962C8B-B14F-4D97-AF65-F5344CB8AC3E}">
        <p14:creationId xmlns:p14="http://schemas.microsoft.com/office/powerpoint/2010/main" val="17184714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9589F-9A29-D745-88E9-B8D56D925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20524"/>
            <a:ext cx="7886700" cy="994172"/>
          </a:xfrm>
        </p:spPr>
        <p:txBody>
          <a:bodyPr/>
          <a:lstStyle/>
          <a:p>
            <a:pPr algn="ctr"/>
            <a:r>
              <a:rPr lang="en-US" dirty="0"/>
              <a:t>NIH Funded Departments by Specialty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72737ED-0449-2D4B-BE37-F289F56622C0}"/>
              </a:ext>
            </a:extLst>
          </p:cNvPr>
          <p:cNvGraphicFramePr>
            <a:graphicFrameLocks/>
          </p:cNvGraphicFramePr>
          <p:nvPr/>
        </p:nvGraphicFramePr>
        <p:xfrm>
          <a:off x="707232" y="2125266"/>
          <a:ext cx="7808119" cy="3574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6FEED73-5991-6148-BD56-A834D43446CD}"/>
              </a:ext>
            </a:extLst>
          </p:cNvPr>
          <p:cNvSpPr txBox="1"/>
          <p:nvPr/>
        </p:nvSpPr>
        <p:spPr>
          <a:xfrm rot="16200000">
            <a:off x="-359253" y="2780738"/>
            <a:ext cx="163141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Departments with NIH-Funded PI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753413-051C-AB47-A6F5-C5AEBA127360}"/>
              </a:ext>
            </a:extLst>
          </p:cNvPr>
          <p:cNvSpPr txBox="1"/>
          <p:nvPr/>
        </p:nvSpPr>
        <p:spPr>
          <a:xfrm rot="5400000">
            <a:off x="7848644" y="2780431"/>
            <a:ext cx="18643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Annual Department Funding (Median)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1814427-EC44-E249-A189-94F5859A9D5B}"/>
              </a:ext>
            </a:extLst>
          </p:cNvPr>
          <p:cNvSpPr/>
          <p:nvPr/>
        </p:nvSpPr>
        <p:spPr>
          <a:xfrm>
            <a:off x="6187076" y="3361755"/>
            <a:ext cx="645459" cy="737459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U-Turn Arrow 7">
            <a:extLst>
              <a:ext uri="{FF2B5EF4-FFF2-40B4-BE49-F238E27FC236}">
                <a16:creationId xmlns:a16="http://schemas.microsoft.com/office/drawing/2014/main" id="{A55CB3F2-E8A4-3F4C-88DD-7256A785F9C9}"/>
              </a:ext>
            </a:extLst>
          </p:cNvPr>
          <p:cNvSpPr/>
          <p:nvPr/>
        </p:nvSpPr>
        <p:spPr>
          <a:xfrm flipH="1">
            <a:off x="5029200" y="2728733"/>
            <a:ext cx="1537855" cy="611841"/>
          </a:xfrm>
          <a:prstGeom prst="uturnArrow">
            <a:avLst>
              <a:gd name="adj1" fmla="val 17194"/>
              <a:gd name="adj2" fmla="val 25000"/>
              <a:gd name="adj3" fmla="val 25000"/>
              <a:gd name="adj4" fmla="val 50000"/>
              <a:gd name="adj5" fmla="val 10000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0DBC412-9B0B-6448-9D5D-621BE863F047}"/>
              </a:ext>
            </a:extLst>
          </p:cNvPr>
          <p:cNvGrpSpPr/>
          <p:nvPr/>
        </p:nvGrpSpPr>
        <p:grpSpPr>
          <a:xfrm>
            <a:off x="4208320" y="1949321"/>
            <a:ext cx="3106970" cy="690787"/>
            <a:chOff x="7413833" y="2158658"/>
            <a:chExt cx="4142626" cy="921049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4B205671-86F3-5B41-B2AE-4242BD2F7015}"/>
                </a:ext>
              </a:extLst>
            </p:cNvPr>
            <p:cNvSpPr/>
            <p:nvPr/>
          </p:nvSpPr>
          <p:spPr>
            <a:xfrm>
              <a:off x="7518609" y="2158658"/>
              <a:ext cx="3919968" cy="921049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F16A33B-CCB1-0340-8EB0-8E0450761028}"/>
                </a:ext>
              </a:extLst>
            </p:cNvPr>
            <p:cNvSpPr txBox="1"/>
            <p:nvPr/>
          </p:nvSpPr>
          <p:spPr>
            <a:xfrm>
              <a:off x="7413833" y="2250993"/>
              <a:ext cx="4142626" cy="73866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500" b="1" i="1" dirty="0">
                  <a:solidFill>
                    <a:prstClr val="black"/>
                  </a:solidFill>
                  <a:latin typeface="Calibri" panose="020F0502020204030204"/>
                </a:rPr>
                <a:t>Achieving 2030 target of 46 departments with a NIH-funded PI</a:t>
              </a:r>
              <a:endParaRPr lang="en-US" sz="1500" i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459BA08D-7D32-E747-AA91-1526C2F9DC22}"/>
              </a:ext>
            </a:extLst>
          </p:cNvPr>
          <p:cNvSpPr/>
          <p:nvPr/>
        </p:nvSpPr>
        <p:spPr>
          <a:xfrm>
            <a:off x="3257746" y="1584350"/>
            <a:ext cx="269817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sz="9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http://</a:t>
            </a:r>
            <a:r>
              <a:rPr lang="en-US" sz="900" dirty="0" err="1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www.brimr.org</a:t>
            </a:r>
            <a:r>
              <a:rPr lang="en-US" sz="9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/</a:t>
            </a:r>
            <a:r>
              <a:rPr lang="en-US" sz="900" dirty="0" err="1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NIH_Awards</a:t>
            </a:r>
            <a:r>
              <a:rPr lang="en-US" sz="9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/</a:t>
            </a:r>
            <a:r>
              <a:rPr lang="en-US" sz="900" dirty="0" err="1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NIH_Awards.htm</a:t>
            </a:r>
            <a:endParaRPr lang="en-US" sz="900" dirty="0">
              <a:solidFill>
                <a:prstClr val="white">
                  <a:lumMod val="50000"/>
                </a:prstClr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51B32E-5CF2-804F-9F08-1CA6066D66C2}"/>
              </a:ext>
            </a:extLst>
          </p:cNvPr>
          <p:cNvSpPr txBox="1"/>
          <p:nvPr/>
        </p:nvSpPr>
        <p:spPr>
          <a:xfrm>
            <a:off x="118829" y="5609431"/>
            <a:ext cx="21166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AACEM Seminar 7/20/2020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EE4CB5-FA96-FB5C-145A-1A0C7E7F40C1}"/>
              </a:ext>
            </a:extLst>
          </p:cNvPr>
          <p:cNvSpPr txBox="1"/>
          <p:nvPr/>
        </p:nvSpPr>
        <p:spPr>
          <a:xfrm>
            <a:off x="720395" y="6037848"/>
            <a:ext cx="8060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highlight>
                  <a:srgbClr val="FFFF00"/>
                </a:highlight>
              </a:rPr>
              <a:t>Note: We are now at 42 departments and were at 47 last year</a:t>
            </a:r>
          </a:p>
        </p:txBody>
      </p:sp>
    </p:spTree>
    <p:extLst>
      <p:ext uri="{BB962C8B-B14F-4D97-AF65-F5344CB8AC3E}">
        <p14:creationId xmlns:p14="http://schemas.microsoft.com/office/powerpoint/2010/main" val="61218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F5706-88FA-6D46-9875-08C697D81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38926"/>
            <a:ext cx="9143999" cy="994172"/>
          </a:xfrm>
        </p:spPr>
        <p:txBody>
          <a:bodyPr>
            <a:normAutofit/>
          </a:bodyPr>
          <a:lstStyle/>
          <a:p>
            <a:pPr algn="ctr"/>
            <a:r>
              <a:rPr lang="en-US" sz="2700" dirty="0"/>
              <a:t>Percentage of Full Time Medical School Faculty that are NIH PIs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A4F4389-C9DC-7045-871F-6AB6C2DEBFAC}"/>
              </a:ext>
            </a:extLst>
          </p:cNvPr>
          <p:cNvGraphicFramePr>
            <a:graphicFrameLocks/>
          </p:cNvGraphicFramePr>
          <p:nvPr/>
        </p:nvGraphicFramePr>
        <p:xfrm>
          <a:off x="437746" y="2336259"/>
          <a:ext cx="8229599" cy="33945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BDB205C8-D510-A64F-86FD-D6F8703755B2}"/>
              </a:ext>
            </a:extLst>
          </p:cNvPr>
          <p:cNvGrpSpPr/>
          <p:nvPr/>
        </p:nvGrpSpPr>
        <p:grpSpPr>
          <a:xfrm>
            <a:off x="5668357" y="2186583"/>
            <a:ext cx="2992979" cy="900247"/>
            <a:chOff x="7753127" y="2158658"/>
            <a:chExt cx="3990638" cy="1200329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FC259004-CC07-0249-8223-B97214DEFD01}"/>
                </a:ext>
              </a:extLst>
            </p:cNvPr>
            <p:cNvSpPr/>
            <p:nvPr/>
          </p:nvSpPr>
          <p:spPr>
            <a:xfrm>
              <a:off x="7753127" y="2158658"/>
              <a:ext cx="3990638" cy="1200329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DE6F4AE-7F0B-C54A-97B7-773D3C59C07C}"/>
                </a:ext>
              </a:extLst>
            </p:cNvPr>
            <p:cNvSpPr txBox="1"/>
            <p:nvPr/>
          </p:nvSpPr>
          <p:spPr>
            <a:xfrm>
              <a:off x="7942730" y="2250993"/>
              <a:ext cx="3613729" cy="104644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500" b="1" i="1" dirty="0">
                  <a:solidFill>
                    <a:prstClr val="black"/>
                  </a:solidFill>
                  <a:latin typeface="Calibri" panose="020F0502020204030204"/>
                </a:rPr>
                <a:t>Achieving 2030 target of 156 PIs would increase percentage from 1.9% to 3.0%</a:t>
              </a:r>
              <a:endParaRPr lang="en-US" sz="1500" i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7D6666A2-0F00-5F45-AACF-D86D37A96337}"/>
              </a:ext>
            </a:extLst>
          </p:cNvPr>
          <p:cNvSpPr/>
          <p:nvPr/>
        </p:nvSpPr>
        <p:spPr>
          <a:xfrm>
            <a:off x="8015876" y="3837399"/>
            <a:ext cx="645459" cy="627838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U-Turn Arrow 7">
            <a:extLst>
              <a:ext uri="{FF2B5EF4-FFF2-40B4-BE49-F238E27FC236}">
                <a16:creationId xmlns:a16="http://schemas.microsoft.com/office/drawing/2014/main" id="{6514095C-5001-4140-9DB3-37059A130893}"/>
              </a:ext>
            </a:extLst>
          </p:cNvPr>
          <p:cNvSpPr/>
          <p:nvPr/>
        </p:nvSpPr>
        <p:spPr>
          <a:xfrm flipH="1">
            <a:off x="7436224" y="3233294"/>
            <a:ext cx="984494" cy="611841"/>
          </a:xfrm>
          <a:prstGeom prst="uturnArrow">
            <a:avLst>
              <a:gd name="adj1" fmla="val 17194"/>
              <a:gd name="adj2" fmla="val 25000"/>
              <a:gd name="adj3" fmla="val 25000"/>
              <a:gd name="adj4" fmla="val 50000"/>
              <a:gd name="adj5" fmla="val 10000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6447FE-DB0D-314F-8FDF-47D6507FF4D9}"/>
              </a:ext>
            </a:extLst>
          </p:cNvPr>
          <p:cNvSpPr/>
          <p:nvPr/>
        </p:nvSpPr>
        <p:spPr>
          <a:xfrm>
            <a:off x="3238290" y="1652934"/>
            <a:ext cx="269817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sz="9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http://</a:t>
            </a:r>
            <a:r>
              <a:rPr lang="en-US" sz="900" dirty="0" err="1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www.brimr.org</a:t>
            </a:r>
            <a:r>
              <a:rPr lang="en-US" sz="9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/</a:t>
            </a:r>
            <a:r>
              <a:rPr lang="en-US" sz="900" dirty="0" err="1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NIH_Awards</a:t>
            </a:r>
            <a:r>
              <a:rPr lang="en-US" sz="9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/</a:t>
            </a:r>
            <a:r>
              <a:rPr lang="en-US" sz="900" dirty="0" err="1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NIH_Awards.htm</a:t>
            </a:r>
            <a:endParaRPr lang="en-US" sz="900" dirty="0">
              <a:solidFill>
                <a:prstClr val="white">
                  <a:lumMod val="50000"/>
                </a:prstClr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1B2A29-447E-2648-9EC6-2761177F2C1C}"/>
              </a:ext>
            </a:extLst>
          </p:cNvPr>
          <p:cNvSpPr/>
          <p:nvPr/>
        </p:nvSpPr>
        <p:spPr>
          <a:xfrm>
            <a:off x="3840892" y="1882781"/>
            <a:ext cx="125707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sz="9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https://</a:t>
            </a:r>
            <a:r>
              <a:rPr lang="en-US" sz="900" dirty="0" err="1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www.aamc.org</a:t>
            </a:r>
            <a:endParaRPr lang="en-US" sz="900" dirty="0">
              <a:solidFill>
                <a:prstClr val="white">
                  <a:lumMod val="50000"/>
                </a:prstClr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C611BA-E6E9-0341-B5E7-50C4E0A6A3DA}"/>
              </a:ext>
            </a:extLst>
          </p:cNvPr>
          <p:cNvSpPr txBox="1"/>
          <p:nvPr/>
        </p:nvSpPr>
        <p:spPr>
          <a:xfrm>
            <a:off x="118829" y="5609431"/>
            <a:ext cx="21166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AACEM Seminar 7/20/2020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E86F3B-FFAD-A228-BC78-4228F0C63E21}"/>
              </a:ext>
            </a:extLst>
          </p:cNvPr>
          <p:cNvSpPr txBox="1"/>
          <p:nvPr/>
        </p:nvSpPr>
        <p:spPr>
          <a:xfrm>
            <a:off x="1938256" y="5866855"/>
            <a:ext cx="6319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highlight>
                  <a:srgbClr val="FFFF00"/>
                </a:highlight>
              </a:rPr>
              <a:t>Note: We are now at 2.2% and 168 investigators</a:t>
            </a:r>
          </a:p>
        </p:txBody>
      </p:sp>
    </p:spTree>
    <p:extLst>
      <p:ext uri="{BB962C8B-B14F-4D97-AF65-F5344CB8AC3E}">
        <p14:creationId xmlns:p14="http://schemas.microsoft.com/office/powerpoint/2010/main" val="44421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46137-DA09-BA05-F60B-B24BD7B94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90E67-AA93-B111-B6D2-F2DEAF548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40" y="1453218"/>
            <a:ext cx="6806865" cy="436449"/>
          </a:xfrm>
        </p:spPr>
        <p:txBody>
          <a:bodyPr>
            <a:noAutofit/>
          </a:bodyPr>
          <a:lstStyle/>
          <a:p>
            <a:r>
              <a:rPr lang="en-US" sz="4050" b="1" dirty="0">
                <a:solidFill>
                  <a:schemeClr val="tx1"/>
                </a:solidFill>
                <a:latin typeface="+mn-lt"/>
              </a:rPr>
              <a:t>2030 Strategic Goals</a:t>
            </a:r>
          </a:p>
        </p:txBody>
      </p:sp>
      <p:pic>
        <p:nvPicPr>
          <p:cNvPr id="4" name="Picture 3" descr="A group of icons with text&#10;&#10;Description automatically generated">
            <a:extLst>
              <a:ext uri="{FF2B5EF4-FFF2-40B4-BE49-F238E27FC236}">
                <a16:creationId xmlns:a16="http://schemas.microsoft.com/office/drawing/2014/main" id="{C934CF54-A593-A1B8-5491-8C117AB3B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75" y="2006397"/>
            <a:ext cx="7772400" cy="26424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D8CF66-816D-F694-4332-9B667BE66CFB}"/>
              </a:ext>
            </a:extLst>
          </p:cNvPr>
          <p:cNvSpPr txBox="1"/>
          <p:nvPr/>
        </p:nvSpPr>
        <p:spPr>
          <a:xfrm>
            <a:off x="2493165" y="5594617"/>
            <a:ext cx="4189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i="1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Neumar et al,  Academic Emerg Med,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4191ED-F03A-35E4-987E-91F1C1A3EF2B}"/>
              </a:ext>
            </a:extLst>
          </p:cNvPr>
          <p:cNvSpPr txBox="1"/>
          <p:nvPr/>
        </p:nvSpPr>
        <p:spPr>
          <a:xfrm>
            <a:off x="311292" y="4520935"/>
            <a:ext cx="7772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2020</a:t>
            </a:r>
            <a:r>
              <a:rPr lang="en-US" sz="20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         149               $92M                99         	        36                        1.7%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4296C7-5344-EF9A-D4D4-A37CF6C1C650}"/>
              </a:ext>
            </a:extLst>
          </p:cNvPr>
          <p:cNvSpPr txBox="1"/>
          <p:nvPr/>
        </p:nvSpPr>
        <p:spPr>
          <a:xfrm>
            <a:off x="311291" y="5078203"/>
            <a:ext cx="7772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2025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        </a:t>
            </a:r>
            <a:r>
              <a:rPr lang="en-US" sz="2000" b="1" dirty="0">
                <a:solidFill>
                  <a:srgbClr val="00B050"/>
                </a:solidFill>
                <a:latin typeface="Calibri" panose="020F0502020204030204"/>
              </a:rPr>
              <a:t>219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            </a:t>
            </a:r>
            <a:r>
              <a:rPr lang="en-US" sz="2000" b="1" dirty="0">
                <a:solidFill>
                  <a:srgbClr val="00B050"/>
                </a:solidFill>
                <a:latin typeface="Calibri" panose="020F0502020204030204"/>
              </a:rPr>
              <a:t>$163M</a:t>
            </a:r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              </a:t>
            </a:r>
            <a:r>
              <a:rPr lang="en-US" sz="2000" b="1" dirty="0">
                <a:solidFill>
                  <a:srgbClr val="00B050"/>
                </a:solidFill>
                <a:latin typeface="Calibri" panose="020F0502020204030204"/>
              </a:rPr>
              <a:t>168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                    </a:t>
            </a:r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42                        2.2%</a:t>
            </a:r>
          </a:p>
        </p:txBody>
      </p:sp>
      <p:pic>
        <p:nvPicPr>
          <p:cNvPr id="10" name="Picture 9" descr="A qr code with a few squares&#10;&#10;AI-generated content may be incorrect.">
            <a:extLst>
              <a:ext uri="{FF2B5EF4-FFF2-40B4-BE49-F238E27FC236}">
                <a16:creationId xmlns:a16="http://schemas.microsoft.com/office/drawing/2014/main" id="{74C01A4A-ED58-640D-8562-B17E68BC1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2688" y="1390026"/>
            <a:ext cx="999282" cy="99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72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89EED-610E-D7A6-B04D-07697C246D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B97F5-442B-E4E8-2297-BFE883831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06" y="65361"/>
            <a:ext cx="9027994" cy="1143000"/>
          </a:xfrm>
        </p:spPr>
        <p:txBody>
          <a:bodyPr>
            <a:noAutofit/>
          </a:bodyPr>
          <a:lstStyle/>
          <a:p>
            <a:r>
              <a:rPr lang="en-US" sz="3600" dirty="0"/>
              <a:t>Shall we celebrate?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81F376-3030-4AFE-284D-FF3C4A30EAA2}"/>
              </a:ext>
            </a:extLst>
          </p:cNvPr>
          <p:cNvSpPr txBox="1"/>
          <p:nvPr/>
        </p:nvSpPr>
        <p:spPr>
          <a:xfrm>
            <a:off x="755416" y="1825995"/>
            <a:ext cx="7749173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Submissions are increasing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Five year trend of increasing: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/>
              </a:rPr>
              <a:t>Awards, Sites and PI’s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There has been a flattening this year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 have a strong infrastructure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/>
              </a:rPr>
              <a:t>To support continued growth in EM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94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10D24-D697-7B65-74C2-1B0B499AC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7774"/>
            <a:ext cx="8496300" cy="629150"/>
          </a:xfrm>
        </p:spPr>
        <p:txBody>
          <a:bodyPr>
            <a:normAutofit fontScale="90000"/>
          </a:bodyPr>
          <a:lstStyle/>
          <a:p>
            <a:r>
              <a:rPr lang="en-US" dirty="0"/>
              <a:t>Geriatric demographics (&gt; 65 years old)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7AC9269-5F6E-23F8-6119-F5F689D0AA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977837"/>
              </p:ext>
            </p:extLst>
          </p:nvPr>
        </p:nvGraphicFramePr>
        <p:xfrm>
          <a:off x="457200" y="5176410"/>
          <a:ext cx="77597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9275">
                  <a:extLst>
                    <a:ext uri="{9D8B030D-6E8A-4147-A177-3AD203B41FA5}">
                      <a16:colId xmlns:a16="http://schemas.microsoft.com/office/drawing/2014/main" val="793496972"/>
                    </a:ext>
                  </a:extLst>
                </a:gridCol>
                <a:gridCol w="2510909">
                  <a:extLst>
                    <a:ext uri="{9D8B030D-6E8A-4147-A177-3AD203B41FA5}">
                      <a16:colId xmlns:a16="http://schemas.microsoft.com/office/drawing/2014/main" val="3591141833"/>
                    </a:ext>
                  </a:extLst>
                </a:gridCol>
                <a:gridCol w="2099516">
                  <a:extLst>
                    <a:ext uri="{9D8B030D-6E8A-4147-A177-3AD203B41FA5}">
                      <a16:colId xmlns:a16="http://schemas.microsoft.com/office/drawing/2014/main" val="4694410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Discharged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Admitted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3354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Average LOS (Academic)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9.1 (SD 5.7) hours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14.9 (SD 6.9)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1933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Average LOS (Community)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5.4 (SD 3.1) hours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8.9 (SD 4.2)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4286363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E92F400-059D-A539-302B-5F2382403D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2651123"/>
              </p:ext>
            </p:extLst>
          </p:nvPr>
        </p:nvGraphicFramePr>
        <p:xfrm>
          <a:off x="457200" y="1886927"/>
          <a:ext cx="4381500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3030">
                  <a:extLst>
                    <a:ext uri="{9D8B030D-6E8A-4147-A177-3AD203B41FA5}">
                      <a16:colId xmlns:a16="http://schemas.microsoft.com/office/drawing/2014/main" val="3195233816"/>
                    </a:ext>
                  </a:extLst>
                </a:gridCol>
                <a:gridCol w="2218470">
                  <a:extLst>
                    <a:ext uri="{9D8B030D-6E8A-4147-A177-3AD203B41FA5}">
                      <a16:colId xmlns:a16="http://schemas.microsoft.com/office/drawing/2014/main" val="202766741"/>
                    </a:ext>
                  </a:extLst>
                </a:gridCol>
              </a:tblGrid>
              <a:tr h="3100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% of ED volume &gt; 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6523852"/>
                  </a:ext>
                </a:extLst>
              </a:tr>
              <a:tr h="310030">
                <a:tc>
                  <a:txBody>
                    <a:bodyPr/>
                    <a:lstStyle/>
                    <a:p>
                      <a:r>
                        <a:rPr lang="en-US" dirty="0"/>
                        <a:t>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7032097"/>
                  </a:ext>
                </a:extLst>
              </a:tr>
              <a:tr h="310030">
                <a:tc>
                  <a:txBody>
                    <a:bodyPr/>
                    <a:lstStyle/>
                    <a:p>
                      <a:r>
                        <a:rPr lang="en-US" dirty="0"/>
                        <a:t>25</a:t>
                      </a:r>
                      <a:r>
                        <a:rPr lang="en-US" baseline="30000" dirty="0"/>
                        <a:t>th</a:t>
                      </a:r>
                      <a:r>
                        <a:rPr lang="en-US" dirty="0"/>
                        <a:t> percentile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65128"/>
                  </a:ext>
                </a:extLst>
              </a:tr>
              <a:tr h="310030">
                <a:tc>
                  <a:txBody>
                    <a:bodyPr/>
                    <a:lstStyle/>
                    <a:p>
                      <a:r>
                        <a:rPr lang="en-US" dirty="0"/>
                        <a:t>Median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291551"/>
                  </a:ext>
                </a:extLst>
              </a:tr>
              <a:tr h="310030">
                <a:tc>
                  <a:txBody>
                    <a:bodyPr/>
                    <a:lstStyle/>
                    <a:p>
                      <a:r>
                        <a:rPr lang="en-US" dirty="0"/>
                        <a:t>75</a:t>
                      </a:r>
                      <a:r>
                        <a:rPr lang="en-US" baseline="30000" dirty="0"/>
                        <a:t>th</a:t>
                      </a:r>
                      <a:r>
                        <a:rPr lang="en-US" dirty="0"/>
                        <a:t> percentile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2577646"/>
                  </a:ext>
                </a:extLst>
              </a:tr>
              <a:tr h="310030">
                <a:tc>
                  <a:txBody>
                    <a:bodyPr/>
                    <a:lstStyle/>
                    <a:p>
                      <a:r>
                        <a:rPr lang="en-US" dirty="0"/>
                        <a:t>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484641"/>
                  </a:ext>
                </a:extLst>
              </a:tr>
              <a:tr h="310030">
                <a:tc>
                  <a:txBody>
                    <a:bodyPr/>
                    <a:lstStyle/>
                    <a:p>
                      <a:r>
                        <a:rPr lang="en-US" dirty="0"/>
                        <a:t>Mean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57365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F6F1A9A-8D41-8955-B923-92995079B9E5}"/>
              </a:ext>
            </a:extLst>
          </p:cNvPr>
          <p:cNvSpPr txBox="1"/>
          <p:nvPr/>
        </p:nvSpPr>
        <p:spPr>
          <a:xfrm>
            <a:off x="349250" y="1529835"/>
            <a:ext cx="902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Volume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067FAC-B3F8-935E-03A2-B130BC9A0E1E}"/>
              </a:ext>
            </a:extLst>
          </p:cNvPr>
          <p:cNvSpPr txBox="1"/>
          <p:nvPr/>
        </p:nvSpPr>
        <p:spPr>
          <a:xfrm>
            <a:off x="349250" y="4828320"/>
            <a:ext cx="1290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Throughput</a:t>
            </a:r>
          </a:p>
        </p:txBody>
      </p:sp>
    </p:spTree>
    <p:extLst>
      <p:ext uri="{BB962C8B-B14F-4D97-AF65-F5344CB8AC3E}">
        <p14:creationId xmlns:p14="http://schemas.microsoft.com/office/powerpoint/2010/main" val="19026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0ED25-1573-543A-D95E-E187BF4F1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26C88-E3D3-11A9-305C-89A524C3C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06" y="65361"/>
            <a:ext cx="9027994" cy="1143000"/>
          </a:xfrm>
        </p:spPr>
        <p:txBody>
          <a:bodyPr>
            <a:noAutofit/>
          </a:bodyPr>
          <a:lstStyle/>
          <a:p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DCA026-54E9-A59B-859C-40870AC6C11D}"/>
              </a:ext>
            </a:extLst>
          </p:cNvPr>
          <p:cNvSpPr txBox="1"/>
          <p:nvPr/>
        </p:nvSpPr>
        <p:spPr>
          <a:xfrm>
            <a:off x="2788329" y="2110201"/>
            <a:ext cx="3683381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Thank You!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6000" dirty="0">
              <a:solidFill>
                <a:prstClr val="black"/>
              </a:solidFill>
              <a:latin typeface="Calibri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Questions?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28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3D610-4454-A39D-8735-F8C0E0AC3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0E73C-B8BC-22D1-0DC8-92F1207C4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Geriatric Accreditation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3195392-C805-BED3-7591-F2EBC96356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9740203"/>
              </p:ext>
            </p:extLst>
          </p:nvPr>
        </p:nvGraphicFramePr>
        <p:xfrm>
          <a:off x="1280160" y="3429000"/>
          <a:ext cx="6583680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6736">
                  <a:extLst>
                    <a:ext uri="{9D8B030D-6E8A-4147-A177-3AD203B41FA5}">
                      <a16:colId xmlns:a16="http://schemas.microsoft.com/office/drawing/2014/main" val="342145961"/>
                    </a:ext>
                  </a:extLst>
                </a:gridCol>
                <a:gridCol w="1316736">
                  <a:extLst>
                    <a:ext uri="{9D8B030D-6E8A-4147-A177-3AD203B41FA5}">
                      <a16:colId xmlns:a16="http://schemas.microsoft.com/office/drawing/2014/main" val="3875098272"/>
                    </a:ext>
                  </a:extLst>
                </a:gridCol>
                <a:gridCol w="1316736">
                  <a:extLst>
                    <a:ext uri="{9D8B030D-6E8A-4147-A177-3AD203B41FA5}">
                      <a16:colId xmlns:a16="http://schemas.microsoft.com/office/drawing/2014/main" val="1662684593"/>
                    </a:ext>
                  </a:extLst>
                </a:gridCol>
                <a:gridCol w="1316736">
                  <a:extLst>
                    <a:ext uri="{9D8B030D-6E8A-4147-A177-3AD203B41FA5}">
                      <a16:colId xmlns:a16="http://schemas.microsoft.com/office/drawing/2014/main" val="1630916625"/>
                    </a:ext>
                  </a:extLst>
                </a:gridCol>
                <a:gridCol w="1316736">
                  <a:extLst>
                    <a:ext uri="{9D8B030D-6E8A-4147-A177-3AD203B41FA5}">
                      <a16:colId xmlns:a16="http://schemas.microsoft.com/office/drawing/2014/main" val="18411701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Level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Level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Level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Response rate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6935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Academic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 (22%)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(2%)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 (4%)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47 (62%)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1022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Community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(6%)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(6%)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 (57%)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91497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518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85C78-884F-0401-8BE7-2D9A6DD751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974" y="1905000"/>
            <a:ext cx="8745794" cy="1523495"/>
          </a:xfrm>
        </p:spPr>
        <p:txBody>
          <a:bodyPr>
            <a:normAutofit/>
          </a:bodyPr>
          <a:lstStyle/>
          <a:p>
            <a:r>
              <a:rPr lang="en-US" sz="4400" dirty="0"/>
              <a:t>University Medical Education (UME)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56DCC-9EB4-4761-2EAA-12850F2E36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1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ABDEE-BFA1-475D-6077-35A7D63ED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University Medical Education (UME)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5341A-CA8B-62CB-D90D-6121221B48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/>
              <a:t>How academic departments engage with their College/School of Medicine</a:t>
            </a:r>
          </a:p>
          <a:p>
            <a:pPr lvl="1"/>
            <a:r>
              <a:rPr lang="en-US" dirty="0"/>
              <a:t>EM has multiple unique opportunities</a:t>
            </a:r>
          </a:p>
          <a:p>
            <a:pPr lvl="1"/>
            <a:r>
              <a:rPr lang="en-US" dirty="0"/>
              <a:t>Medical students are our next EM physicians</a:t>
            </a:r>
          </a:p>
          <a:p>
            <a:pPr lvl="1"/>
            <a:r>
              <a:rPr lang="en-US" dirty="0"/>
              <a:t>UME offers career path development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10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AccentBar"/>
          <p:cNvSpPr/>
          <p:nvPr/>
        </p:nvSpPr>
        <p:spPr>
          <a:xfrm>
            <a:off x="1714500" y="1397000"/>
            <a:ext cx="5715000" cy="1651000"/>
          </a:xfrm>
          <a:prstGeom prst="roundRect">
            <a:avLst>
              <a:gd name="adj" fmla="val 8000"/>
            </a:avLst>
          </a:prstGeom>
          <a:solidFill>
            <a:srgbClr val="4BACC6">
              <a:alpha val="12000"/>
            </a:srgbClr>
          </a:solidFill>
          <a:ln>
            <a:noFill/>
          </a:ln>
        </p:spPr>
        <p:txBody>
          <a:bodyPr anchor="ctr" anchorCtr="1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C11AF1-C6CB-8E1E-831E-BB428066A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Overview</a:t>
            </a:r>
          </a:p>
        </p:txBody>
      </p:sp>
      <p:sp>
        <p:nvSpPr>
          <p:cNvPr id="101" name="BigNumber"/>
          <p:cNvSpPr/>
          <p:nvPr/>
        </p:nvSpPr>
        <p:spPr>
          <a:xfrm>
            <a:off x="2540000" y="1397000"/>
            <a:ext cx="1651000" cy="1397000"/>
          </a:xfrm>
          <a:prstGeom prst="rect">
            <a:avLst/>
          </a:prstGeom>
          <a:noFill/>
          <a:ln>
            <a:noFill/>
          </a:ln>
        </p:spPr>
        <p:txBody>
          <a:bodyPr wrap="none" anchor="ctr" anchorCtr="1"/>
          <a:lstStyle/>
          <a:p>
            <a:pPr algn="ctr"/>
            <a:r>
              <a:rPr lang="en-US" sz="6000" b="1" dirty="0">
                <a:solidFill>
                  <a:srgbClr val="1F497D"/>
                </a:solidFill>
                <a:latin typeface="Calibri"/>
              </a:rPr>
              <a:t>51</a:t>
            </a:r>
          </a:p>
        </p:txBody>
      </p:sp>
      <p:sp>
        <p:nvSpPr>
          <p:cNvPr id="102" name="RespondedText"/>
          <p:cNvSpPr/>
          <p:nvPr/>
        </p:nvSpPr>
        <p:spPr>
          <a:xfrm>
            <a:off x="4064000" y="1485900"/>
            <a:ext cx="2794000" cy="1270000"/>
          </a:xfrm>
          <a:prstGeom prst="rect">
            <a:avLst/>
          </a:prstGeom>
          <a:noFill/>
          <a:ln>
            <a:noFill/>
          </a:ln>
        </p:spPr>
        <p:txBody>
          <a:bodyPr wrap="square" anchor="ctr"/>
          <a:lstStyle/>
          <a:p>
            <a:pPr algn="l"/>
            <a:r>
              <a:rPr lang="en-US" sz="2000" dirty="0">
                <a:solidFill>
                  <a:srgbClr val="1F497D"/>
                </a:solidFill>
                <a:latin typeface="Calibri"/>
              </a:rPr>
              <a:t>Academic Centers</a:t>
            </a:r>
          </a:p>
          <a:p>
            <a:pPr algn="l"/>
            <a:r>
              <a:rPr lang="en-US" sz="2000" dirty="0">
                <a:solidFill>
                  <a:srgbClr val="1F497D"/>
                </a:solidFill>
                <a:latin typeface="Calibri"/>
              </a:rPr>
              <a:t>Responded</a:t>
            </a:r>
          </a:p>
        </p:txBody>
      </p:sp>
      <p:sp>
        <p:nvSpPr>
          <p:cNvPr id="103" name="Divider"/>
          <p:cNvSpPr/>
          <p:nvPr/>
        </p:nvSpPr>
        <p:spPr>
          <a:xfrm>
            <a:off x="2032000" y="3136900"/>
            <a:ext cx="5080000" cy="0"/>
          </a:xfrm>
          <a:prstGeom prst="line">
            <a:avLst/>
          </a:prstGeom>
          <a:ln w="19050">
            <a:solidFill>
              <a:srgbClr val="4BACC6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04" name="BreakdownTitle"/>
          <p:cNvSpPr/>
          <p:nvPr/>
        </p:nvSpPr>
        <p:spPr>
          <a:xfrm>
            <a:off x="1714500" y="3225800"/>
            <a:ext cx="5715000" cy="457200"/>
          </a:xfrm>
          <a:prstGeom prst="rect">
            <a:avLst/>
          </a:prstGeom>
          <a:noFill/>
          <a:ln>
            <a:noFill/>
          </a:ln>
        </p:spPr>
        <p:txBody>
          <a:bodyPr wrap="square" anchor="ctr" anchorCtr="1"/>
          <a:lstStyle/>
          <a:p>
            <a:pPr algn="ctr"/>
            <a:r>
              <a:rPr lang="en-US" sz="1600" b="1" dirty="0">
                <a:solidFill>
                  <a:srgbClr val="4BACC6"/>
                </a:solidFill>
                <a:latin typeface="Calibri"/>
              </a:rPr>
              <a:t>Program Length Distribution</a:t>
            </a:r>
          </a:p>
        </p:txBody>
      </p:sp>
      <p:sp>
        <p:nvSpPr>
          <p:cNvPr id="110" name="LeftCard"/>
          <p:cNvSpPr/>
          <p:nvPr/>
        </p:nvSpPr>
        <p:spPr>
          <a:xfrm>
            <a:off x="1079500" y="3771900"/>
            <a:ext cx="3302000" cy="2159000"/>
          </a:xfrm>
          <a:prstGeom prst="roundRect">
            <a:avLst>
              <a:gd name="adj" fmla="val 6000"/>
            </a:avLst>
          </a:prstGeom>
          <a:solidFill>
            <a:srgbClr val="1F497D"/>
          </a:solidFill>
          <a:ln>
            <a:noFill/>
          </a:ln>
          <a:effectLst>
            <a:outerShdw blurRad="50800" dist="25400" dir="5400000" algn="t" rotWithShape="0">
              <a:srgbClr val="000000">
                <a:alpha val="2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1" name="LeftCircle"/>
          <p:cNvSpPr/>
          <p:nvPr/>
        </p:nvSpPr>
        <p:spPr>
          <a:xfrm>
            <a:off x="1397000" y="3898900"/>
            <a:ext cx="1206500" cy="1206500"/>
          </a:xfrm>
          <a:prstGeom prst="ellipse">
            <a:avLst/>
          </a:prstGeom>
          <a:solidFill>
            <a:srgbClr val="4BACC6"/>
          </a:solidFill>
          <a:ln>
            <a:noFill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Calibri"/>
              </a:rPr>
              <a:t>71%</a:t>
            </a:r>
          </a:p>
        </p:txBody>
      </p:sp>
      <p:sp>
        <p:nvSpPr>
          <p:cNvPr id="112" name="LeftText"/>
          <p:cNvSpPr/>
          <p:nvPr/>
        </p:nvSpPr>
        <p:spPr>
          <a:xfrm>
            <a:off x="2705100" y="3898900"/>
            <a:ext cx="1587500" cy="1206500"/>
          </a:xfrm>
          <a:prstGeom prst="rect">
            <a:avLst/>
          </a:prstGeom>
          <a:noFill/>
          <a:ln>
            <a:noFill/>
          </a:ln>
        </p:spPr>
        <p:txBody>
          <a:bodyPr wrap="square" anchor="ctr"/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Calibri"/>
              </a:rPr>
              <a:t>3-Year</a:t>
            </a:r>
          </a:p>
          <a:p>
            <a:pPr algn="ctr"/>
            <a:r>
              <a:rPr lang="en-US" sz="1600" dirty="0">
                <a:solidFill>
                  <a:srgbClr val="B8D4E3"/>
                </a:solidFill>
                <a:latin typeface="Calibri"/>
              </a:rPr>
              <a:t>Programs</a:t>
            </a:r>
          </a:p>
        </p:txBody>
      </p:sp>
      <p:sp>
        <p:nvSpPr>
          <p:cNvPr id="113" name="LeftAccent"/>
          <p:cNvSpPr/>
          <p:nvPr/>
        </p:nvSpPr>
        <p:spPr>
          <a:xfrm>
            <a:off x="1270000" y="5232400"/>
            <a:ext cx="2921000" cy="571500"/>
          </a:xfrm>
          <a:prstGeom prst="roundRect">
            <a:avLst>
              <a:gd name="adj" fmla="val 16000"/>
            </a:avLst>
          </a:prstGeom>
          <a:solidFill>
            <a:srgbClr val="4BACC6">
              <a:alpha val="30000"/>
            </a:srgbClr>
          </a:solidFill>
          <a:ln>
            <a:noFill/>
          </a:ln>
        </p:spPr>
        <p:txBody>
          <a:bodyPr wrap="square" lIns="0" tIns="0" rIns="0" bIns="0" anchor="ctr" anchorCtr="1"/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Calibri"/>
              </a:rPr>
              <a:t>36 programs</a:t>
            </a:r>
          </a:p>
        </p:txBody>
      </p:sp>
      <p:sp>
        <p:nvSpPr>
          <p:cNvPr id="120" name="RightCard"/>
          <p:cNvSpPr/>
          <p:nvPr/>
        </p:nvSpPr>
        <p:spPr>
          <a:xfrm>
            <a:off x="4762500" y="3771900"/>
            <a:ext cx="3302000" cy="2159000"/>
          </a:xfrm>
          <a:prstGeom prst="roundRect">
            <a:avLst>
              <a:gd name="adj" fmla="val 6000"/>
            </a:avLst>
          </a:prstGeom>
          <a:solidFill>
            <a:srgbClr val="4BACC6"/>
          </a:solidFill>
          <a:ln>
            <a:noFill/>
          </a:ln>
          <a:effectLst>
            <a:outerShdw blurRad="50800" dist="25400" dir="5400000" algn="t" rotWithShape="0">
              <a:srgbClr val="000000">
                <a:alpha val="2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1" name="RightCircle"/>
          <p:cNvSpPr/>
          <p:nvPr/>
        </p:nvSpPr>
        <p:spPr>
          <a:xfrm>
            <a:off x="5080000" y="3898900"/>
            <a:ext cx="1206500" cy="1206500"/>
          </a:xfrm>
          <a:prstGeom prst="ellipse">
            <a:avLst/>
          </a:prstGeom>
          <a:solidFill>
            <a:srgbClr val="1F497D"/>
          </a:solidFill>
          <a:ln>
            <a:noFill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Calibri"/>
              </a:rPr>
              <a:t>29%</a:t>
            </a:r>
          </a:p>
        </p:txBody>
      </p:sp>
      <p:sp>
        <p:nvSpPr>
          <p:cNvPr id="122" name="RightText"/>
          <p:cNvSpPr/>
          <p:nvPr/>
        </p:nvSpPr>
        <p:spPr>
          <a:xfrm>
            <a:off x="6388100" y="3898900"/>
            <a:ext cx="1587500" cy="1206500"/>
          </a:xfrm>
          <a:prstGeom prst="rect">
            <a:avLst/>
          </a:prstGeom>
          <a:noFill/>
          <a:ln>
            <a:noFill/>
          </a:ln>
        </p:spPr>
        <p:txBody>
          <a:bodyPr wrap="square" anchor="ctr"/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Calibri"/>
              </a:rPr>
              <a:t>4-Year</a:t>
            </a:r>
          </a:p>
          <a:p>
            <a:pPr algn="ctr"/>
            <a:r>
              <a:rPr lang="en-US" sz="1600" dirty="0">
                <a:solidFill>
                  <a:srgbClr val="D0E8F0"/>
                </a:solidFill>
                <a:latin typeface="Calibri"/>
              </a:rPr>
              <a:t>Programs</a:t>
            </a:r>
          </a:p>
        </p:txBody>
      </p:sp>
      <p:sp>
        <p:nvSpPr>
          <p:cNvPr id="123" name="RightAccent"/>
          <p:cNvSpPr/>
          <p:nvPr/>
        </p:nvSpPr>
        <p:spPr>
          <a:xfrm>
            <a:off x="4953000" y="5232400"/>
            <a:ext cx="2921000" cy="571500"/>
          </a:xfrm>
          <a:prstGeom prst="roundRect">
            <a:avLst>
              <a:gd name="adj" fmla="val 16000"/>
            </a:avLst>
          </a:prstGeom>
          <a:solidFill>
            <a:srgbClr val="1F497D">
              <a:alpha val="30000"/>
            </a:srgbClr>
          </a:solidFill>
          <a:ln>
            <a:noFill/>
          </a:ln>
        </p:spPr>
        <p:txBody>
          <a:bodyPr wrap="square" lIns="0" tIns="0" rIns="0" bIns="0" anchor="ctr" anchorCtr="1"/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Calibri"/>
              </a:rPr>
              <a:t>15 programs</a:t>
            </a:r>
          </a:p>
        </p:txBody>
      </p:sp>
      <p:pic>
        <p:nvPicPr>
          <p:cNvPr id="124" name="Graphic 124" descr="Academic centers icon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41500" y="18288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3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BC04C-EC3D-FA18-FEBC-C966C5F0D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UME Demographics</a:t>
            </a:r>
          </a:p>
        </p:txBody>
      </p:sp>
      <p:sp>
        <p:nvSpPr>
          <p:cNvPr id="100" name="Card00"/>
          <p:cNvSpPr/>
          <p:nvPr/>
        </p:nvSpPr>
        <p:spPr>
          <a:xfrm>
            <a:off x="685800" y="1422400"/>
            <a:ext cx="3746500" cy="2133600"/>
          </a:xfrm>
          <a:prstGeom prst="roundRect">
            <a:avLst>
              <a:gd name="adj" fmla="val 5000"/>
            </a:avLst>
          </a:prstGeom>
          <a:solidFill>
            <a:srgbClr val="1F497D"/>
          </a:solidFill>
          <a:ln>
            <a:noFill/>
          </a:ln>
          <a:effectLst>
            <a:outerShdw blurRad="38100" dist="19050" dir="5400000" algn="t" rotWithShape="0">
              <a:srgbClr val="000000">
                <a:alpha val="15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1" name="Circle00"/>
          <p:cNvSpPr/>
          <p:nvPr/>
        </p:nvSpPr>
        <p:spPr>
          <a:xfrm>
            <a:off x="863600" y="1574800"/>
            <a:ext cx="762000" cy="762000"/>
          </a:xfrm>
          <a:prstGeom prst="ellipse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2" name="Title00"/>
          <p:cNvSpPr/>
          <p:nvPr/>
        </p:nvSpPr>
        <p:spPr>
          <a:xfrm>
            <a:off x="1727200" y="1524000"/>
            <a:ext cx="2578100" cy="457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l"/>
            <a:r>
              <a:rPr lang="en-US" sz="1400" b="1" dirty="0">
                <a:solidFill>
                  <a:srgbClr val="FFFFFF"/>
                </a:solidFill>
                <a:latin typeface="Calibri"/>
              </a:rPr>
              <a:t>Med School / College Graduates</a:t>
            </a:r>
          </a:p>
        </p:txBody>
      </p:sp>
      <p:sp>
        <p:nvSpPr>
          <p:cNvPr id="103" name="Stat00"/>
          <p:cNvSpPr/>
          <p:nvPr/>
        </p:nvSpPr>
        <p:spPr>
          <a:xfrm>
            <a:off x="1727200" y="1955800"/>
            <a:ext cx="1651000" cy="5334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/>
          <a:lstStyle/>
          <a:p>
            <a:pPr algn="l"/>
            <a:r>
              <a:rPr lang="en-US" sz="2800" b="1" dirty="0">
                <a:solidFill>
                  <a:srgbClr val="FFFFFF"/>
                </a:solidFill>
                <a:latin typeface="Calibri"/>
              </a:rPr>
              <a:t>152.5</a:t>
            </a:r>
            <a:r>
              <a:rPr lang="en-US" sz="1400" dirty="0">
                <a:solidFill>
                  <a:srgbClr val="FFFFFF">
                    <a:alpha val="70000"/>
                  </a:srgbClr>
                </a:solidFill>
                <a:latin typeface="Calibri"/>
              </a:rPr>
              <a:t> Median</a:t>
            </a:r>
          </a:p>
        </p:txBody>
      </p:sp>
      <p:sp>
        <p:nvSpPr>
          <p:cNvPr id="104" name="Detail00"/>
          <p:cNvSpPr/>
          <p:nvPr/>
        </p:nvSpPr>
        <p:spPr>
          <a:xfrm>
            <a:off x="1727200" y="2540000"/>
            <a:ext cx="2540000" cy="914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 algn="l">
              <a:lnSpc>
                <a:spcPts val="1600"/>
              </a:lnSpc>
            </a:pPr>
            <a:r>
              <a:rPr lang="en-US" sz="1400" dirty="0">
                <a:solidFill>
                  <a:srgbClr val="FFFFFF">
                    <a:alpha val="80000"/>
                  </a:srgbClr>
                </a:solidFill>
                <a:latin typeface="Calibri"/>
              </a:rPr>
              <a:t>Mean: 142.7 (SD 53.6)</a:t>
            </a:r>
          </a:p>
          <a:p>
            <a:pPr algn="l">
              <a:lnSpc>
                <a:spcPts val="1600"/>
              </a:lnSpc>
            </a:pPr>
            <a:r>
              <a:rPr lang="en-US" sz="1400" dirty="0">
                <a:solidFill>
                  <a:srgbClr val="FFFFFF">
                    <a:alpha val="80000"/>
                  </a:srgbClr>
                </a:solidFill>
                <a:latin typeface="Calibri"/>
              </a:rPr>
              <a:t>IQR: 120.0 – 176.5</a:t>
            </a:r>
          </a:p>
          <a:p>
            <a:pPr algn="l">
              <a:lnSpc>
                <a:spcPts val="1600"/>
              </a:lnSpc>
            </a:pPr>
            <a:r>
              <a:rPr lang="en-US" sz="1400" dirty="0">
                <a:solidFill>
                  <a:srgbClr val="FFFFFF">
                    <a:alpha val="80000"/>
                  </a:srgbClr>
                </a:solidFill>
                <a:latin typeface="Calibri"/>
              </a:rPr>
              <a:t>Range: 0 – 253</a:t>
            </a:r>
          </a:p>
        </p:txBody>
      </p:sp>
      <p:sp>
        <p:nvSpPr>
          <p:cNvPr id="105" name="Card01"/>
          <p:cNvSpPr/>
          <p:nvPr/>
        </p:nvSpPr>
        <p:spPr>
          <a:xfrm>
            <a:off x="4711700" y="1422400"/>
            <a:ext cx="3746500" cy="2133600"/>
          </a:xfrm>
          <a:prstGeom prst="roundRect">
            <a:avLst>
              <a:gd name="adj" fmla="val 5000"/>
            </a:avLst>
          </a:prstGeom>
          <a:solidFill>
            <a:srgbClr val="4BACC6"/>
          </a:solidFill>
          <a:ln>
            <a:noFill/>
          </a:ln>
          <a:effectLst>
            <a:outerShdw blurRad="38100" dist="19050" dir="5400000" algn="t" rotWithShape="0">
              <a:srgbClr val="000000">
                <a:alpha val="15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6" name="Circle01"/>
          <p:cNvSpPr/>
          <p:nvPr/>
        </p:nvSpPr>
        <p:spPr>
          <a:xfrm>
            <a:off x="4889500" y="1574800"/>
            <a:ext cx="762000" cy="762000"/>
          </a:xfrm>
          <a:prstGeom prst="ellipse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7" name="Title01"/>
          <p:cNvSpPr/>
          <p:nvPr/>
        </p:nvSpPr>
        <p:spPr>
          <a:xfrm>
            <a:off x="5753100" y="1524000"/>
            <a:ext cx="2578100" cy="457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l"/>
            <a:r>
              <a:rPr lang="en-US" sz="1400" b="1" dirty="0">
                <a:solidFill>
                  <a:srgbClr val="FFFFFF"/>
                </a:solidFill>
                <a:latin typeface="Calibri"/>
              </a:rPr>
              <a:t>EM Residency Pursuit Rate</a:t>
            </a:r>
          </a:p>
        </p:txBody>
      </p:sp>
      <p:sp>
        <p:nvSpPr>
          <p:cNvPr id="108" name="Stat01"/>
          <p:cNvSpPr/>
          <p:nvPr/>
        </p:nvSpPr>
        <p:spPr>
          <a:xfrm>
            <a:off x="5753100" y="1955800"/>
            <a:ext cx="1651000" cy="5334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/>
          <a:lstStyle/>
          <a:p>
            <a:pPr algn="l"/>
            <a:r>
              <a:rPr lang="en-US" sz="2800" b="1" dirty="0">
                <a:solidFill>
                  <a:srgbClr val="FFFFFF"/>
                </a:solidFill>
                <a:latin typeface="Calibri"/>
              </a:rPr>
              <a:t>5.6%</a:t>
            </a:r>
            <a:r>
              <a:rPr lang="en-US" sz="1400" dirty="0">
                <a:solidFill>
                  <a:srgbClr val="FFFFFF">
                    <a:alpha val="70000"/>
                  </a:srgbClr>
                </a:solidFill>
                <a:latin typeface="Calibri"/>
              </a:rPr>
              <a:t> Mean Rate</a:t>
            </a:r>
          </a:p>
        </p:txBody>
      </p:sp>
      <p:sp>
        <p:nvSpPr>
          <p:cNvPr id="109" name="Detail01"/>
          <p:cNvSpPr/>
          <p:nvPr/>
        </p:nvSpPr>
        <p:spPr>
          <a:xfrm>
            <a:off x="5753100" y="2540000"/>
            <a:ext cx="2667000" cy="914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 algn="l">
              <a:lnSpc>
                <a:spcPts val="1600"/>
              </a:lnSpc>
            </a:pPr>
            <a:r>
              <a:rPr lang="en-US" sz="1400" dirty="0">
                <a:solidFill>
                  <a:srgbClr val="FFFFFF">
                    <a:alpha val="80000"/>
                  </a:srgbClr>
                </a:solidFill>
                <a:latin typeface="Calibri"/>
              </a:rPr>
              <a:t>Mean (SD): 5.6% (2.8%)</a:t>
            </a:r>
          </a:p>
          <a:p>
            <a:pPr algn="l">
              <a:lnSpc>
                <a:spcPts val="1600"/>
              </a:lnSpc>
            </a:pPr>
            <a:r>
              <a:rPr lang="en-US" sz="1400" dirty="0">
                <a:solidFill>
                  <a:srgbClr val="FFFFFF">
                    <a:alpha val="80000"/>
                  </a:srgbClr>
                </a:solidFill>
                <a:latin typeface="Calibri"/>
              </a:rPr>
              <a:t>Median: 4.3% | Range: 0.8–12.5%</a:t>
            </a:r>
          </a:p>
          <a:p>
            <a:pPr algn="l">
              <a:lnSpc>
                <a:spcPts val="1600"/>
              </a:lnSpc>
            </a:pPr>
            <a:r>
              <a:rPr lang="en-US" sz="1400" dirty="0">
                <a:solidFill>
                  <a:srgbClr val="FFFFFF">
                    <a:alpha val="80000"/>
                  </a:srgbClr>
                </a:solidFill>
                <a:latin typeface="Calibri"/>
              </a:rPr>
              <a:t>IQR: 2.8% – 9.2%</a:t>
            </a:r>
          </a:p>
        </p:txBody>
      </p:sp>
      <p:sp>
        <p:nvSpPr>
          <p:cNvPr id="110" name="Card10"/>
          <p:cNvSpPr/>
          <p:nvPr/>
        </p:nvSpPr>
        <p:spPr>
          <a:xfrm>
            <a:off x="685800" y="3784600"/>
            <a:ext cx="3746500" cy="2133600"/>
          </a:xfrm>
          <a:prstGeom prst="roundRect">
            <a:avLst>
              <a:gd name="adj" fmla="val 5000"/>
            </a:avLst>
          </a:prstGeom>
          <a:solidFill>
            <a:srgbClr val="1F497D"/>
          </a:solidFill>
          <a:ln>
            <a:noFill/>
          </a:ln>
          <a:effectLst>
            <a:outerShdw blurRad="38100" dist="19050" dir="5400000" algn="t" rotWithShape="0">
              <a:srgbClr val="000000">
                <a:alpha val="15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1" name="Circle10"/>
          <p:cNvSpPr/>
          <p:nvPr/>
        </p:nvSpPr>
        <p:spPr>
          <a:xfrm>
            <a:off x="863600" y="3937000"/>
            <a:ext cx="762000" cy="762000"/>
          </a:xfrm>
          <a:prstGeom prst="ellipse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2" name="Title10"/>
          <p:cNvSpPr/>
          <p:nvPr/>
        </p:nvSpPr>
        <p:spPr>
          <a:xfrm>
            <a:off x="1727200" y="3886200"/>
            <a:ext cx="2578100" cy="457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l"/>
            <a:r>
              <a:rPr lang="en-US" sz="1400" b="1" dirty="0">
                <a:solidFill>
                  <a:srgbClr val="FFFFFF"/>
                </a:solidFill>
                <a:latin typeface="Calibri"/>
              </a:rPr>
              <a:t>Home Students in EM Clerkship</a:t>
            </a:r>
          </a:p>
        </p:txBody>
      </p:sp>
      <p:sp>
        <p:nvSpPr>
          <p:cNvPr id="113" name="Stat10"/>
          <p:cNvSpPr/>
          <p:nvPr/>
        </p:nvSpPr>
        <p:spPr>
          <a:xfrm>
            <a:off x="1727200" y="4318000"/>
            <a:ext cx="1651000" cy="5334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/>
          <a:lstStyle/>
          <a:p>
            <a:pPr algn="l"/>
            <a:r>
              <a:rPr lang="en-US" sz="2800" b="1" dirty="0">
                <a:solidFill>
                  <a:srgbClr val="FFFFFF"/>
                </a:solidFill>
                <a:latin typeface="Calibri"/>
              </a:rPr>
              <a:t>51.0</a:t>
            </a:r>
            <a:r>
              <a:rPr lang="en-US" sz="1400" dirty="0">
                <a:solidFill>
                  <a:srgbClr val="FFFFFF">
                    <a:alpha val="70000"/>
                  </a:srgbClr>
                </a:solidFill>
                <a:latin typeface="Calibri"/>
              </a:rPr>
              <a:t> Median</a:t>
            </a:r>
          </a:p>
        </p:txBody>
      </p:sp>
      <p:sp>
        <p:nvSpPr>
          <p:cNvPr id="114" name="Detail10"/>
          <p:cNvSpPr/>
          <p:nvPr/>
        </p:nvSpPr>
        <p:spPr>
          <a:xfrm>
            <a:off x="1727200" y="4902200"/>
            <a:ext cx="2540000" cy="914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 algn="l">
              <a:lnSpc>
                <a:spcPts val="1600"/>
              </a:lnSpc>
            </a:pPr>
            <a:r>
              <a:rPr lang="en-US" sz="1400" dirty="0">
                <a:solidFill>
                  <a:srgbClr val="FFFFFF">
                    <a:alpha val="80000"/>
                  </a:srgbClr>
                </a:solidFill>
                <a:latin typeface="Calibri"/>
              </a:rPr>
              <a:t>Mean: 78.5 (SD 69.5)</a:t>
            </a:r>
          </a:p>
          <a:p>
            <a:pPr algn="l">
              <a:lnSpc>
                <a:spcPts val="1600"/>
              </a:lnSpc>
            </a:pPr>
            <a:r>
              <a:rPr lang="en-US" sz="1400" dirty="0">
                <a:solidFill>
                  <a:srgbClr val="FFFFFF">
                    <a:alpha val="80000"/>
                  </a:srgbClr>
                </a:solidFill>
                <a:latin typeface="Calibri"/>
              </a:rPr>
              <a:t>IQR: 20.0 – 120.0</a:t>
            </a:r>
          </a:p>
          <a:p>
            <a:pPr algn="l">
              <a:lnSpc>
                <a:spcPts val="1600"/>
              </a:lnSpc>
            </a:pPr>
            <a:r>
              <a:rPr lang="en-US" sz="1400" dirty="0">
                <a:solidFill>
                  <a:srgbClr val="FFFFFF">
                    <a:alpha val="80000"/>
                  </a:srgbClr>
                </a:solidFill>
                <a:latin typeface="Calibri"/>
              </a:rPr>
              <a:t>Range: 1 – 254</a:t>
            </a:r>
          </a:p>
        </p:txBody>
      </p:sp>
      <p:sp>
        <p:nvSpPr>
          <p:cNvPr id="115" name="Card11"/>
          <p:cNvSpPr/>
          <p:nvPr/>
        </p:nvSpPr>
        <p:spPr>
          <a:xfrm>
            <a:off x="4711700" y="3784600"/>
            <a:ext cx="3746500" cy="2133600"/>
          </a:xfrm>
          <a:prstGeom prst="roundRect">
            <a:avLst>
              <a:gd name="adj" fmla="val 5000"/>
            </a:avLst>
          </a:prstGeom>
          <a:solidFill>
            <a:srgbClr val="4BACC6"/>
          </a:solidFill>
          <a:ln>
            <a:noFill/>
          </a:ln>
          <a:effectLst>
            <a:outerShdw blurRad="38100" dist="19050" dir="5400000" algn="t" rotWithShape="0">
              <a:srgbClr val="000000">
                <a:alpha val="15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6" name="Circle11"/>
          <p:cNvSpPr/>
          <p:nvPr/>
        </p:nvSpPr>
        <p:spPr>
          <a:xfrm>
            <a:off x="4889500" y="3937000"/>
            <a:ext cx="762000" cy="762000"/>
          </a:xfrm>
          <a:prstGeom prst="ellipse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7" name="Title11"/>
          <p:cNvSpPr/>
          <p:nvPr/>
        </p:nvSpPr>
        <p:spPr>
          <a:xfrm>
            <a:off x="5753100" y="3886200"/>
            <a:ext cx="2578100" cy="457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l"/>
            <a:r>
              <a:rPr lang="en-US" sz="1400" b="1" dirty="0">
                <a:solidFill>
                  <a:srgbClr val="FFFFFF"/>
                </a:solidFill>
                <a:latin typeface="Calibri"/>
              </a:rPr>
              <a:t>Visiting Students in EM Clerkship</a:t>
            </a:r>
          </a:p>
        </p:txBody>
      </p:sp>
      <p:sp>
        <p:nvSpPr>
          <p:cNvPr id="118" name="Stat11"/>
          <p:cNvSpPr/>
          <p:nvPr/>
        </p:nvSpPr>
        <p:spPr>
          <a:xfrm>
            <a:off x="5753100" y="4318000"/>
            <a:ext cx="1651000" cy="5334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/>
          <a:lstStyle/>
          <a:p>
            <a:pPr algn="l"/>
            <a:r>
              <a:rPr lang="en-US" sz="2800" b="1" dirty="0">
                <a:solidFill>
                  <a:srgbClr val="FFFFFF"/>
                </a:solidFill>
                <a:latin typeface="Calibri"/>
              </a:rPr>
              <a:t>18.5</a:t>
            </a:r>
            <a:r>
              <a:rPr lang="en-US" sz="1400" dirty="0">
                <a:solidFill>
                  <a:srgbClr val="FFFFFF">
                    <a:alpha val="70000"/>
                  </a:srgbClr>
                </a:solidFill>
                <a:latin typeface="Calibri"/>
              </a:rPr>
              <a:t> Median</a:t>
            </a:r>
          </a:p>
        </p:txBody>
      </p:sp>
      <p:sp>
        <p:nvSpPr>
          <p:cNvPr id="119" name="Detail11"/>
          <p:cNvSpPr/>
          <p:nvPr/>
        </p:nvSpPr>
        <p:spPr>
          <a:xfrm>
            <a:off x="5753100" y="4902200"/>
            <a:ext cx="2667000" cy="914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 algn="l">
              <a:lnSpc>
                <a:spcPts val="1600"/>
              </a:lnSpc>
            </a:pPr>
            <a:r>
              <a:rPr lang="en-US" sz="1400" dirty="0">
                <a:solidFill>
                  <a:srgbClr val="FFFFFF">
                    <a:alpha val="80000"/>
                  </a:srgbClr>
                </a:solidFill>
                <a:latin typeface="Calibri"/>
              </a:rPr>
              <a:t>Mean: 22.3 (SD 14.8)</a:t>
            </a:r>
          </a:p>
          <a:p>
            <a:pPr algn="l">
              <a:lnSpc>
                <a:spcPts val="1600"/>
              </a:lnSpc>
            </a:pPr>
            <a:r>
              <a:rPr lang="en-US" sz="1400" dirty="0">
                <a:solidFill>
                  <a:srgbClr val="FFFFFF">
                    <a:alpha val="80000"/>
                  </a:srgbClr>
                </a:solidFill>
                <a:latin typeface="Calibri"/>
              </a:rPr>
              <a:t>IQR: 10.5 – 32.0</a:t>
            </a:r>
          </a:p>
          <a:p>
            <a:pPr algn="l">
              <a:lnSpc>
                <a:spcPts val="1600"/>
              </a:lnSpc>
            </a:pPr>
            <a:r>
              <a:rPr lang="en-US" sz="1400" dirty="0">
                <a:solidFill>
                  <a:srgbClr val="FFFFFF">
                    <a:alpha val="80000"/>
                  </a:srgbClr>
                </a:solidFill>
                <a:latin typeface="Calibri"/>
              </a:rPr>
              <a:t>Range: 5 – 63</a:t>
            </a:r>
          </a:p>
        </p:txBody>
      </p:sp>
      <p:pic>
        <p:nvPicPr>
          <p:cNvPr id="120" name="Graphic 120" descr="Graduates icon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0600" y="1638300"/>
            <a:ext cx="508000" cy="508000"/>
          </a:xfrm>
          <a:prstGeom prst="rect">
            <a:avLst/>
          </a:prstGeom>
        </p:spPr>
      </p:pic>
      <p:pic>
        <p:nvPicPr>
          <p:cNvPr id="121" name="Graphic 121" descr="EM residency icon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91100" y="1638300"/>
            <a:ext cx="508000" cy="508000"/>
          </a:xfrm>
          <a:prstGeom prst="rect">
            <a:avLst/>
          </a:prstGeom>
        </p:spPr>
      </p:pic>
      <p:pic>
        <p:nvPicPr>
          <p:cNvPr id="122" name="Graphic 122" descr="Home students icon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0600" y="4025900"/>
            <a:ext cx="508000" cy="508000"/>
          </a:xfrm>
          <a:prstGeom prst="rect">
            <a:avLst/>
          </a:prstGeom>
        </p:spPr>
      </p:pic>
      <p:pic>
        <p:nvPicPr>
          <p:cNvPr id="123" name="Graphic 123" descr="Visiting students icon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91100" y="4025900"/>
            <a:ext cx="5080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19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3550E-F244-6005-4158-08B92B2CA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200" dirty="0"/>
              <a:t>Course Offerings from Dept / Division of EM</a:t>
            </a:r>
          </a:p>
        </p:txBody>
      </p:sp>
      <p:sp>
        <p:nvSpPr>
          <p:cNvPr id="206" name="RowBg0"/>
          <p:cNvSpPr/>
          <p:nvPr/>
        </p:nvSpPr>
        <p:spPr>
          <a:xfrm>
            <a:off x="533400" y="1625600"/>
            <a:ext cx="8128000" cy="508000"/>
          </a:xfrm>
          <a:prstGeom prst="rect">
            <a:avLst/>
          </a:prstGeom>
          <a:solidFill>
            <a:srgbClr val="E8F4F8">
              <a:alpha val="40000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07" name="Label0"/>
          <p:cNvSpPr/>
          <p:nvPr/>
        </p:nvSpPr>
        <p:spPr>
          <a:xfrm>
            <a:off x="584200" y="1625600"/>
            <a:ext cx="2667000" cy="508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l"/>
            <a:r>
              <a:rPr lang="en-US" sz="1200" dirty="0">
                <a:solidFill>
                  <a:srgbClr val="1F497D"/>
                </a:solidFill>
                <a:latin typeface="Calibri"/>
              </a:rPr>
              <a:t>EM Clerkship Required</a:t>
            </a:r>
          </a:p>
        </p:txBody>
      </p:sp>
      <p:sp>
        <p:nvSpPr>
          <p:cNvPr id="208" name="Bar3_0"/>
          <p:cNvSpPr/>
          <p:nvPr/>
        </p:nvSpPr>
        <p:spPr>
          <a:xfrm>
            <a:off x="3276600" y="1689100"/>
            <a:ext cx="2336292" cy="177800"/>
          </a:xfrm>
          <a:prstGeom prst="roundRect">
            <a:avLst>
              <a:gd name="adj" fmla="val 25000"/>
            </a:avLst>
          </a:prstGeom>
          <a:solidFill>
            <a:srgbClr val="1F497D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09" name="Pct3_0"/>
          <p:cNvSpPr/>
          <p:nvPr/>
        </p:nvSpPr>
        <p:spPr>
          <a:xfrm>
            <a:off x="5663692" y="1676400"/>
            <a:ext cx="635000" cy="2032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l"/>
            <a:r>
              <a:rPr lang="en-US" sz="1100" b="1" dirty="0">
                <a:solidFill>
                  <a:srgbClr val="1F497D"/>
                </a:solidFill>
                <a:latin typeface="Calibri"/>
              </a:rPr>
              <a:t>65.7%</a:t>
            </a:r>
          </a:p>
        </p:txBody>
      </p:sp>
      <p:sp>
        <p:nvSpPr>
          <p:cNvPr id="210" name="Bar4_0"/>
          <p:cNvSpPr/>
          <p:nvPr/>
        </p:nvSpPr>
        <p:spPr>
          <a:xfrm>
            <a:off x="3276600" y="1905000"/>
            <a:ext cx="2286508" cy="177800"/>
          </a:xfrm>
          <a:prstGeom prst="roundRect">
            <a:avLst>
              <a:gd name="adj" fmla="val 25000"/>
            </a:avLst>
          </a:prstGeom>
          <a:solidFill>
            <a:srgbClr val="4BACC6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11" name="Pct4_0"/>
          <p:cNvSpPr/>
          <p:nvPr/>
        </p:nvSpPr>
        <p:spPr>
          <a:xfrm>
            <a:off x="5613908" y="1892300"/>
            <a:ext cx="635000" cy="2032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l"/>
            <a:r>
              <a:rPr lang="en-US" sz="1100" b="1" dirty="0">
                <a:solidFill>
                  <a:srgbClr val="4BACC6"/>
                </a:solidFill>
                <a:latin typeface="Calibri"/>
              </a:rPr>
              <a:t>64.3%</a:t>
            </a:r>
          </a:p>
        </p:txBody>
      </p:sp>
      <p:sp>
        <p:nvSpPr>
          <p:cNvPr id="213" name="Label1"/>
          <p:cNvSpPr/>
          <p:nvPr/>
        </p:nvSpPr>
        <p:spPr>
          <a:xfrm>
            <a:off x="584200" y="2133600"/>
            <a:ext cx="2667000" cy="508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l"/>
            <a:r>
              <a:rPr lang="en-US" sz="1200" dirty="0">
                <a:solidFill>
                  <a:srgbClr val="1F497D"/>
                </a:solidFill>
                <a:latin typeface="Calibri"/>
              </a:rPr>
              <a:t>Preclinical Required Course</a:t>
            </a:r>
          </a:p>
        </p:txBody>
      </p:sp>
      <p:sp>
        <p:nvSpPr>
          <p:cNvPr id="214" name="Bar3_1"/>
          <p:cNvSpPr/>
          <p:nvPr/>
        </p:nvSpPr>
        <p:spPr>
          <a:xfrm>
            <a:off x="3276600" y="2197100"/>
            <a:ext cx="3232404" cy="177800"/>
          </a:xfrm>
          <a:prstGeom prst="roundRect">
            <a:avLst>
              <a:gd name="adj" fmla="val 25000"/>
            </a:avLst>
          </a:prstGeom>
          <a:solidFill>
            <a:srgbClr val="1F497D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15" name="Pct3_1"/>
          <p:cNvSpPr/>
          <p:nvPr/>
        </p:nvSpPr>
        <p:spPr>
          <a:xfrm>
            <a:off x="6559804" y="2184400"/>
            <a:ext cx="635000" cy="2032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l"/>
            <a:r>
              <a:rPr lang="en-US" sz="1100" b="1" dirty="0">
                <a:solidFill>
                  <a:srgbClr val="1F497D"/>
                </a:solidFill>
                <a:latin typeface="Calibri"/>
              </a:rPr>
              <a:t>90.9%</a:t>
            </a:r>
          </a:p>
        </p:txBody>
      </p:sp>
      <p:sp>
        <p:nvSpPr>
          <p:cNvPr id="216" name="Bar4_1"/>
          <p:cNvSpPr/>
          <p:nvPr/>
        </p:nvSpPr>
        <p:spPr>
          <a:xfrm>
            <a:off x="3276600" y="2413000"/>
            <a:ext cx="2667000" cy="177800"/>
          </a:xfrm>
          <a:prstGeom prst="roundRect">
            <a:avLst>
              <a:gd name="adj" fmla="val 25000"/>
            </a:avLst>
          </a:prstGeom>
          <a:solidFill>
            <a:srgbClr val="4BACC6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17" name="Pct4_1"/>
          <p:cNvSpPr/>
          <p:nvPr/>
        </p:nvSpPr>
        <p:spPr>
          <a:xfrm>
            <a:off x="5994400" y="2400300"/>
            <a:ext cx="635000" cy="2032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l"/>
            <a:r>
              <a:rPr lang="en-US" sz="1100" b="1" dirty="0">
                <a:solidFill>
                  <a:srgbClr val="4BACC6"/>
                </a:solidFill>
                <a:latin typeface="Calibri"/>
              </a:rPr>
              <a:t>75.0%</a:t>
            </a:r>
          </a:p>
        </p:txBody>
      </p:sp>
      <p:sp>
        <p:nvSpPr>
          <p:cNvPr id="219" name="RowBg2"/>
          <p:cNvSpPr/>
          <p:nvPr/>
        </p:nvSpPr>
        <p:spPr>
          <a:xfrm>
            <a:off x="533400" y="2641600"/>
            <a:ext cx="8128000" cy="508000"/>
          </a:xfrm>
          <a:prstGeom prst="rect">
            <a:avLst/>
          </a:prstGeom>
          <a:solidFill>
            <a:srgbClr val="E8F4F8">
              <a:alpha val="40000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20" name="Label2"/>
          <p:cNvSpPr/>
          <p:nvPr/>
        </p:nvSpPr>
        <p:spPr>
          <a:xfrm>
            <a:off x="584200" y="2641600"/>
            <a:ext cx="2667000" cy="508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l"/>
            <a:r>
              <a:rPr lang="en-US" sz="1200" dirty="0">
                <a:solidFill>
                  <a:srgbClr val="1F497D"/>
                </a:solidFill>
                <a:latin typeface="Calibri"/>
              </a:rPr>
              <a:t>Preclinical Elective/Selective</a:t>
            </a:r>
          </a:p>
        </p:txBody>
      </p:sp>
      <p:sp>
        <p:nvSpPr>
          <p:cNvPr id="221" name="Bar3_2"/>
          <p:cNvSpPr/>
          <p:nvPr/>
        </p:nvSpPr>
        <p:spPr>
          <a:xfrm>
            <a:off x="3276600" y="2705100"/>
            <a:ext cx="1778000" cy="177800"/>
          </a:xfrm>
          <a:prstGeom prst="roundRect">
            <a:avLst>
              <a:gd name="adj" fmla="val 25000"/>
            </a:avLst>
          </a:prstGeom>
          <a:solidFill>
            <a:srgbClr val="1F497D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22" name="Pct3_2"/>
          <p:cNvSpPr/>
          <p:nvPr/>
        </p:nvSpPr>
        <p:spPr>
          <a:xfrm>
            <a:off x="5105400" y="2692400"/>
            <a:ext cx="635000" cy="2032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l"/>
            <a:r>
              <a:rPr lang="en-US" sz="1100" b="1" dirty="0">
                <a:solidFill>
                  <a:srgbClr val="1F497D"/>
                </a:solidFill>
                <a:latin typeface="Calibri"/>
              </a:rPr>
              <a:t>50.0%</a:t>
            </a:r>
          </a:p>
        </p:txBody>
      </p:sp>
      <p:sp>
        <p:nvSpPr>
          <p:cNvPr id="223" name="Bar4_2"/>
          <p:cNvSpPr/>
          <p:nvPr/>
        </p:nvSpPr>
        <p:spPr>
          <a:xfrm>
            <a:off x="3276600" y="2921000"/>
            <a:ext cx="2371852" cy="177800"/>
          </a:xfrm>
          <a:prstGeom prst="roundRect">
            <a:avLst>
              <a:gd name="adj" fmla="val 25000"/>
            </a:avLst>
          </a:prstGeom>
          <a:solidFill>
            <a:srgbClr val="4BACC6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24" name="Pct4_2"/>
          <p:cNvSpPr/>
          <p:nvPr/>
        </p:nvSpPr>
        <p:spPr>
          <a:xfrm>
            <a:off x="5699252" y="2908300"/>
            <a:ext cx="635000" cy="2032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l"/>
            <a:r>
              <a:rPr lang="en-US" sz="1100" b="1" dirty="0">
                <a:solidFill>
                  <a:srgbClr val="4BACC6"/>
                </a:solidFill>
                <a:latin typeface="Calibri"/>
              </a:rPr>
              <a:t>66.7%</a:t>
            </a:r>
          </a:p>
        </p:txBody>
      </p:sp>
      <p:sp>
        <p:nvSpPr>
          <p:cNvPr id="226" name="Label3"/>
          <p:cNvSpPr/>
          <p:nvPr/>
        </p:nvSpPr>
        <p:spPr>
          <a:xfrm>
            <a:off x="584200" y="3149600"/>
            <a:ext cx="2667000" cy="508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l"/>
            <a:r>
              <a:rPr lang="en-US" sz="1200" dirty="0">
                <a:solidFill>
                  <a:srgbClr val="1F497D"/>
                </a:solidFill>
                <a:latin typeface="Calibri"/>
              </a:rPr>
              <a:t>Required Core Non-EM Clerkship</a:t>
            </a:r>
          </a:p>
        </p:txBody>
      </p:sp>
      <p:sp>
        <p:nvSpPr>
          <p:cNvPr id="227" name="Bar3_3"/>
          <p:cNvSpPr/>
          <p:nvPr/>
        </p:nvSpPr>
        <p:spPr>
          <a:xfrm>
            <a:off x="3276600" y="3213100"/>
            <a:ext cx="771652" cy="177800"/>
          </a:xfrm>
          <a:prstGeom prst="roundRect">
            <a:avLst>
              <a:gd name="adj" fmla="val 25000"/>
            </a:avLst>
          </a:prstGeom>
          <a:solidFill>
            <a:srgbClr val="1F497D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28" name="Pct3_3"/>
          <p:cNvSpPr/>
          <p:nvPr/>
        </p:nvSpPr>
        <p:spPr>
          <a:xfrm>
            <a:off x="4099052" y="3200400"/>
            <a:ext cx="635000" cy="2032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l"/>
            <a:r>
              <a:rPr lang="en-US" sz="1100" b="1" dirty="0">
                <a:solidFill>
                  <a:srgbClr val="1F497D"/>
                </a:solidFill>
                <a:latin typeface="Calibri"/>
              </a:rPr>
              <a:t>21.7%</a:t>
            </a:r>
          </a:p>
        </p:txBody>
      </p:sp>
      <p:sp>
        <p:nvSpPr>
          <p:cNvPr id="229" name="Bar4_3"/>
          <p:cNvSpPr/>
          <p:nvPr/>
        </p:nvSpPr>
        <p:spPr>
          <a:xfrm>
            <a:off x="3276600" y="3429000"/>
            <a:ext cx="889000" cy="177800"/>
          </a:xfrm>
          <a:prstGeom prst="roundRect">
            <a:avLst>
              <a:gd name="adj" fmla="val 25000"/>
            </a:avLst>
          </a:prstGeom>
          <a:solidFill>
            <a:srgbClr val="4BACC6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30" name="Pct4_3"/>
          <p:cNvSpPr/>
          <p:nvPr/>
        </p:nvSpPr>
        <p:spPr>
          <a:xfrm>
            <a:off x="4216400" y="3416300"/>
            <a:ext cx="635000" cy="2032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l"/>
            <a:r>
              <a:rPr lang="en-US" sz="1100" b="1" dirty="0">
                <a:solidFill>
                  <a:srgbClr val="4BACC6"/>
                </a:solidFill>
                <a:latin typeface="Calibri"/>
              </a:rPr>
              <a:t>25.0%</a:t>
            </a:r>
          </a:p>
        </p:txBody>
      </p:sp>
      <p:sp>
        <p:nvSpPr>
          <p:cNvPr id="232" name="RowBg4"/>
          <p:cNvSpPr/>
          <p:nvPr/>
        </p:nvSpPr>
        <p:spPr>
          <a:xfrm>
            <a:off x="533400" y="3657600"/>
            <a:ext cx="8128000" cy="508000"/>
          </a:xfrm>
          <a:prstGeom prst="rect">
            <a:avLst/>
          </a:prstGeom>
          <a:solidFill>
            <a:srgbClr val="E8F4F8">
              <a:alpha val="40000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33" name="Label4"/>
          <p:cNvSpPr/>
          <p:nvPr/>
        </p:nvSpPr>
        <p:spPr>
          <a:xfrm>
            <a:off x="584200" y="3657600"/>
            <a:ext cx="2667000" cy="508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l"/>
            <a:r>
              <a:rPr lang="en-US" sz="1200" dirty="0">
                <a:solidFill>
                  <a:srgbClr val="1F497D"/>
                </a:solidFill>
                <a:latin typeface="Calibri"/>
              </a:rPr>
              <a:t>Selective/Elective Core Non-EM</a:t>
            </a:r>
          </a:p>
        </p:txBody>
      </p:sp>
      <p:sp>
        <p:nvSpPr>
          <p:cNvPr id="234" name="Bar3_4"/>
          <p:cNvSpPr/>
          <p:nvPr/>
        </p:nvSpPr>
        <p:spPr>
          <a:xfrm>
            <a:off x="3276600" y="3721100"/>
            <a:ext cx="1390396" cy="177800"/>
          </a:xfrm>
          <a:prstGeom prst="roundRect">
            <a:avLst>
              <a:gd name="adj" fmla="val 25000"/>
            </a:avLst>
          </a:prstGeom>
          <a:solidFill>
            <a:srgbClr val="1F497D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35" name="Pct3_4"/>
          <p:cNvSpPr/>
          <p:nvPr/>
        </p:nvSpPr>
        <p:spPr>
          <a:xfrm>
            <a:off x="4717796" y="3708400"/>
            <a:ext cx="635000" cy="2032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l"/>
            <a:r>
              <a:rPr lang="en-US" sz="1100" b="1" dirty="0">
                <a:solidFill>
                  <a:srgbClr val="1F497D"/>
                </a:solidFill>
                <a:latin typeface="Calibri"/>
              </a:rPr>
              <a:t>39.1%</a:t>
            </a:r>
          </a:p>
        </p:txBody>
      </p:sp>
      <p:sp>
        <p:nvSpPr>
          <p:cNvPr id="236" name="Bar4_4"/>
          <p:cNvSpPr/>
          <p:nvPr/>
        </p:nvSpPr>
        <p:spPr>
          <a:xfrm>
            <a:off x="3276600" y="3937000"/>
            <a:ext cx="2030476" cy="177800"/>
          </a:xfrm>
          <a:prstGeom prst="roundRect">
            <a:avLst>
              <a:gd name="adj" fmla="val 25000"/>
            </a:avLst>
          </a:prstGeom>
          <a:solidFill>
            <a:srgbClr val="4BACC6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37" name="Pct4_4"/>
          <p:cNvSpPr/>
          <p:nvPr/>
        </p:nvSpPr>
        <p:spPr>
          <a:xfrm>
            <a:off x="5357876" y="3924300"/>
            <a:ext cx="635000" cy="2032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l"/>
            <a:r>
              <a:rPr lang="en-US" sz="1100" b="1" dirty="0">
                <a:solidFill>
                  <a:srgbClr val="4BACC6"/>
                </a:solidFill>
                <a:latin typeface="Calibri"/>
              </a:rPr>
              <a:t>57.1%</a:t>
            </a:r>
          </a:p>
        </p:txBody>
      </p:sp>
      <p:sp>
        <p:nvSpPr>
          <p:cNvPr id="239" name="Label5"/>
          <p:cNvSpPr/>
          <p:nvPr/>
        </p:nvSpPr>
        <p:spPr>
          <a:xfrm>
            <a:off x="584200" y="4165600"/>
            <a:ext cx="2667000" cy="508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l"/>
            <a:r>
              <a:rPr lang="en-US" sz="1200" dirty="0">
                <a:solidFill>
                  <a:srgbClr val="1F497D"/>
                </a:solidFill>
                <a:latin typeface="Calibri"/>
              </a:rPr>
              <a:t>Required Adv. Non-EM Clerkship</a:t>
            </a:r>
          </a:p>
        </p:txBody>
      </p:sp>
      <p:sp>
        <p:nvSpPr>
          <p:cNvPr id="240" name="Bar3_5"/>
          <p:cNvSpPr/>
          <p:nvPr/>
        </p:nvSpPr>
        <p:spPr>
          <a:xfrm>
            <a:off x="3276600" y="4229100"/>
            <a:ext cx="647192" cy="177800"/>
          </a:xfrm>
          <a:prstGeom prst="roundRect">
            <a:avLst>
              <a:gd name="adj" fmla="val 25000"/>
            </a:avLst>
          </a:prstGeom>
          <a:solidFill>
            <a:srgbClr val="1F497D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41" name="Pct3_5"/>
          <p:cNvSpPr/>
          <p:nvPr/>
        </p:nvSpPr>
        <p:spPr>
          <a:xfrm>
            <a:off x="3974591" y="4216400"/>
            <a:ext cx="635000" cy="2032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l"/>
            <a:r>
              <a:rPr lang="en-US" sz="1100" b="1" dirty="0">
                <a:solidFill>
                  <a:srgbClr val="1F497D"/>
                </a:solidFill>
                <a:latin typeface="Calibri"/>
              </a:rPr>
              <a:t>18.2%</a:t>
            </a:r>
          </a:p>
        </p:txBody>
      </p:sp>
      <p:sp>
        <p:nvSpPr>
          <p:cNvPr id="242" name="Bar4_5"/>
          <p:cNvSpPr/>
          <p:nvPr/>
        </p:nvSpPr>
        <p:spPr>
          <a:xfrm>
            <a:off x="3276600" y="4445000"/>
            <a:ext cx="508508" cy="177800"/>
          </a:xfrm>
          <a:prstGeom prst="roundRect">
            <a:avLst>
              <a:gd name="adj" fmla="val 25000"/>
            </a:avLst>
          </a:prstGeom>
          <a:solidFill>
            <a:srgbClr val="4BACC6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43" name="Pct4_5"/>
          <p:cNvSpPr/>
          <p:nvPr/>
        </p:nvSpPr>
        <p:spPr>
          <a:xfrm>
            <a:off x="3835908" y="4432300"/>
            <a:ext cx="635000" cy="2032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l"/>
            <a:r>
              <a:rPr lang="en-US" sz="1100" b="1" dirty="0">
                <a:solidFill>
                  <a:srgbClr val="4BACC6"/>
                </a:solidFill>
                <a:latin typeface="Calibri"/>
              </a:rPr>
              <a:t>14.3%</a:t>
            </a:r>
          </a:p>
        </p:txBody>
      </p:sp>
      <p:sp>
        <p:nvSpPr>
          <p:cNvPr id="245" name="RowBg6"/>
          <p:cNvSpPr/>
          <p:nvPr/>
        </p:nvSpPr>
        <p:spPr>
          <a:xfrm>
            <a:off x="533400" y="4673600"/>
            <a:ext cx="8128000" cy="508000"/>
          </a:xfrm>
          <a:prstGeom prst="rect">
            <a:avLst/>
          </a:prstGeom>
          <a:solidFill>
            <a:srgbClr val="E8F4F8">
              <a:alpha val="40000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46" name="Label6"/>
          <p:cNvSpPr/>
          <p:nvPr/>
        </p:nvSpPr>
        <p:spPr>
          <a:xfrm>
            <a:off x="584200" y="4673600"/>
            <a:ext cx="2667000" cy="508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l"/>
            <a:r>
              <a:rPr lang="en-US" sz="1200" dirty="0">
                <a:solidFill>
                  <a:srgbClr val="1F497D"/>
                </a:solidFill>
                <a:latin typeface="Calibri"/>
              </a:rPr>
              <a:t>Selective/Elective Adv. Non-EM</a:t>
            </a:r>
          </a:p>
        </p:txBody>
      </p:sp>
      <p:sp>
        <p:nvSpPr>
          <p:cNvPr id="247" name="Bar3_6"/>
          <p:cNvSpPr/>
          <p:nvPr/>
        </p:nvSpPr>
        <p:spPr>
          <a:xfrm>
            <a:off x="3276600" y="4737100"/>
            <a:ext cx="1237488" cy="177800"/>
          </a:xfrm>
          <a:prstGeom prst="roundRect">
            <a:avLst>
              <a:gd name="adj" fmla="val 25000"/>
            </a:avLst>
          </a:prstGeom>
          <a:solidFill>
            <a:srgbClr val="1F497D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48" name="Pct3_6"/>
          <p:cNvSpPr/>
          <p:nvPr/>
        </p:nvSpPr>
        <p:spPr>
          <a:xfrm>
            <a:off x="4564888" y="4724400"/>
            <a:ext cx="635000" cy="2032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l"/>
            <a:r>
              <a:rPr lang="en-US" sz="1100" b="1" dirty="0">
                <a:solidFill>
                  <a:srgbClr val="1F497D"/>
                </a:solidFill>
                <a:latin typeface="Calibri"/>
              </a:rPr>
              <a:t>34.8%</a:t>
            </a:r>
          </a:p>
        </p:txBody>
      </p:sp>
      <p:sp>
        <p:nvSpPr>
          <p:cNvPr id="249" name="Bar4_6"/>
          <p:cNvSpPr/>
          <p:nvPr/>
        </p:nvSpPr>
        <p:spPr>
          <a:xfrm>
            <a:off x="3276600" y="4953000"/>
            <a:ext cx="2538984" cy="177800"/>
          </a:xfrm>
          <a:prstGeom prst="roundRect">
            <a:avLst>
              <a:gd name="adj" fmla="val 25000"/>
            </a:avLst>
          </a:prstGeom>
          <a:solidFill>
            <a:srgbClr val="4BACC6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50" name="Pct4_6"/>
          <p:cNvSpPr/>
          <p:nvPr/>
        </p:nvSpPr>
        <p:spPr>
          <a:xfrm>
            <a:off x="5866384" y="4940300"/>
            <a:ext cx="635000" cy="2032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l"/>
            <a:r>
              <a:rPr lang="en-US" sz="1100" b="1" dirty="0">
                <a:solidFill>
                  <a:srgbClr val="4BACC6"/>
                </a:solidFill>
                <a:latin typeface="Calibri"/>
              </a:rPr>
              <a:t>71.4%</a:t>
            </a:r>
          </a:p>
        </p:txBody>
      </p:sp>
      <p:sp>
        <p:nvSpPr>
          <p:cNvPr id="252" name="Label7"/>
          <p:cNvSpPr/>
          <p:nvPr/>
        </p:nvSpPr>
        <p:spPr>
          <a:xfrm>
            <a:off x="584200" y="5181600"/>
            <a:ext cx="2667000" cy="508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l"/>
            <a:r>
              <a:rPr lang="en-US" sz="1200" dirty="0">
                <a:solidFill>
                  <a:srgbClr val="1F497D"/>
                </a:solidFill>
                <a:latin typeface="Calibri"/>
              </a:rPr>
              <a:t>Residency Prep Course/Bootcamp</a:t>
            </a:r>
          </a:p>
        </p:txBody>
      </p:sp>
      <p:sp>
        <p:nvSpPr>
          <p:cNvPr id="253" name="Bar3_7"/>
          <p:cNvSpPr/>
          <p:nvPr/>
        </p:nvSpPr>
        <p:spPr>
          <a:xfrm>
            <a:off x="3276600" y="5245100"/>
            <a:ext cx="2425192" cy="177800"/>
          </a:xfrm>
          <a:prstGeom prst="roundRect">
            <a:avLst>
              <a:gd name="adj" fmla="val 25000"/>
            </a:avLst>
          </a:prstGeom>
          <a:solidFill>
            <a:srgbClr val="1F497D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54" name="Pct3_7"/>
          <p:cNvSpPr/>
          <p:nvPr/>
        </p:nvSpPr>
        <p:spPr>
          <a:xfrm>
            <a:off x="5752592" y="5232400"/>
            <a:ext cx="635000" cy="2032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l"/>
            <a:r>
              <a:rPr lang="en-US" sz="1100" b="1" dirty="0">
                <a:solidFill>
                  <a:srgbClr val="1F497D"/>
                </a:solidFill>
                <a:latin typeface="Calibri"/>
              </a:rPr>
              <a:t>68.2%</a:t>
            </a:r>
          </a:p>
        </p:txBody>
      </p:sp>
      <p:sp>
        <p:nvSpPr>
          <p:cNvPr id="255" name="Bar4_7"/>
          <p:cNvSpPr/>
          <p:nvPr/>
        </p:nvSpPr>
        <p:spPr>
          <a:xfrm>
            <a:off x="3276600" y="5461000"/>
            <a:ext cx="3556000" cy="177800"/>
          </a:xfrm>
          <a:prstGeom prst="roundRect">
            <a:avLst>
              <a:gd name="adj" fmla="val 25000"/>
            </a:avLst>
          </a:prstGeom>
          <a:solidFill>
            <a:srgbClr val="4BACC6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56" name="Pct4_7"/>
          <p:cNvSpPr/>
          <p:nvPr/>
        </p:nvSpPr>
        <p:spPr>
          <a:xfrm>
            <a:off x="6883400" y="5448300"/>
            <a:ext cx="635000" cy="2032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l"/>
            <a:r>
              <a:rPr lang="en-US" sz="1100" b="1" dirty="0">
                <a:solidFill>
                  <a:srgbClr val="4BACC6"/>
                </a:solidFill>
                <a:latin typeface="Calibri"/>
              </a:rPr>
              <a:t>100.0%</a:t>
            </a:r>
          </a:p>
        </p:txBody>
      </p:sp>
      <p:sp>
        <p:nvSpPr>
          <p:cNvPr id="300" name="Leg3sq"/>
          <p:cNvSpPr/>
          <p:nvPr/>
        </p:nvSpPr>
        <p:spPr>
          <a:xfrm>
            <a:off x="584200" y="1447800"/>
            <a:ext cx="152400" cy="152400"/>
          </a:xfrm>
          <a:prstGeom prst="roundRect">
            <a:avLst>
              <a:gd name="adj" fmla="val 16667"/>
            </a:avLst>
          </a:prstGeom>
          <a:solidFill>
            <a:srgbClr val="1F497D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01" name="Leg3lbl"/>
          <p:cNvSpPr/>
          <p:nvPr/>
        </p:nvSpPr>
        <p:spPr>
          <a:xfrm>
            <a:off x="787400" y="1384300"/>
            <a:ext cx="1270000" cy="2540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l"/>
            <a:r>
              <a:rPr lang="en-US" sz="1200" b="1" dirty="0">
                <a:solidFill>
                  <a:srgbClr val="1F497D"/>
                </a:solidFill>
                <a:latin typeface="Calibri"/>
              </a:rPr>
              <a:t>3-Year (N=36)</a:t>
            </a:r>
          </a:p>
        </p:txBody>
      </p:sp>
      <p:sp>
        <p:nvSpPr>
          <p:cNvPr id="302" name="Leg4sq"/>
          <p:cNvSpPr/>
          <p:nvPr/>
        </p:nvSpPr>
        <p:spPr>
          <a:xfrm>
            <a:off x="2159000" y="1447800"/>
            <a:ext cx="152400" cy="152400"/>
          </a:xfrm>
          <a:prstGeom prst="roundRect">
            <a:avLst>
              <a:gd name="adj" fmla="val 16667"/>
            </a:avLst>
          </a:prstGeom>
          <a:solidFill>
            <a:srgbClr val="4BACC6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03" name="Leg4lbl"/>
          <p:cNvSpPr/>
          <p:nvPr/>
        </p:nvSpPr>
        <p:spPr>
          <a:xfrm>
            <a:off x="2362200" y="1384300"/>
            <a:ext cx="1270000" cy="2540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l"/>
            <a:r>
              <a:rPr lang="en-US" sz="1200" b="1" dirty="0">
                <a:solidFill>
                  <a:srgbClr val="4BACC6"/>
                </a:solidFill>
                <a:latin typeface="Calibri"/>
              </a:rPr>
              <a:t>4-Year (N=15)</a:t>
            </a:r>
          </a:p>
        </p:txBody>
      </p:sp>
    </p:spTree>
    <p:extLst>
      <p:ext uri="{BB962C8B-B14F-4D97-AF65-F5344CB8AC3E}">
        <p14:creationId xmlns:p14="http://schemas.microsoft.com/office/powerpoint/2010/main" val="125209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ACEM 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eal shimmery Segoe">
  <a:themeElements>
    <a:clrScheme name="Teal Template-Template">
      <a:dk1>
        <a:srgbClr val="000000"/>
      </a:dk1>
      <a:lt1>
        <a:srgbClr val="FFFFFF"/>
      </a:lt1>
      <a:dk2>
        <a:srgbClr val="056981"/>
      </a:dk2>
      <a:lt2>
        <a:srgbClr val="BEECE7"/>
      </a:lt2>
      <a:accent1>
        <a:srgbClr val="FFC000"/>
      </a:accent1>
      <a:accent2>
        <a:srgbClr val="6B8EC7"/>
      </a:accent2>
      <a:accent3>
        <a:srgbClr val="DF8045"/>
      </a:accent3>
      <a:accent4>
        <a:srgbClr val="35C595"/>
      </a:accent4>
      <a:accent5>
        <a:srgbClr val="FF9929"/>
      </a:accent5>
      <a:accent6>
        <a:srgbClr val="7D3DA1"/>
      </a:accent6>
      <a:hlink>
        <a:srgbClr val="F0ED7B"/>
      </a:hlink>
      <a:folHlink>
        <a:srgbClr val="F3EB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876CEDE-6DD1-244C-968F-B4EC7A088AEE}">
  <we:reference id="wa200010001" version="1.0.0.1" store="en-US" storeType="OMEX"/>
  <we:alternateReferences>
    <we:reference id="wa200010001" version="1.0.0.1" store="en-US" storeType="OMEX"/>
  </we:alternateReferences>
  <we:properties>
    <we:property name="Office.AutoShowTaskpaneWithDocument" value="true"/>
  </we:properties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B561C2E7B80643B697D458146D3EAA" ma:contentTypeVersion="16" ma:contentTypeDescription="Create a new document." ma:contentTypeScope="" ma:versionID="344c193c3318c4dce11e319c266862f6">
  <xsd:schema xmlns:xsd="http://www.w3.org/2001/XMLSchema" xmlns:xs="http://www.w3.org/2001/XMLSchema" xmlns:p="http://schemas.microsoft.com/office/2006/metadata/properties" xmlns:ns3="3c22b496-d718-42f7-9cbd-6b1276830723" xmlns:ns4="c1aa1e25-462f-4f57-b888-3f1b696aa31e" targetNamespace="http://schemas.microsoft.com/office/2006/metadata/properties" ma:root="true" ma:fieldsID="6b2e1ee9daeee3454cb407063ec45345" ns3:_="" ns4:_="">
    <xsd:import namespace="3c22b496-d718-42f7-9cbd-6b1276830723"/>
    <xsd:import namespace="c1aa1e25-462f-4f57-b888-3f1b696aa31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LengthInSecond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22b496-d718-42f7-9cbd-6b127683072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aa1e25-462f-4f57-b888-3f1b696aa3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6E768F-3F86-4605-9AFB-FDC228E50AE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3EEFF37-9216-46E1-886C-25C0482C30A5}">
  <ds:schemaRefs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c1aa1e25-462f-4f57-b888-3f1b696aa31e"/>
    <ds:schemaRef ds:uri="http://purl.org/dc/dcmitype/"/>
    <ds:schemaRef ds:uri="http://www.w3.org/XML/1998/namespace"/>
    <ds:schemaRef ds:uri="http://purl.org/dc/elements/1.1/"/>
    <ds:schemaRef ds:uri="3c22b496-d718-42f7-9cbd-6b1276830723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F93B78BA-ADA1-4994-A28D-F58B644556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c22b496-d718-42f7-9cbd-6b1276830723"/>
    <ds:schemaRef ds:uri="c1aa1e25-462f-4f57-b888-3f1b696aa3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8db864bc-821c-4dd3-a9c9-5002b5129ec6}" enabled="1" method="Standard" siteId="{0b95a125-791c-4f0a-9f9e-99e363117506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AAAEM PowerPoint Template</Template>
  <TotalTime>129831</TotalTime>
  <Words>1830</Words>
  <Application>Microsoft Office PowerPoint</Application>
  <PresentationFormat>On-screen Show (4:3)</PresentationFormat>
  <Paragraphs>485</Paragraphs>
  <Slides>30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Calibri</vt:lpstr>
      <vt:lpstr>Calibri Light</vt:lpstr>
      <vt:lpstr>Fira Sans Light</vt:lpstr>
      <vt:lpstr>Fira Sans Medium</vt:lpstr>
      <vt:lpstr>Segoe</vt:lpstr>
      <vt:lpstr>AACEM PowerPoint Template</vt:lpstr>
      <vt:lpstr>1_Teal shimmery Segoe</vt:lpstr>
      <vt:lpstr>Office Theme</vt:lpstr>
      <vt:lpstr>1_Office Theme</vt:lpstr>
      <vt:lpstr>Academy of Administrators in Academic Emergency Medicine  Hot Topics</vt:lpstr>
      <vt:lpstr>CMS’s Age-Friendly Hospital measure</vt:lpstr>
      <vt:lpstr>Geriatric demographics (&gt; 65 years old)</vt:lpstr>
      <vt:lpstr>Geriatric Accreditation</vt:lpstr>
      <vt:lpstr>University Medical Education (UME)</vt:lpstr>
      <vt:lpstr>University Medical Education (UME)</vt:lpstr>
      <vt:lpstr>Survey Overview</vt:lpstr>
      <vt:lpstr>UME Demographics</vt:lpstr>
      <vt:lpstr>Course Offerings from Dept / Division of EM</vt:lpstr>
      <vt:lpstr>EM SUBSPECIALTY ELECTIVES OFFERED </vt:lpstr>
      <vt:lpstr>FACULTY W/ FORMAL LEADERSHIP OUTSIDE COURSE CURRICULUM</vt:lpstr>
      <vt:lpstr>FACULTY SUPPORT</vt:lpstr>
      <vt:lpstr>FACULTY </vt:lpstr>
      <vt:lpstr>FACULTY (% of Total)</vt:lpstr>
      <vt:lpstr>TRAINING</vt:lpstr>
      <vt:lpstr>RESIDENT EXPERIENCES</vt:lpstr>
      <vt:lpstr>Post-residency job activities</vt:lpstr>
      <vt:lpstr>Academic Emergency Medicine Tripartite Mission</vt:lpstr>
      <vt:lpstr>Research – Where have we been</vt:lpstr>
      <vt:lpstr>Submissions and Awards</vt:lpstr>
      <vt:lpstr>Grant Spending</vt:lpstr>
      <vt:lpstr>Total spending by institution 2025</vt:lpstr>
      <vt:lpstr>What are our trends on NIH funding?</vt:lpstr>
      <vt:lpstr>What is going well? Growth in dept, PI and $’s</vt:lpstr>
      <vt:lpstr>Establishing an Emergency Medicine Investigator Pipeline </vt:lpstr>
      <vt:lpstr>NIH Funded Departments by Specialty</vt:lpstr>
      <vt:lpstr>Percentage of Full Time Medical School Faculty that are NIH PIs</vt:lpstr>
      <vt:lpstr>2030 Strategic Goals</vt:lpstr>
      <vt:lpstr>Shall we celebrate?</vt:lpstr>
      <vt:lpstr>PowerPoint Presentation</vt:lpstr>
    </vt:vector>
  </TitlesOfParts>
  <Company>Johns Hopkins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Academy of Administrators in Academic Emergency Medicine  Fiscal Year 2015 Benchmark and Salary Survey</dc:title>
  <dc:creator>Jim Scheulen</dc:creator>
  <cp:lastModifiedBy>Maxwell, Steve</cp:lastModifiedBy>
  <cp:revision>1669</cp:revision>
  <cp:lastPrinted>2021-03-05T19:16:35Z</cp:lastPrinted>
  <dcterms:created xsi:type="dcterms:W3CDTF">2016-02-01T11:20:51Z</dcterms:created>
  <dcterms:modified xsi:type="dcterms:W3CDTF">2026-03-18T03:01:33Z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0x010100B5B561C2E7B80643B697D458146D3EAA</vt:lpwstr>
  </property>
</Properties>
</file>