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9" r:id="rId5"/>
  </p:sldMasterIdLst>
  <p:notesMasterIdLst>
    <p:notesMasterId r:id="rId48"/>
  </p:notesMasterIdLst>
  <p:sldIdLst>
    <p:sldId id="564" r:id="rId6"/>
    <p:sldId id="604" r:id="rId7"/>
    <p:sldId id="1055" r:id="rId8"/>
    <p:sldId id="1051" r:id="rId9"/>
    <p:sldId id="1052" r:id="rId10"/>
    <p:sldId id="1053" r:id="rId11"/>
    <p:sldId id="1057" r:id="rId12"/>
    <p:sldId id="1059" r:id="rId13"/>
    <p:sldId id="1054" r:id="rId14"/>
    <p:sldId id="918" r:id="rId15"/>
    <p:sldId id="656" r:id="rId16"/>
    <p:sldId id="657" r:id="rId17"/>
    <p:sldId id="936" r:id="rId18"/>
    <p:sldId id="1011" r:id="rId19"/>
    <p:sldId id="1033" r:id="rId20"/>
    <p:sldId id="659" r:id="rId21"/>
    <p:sldId id="896" r:id="rId22"/>
    <p:sldId id="699" r:id="rId23"/>
    <p:sldId id="700" r:id="rId24"/>
    <p:sldId id="654" r:id="rId25"/>
    <p:sldId id="652" r:id="rId26"/>
    <p:sldId id="1018" r:id="rId27"/>
    <p:sldId id="834" r:id="rId28"/>
    <p:sldId id="1046" r:id="rId29"/>
    <p:sldId id="1048" r:id="rId30"/>
    <p:sldId id="1049" r:id="rId31"/>
    <p:sldId id="1047" r:id="rId32"/>
    <p:sldId id="1060" r:id="rId33"/>
    <p:sldId id="1061" r:id="rId34"/>
    <p:sldId id="1062" r:id="rId35"/>
    <p:sldId id="1063" r:id="rId36"/>
    <p:sldId id="1050" r:id="rId37"/>
    <p:sldId id="603" r:id="rId38"/>
    <p:sldId id="606" r:id="rId39"/>
    <p:sldId id="605" r:id="rId40"/>
    <p:sldId id="1045" r:id="rId41"/>
    <p:sldId id="618" r:id="rId42"/>
    <p:sldId id="1010" r:id="rId43"/>
    <p:sldId id="935" r:id="rId44"/>
    <p:sldId id="1034" r:id="rId45"/>
    <p:sldId id="1008" r:id="rId46"/>
    <p:sldId id="85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6FBCB5-E85E-1075-7E2E-0DAAF26369CE}" name="Tyransky, Alyssa" initials="AT" userId="S::tyra01@osumc.edu::3f05f058-2ef7-4570-82cb-19ef95a473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FA18"/>
    <a:srgbClr val="FF66FF"/>
    <a:srgbClr val="FF99FF"/>
    <a:srgbClr val="9999FF"/>
    <a:srgbClr val="99CCFF"/>
    <a:srgbClr val="FFCC66"/>
    <a:srgbClr val="6FB185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80657" autoAdjust="0"/>
  </p:normalViewPr>
  <p:slideViewPr>
    <p:cSldViewPr snapToGrid="0" snapToObjects="1">
      <p:cViewPr varScale="1">
        <p:scale>
          <a:sx n="51" d="100"/>
          <a:sy n="51" d="100"/>
        </p:scale>
        <p:origin x="166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yra01\Desktop\fellow_salaryreview-2026-01-12%20working%20no%20trans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tyra01\Desktop\fellow_salaryreview-2026-01-12%20working%20no%20trans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'USE THIS SHEET'!$A$49</c:f>
              <c:strCache>
                <c:ptCount val="1"/>
                <c:pt idx="0">
                  <c:v>Midwest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'USE THIS SHEET'!$B$48:$C$48</c:f>
              <c:strCache>
                <c:ptCount val="2"/>
                <c:pt idx="0">
                  <c:v>ACGME</c:v>
                </c:pt>
                <c:pt idx="1">
                  <c:v>Non-ACGME</c:v>
                </c:pt>
              </c:strCache>
            </c:strRef>
          </c:cat>
          <c:val>
            <c:numRef>
              <c:f>'USE THIS SHEET'!$B$49:$C$49</c:f>
              <c:numCache>
                <c:formatCode>_("$"* #,##0.00_);_("$"* \(#,##0.00\);_("$"* "-"??_);_(@_)</c:formatCode>
                <c:ptCount val="2"/>
                <c:pt idx="0">
                  <c:v>85433.176647058819</c:v>
                </c:pt>
                <c:pt idx="1">
                  <c:v>99451.027839999981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6-45C2-8675-C1B106F95925}"/>
            </c:ext>
          </c:extLst>
        </c:ser>
        <c:ser>
          <c:idx val="1"/>
          <c:order val="1"/>
          <c:tx>
            <c:strRef>
              <c:f>'USE THIS SHEET'!$A$50</c:f>
              <c:strCache>
                <c:ptCount val="1"/>
                <c:pt idx="0">
                  <c:v>Northeast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'USE THIS SHEET'!$B$48:$C$48</c:f>
              <c:strCache>
                <c:ptCount val="2"/>
                <c:pt idx="0">
                  <c:v>ACGME</c:v>
                </c:pt>
                <c:pt idx="1">
                  <c:v>Non-ACGME</c:v>
                </c:pt>
              </c:strCache>
            </c:strRef>
          </c:cat>
          <c:val>
            <c:numRef>
              <c:f>'USE THIS SHEET'!$B$50:$C$50</c:f>
              <c:numCache>
                <c:formatCode>_("$"* #,##0.00_);_("$"* \(#,##0.00\);_("$"* "-"??_);_(@_)</c:formatCode>
                <c:ptCount val="2"/>
                <c:pt idx="0">
                  <c:v>85167.681428571435</c:v>
                </c:pt>
                <c:pt idx="1">
                  <c:v>101299.3279245283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6-45C2-8675-C1B106F95925}"/>
            </c:ext>
          </c:extLst>
        </c:ser>
        <c:ser>
          <c:idx val="2"/>
          <c:order val="2"/>
          <c:tx>
            <c:strRef>
              <c:f>'USE THIS SHEET'!$A$51</c:f>
              <c:strCache>
                <c:ptCount val="1"/>
                <c:pt idx="0">
                  <c:v>South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'USE THIS SHEET'!$B$48:$C$48</c:f>
              <c:strCache>
                <c:ptCount val="2"/>
                <c:pt idx="0">
                  <c:v>ACGME</c:v>
                </c:pt>
                <c:pt idx="1">
                  <c:v>Non-ACGME</c:v>
                </c:pt>
              </c:strCache>
            </c:strRef>
          </c:cat>
          <c:val>
            <c:numRef>
              <c:f>'USE THIS SHEET'!$B$51:$C$51</c:f>
              <c:numCache>
                <c:formatCode>_("$"* #,##0.00_);_("$"* \(#,##0.00\);_("$"* "-"??_);_(@_)</c:formatCode>
                <c:ptCount val="2"/>
                <c:pt idx="0">
                  <c:v>75646.789473684214</c:v>
                </c:pt>
                <c:pt idx="1">
                  <c:v>87853.432432432426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96-45C2-8675-C1B106F95925}"/>
            </c:ext>
          </c:extLst>
        </c:ser>
        <c:ser>
          <c:idx val="3"/>
          <c:order val="3"/>
          <c:tx>
            <c:strRef>
              <c:f>'USE THIS SHEET'!$A$52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'USE THIS SHEET'!$B$48:$C$48</c:f>
              <c:strCache>
                <c:ptCount val="2"/>
                <c:pt idx="0">
                  <c:v>ACGME</c:v>
                </c:pt>
                <c:pt idx="1">
                  <c:v>Non-ACGME</c:v>
                </c:pt>
              </c:strCache>
            </c:strRef>
          </c:cat>
          <c:val>
            <c:numRef>
              <c:f>'USE THIS SHEET'!$B$52:$C$52</c:f>
              <c:numCache>
                <c:formatCode>_("$"* #,##0.00_);_("$"* \(#,##0.00\);_("$"* "-"??_);_(@_)</c:formatCode>
                <c:ptCount val="2"/>
                <c:pt idx="0">
                  <c:v>84169.635555555564</c:v>
                </c:pt>
                <c:pt idx="1">
                  <c:v>91302.757619047625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96-45C2-8675-C1B106F95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4392352"/>
        <c:axId val="1734376992"/>
      </c:barChart>
      <c:catAx>
        <c:axId val="17343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376992"/>
        <c:crosses val="autoZero"/>
        <c:auto val="1"/>
        <c:lblAlgn val="ctr"/>
        <c:lblOffset val="100"/>
        <c:noMultiLvlLbl val="0"/>
      </c:catAx>
      <c:valAx>
        <c:axId val="173437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39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42103144566648"/>
          <c:y val="5.877756025546392E-2"/>
          <c:w val="0.88957896855433349"/>
          <c:h val="0.860701028060378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Salary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299,170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74-4D70-B45B-C82862565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Sheet1!$A$9:$A$13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Sheet1!$B$9:$B$13</c:f>
              <c:numCache>
                <c:formatCode>"$"#,##0</c:formatCode>
                <c:ptCount val="5"/>
                <c:pt idx="0">
                  <c:v>316266</c:v>
                </c:pt>
                <c:pt idx="1">
                  <c:v>330282</c:v>
                </c:pt>
                <c:pt idx="2">
                  <c:v>343175</c:v>
                </c:pt>
                <c:pt idx="3">
                  <c:v>334956</c:v>
                </c:pt>
                <c:pt idx="4">
                  <c:v>344854.31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A4-4618-9BE1-301FB80234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Base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6230157844812748E-2"/>
                  <c:y val="5.7741476512939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2E-4C2C-ABFC-C18BFE61777D}"/>
                </c:ext>
              </c:extLst>
            </c:dLbl>
            <c:dLbl>
              <c:idx val="1"/>
              <c:layout>
                <c:manualLayout>
                  <c:x val="-2.9825908286975965E-2"/>
                  <c:y val="6.113803395487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2E-4C2C-ABFC-C18BFE61777D}"/>
                </c:ext>
              </c:extLst>
            </c:dLbl>
            <c:dLbl>
              <c:idx val="2"/>
              <c:layout>
                <c:manualLayout>
                  <c:x val="-3.2808499115673559E-2"/>
                  <c:y val="5.7741476512939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2E-4C2C-ABFC-C18BFE61777D}"/>
                </c:ext>
              </c:extLst>
            </c:dLbl>
            <c:dLbl>
              <c:idx val="3"/>
              <c:layout>
                <c:manualLayout>
                  <c:x val="-1.4912954143487983E-2"/>
                  <c:y val="5.0948361629063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2E-4C2C-ABFC-C18BFE61777D}"/>
                </c:ext>
              </c:extLst>
            </c:dLbl>
            <c:dLbl>
              <c:idx val="4"/>
              <c:layout>
                <c:manualLayout>
                  <c:x val="-2.3860726629580772E-2"/>
                  <c:y val="4.7551804187126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2E-4C2C-ABFC-C18BFE61777D}"/>
                </c:ext>
              </c:extLst>
            </c:dLbl>
            <c:dLbl>
              <c:idx val="5"/>
              <c:layout>
                <c:manualLayout>
                  <c:x val="-3.1317203701324764E-2"/>
                  <c:y val="4.7551804187126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88-4190-816C-8A100C923267}"/>
                </c:ext>
              </c:extLst>
            </c:dLbl>
            <c:dLbl>
              <c:idx val="6"/>
              <c:layout>
                <c:manualLayout>
                  <c:x val="-1.0439067900441587E-2"/>
                  <c:y val="3.056901697743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88-4190-816C-8A100C9232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Sheet1!$A$9:$A$13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Sheet1!$C$9:$C$13</c:f>
              <c:numCache>
                <c:formatCode>"$"#,##0</c:formatCode>
                <c:ptCount val="5"/>
                <c:pt idx="0">
                  <c:v>266662</c:v>
                </c:pt>
                <c:pt idx="1">
                  <c:v>274243</c:v>
                </c:pt>
                <c:pt idx="2" formatCode="&quot;$&quot;#,##0_);[Red]\(&quot;$&quot;#,##0\)">
                  <c:v>288941</c:v>
                </c:pt>
                <c:pt idx="3" formatCode="&quot;$&quot;#,##0_);[Red]\(&quot;$&quot;#,##0\)">
                  <c:v>278554</c:v>
                </c:pt>
                <c:pt idx="4" formatCode="_(&quot;$&quot;* #,##0.00_);_(&quot;$&quot;* \(#,##0.00\);_(&quot;$&quot;* &quot;-&quot;??_);_(@_)">
                  <c:v>290460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2E-4C2C-ABFC-C18BFE617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0208952"/>
        <c:axId val="780207384"/>
      </c:lineChart>
      <c:catAx>
        <c:axId val="780208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207384"/>
        <c:crosses val="autoZero"/>
        <c:auto val="1"/>
        <c:lblAlgn val="ctr"/>
        <c:lblOffset val="100"/>
        <c:noMultiLvlLbl val="0"/>
      </c:catAx>
      <c:valAx>
        <c:axId val="780207384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20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Mean Salary by Rank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Sheet1!$I$1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Asst Prof</c:v>
                </c:pt>
                <c:pt idx="2">
                  <c:v>Associate</c:v>
                </c:pt>
                <c:pt idx="3">
                  <c:v>Professor</c:v>
                </c:pt>
              </c:strCache>
            </c:strRef>
          </c:cat>
          <c:val>
            <c:numRef>
              <c:f>Sheet1!$I$2:$I$5</c:f>
              <c:numCache>
                <c:formatCode>"$"#,##0</c:formatCode>
                <c:ptCount val="4"/>
                <c:pt idx="0">
                  <c:v>285365</c:v>
                </c:pt>
                <c:pt idx="1">
                  <c:v>301931</c:v>
                </c:pt>
                <c:pt idx="2">
                  <c:v>333913</c:v>
                </c:pt>
                <c:pt idx="3">
                  <c:v>370606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41-4E70-9BDD-08A672DAB618}"/>
            </c:ext>
          </c:extLst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Asst Prof</c:v>
                </c:pt>
                <c:pt idx="2">
                  <c:v>Associate</c:v>
                </c:pt>
                <c:pt idx="3">
                  <c:v>Professor</c:v>
                </c:pt>
              </c:strCache>
            </c:strRef>
          </c:cat>
          <c:val>
            <c:numRef>
              <c:f>Sheet1!$J$2:$J$5</c:f>
              <c:numCache>
                <c:formatCode>"$"#,##0</c:formatCode>
                <c:ptCount val="4"/>
                <c:pt idx="0">
                  <c:v>285076</c:v>
                </c:pt>
                <c:pt idx="1">
                  <c:v>316091</c:v>
                </c:pt>
                <c:pt idx="2">
                  <c:v>349448</c:v>
                </c:pt>
                <c:pt idx="3">
                  <c:v>380826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41-4E70-9BDD-08A672DAB618}"/>
            </c:ext>
          </c:extLst>
        </c:ser>
        <c:ser>
          <c:idx val="2"/>
          <c:order val="2"/>
          <c:tx>
            <c:strRef>
              <c:f>Sheet1!$K$1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Asst Prof</c:v>
                </c:pt>
                <c:pt idx="2">
                  <c:v>Associate</c:v>
                </c:pt>
                <c:pt idx="3">
                  <c:v>Professor</c:v>
                </c:pt>
              </c:strCache>
            </c:strRef>
          </c:cat>
          <c:val>
            <c:numRef>
              <c:f>Sheet1!$K$2:$K$5</c:f>
              <c:numCache>
                <c:formatCode>"$"#,##0</c:formatCode>
                <c:ptCount val="4"/>
                <c:pt idx="0">
                  <c:v>285710</c:v>
                </c:pt>
                <c:pt idx="1">
                  <c:v>322892</c:v>
                </c:pt>
                <c:pt idx="2">
                  <c:v>354594</c:v>
                </c:pt>
                <c:pt idx="3">
                  <c:v>393174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7E-4A8B-9D51-2FE809305D4F}"/>
            </c:ext>
          </c:extLst>
        </c:ser>
        <c:ser>
          <c:idx val="3"/>
          <c:order val="3"/>
          <c:tx>
            <c:strRef>
              <c:f>Sheet1!$L$1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Asst Prof</c:v>
                </c:pt>
                <c:pt idx="2">
                  <c:v>Associate</c:v>
                </c:pt>
                <c:pt idx="3">
                  <c:v>Professor</c:v>
                </c:pt>
              </c:strCache>
            </c:strRef>
          </c:cat>
          <c:val>
            <c:numRef>
              <c:f>Sheet1!$L$2:$L$5</c:f>
              <c:numCache>
                <c:formatCode>"$"#,##0</c:formatCode>
                <c:ptCount val="4"/>
                <c:pt idx="0">
                  <c:v>290741</c:v>
                </c:pt>
                <c:pt idx="1">
                  <c:v>322212</c:v>
                </c:pt>
                <c:pt idx="2">
                  <c:v>348884</c:v>
                </c:pt>
                <c:pt idx="3">
                  <c:v>388980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B4-4A1E-A247-8964B0F8FE4E}"/>
            </c:ext>
          </c:extLst>
        </c:ser>
        <c:ser>
          <c:idx val="4"/>
          <c:order val="4"/>
          <c:tx>
            <c:strRef>
              <c:f>Sheet1!$M$1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Asst Prof</c:v>
                </c:pt>
                <c:pt idx="2">
                  <c:v>Associate</c:v>
                </c:pt>
                <c:pt idx="3">
                  <c:v>Professor</c:v>
                </c:pt>
              </c:strCache>
            </c:strRef>
          </c:cat>
          <c:val>
            <c:numRef>
              <c:f>Sheet1!$M$2:$M$5</c:f>
              <c:numCache>
                <c:formatCode>"$"#,##0</c:formatCode>
                <c:ptCount val="4"/>
                <c:pt idx="0">
                  <c:v>327300</c:v>
                </c:pt>
                <c:pt idx="1">
                  <c:v>333025</c:v>
                </c:pt>
                <c:pt idx="2">
                  <c:v>365287</c:v>
                </c:pt>
                <c:pt idx="3">
                  <c:v>406570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6E-4311-B3F4-3337346B7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31503280"/>
        <c:axId val="131502496"/>
        <c:axId val="0"/>
      </c:bar3DChart>
      <c:catAx>
        <c:axId val="13150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02496"/>
        <c:crosses val="autoZero"/>
        <c:auto val="1"/>
        <c:lblAlgn val="ctr"/>
        <c:lblOffset val="100"/>
        <c:noMultiLvlLbl val="0"/>
      </c:catAx>
      <c:valAx>
        <c:axId val="13150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0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9"/>
              <c:layout>
                <c:manualLayout>
                  <c:x val="-2.1212121212121324E-2"/>
                  <c:y val="-6.50406504065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0F-4A8D-9C93-16FCF2563849}"/>
                </c:ext>
              </c:extLst>
            </c:dLbl>
            <c:dLbl>
              <c:idx val="10"/>
              <c:layout>
                <c:manualLayout>
                  <c:x val="1.0936040037823461E-16"/>
                  <c:y val="3.396557441937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6B-4BCA-BA3E-C9BCEC9AC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Sheet1!$A$15:$A$20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Sheet1!$B$15:$B$20</c:f>
              <c:numCache>
                <c:formatCode>"$"#,##0</c:formatCode>
                <c:ptCount val="6"/>
                <c:pt idx="0">
                  <c:v>273843</c:v>
                </c:pt>
                <c:pt idx="1">
                  <c:v>288872</c:v>
                </c:pt>
                <c:pt idx="2" formatCode="&quot;$&quot;#,##0_);[Red]\(&quot;$&quot;#,##0\)">
                  <c:v>293583</c:v>
                </c:pt>
                <c:pt idx="3" formatCode="&quot;$&quot;#,##0_);[Red]\(&quot;$&quot;#,##0\)">
                  <c:v>294088</c:v>
                </c:pt>
                <c:pt idx="4">
                  <c:v>310156</c:v>
                </c:pt>
                <c:pt idx="5">
                  <c:v>320429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A4-4618-9BE1-301FB8023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505632"/>
        <c:axId val="131505240"/>
      </c:lineChart>
      <c:catAx>
        <c:axId val="131505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05240"/>
        <c:crosses val="autoZero"/>
        <c:auto val="1"/>
        <c:lblAlgn val="ctr"/>
        <c:lblOffset val="100"/>
        <c:noMultiLvlLbl val="0"/>
      </c:catAx>
      <c:valAx>
        <c:axId val="131505240"/>
        <c:scaling>
          <c:orientation val="minMax"/>
          <c:min val="225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0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</a:t>
            </a:r>
            <a:r>
              <a:rPr lang="en-US" sz="2400" b="1" baseline="0" dirty="0"/>
              <a:t> Salary by Region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Northeast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Sheet1!$B$3:$B$11</c:f>
              <c:numCache>
                <c:formatCode>General</c:formatCode>
                <c:ptCount val="9"/>
                <c:pt idx="0">
                  <c:v>287822</c:v>
                </c:pt>
                <c:pt idx="1">
                  <c:v>297812</c:v>
                </c:pt>
                <c:pt idx="2">
                  <c:v>288873</c:v>
                </c:pt>
                <c:pt idx="3">
                  <c:v>303213</c:v>
                </c:pt>
                <c:pt idx="4">
                  <c:v>318645</c:v>
                </c:pt>
                <c:pt idx="5">
                  <c:v>328639</c:v>
                </c:pt>
                <c:pt idx="6">
                  <c:v>337167</c:v>
                </c:pt>
                <c:pt idx="7">
                  <c:v>327121</c:v>
                </c:pt>
                <c:pt idx="8">
                  <c:v>343218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86-4919-A276-FCCED2D8ED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Sheet1!$C$3:$C$11</c:f>
              <c:numCache>
                <c:formatCode>General</c:formatCode>
                <c:ptCount val="9"/>
                <c:pt idx="0">
                  <c:v>289528</c:v>
                </c:pt>
                <c:pt idx="1">
                  <c:v>293344</c:v>
                </c:pt>
                <c:pt idx="2">
                  <c:v>284139</c:v>
                </c:pt>
                <c:pt idx="3">
                  <c:v>303181</c:v>
                </c:pt>
                <c:pt idx="4">
                  <c:v>305285</c:v>
                </c:pt>
                <c:pt idx="5">
                  <c:v>322327</c:v>
                </c:pt>
                <c:pt idx="6">
                  <c:v>330668</c:v>
                </c:pt>
                <c:pt idx="7">
                  <c:v>328380</c:v>
                </c:pt>
                <c:pt idx="8">
                  <c:v>345247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86-4919-A276-FCCED2D8ED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Midwest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Sheet1!$D$3:$D$11</c:f>
              <c:numCache>
                <c:formatCode>General</c:formatCode>
                <c:ptCount val="9"/>
                <c:pt idx="0">
                  <c:v>307022</c:v>
                </c:pt>
                <c:pt idx="1">
                  <c:v>300780</c:v>
                </c:pt>
                <c:pt idx="2">
                  <c:v>313966</c:v>
                </c:pt>
                <c:pt idx="3">
                  <c:v>315115</c:v>
                </c:pt>
                <c:pt idx="4">
                  <c:v>316552</c:v>
                </c:pt>
                <c:pt idx="5">
                  <c:v>338354</c:v>
                </c:pt>
                <c:pt idx="6">
                  <c:v>352204</c:v>
                </c:pt>
                <c:pt idx="7">
                  <c:v>341559</c:v>
                </c:pt>
                <c:pt idx="8">
                  <c:v>345104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86-4919-A276-FCCED2D8ED4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West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Sheet1!$A$3:$A$11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Sheet1!$E$3:$E$11</c:f>
              <c:numCache>
                <c:formatCode>General</c:formatCode>
                <c:ptCount val="9"/>
                <c:pt idx="0">
                  <c:v>295569</c:v>
                </c:pt>
                <c:pt idx="1">
                  <c:v>289143</c:v>
                </c:pt>
                <c:pt idx="2">
                  <c:v>311832</c:v>
                </c:pt>
                <c:pt idx="3">
                  <c:v>341335</c:v>
                </c:pt>
                <c:pt idx="4">
                  <c:v>331194</c:v>
                </c:pt>
                <c:pt idx="5">
                  <c:v>338233</c:v>
                </c:pt>
                <c:pt idx="6">
                  <c:v>361975</c:v>
                </c:pt>
                <c:pt idx="7">
                  <c:v>370950</c:v>
                </c:pt>
                <c:pt idx="8">
                  <c:v>375053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86-4919-A276-FCCED2D8E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662936"/>
        <c:axId val="499658016"/>
      </c:lineChart>
      <c:catAx>
        <c:axId val="49966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658016"/>
        <c:crosses val="autoZero"/>
        <c:auto val="1"/>
        <c:lblAlgn val="ctr"/>
        <c:lblOffset val="100"/>
        <c:noMultiLvlLbl val="0"/>
      </c:catAx>
      <c:valAx>
        <c:axId val="499658016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662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dirty="0"/>
              <a:t>Faculty Compensation Plans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Compensation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7B6-4637-8E4D-71738276DAAE}"/>
              </c:ext>
            </c:extLst>
          </c:dPt>
          <c:dLbls>
            <c:dLbl>
              <c:idx val="0"/>
              <c:layout>
                <c:manualLayout>
                  <c:x val="1.69753086419752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B6-4637-8E4D-71738276DAAE}"/>
                </c:ext>
              </c:extLst>
            </c:dLbl>
            <c:dLbl>
              <c:idx val="1"/>
              <c:layout>
                <c:manualLayout>
                  <c:x val="1.543209876543209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B6-4637-8E4D-71738276DAAE}"/>
                </c:ext>
              </c:extLst>
            </c:dLbl>
            <c:dLbl>
              <c:idx val="2"/>
              <c:layout>
                <c:manualLayout>
                  <c:x val="2.7777777777777721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B6-4637-8E4D-71738276DAAE}"/>
                </c:ext>
              </c:extLst>
            </c:dLbl>
            <c:dLbl>
              <c:idx val="3"/>
              <c:layout>
                <c:manualLayout>
                  <c:x val="1.8518518518518517E-2"/>
                  <c:y val="-3.9284457252522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B6-4637-8E4D-71738276DAAE}"/>
                </c:ext>
              </c:extLst>
            </c:dLbl>
            <c:dLbl>
              <c:idx val="4"/>
              <c:layout>
                <c:manualLayout>
                  <c:x val="2.0061728395061616E-2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B6-4637-8E4D-71738276DAAE}"/>
                </c:ext>
              </c:extLst>
            </c:dLbl>
            <c:dLbl>
              <c:idx val="5"/>
              <c:layout>
                <c:manualLayout>
                  <c:x val="1.3888888888888888E-2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B6-4637-8E4D-71738276DA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 Mean</c:v>
                </c:pt>
                <c:pt idx="1">
                  <c:v>Single Component</c:v>
                </c:pt>
                <c:pt idx="2">
                  <c:v>Two Component</c:v>
                </c:pt>
                <c:pt idx="3">
                  <c:v>Three Component</c:v>
                </c:pt>
                <c:pt idx="4">
                  <c:v>Four Component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347854</c:v>
                </c:pt>
                <c:pt idx="1">
                  <c:v>299818</c:v>
                </c:pt>
                <c:pt idx="2">
                  <c:v>358495</c:v>
                </c:pt>
                <c:pt idx="3">
                  <c:v>366215</c:v>
                </c:pt>
                <c:pt idx="4">
                  <c:v>391577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B6-4637-8E4D-71738276D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box"/>
        <c:axId val="480345632"/>
        <c:axId val="480346024"/>
        <c:axId val="0"/>
      </c:bar3DChart>
      <c:catAx>
        <c:axId val="4803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346024"/>
        <c:crosses val="autoZero"/>
        <c:auto val="1"/>
        <c:lblAlgn val="ctr"/>
        <c:lblOffset val="100"/>
        <c:noMultiLvlLbl val="0"/>
      </c:catAx>
      <c:valAx>
        <c:axId val="480346024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34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400" dirty="0"/>
              <a:t>Faculty Compensation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Compensation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CF0-4285-8119-5F4138DA2C9D}"/>
              </c:ext>
            </c:extLst>
          </c:dPt>
          <c:dLbls>
            <c:dLbl>
              <c:idx val="0"/>
              <c:layout>
                <c:manualLayout>
                  <c:x val="1.69753086419752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F0-4285-8119-5F4138DA2C9D}"/>
                </c:ext>
              </c:extLst>
            </c:dLbl>
            <c:dLbl>
              <c:idx val="1"/>
              <c:layout>
                <c:manualLayout>
                  <c:x val="1.5432098765432098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F0-4285-8119-5F4138DA2C9D}"/>
                </c:ext>
              </c:extLst>
            </c:dLbl>
            <c:dLbl>
              <c:idx val="2"/>
              <c:layout>
                <c:manualLayout>
                  <c:x val="2.3148148148148091E-2"/>
                  <c:y val="-0.12065940441846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F0-4285-8119-5F4138DA2C9D}"/>
                </c:ext>
              </c:extLst>
            </c:dLbl>
            <c:dLbl>
              <c:idx val="3"/>
              <c:layout>
                <c:manualLayout>
                  <c:x val="1.0802469135802469E-2"/>
                  <c:y val="-6.173271853967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F0-4285-8119-5F4138DA2C9D}"/>
                </c:ext>
              </c:extLst>
            </c:dLbl>
            <c:dLbl>
              <c:idx val="4"/>
              <c:layout>
                <c:manualLayout>
                  <c:x val="1.2345679012345678E-2"/>
                  <c:y val="-0.101017175792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F0-4285-8119-5F4138DA2C9D}"/>
                </c:ext>
              </c:extLst>
            </c:dLbl>
            <c:dLbl>
              <c:idx val="5"/>
              <c:layout>
                <c:manualLayout>
                  <c:x val="1.3888888888888775E-2"/>
                  <c:y val="-4.770255523520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F0-4285-8119-5F4138DA2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Salary</c:v>
                </c:pt>
                <c:pt idx="1">
                  <c:v>Base Salary</c:v>
                </c:pt>
                <c:pt idx="2">
                  <c:v>Extra Hour</c:v>
                </c:pt>
                <c:pt idx="3">
                  <c:v>Stipend</c:v>
                </c:pt>
                <c:pt idx="4">
                  <c:v>Bonus</c:v>
                </c:pt>
                <c:pt idx="5">
                  <c:v>Benefits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347854.31</c:v>
                </c:pt>
                <c:pt idx="1">
                  <c:v>285711</c:v>
                </c:pt>
                <c:pt idx="2">
                  <c:v>24378</c:v>
                </c:pt>
                <c:pt idx="3">
                  <c:v>34638</c:v>
                </c:pt>
                <c:pt idx="4">
                  <c:v>34922</c:v>
                </c:pt>
                <c:pt idx="5">
                  <c:v>88459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F0-4285-8119-5F4138DA2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box"/>
        <c:axId val="480344456"/>
        <c:axId val="480344848"/>
        <c:axId val="0"/>
      </c:bar3DChart>
      <c:catAx>
        <c:axId val="48034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344848"/>
        <c:crosses val="autoZero"/>
        <c:auto val="1"/>
        <c:lblAlgn val="ctr"/>
        <c:lblOffset val="100"/>
        <c:noMultiLvlLbl val="0"/>
      </c:catAx>
      <c:valAx>
        <c:axId val="48034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344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Faculty Effort</c:v>
                </c:pt>
              </c:strCache>
            </c:strRef>
          </c:tx>
          <c:dPt>
            <c:idx val="0"/>
            <c:bubble3D val="0"/>
            <c:explosion val="36"/>
            <c:extLst>
              <c:ext xmlns:c16="http://schemas.microsoft.com/office/drawing/2014/chart" uri="{C3380CC4-5D6E-409C-BE32-E72D297353CC}">
                <c16:uniqueId val="{00000000-EC46-4B20-A65C-5B85C9266B74}"/>
              </c:ext>
            </c:extLst>
          </c:dPt>
          <c:dLbls>
            <c:dLbl>
              <c:idx val="0"/>
              <c:layout>
                <c:manualLayout>
                  <c:x val="-0.14462717792875529"/>
                  <c:y val="-0.218773958939701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46-4B20-A65C-5B85C9266B74}"/>
                </c:ext>
              </c:extLst>
            </c:dLbl>
            <c:dLbl>
              <c:idx val="1"/>
              <c:layout>
                <c:manualLayout>
                  <c:x val="-3.301395848246242E-2"/>
                  <c:y val="-8.200492125984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46-4B20-A65C-5B85C9266B74}"/>
                </c:ext>
              </c:extLst>
            </c:dLbl>
            <c:dLbl>
              <c:idx val="2"/>
              <c:layout>
                <c:manualLayout>
                  <c:x val="-3.1517776187067525E-2"/>
                  <c:y val="-7.2905839895013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46-4B20-A65C-5B85C9266B74}"/>
                </c:ext>
              </c:extLst>
            </c:dLbl>
            <c:dLbl>
              <c:idx val="3"/>
              <c:layout>
                <c:manualLayout>
                  <c:x val="-5.0537103316630874E-2"/>
                  <c:y val="-2.849376640419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46-4B20-A65C-5B85C9266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Clinical</c:v>
                </c:pt>
                <c:pt idx="1">
                  <c:v>Research</c:v>
                </c:pt>
                <c:pt idx="2">
                  <c:v>Education</c:v>
                </c:pt>
                <c:pt idx="3">
                  <c:v>Admin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0.72</c:v>
                </c:pt>
                <c:pt idx="1">
                  <c:v>0.06</c:v>
                </c:pt>
                <c:pt idx="2">
                  <c:v>0.1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46-4B20-A65C-5B85C9266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wRVUs/Hour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Sheet1!$A$5:$A$10</c:f>
              <c:strCache>
                <c:ptCount val="6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  <c:pt idx="5">
                  <c:v>FY25</c:v>
                </c:pt>
              </c:strCache>
            </c:strRef>
          </c:cat>
          <c:val>
            <c:numRef>
              <c:f>Sheet1!$B$5:$B$10</c:f>
              <c:numCache>
                <c:formatCode>General</c:formatCode>
                <c:ptCount val="6"/>
                <c:pt idx="0">
                  <c:v>6.6</c:v>
                </c:pt>
                <c:pt idx="1">
                  <c:v>6.3</c:v>
                </c:pt>
                <c:pt idx="2">
                  <c:v>6.8</c:v>
                </c:pt>
                <c:pt idx="3">
                  <c:v>6.7</c:v>
                </c:pt>
                <c:pt idx="4">
                  <c:v>6.7</c:v>
                </c:pt>
                <c:pt idx="5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ED-49EC-B879-C24CD00C8D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 wRVUs/Hour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Sheet1!$A$5:$A$10</c:f>
              <c:strCache>
                <c:ptCount val="6"/>
                <c:pt idx="0">
                  <c:v>FY20</c:v>
                </c:pt>
                <c:pt idx="1">
                  <c:v>FY21</c:v>
                </c:pt>
                <c:pt idx="2">
                  <c:v>FY22</c:v>
                </c:pt>
                <c:pt idx="3">
                  <c:v>FY23</c:v>
                </c:pt>
                <c:pt idx="4">
                  <c:v>FY24</c:v>
                </c:pt>
                <c:pt idx="5">
                  <c:v>FY25</c:v>
                </c:pt>
              </c:strCache>
            </c:strRef>
          </c:cat>
          <c:val>
            <c:numRef>
              <c:f>Sheet1!$C$5:$C$10</c:f>
              <c:numCache>
                <c:formatCode>General</c:formatCode>
                <c:ptCount val="6"/>
                <c:pt idx="0">
                  <c:v>6.8</c:v>
                </c:pt>
                <c:pt idx="1">
                  <c:v>6</c:v>
                </c:pt>
                <c:pt idx="2">
                  <c:v>6.1</c:v>
                </c:pt>
                <c:pt idx="3">
                  <c:v>6.5</c:v>
                </c:pt>
                <c:pt idx="4">
                  <c:v>6.4</c:v>
                </c:pt>
                <c:pt idx="5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ED-49EC-B879-C24CD00C8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7649759"/>
        <c:axId val="1087650239"/>
      </c:lineChart>
      <c:catAx>
        <c:axId val="108764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650239"/>
        <c:crosses val="autoZero"/>
        <c:auto val="1"/>
        <c:lblAlgn val="ctr"/>
        <c:lblOffset val="100"/>
        <c:noMultiLvlLbl val="0"/>
      </c:catAx>
      <c:valAx>
        <c:axId val="108765023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64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EM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FY 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D67-4FF0-A602-900B08DECF16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D67-4FF0-A602-900B08DECF1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0D67-4FF0-A602-900B08DECF1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0D67-4FF0-A602-900B08DECF1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0D67-4FF0-A602-900B08DECF16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0D67-4FF0-A602-900B08DECF16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0D67-4FF0-A602-900B08DECF16}"/>
              </c:ext>
            </c:extLst>
          </c:dPt>
          <c:cat>
            <c:strRef>
              <c:f>Sheet1!$A$2:$A$8</c:f>
              <c:strCache>
                <c:ptCount val="7"/>
                <c:pt idx="0">
                  <c:v>0-1</c:v>
                </c:pt>
                <c:pt idx="1">
                  <c:v>2-4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&gt;24</c:v>
                </c:pt>
              </c:strCache>
            </c:strRef>
          </c:cat>
          <c:val>
            <c:numRef>
              <c:f>Sheet1!$H$2:$H$8</c:f>
              <c:numCache>
                <c:formatCode>0.0%</c:formatCode>
                <c:ptCount val="7"/>
                <c:pt idx="0">
                  <c:v>7.1999999999999995E-2</c:v>
                </c:pt>
                <c:pt idx="1">
                  <c:v>0.21099999999999999</c:v>
                </c:pt>
                <c:pt idx="2">
                  <c:v>0.28499999999999998</c:v>
                </c:pt>
                <c:pt idx="3">
                  <c:v>0.17899999999999999</c:v>
                </c:pt>
                <c:pt idx="4">
                  <c:v>0.106</c:v>
                </c:pt>
                <c:pt idx="5">
                  <c:v>7.2999999999999995E-2</c:v>
                </c:pt>
                <c:pt idx="6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D67-4FF0-A602-900B08DECF16}"/>
            </c:ext>
          </c:extLst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FY 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0-1</c:v>
                </c:pt>
                <c:pt idx="1">
                  <c:v>2-4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&gt;24</c:v>
                </c:pt>
              </c:strCache>
            </c:strRef>
          </c:cat>
          <c:val>
            <c:numRef>
              <c:f>Sheet1!$I$2:$I$8</c:f>
              <c:numCache>
                <c:formatCode>0.0%</c:formatCode>
                <c:ptCount val="7"/>
                <c:pt idx="0">
                  <c:v>5.7000000000000002E-2</c:v>
                </c:pt>
                <c:pt idx="1">
                  <c:v>0.192</c:v>
                </c:pt>
                <c:pt idx="2">
                  <c:v>0.29899999999999999</c:v>
                </c:pt>
                <c:pt idx="3">
                  <c:v>0.17799999999999999</c:v>
                </c:pt>
                <c:pt idx="4">
                  <c:v>0.11899999999999999</c:v>
                </c:pt>
                <c:pt idx="5">
                  <c:v>7.8E-2</c:v>
                </c:pt>
                <c:pt idx="6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857-4262-9B03-0C38EEB98140}"/>
            </c:ext>
          </c:extLst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FY 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0-1</c:v>
                </c:pt>
                <c:pt idx="1">
                  <c:v>2-4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&gt;24</c:v>
                </c:pt>
              </c:strCache>
            </c:strRef>
          </c:cat>
          <c:val>
            <c:numRef>
              <c:f>Sheet1!$J$2:$J$8</c:f>
              <c:numCache>
                <c:formatCode>0.0%</c:formatCode>
                <c:ptCount val="7"/>
                <c:pt idx="0">
                  <c:v>7.1999999999999995E-2</c:v>
                </c:pt>
                <c:pt idx="1">
                  <c:v>0.189</c:v>
                </c:pt>
                <c:pt idx="2">
                  <c:v>0.28199999999999997</c:v>
                </c:pt>
                <c:pt idx="3">
                  <c:v>0.17799999999999999</c:v>
                </c:pt>
                <c:pt idx="4">
                  <c:v>0.122</c:v>
                </c:pt>
                <c:pt idx="5">
                  <c:v>7.3999999999999996E-2</c:v>
                </c:pt>
                <c:pt idx="6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857-4262-9B03-0C38EEB98140}"/>
            </c:ext>
          </c:extLst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FY24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0-1</c:v>
                </c:pt>
                <c:pt idx="1">
                  <c:v>2-4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&gt;24</c:v>
                </c:pt>
              </c:strCache>
            </c:strRef>
          </c:cat>
          <c:val>
            <c:numRef>
              <c:f>Sheet1!$K$2:$K$8</c:f>
              <c:numCache>
                <c:formatCode>0.0%</c:formatCode>
                <c:ptCount val="7"/>
                <c:pt idx="0">
                  <c:v>6.1600000000000002E-2</c:v>
                </c:pt>
                <c:pt idx="1">
                  <c:v>0.21149999999999999</c:v>
                </c:pt>
                <c:pt idx="2">
                  <c:v>0.26040000000000002</c:v>
                </c:pt>
                <c:pt idx="3">
                  <c:v>0.16370000000000001</c:v>
                </c:pt>
                <c:pt idx="4">
                  <c:v>0.1275</c:v>
                </c:pt>
                <c:pt idx="5">
                  <c:v>7.3300000000000004E-2</c:v>
                </c:pt>
                <c:pt idx="6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35-4F9E-B3AE-AD8042219DA5}"/>
            </c:ext>
          </c:extLst>
        </c:ser>
        <c:ser>
          <c:idx val="4"/>
          <c:order val="4"/>
          <c:tx>
            <c:strRef>
              <c:f>Sheet1!$L$1</c:f>
              <c:strCache>
                <c:ptCount val="1"/>
                <c:pt idx="0">
                  <c:v>FY25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0-1</c:v>
                </c:pt>
                <c:pt idx="1">
                  <c:v>2-4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&gt;24</c:v>
                </c:pt>
              </c:strCache>
            </c:strRef>
          </c:cat>
          <c:val>
            <c:numRef>
              <c:f>Sheet1!$L$2:$L$8</c:f>
              <c:numCache>
                <c:formatCode>0.0%</c:formatCode>
                <c:ptCount val="7"/>
                <c:pt idx="0">
                  <c:v>7.0000000000000007E-2</c:v>
                </c:pt>
                <c:pt idx="1">
                  <c:v>0.21049999999999999</c:v>
                </c:pt>
                <c:pt idx="2">
                  <c:v>0.25330000000000003</c:v>
                </c:pt>
                <c:pt idx="3">
                  <c:v>0.16159999999999999</c:v>
                </c:pt>
                <c:pt idx="4">
                  <c:v>0.12939999999999999</c:v>
                </c:pt>
                <c:pt idx="5">
                  <c:v>7.7499999999999999E-2</c:v>
                </c:pt>
                <c:pt idx="6">
                  <c:v>9.7699999999999995E-2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694-4A33-AE73-EAEFA6E5E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6064824"/>
        <c:axId val="786065216"/>
        <c:axId val="0"/>
      </c:bar3DChart>
      <c:catAx>
        <c:axId val="78606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065216"/>
        <c:crosses val="autoZero"/>
        <c:auto val="1"/>
        <c:lblAlgn val="ctr"/>
        <c:lblOffset val="100"/>
        <c:noMultiLvlLbl val="0"/>
      </c:catAx>
      <c:valAx>
        <c:axId val="78606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06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FY 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Assistant</c:v>
                </c:pt>
                <c:pt idx="2">
                  <c:v>Associate</c:v>
                </c:pt>
                <c:pt idx="3">
                  <c:v>Professor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8</c:v>
                </c:pt>
                <c:pt idx="1">
                  <c:v>56</c:v>
                </c:pt>
                <c:pt idx="2">
                  <c:v>24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2-4A2D-BFA0-2DC6466C4CC0}"/>
            </c:ext>
          </c:extLst>
        </c:ser>
        <c:ser>
          <c:idx val="1"/>
          <c:order val="1"/>
          <c:tx>
            <c:strRef>
              <c:f>Sheet1!$K$1</c:f>
              <c:strCache>
                <c:ptCount val="1"/>
                <c:pt idx="0">
                  <c:v>FY 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Assistant</c:v>
                </c:pt>
                <c:pt idx="2">
                  <c:v>Associate</c:v>
                </c:pt>
                <c:pt idx="3">
                  <c:v>Professor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0">
                  <c:v>7</c:v>
                </c:pt>
                <c:pt idx="1">
                  <c:v>55</c:v>
                </c:pt>
                <c:pt idx="2">
                  <c:v>24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72-4A2D-BFA0-2DC6466C4CC0}"/>
            </c:ext>
          </c:extLst>
        </c:ser>
        <c:ser>
          <c:idx val="2"/>
          <c:order val="2"/>
          <c:tx>
            <c:strRef>
              <c:f>Sheet1!$L$1</c:f>
              <c:strCache>
                <c:ptCount val="1"/>
                <c:pt idx="0">
                  <c:v>FY 23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Assistant</c:v>
                </c:pt>
                <c:pt idx="2">
                  <c:v>Associate</c:v>
                </c:pt>
                <c:pt idx="3">
                  <c:v>Professor</c:v>
                </c:pt>
              </c:strCache>
            </c:strRef>
          </c:cat>
          <c:val>
            <c:numRef>
              <c:f>Sheet1!$L$2:$L$5</c:f>
              <c:numCache>
                <c:formatCode>General</c:formatCode>
                <c:ptCount val="4"/>
                <c:pt idx="0">
                  <c:v>2</c:v>
                </c:pt>
                <c:pt idx="1">
                  <c:v>51</c:v>
                </c:pt>
                <c:pt idx="2">
                  <c:v>28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72-4A2D-BFA0-2DC6466C4CC0}"/>
            </c:ext>
          </c:extLst>
        </c:ser>
        <c:ser>
          <c:idx val="3"/>
          <c:order val="3"/>
          <c:tx>
            <c:strRef>
              <c:f>Sheet1!$M$1</c:f>
              <c:strCache>
                <c:ptCount val="1"/>
                <c:pt idx="0">
                  <c:v>FY24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Assistant</c:v>
                </c:pt>
                <c:pt idx="2">
                  <c:v>Associate</c:v>
                </c:pt>
                <c:pt idx="3">
                  <c:v>Professor</c:v>
                </c:pt>
              </c:strCache>
            </c:strRef>
          </c:cat>
          <c:val>
            <c:numRef>
              <c:f>Sheet1!$M$2:$M$5</c:f>
              <c:numCache>
                <c:formatCode>General</c:formatCode>
                <c:ptCount val="4"/>
                <c:pt idx="0">
                  <c:v>6</c:v>
                </c:pt>
                <c:pt idx="1">
                  <c:v>52</c:v>
                </c:pt>
                <c:pt idx="2">
                  <c:v>26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8-4D6A-902C-29C19C44E6EF}"/>
            </c:ext>
          </c:extLst>
        </c:ser>
        <c:ser>
          <c:idx val="4"/>
          <c:order val="4"/>
          <c:tx>
            <c:strRef>
              <c:f>Sheet1!$N$1</c:f>
              <c:strCache>
                <c:ptCount val="1"/>
                <c:pt idx="0">
                  <c:v>FY25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3.4635810090706157E-17"/>
                  <c:y val="-3.48181925161342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02-4C1F-96D3-3D7399BC3B4E}"/>
                </c:ext>
              </c:extLst>
            </c:dLbl>
            <c:dLbl>
              <c:idx val="1"/>
              <c:layout>
                <c:manualLayout>
                  <c:x val="7.5569913177905264E-3"/>
                  <c:y val="-2.4104902511169871E-2"/>
                </c:manualLayout>
              </c:layout>
              <c:tx>
                <c:rich>
                  <a:bodyPr/>
                  <a:lstStyle/>
                  <a:p>
                    <a:fld id="{B65545B8-AFB3-41F1-9540-3B300164140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902-4C1F-96D3-3D7399BC3B4E}"/>
                </c:ext>
              </c:extLst>
            </c:dLbl>
            <c:dLbl>
              <c:idx val="2"/>
              <c:layout>
                <c:manualLayout>
                  <c:x val="1.133548697668579E-2"/>
                  <c:y val="-2.6783225012411017E-2"/>
                </c:manualLayout>
              </c:layout>
              <c:tx>
                <c:rich>
                  <a:bodyPr/>
                  <a:lstStyle/>
                  <a:p>
                    <a:fld id="{9EB0AE13-5B2C-4611-BE47-2D374421C3E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02-4C1F-96D3-3D7399BC3B4E}"/>
                </c:ext>
              </c:extLst>
            </c:dLbl>
            <c:dLbl>
              <c:idx val="3"/>
              <c:layout>
                <c:manualLayout>
                  <c:x val="1.1335486976685651E-2"/>
                  <c:y val="-2.9461547513652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33-4131-A32B-8FA640E3B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Instructor</c:v>
                </c:pt>
                <c:pt idx="1">
                  <c:v>Assistant</c:v>
                </c:pt>
                <c:pt idx="2">
                  <c:v>Associate</c:v>
                </c:pt>
                <c:pt idx="3">
                  <c:v>Professor</c:v>
                </c:pt>
              </c:strCache>
            </c:strRef>
          </c:cat>
          <c:val>
            <c:numRef>
              <c:f>Sheet1!$N$2:$N$5</c:f>
              <c:numCache>
                <c:formatCode>General</c:formatCode>
                <c:ptCount val="4"/>
                <c:pt idx="0">
                  <c:v>5.91</c:v>
                </c:pt>
                <c:pt idx="1">
                  <c:v>55.19</c:v>
                </c:pt>
                <c:pt idx="2">
                  <c:v>25.09</c:v>
                </c:pt>
                <c:pt idx="3">
                  <c:v>13.81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D-4E3A-8FD9-BCEC8CF25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6068744"/>
        <c:axId val="786068352"/>
        <c:axId val="0"/>
      </c:bar3DChart>
      <c:catAx>
        <c:axId val="786068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068352"/>
        <c:crosses val="autoZero"/>
        <c:auto val="1"/>
        <c:lblAlgn val="ctr"/>
        <c:lblOffset val="100"/>
        <c:noMultiLvlLbl val="0"/>
      </c:catAx>
      <c:valAx>
        <c:axId val="78606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PERCENTage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06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Sheet1!$A$9:$A$13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Sheet1!$B$9:$B$13</c:f>
              <c:numCache>
                <c:formatCode>General</c:formatCode>
                <c:ptCount val="5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81</c:v>
                </c:pt>
                <c:pt idx="4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4B-4692-AC6A-DA28824249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African Am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Sheet1!$A$9:$A$13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Sheet1!$C$9:$C$13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4B-4692-AC6A-DA28824249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Asian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Sheet1!$A$9:$A$13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Sheet1!$D$9:$D$13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05-4082-BF0E-B4EA78F358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 Indian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Sheet1!$A$9:$A$13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Sheet1!$E$9:$E$13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05-4082-BF0E-B4EA78F358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Chinese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Sheet1!$A$9:$A$13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Sheet1!$F$9:$F$13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05-4082-BF0E-B4EA78F358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Sheet1!$A$9:$A$13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Sheet1!$G$9:$G$13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205-4082-BF0E-B4EA78F35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903256"/>
        <c:axId val="399901616"/>
      </c:lineChart>
      <c:catAx>
        <c:axId val="39990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901616"/>
        <c:crosses val="autoZero"/>
        <c:auto val="1"/>
        <c:lblAlgn val="ctr"/>
        <c:lblOffset val="100"/>
        <c:noMultiLvlLbl val="0"/>
      </c:catAx>
      <c:valAx>
        <c:axId val="39990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903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Hispanic, Latino, or Spanish Origin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Sheet1!$A$4:$A$13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Sheet1!$B$4:$B$13</c:f>
              <c:numCache>
                <c:formatCode>General</c:formatCode>
                <c:ptCount val="10"/>
                <c:pt idx="0">
                  <c:v>2.81</c:v>
                </c:pt>
                <c:pt idx="1">
                  <c:v>3.22</c:v>
                </c:pt>
                <c:pt idx="2">
                  <c:v>3.07</c:v>
                </c:pt>
                <c:pt idx="3">
                  <c:v>2.76</c:v>
                </c:pt>
                <c:pt idx="4">
                  <c:v>3.34</c:v>
                </c:pt>
                <c:pt idx="5">
                  <c:v>3.19</c:v>
                </c:pt>
                <c:pt idx="6">
                  <c:v>3.39</c:v>
                </c:pt>
                <c:pt idx="7">
                  <c:v>3.4</c:v>
                </c:pt>
                <c:pt idx="8">
                  <c:v>3.36</c:v>
                </c:pt>
                <c:pt idx="9">
                  <c:v>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4B-4692-AC6A-DA2882424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903256"/>
        <c:axId val="399901616"/>
      </c:lineChart>
      <c:catAx>
        <c:axId val="39990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901616"/>
        <c:crosses val="autoZero"/>
        <c:auto val="1"/>
        <c:lblAlgn val="ctr"/>
        <c:lblOffset val="100"/>
        <c:noMultiLvlLbl val="0"/>
      </c:catAx>
      <c:valAx>
        <c:axId val="39990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903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Sheet1!$A$4:$A$13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Sheet1!$B$4:$B$13</c:f>
              <c:numCache>
                <c:formatCode>General</c:formatCode>
                <c:ptCount val="10"/>
                <c:pt idx="0">
                  <c:v>64</c:v>
                </c:pt>
                <c:pt idx="1">
                  <c:v>64</c:v>
                </c:pt>
                <c:pt idx="2">
                  <c:v>63</c:v>
                </c:pt>
                <c:pt idx="3">
                  <c:v>62</c:v>
                </c:pt>
                <c:pt idx="4">
                  <c:v>61</c:v>
                </c:pt>
                <c:pt idx="5">
                  <c:v>61</c:v>
                </c:pt>
                <c:pt idx="6">
                  <c:v>60</c:v>
                </c:pt>
                <c:pt idx="7">
                  <c:v>57</c:v>
                </c:pt>
                <c:pt idx="8">
                  <c:v>59</c:v>
                </c:pt>
                <c:pt idx="9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4B-4692-AC6A-DA28824249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Sheet1!$A$4:$A$13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Sheet1!$C$4:$C$13</c:f>
              <c:numCache>
                <c:formatCode>General</c:formatCode>
                <c:ptCount val="10"/>
                <c:pt idx="0">
                  <c:v>36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39</c:v>
                </c:pt>
                <c:pt idx="6">
                  <c:v>40</c:v>
                </c:pt>
                <c:pt idx="7">
                  <c:v>40</c:v>
                </c:pt>
                <c:pt idx="8">
                  <c:v>41</c:v>
                </c:pt>
                <c:pt idx="9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4B-4692-AC6A-DA2882424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903256"/>
        <c:axId val="399901616"/>
      </c:lineChart>
      <c:catAx>
        <c:axId val="39990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901616"/>
        <c:crosses val="autoZero"/>
        <c:auto val="1"/>
        <c:lblAlgn val="ctr"/>
        <c:lblOffset val="100"/>
        <c:noMultiLvlLbl val="0"/>
      </c:catAx>
      <c:valAx>
        <c:axId val="399901616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903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Base vs Worked</a:t>
            </a:r>
            <a:r>
              <a:rPr lang="en-US" baseline="0" dirty="0"/>
              <a:t> </a:t>
            </a:r>
            <a:r>
              <a:rPr lang="en-US" dirty="0"/>
              <a:t>Clinical Hours </a:t>
            </a:r>
          </a:p>
        </c:rich>
      </c:tx>
      <c:layout>
        <c:manualLayout>
          <c:xMode val="edge"/>
          <c:yMode val="edge"/>
          <c:x val="0.18436495470323341"/>
          <c:y val="2.1676031736441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4.9989697005361523E-3"/>
                  <c:y val="0.11911508539161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BD-4F09-BF63-59A92ED3055A}"/>
                </c:ext>
              </c:extLst>
            </c:dLbl>
            <c:dLbl>
              <c:idx val="1"/>
              <c:layout>
                <c:manualLayout>
                  <c:x val="-1.5431858827521636E-3"/>
                  <c:y val="0.10610946634975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BD-4F09-BF63-59A92ED3055A}"/>
                </c:ext>
              </c:extLst>
            </c:dLbl>
            <c:dLbl>
              <c:idx val="2"/>
              <c:layout>
                <c:manualLayout>
                  <c:x val="-1.5431858827521178E-3"/>
                  <c:y val="0.11325060940371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BD-4F09-BF63-59A92ED3055A}"/>
                </c:ext>
              </c:extLst>
            </c:dLbl>
            <c:dLbl>
              <c:idx val="3"/>
              <c:layout>
                <c:manualLayout>
                  <c:x val="-4.9989697005361298E-3"/>
                  <c:y val="0.119753418924643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9834573464878E-2"/>
                      <c:h val="0.108770327253462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BD-4F09-BF63-59A92ED3055A}"/>
                </c:ext>
              </c:extLst>
            </c:dLbl>
            <c:dLbl>
              <c:idx val="4"/>
              <c:layout>
                <c:manualLayout>
                  <c:x val="-1.5431858827522095E-3"/>
                  <c:y val="0.13212070443348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BD-4F09-BF63-59A92ED305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 Mean</c:v>
                </c:pt>
                <c:pt idx="1">
                  <c:v>Instructor</c:v>
                </c:pt>
                <c:pt idx="2">
                  <c:v>Assistant</c:v>
                </c:pt>
                <c:pt idx="3">
                  <c:v>Associate</c:v>
                </c:pt>
                <c:pt idx="4">
                  <c:v>Professor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915</c:v>
                </c:pt>
                <c:pt idx="1">
                  <c:v>1120</c:v>
                </c:pt>
                <c:pt idx="2">
                  <c:v>1067</c:v>
                </c:pt>
                <c:pt idx="3">
                  <c:v>819</c:v>
                </c:pt>
                <c:pt idx="4">
                  <c:v>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BD-4F09-BF63-59A92ED305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Worked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Overall Mean</c:v>
                </c:pt>
                <c:pt idx="1">
                  <c:v>Instructor</c:v>
                </c:pt>
                <c:pt idx="2">
                  <c:v>Assistant</c:v>
                </c:pt>
                <c:pt idx="3">
                  <c:v>Associate</c:v>
                </c:pt>
                <c:pt idx="4">
                  <c:v>Professor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995</c:v>
                </c:pt>
                <c:pt idx="1">
                  <c:v>1170</c:v>
                </c:pt>
                <c:pt idx="2">
                  <c:v>1150</c:v>
                </c:pt>
                <c:pt idx="3">
                  <c:v>919</c:v>
                </c:pt>
                <c:pt idx="4">
                  <c:v>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80-459B-81E7-ED3A68F27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shape val="box"/>
        <c:axId val="479840272"/>
        <c:axId val="479840664"/>
        <c:axId val="0"/>
      </c:bar3DChart>
      <c:catAx>
        <c:axId val="47984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40664"/>
        <c:crosses val="autoZero"/>
        <c:auto val="1"/>
        <c:lblAlgn val="ctr"/>
        <c:lblOffset val="100"/>
        <c:noMultiLvlLbl val="0"/>
      </c:catAx>
      <c:valAx>
        <c:axId val="47984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4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Clinical Hours and 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5432098765432098E-3"/>
                  <c:y val="0.11224130643577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09-440F-B5CB-6585EE407159}"/>
                </c:ext>
              </c:extLst>
            </c:dLbl>
            <c:dLbl>
              <c:idx val="1"/>
              <c:layout>
                <c:manualLayout>
                  <c:x val="-1.5431773489484729E-3"/>
                  <c:y val="0.11988718909412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09-440F-B5CB-6585EE407159}"/>
                </c:ext>
              </c:extLst>
            </c:dLbl>
            <c:dLbl>
              <c:idx val="2"/>
              <c:layout>
                <c:manualLayout>
                  <c:x val="-1.5432098765432664E-3"/>
                  <c:y val="0.12346543707935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09-440F-B5CB-6585EE407159}"/>
                </c:ext>
              </c:extLst>
            </c:dLbl>
            <c:dLbl>
              <c:idx val="3"/>
              <c:layout>
                <c:manualLayout>
                  <c:x val="8.0452076898285967E-17"/>
                  <c:y val="0.12625618534741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09-440F-B5CB-6585EE407159}"/>
                </c:ext>
              </c:extLst>
            </c:dLbl>
            <c:dLbl>
              <c:idx val="4"/>
              <c:layout>
                <c:manualLayout>
                  <c:x val="-1.1316741696017772E-16"/>
                  <c:y val="8.979304514862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09-440F-B5CB-6585EE407159}"/>
                </c:ext>
              </c:extLst>
            </c:dLbl>
            <c:dLbl>
              <c:idx val="5"/>
              <c:layout>
                <c:manualLayout>
                  <c:x val="1.5432098765432098E-3"/>
                  <c:y val="8.137494716594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09-440F-B5CB-6585EE407159}"/>
                </c:ext>
              </c:extLst>
            </c:dLbl>
            <c:dLbl>
              <c:idx val="6"/>
              <c:layout>
                <c:manualLayout>
                  <c:x val="0"/>
                  <c:y val="9.2599077809518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09-440F-B5CB-6585EE4071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Academic</c:v>
                </c:pt>
                <c:pt idx="1">
                  <c:v>Affiliated</c:v>
                </c:pt>
                <c:pt idx="2">
                  <c:v>Community</c:v>
                </c:pt>
                <c:pt idx="3">
                  <c:v>Freestanding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896</c:v>
                </c:pt>
                <c:pt idx="1">
                  <c:v>1117</c:v>
                </c:pt>
                <c:pt idx="2">
                  <c:v>1230</c:v>
                </c:pt>
                <c:pt idx="3">
                  <c:v>1340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09-440F-B5CB-6585EE407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shape val="box"/>
        <c:axId val="479843800"/>
        <c:axId val="479268096"/>
        <c:axId val="0"/>
      </c:bar3DChart>
      <c:catAx>
        <c:axId val="47984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268096"/>
        <c:crosses val="autoZero"/>
        <c:auto val="1"/>
        <c:lblAlgn val="ctr"/>
        <c:lblOffset val="100"/>
        <c:noMultiLvlLbl val="0"/>
      </c:catAx>
      <c:valAx>
        <c:axId val="4792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843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Salary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299,170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74-4D70-B45B-C82862565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Sheet1!$A$4:$A$13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strCache>
            </c:strRef>
          </c:cat>
          <c:val>
            <c:numRef>
              <c:f>Sheet1!$B$4:$B$13</c:f>
              <c:numCache>
                <c:formatCode>"$"#,##0</c:formatCode>
                <c:ptCount val="10"/>
                <c:pt idx="0">
                  <c:v>284010</c:v>
                </c:pt>
                <c:pt idx="1">
                  <c:v>293140</c:v>
                </c:pt>
                <c:pt idx="2">
                  <c:v>295488</c:v>
                </c:pt>
                <c:pt idx="3">
                  <c:v>296308</c:v>
                </c:pt>
                <c:pt idx="4">
                  <c:v>305960</c:v>
                </c:pt>
                <c:pt idx="5">
                  <c:v>316266</c:v>
                </c:pt>
                <c:pt idx="6">
                  <c:v>330282</c:v>
                </c:pt>
                <c:pt idx="7">
                  <c:v>343175</c:v>
                </c:pt>
                <c:pt idx="8">
                  <c:v>334956</c:v>
                </c:pt>
                <c:pt idx="9">
                  <c:v>348474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A4-4618-9BE1-301FB8023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0208952"/>
        <c:axId val="780207384"/>
      </c:lineChart>
      <c:catAx>
        <c:axId val="780208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207384"/>
        <c:crosses val="autoZero"/>
        <c:auto val="1"/>
        <c:lblAlgn val="ctr"/>
        <c:lblOffset val="100"/>
        <c:noMultiLvlLbl val="0"/>
      </c:catAx>
      <c:valAx>
        <c:axId val="780207384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20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'Non-ACGME'!$AG$2:$AG$142</cx:f>
        <cx:lvl ptCount="141" formatCode="_(&quot;$&quot;* #,##0.00_);_(&quot;$&quot;* \(#,##0.00\);_(&quot;$&quot;* &quot;-&quot;??_);_(@_)">
          <cx:pt idx="0">87161</cx:pt>
          <cx:pt idx="1">83530</cx:pt>
          <cx:pt idx="2">83530</cx:pt>
          <cx:pt idx="3">105000</cx:pt>
          <cx:pt idx="4">105000</cx:pt>
          <cx:pt idx="5">105000</cx:pt>
          <cx:pt idx="6">85000</cx:pt>
          <cx:pt idx="7">127675</cx:pt>
          <cx:pt idx="8">107896</cx:pt>
          <cx:pt idx="9">88437.899999999994</cx:pt>
          <cx:pt idx="10">127500</cx:pt>
          <cx:pt idx="11">119002.48</cx:pt>
          <cx:pt idx="12">127500</cx:pt>
          <cx:pt idx="13">135000</cx:pt>
          <cx:pt idx="14">126994.60000000001</cx:pt>
          <cx:pt idx="15">135000</cx:pt>
          <cx:pt idx="16">127500</cx:pt>
          <cx:pt idx="17">70238</cx:pt>
          <cx:pt idx="18">67436</cx:pt>
          <cx:pt idx="19">67436</cx:pt>
          <cx:pt idx="20">67436</cx:pt>
          <cx:pt idx="23">70238</cx:pt>
          <cx:pt idx="24">78954.004000000001</cx:pt>
          <cx:pt idx="25">125000.004</cx:pt>
          <cx:pt idx="28">125000.004</cx:pt>
          <cx:pt idx="29">125000.004</cx:pt>
          <cx:pt idx="31">83041</cx:pt>
          <cx:pt idx="32">83041</cx:pt>
          <cx:pt idx="33">95000</cx:pt>
          <cx:pt idx="34">102000</cx:pt>
          <cx:pt idx="35">83041</cx:pt>
          <cx:pt idx="36">83041</cx:pt>
          <cx:pt idx="37">102000</cx:pt>
          <cx:pt idx="38">83041</cx:pt>
          <cx:pt idx="39">80704</cx:pt>
          <cx:pt idx="40">80704</cx:pt>
          <cx:pt idx="41">120000</cx:pt>
          <cx:pt idx="42">120000</cx:pt>
          <cx:pt idx="43">104615.8</cx:pt>
          <cx:pt idx="44">102593.33</cx:pt>
          <cx:pt idx="45">102931.46000000001</cx:pt>
          <cx:pt idx="46">90000</cx:pt>
          <cx:pt idx="47">95000</cx:pt>
          <cx:pt idx="48">85000</cx:pt>
          <cx:pt idx="49">95000</cx:pt>
          <cx:pt idx="50">95000</cx:pt>
          <cx:pt idx="51">87000</cx:pt>
          <cx:pt idx="52">95000</cx:pt>
          <cx:pt idx="53">95000</cx:pt>
          <cx:pt idx="54">73882</cx:pt>
          <cx:pt idx="55">100000</cx:pt>
          <cx:pt idx="56">110000</cx:pt>
          <cx:pt idx="57">137000</cx:pt>
          <cx:pt idx="58">92100.289999999994</cx:pt>
          <cx:pt idx="59">102900.28999999999</cx:pt>
          <cx:pt idx="60">96420.289999999994</cx:pt>
          <cx:pt idx="61">90473.039999999994</cx:pt>
          <cx:pt idx="62">77915</cx:pt>
          <cx:pt idx="63">74765</cx:pt>
          <cx:pt idx="64">77915</cx:pt>
          <cx:pt idx="65">74765</cx:pt>
          <cx:pt idx="66">110196</cx:pt>
          <cx:pt idx="67">111883</cx:pt>
          <cx:pt idx="68">97529</cx:pt>
          <cx:pt idx="69">97529</cx:pt>
          <cx:pt idx="70">101475</cx:pt>
          <cx:pt idx="71">101475</cx:pt>
          <cx:pt idx="72">97529</cx:pt>
          <cx:pt idx="73">101475</cx:pt>
          <cx:pt idx="74">99000</cx:pt>
          <cx:pt idx="75">93019</cx:pt>
          <cx:pt idx="76">97529</cx:pt>
          <cx:pt idx="77">97529</cx:pt>
          <cx:pt idx="78">99000</cx:pt>
          <cx:pt idx="79">99000</cx:pt>
          <cx:pt idx="80">104500</cx:pt>
          <cx:pt idx="81">97529</cx:pt>
          <cx:pt idx="82">50737.5</cx:pt>
          <cx:pt idx="83">48764.5</cx:pt>
          <cx:pt idx="84">58517.400000000001</cx:pt>
          <cx:pt idx="85">97529</cx:pt>
          <cx:pt idx="86">97529</cx:pt>
          <cx:pt idx="87">97529</cx:pt>
          <cx:pt idx="88">97529</cx:pt>
          <cx:pt idx="89">104166.66</cx:pt>
          <cx:pt idx="90">50000</cx:pt>
          <cx:pt idx="91">104166.66</cx:pt>
          <cx:pt idx="92">100000</cx:pt>
          <cx:pt idx="93">96376.770000000004</cx:pt>
          <cx:pt idx="94">130000</cx:pt>
          <cx:pt idx="95">130000</cx:pt>
          <cx:pt idx="96">88620</cx:pt>
          <cx:pt idx="97">87760</cx:pt>
          <cx:pt idx="98">87760</cx:pt>
          <cx:pt idx="99">87760</cx:pt>
          <cx:pt idx="100">115250</cx:pt>
          <cx:pt idx="101">105000</cx:pt>
          <cx:pt idx="102">100000</cx:pt>
          <cx:pt idx="103">100000</cx:pt>
          <cx:pt idx="104">100000</cx:pt>
          <cx:pt idx="105">100000</cx:pt>
          <cx:pt idx="106">100000</cx:pt>
          <cx:pt idx="107">100000</cx:pt>
          <cx:pt idx="108">117000</cx:pt>
          <cx:pt idx="109">117000</cx:pt>
          <cx:pt idx="110">109333</cx:pt>
          <cx:pt idx="111">108000</cx:pt>
          <cx:pt idx="112">78000</cx:pt>
          <cx:pt idx="113">90000</cx:pt>
          <cx:pt idx="114">90000</cx:pt>
          <cx:pt idx="115">90000</cx:pt>
          <cx:pt idx="116">91008</cx:pt>
          <cx:pt idx="117">91008</cx:pt>
          <cx:pt idx="118">91008</cx:pt>
          <cx:pt idx="119">91008</cx:pt>
          <cx:pt idx="120">91008</cx:pt>
          <cx:pt idx="121">91008</cx:pt>
          <cx:pt idx="122">91008</cx:pt>
          <cx:pt idx="123">151000</cx:pt>
          <cx:pt idx="124">65139</cx:pt>
          <cx:pt idx="125">75000</cx:pt>
          <cx:pt idx="126">85000</cx:pt>
          <cx:pt idx="127">85000</cx:pt>
          <cx:pt idx="128">75000</cx:pt>
          <cx:pt idx="129">75000</cx:pt>
          <cx:pt idx="130">110000</cx:pt>
          <cx:pt idx="131">110000</cx:pt>
          <cx:pt idx="132">110000</cx:pt>
          <cx:pt idx="133">110000</cx:pt>
          <cx:pt idx="134">75000</cx:pt>
          <cx:pt idx="135">75000</cx:pt>
          <cx:pt idx="136">75000</cx:pt>
          <cx:pt idx="137">75000</cx:pt>
          <cx:pt idx="138">75000</cx:pt>
          <cx:pt idx="139">75000</cx:pt>
          <cx:pt idx="140">100000</cx:pt>
        </cx:lvl>
      </cx:numDim>
    </cx:data>
  </cx:chartData>
  <cx:chart>
    <cx:plotArea>
      <cx:plotAreaRegion>
        <cx:series layoutId="clusteredColumn" uniqueId="{34473BB1-5685-43BA-9407-5FDA863CFD22}">
          <cx:dataId val="0"/>
          <cx:layoutPr>
            <cx:binning intervalClosed="r"/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5EFD3-DCA2-4EAA-9EE0-1B81E6D38DA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1BECA-E095-4DB3-A569-547F0757A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2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PGY scale varies across the country. A PGY1 in NYC will make more than a PGY3/4 in a lower cost of living state which is why the pay band is so big</a:t>
            </a:r>
          </a:p>
          <a:p>
            <a:endParaRPr lang="en-US" dirty="0"/>
          </a:p>
          <a:p>
            <a:r>
              <a:rPr lang="en-US" dirty="0"/>
              <a:t>Do regional comparison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5.29 RVUs/Hour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7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03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12.5% difference between northeast and west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5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try to show visualization of ranges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57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of this is self selection. We are only basing this off the information they provide for us.</a:t>
            </a:r>
          </a:p>
          <a:p>
            <a:endParaRPr lang="en-US" dirty="0"/>
          </a:p>
          <a:p>
            <a:r>
              <a:rPr lang="en-US" dirty="0"/>
              <a:t>Four component plans doesn’t mean that everyone achieved four components but that they can potentially achieve four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0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2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 rate is now 25.43%, and the 88k is calculated on total salary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15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87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2016 =160356 total median COLLECTION $44.44, PER MD HOUR 6.54; PER PATIENT BILLED 2.88; RVU PER CLINICAL </a:t>
            </a:r>
            <a:r>
              <a:rPr lang="en-US" dirty="0" err="1"/>
              <a:t>fte</a:t>
            </a:r>
            <a:r>
              <a:rPr lang="en-US" dirty="0"/>
              <a:t> 10613</a:t>
            </a:r>
          </a:p>
          <a:p>
            <a:r>
              <a:rPr lang="en-US" dirty="0"/>
              <a:t>2017= 173902 total median; Collection $45.76; PER MD HOUR 6.73; PER PATIENT BILL 2.86, PER FTE 10127</a:t>
            </a:r>
          </a:p>
          <a:p>
            <a:r>
              <a:rPr lang="en-US" dirty="0"/>
              <a:t>Work RVU</a:t>
            </a:r>
            <a:r>
              <a:rPr lang="en-US" baseline="0" dirty="0"/>
              <a:t> per MD hour up slightly from last yeas as is collection per RVU.</a:t>
            </a:r>
          </a:p>
          <a:p>
            <a:endParaRPr lang="en-US" baseline="0" dirty="0"/>
          </a:p>
          <a:p>
            <a:r>
              <a:rPr lang="en-US" baseline="0" dirty="0"/>
              <a:t>RVU collection range 93.63-9.92</a:t>
            </a:r>
          </a:p>
          <a:p>
            <a:r>
              <a:rPr lang="en-US" baseline="0" dirty="0"/>
              <a:t>25</a:t>
            </a:r>
            <a:r>
              <a:rPr lang="en-US" baseline="30000" dirty="0"/>
              <a:t>th</a:t>
            </a:r>
            <a:r>
              <a:rPr lang="en-US" baseline="0" dirty="0"/>
              <a:t> percentile = 39.08</a:t>
            </a:r>
          </a:p>
          <a:p>
            <a:r>
              <a:rPr lang="en-US" baseline="0" dirty="0"/>
              <a:t>75</a:t>
            </a:r>
            <a:r>
              <a:rPr lang="en-US" baseline="30000" dirty="0"/>
              <a:t>th</a:t>
            </a:r>
            <a:r>
              <a:rPr lang="en-US" baseline="0" dirty="0"/>
              <a:t> percentile 51.77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26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physician hours went up – add in non-calculated, actual number</a:t>
            </a:r>
          </a:p>
          <a:p>
            <a:r>
              <a:rPr lang="en-US" dirty="0" err="1"/>
              <a:t>wRVU</a:t>
            </a:r>
            <a:r>
              <a:rPr lang="en-US" dirty="0"/>
              <a:t>/</a:t>
            </a:r>
            <a:r>
              <a:rPr lang="en-US" dirty="0" err="1"/>
              <a:t>cFTE</a:t>
            </a:r>
            <a:r>
              <a:rPr lang="en-US" dirty="0"/>
              <a:t> went down</a:t>
            </a:r>
          </a:p>
          <a:p>
            <a:r>
              <a:rPr lang="en-US" dirty="0"/>
              <a:t>RVUs/hour went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41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effort went up from 22% to 24%, authorship went up (26 to 32%) positions stayed a little flat/senior decreased while other increased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78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5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BECA-E095-4DB3-A569-547F0757AEA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2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7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2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03EE5-DE7F-CF90-8EAF-489A66007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931619-4884-5D78-F29F-B151370AE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BE16B-958A-67BE-3C8E-4DB48432F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1ADFB-CBE5-6113-AD37-4986DF898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7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79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1BECA-E095-4DB3-A569-547F0757AE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55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BECA-E095-4DB3-A569-547F0757AEA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EMF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7413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9038" y="6356350"/>
            <a:ext cx="1253162" cy="365125"/>
          </a:xfrm>
        </p:spPr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4EFE-3725-40E3-9461-B5C161FE4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AAC3A-B11C-4DA6-9B00-DD2B5A69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EMF P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2"/>
          <a:stretch/>
        </p:blipFill>
        <p:spPr>
          <a:xfrm>
            <a:off x="0" y="0"/>
            <a:ext cx="9144000" cy="5716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80"/>
          <a:stretch/>
        </p:blipFill>
        <p:spPr>
          <a:xfrm>
            <a:off x="0" y="0"/>
            <a:ext cx="9144000" cy="5768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3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2"/>
          <a:stretch/>
        </p:blipFill>
        <p:spPr>
          <a:xfrm>
            <a:off x="0" y="0"/>
            <a:ext cx="9144000" cy="5643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3"/>
          <a:stretch/>
        </p:blipFill>
        <p:spPr>
          <a:xfrm>
            <a:off x="0" y="0"/>
            <a:ext cx="9144000" cy="5479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5"/>
          <a:stretch/>
        </p:blipFill>
        <p:spPr>
          <a:xfrm>
            <a:off x="0" y="0"/>
            <a:ext cx="9144000" cy="5620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7"/>
          <a:stretch/>
        </p:blipFill>
        <p:spPr>
          <a:xfrm>
            <a:off x="0" y="0"/>
            <a:ext cx="9144000" cy="5690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1"/>
          <a:stretch/>
        </p:blipFill>
        <p:spPr>
          <a:xfrm>
            <a:off x="0" y="0"/>
            <a:ext cx="9144000" cy="5573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0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EM Foundatio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9"/>
          <a:stretch/>
        </p:blipFill>
        <p:spPr>
          <a:xfrm>
            <a:off x="0" y="0"/>
            <a:ext cx="9144000" cy="5667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8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 3 AEM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1"/>
          <a:stretch/>
        </p:blipFill>
        <p:spPr>
          <a:xfrm>
            <a:off x="0" y="0"/>
            <a:ext cx="9144000" cy="61261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976D-5DE2-354B-A04A-366661B73D93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AAEM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3" r="7735" b="21315"/>
          <a:stretch/>
        </p:blipFill>
        <p:spPr>
          <a:xfrm>
            <a:off x="6553200" y="6283937"/>
            <a:ext cx="2159000" cy="4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AAEM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521303"/>
            <a:ext cx="1676400" cy="3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94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12" y="161186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i="1" dirty="0"/>
              <a:t>Academy of Administrators in Academic Emergency Medicine</a:t>
            </a:r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rgbClr val="FFC000"/>
                </a:solidFill>
              </a:rPr>
              <a:t>Salary and Productivity Survey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Fiscal Year 2025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081" y="5049672"/>
            <a:ext cx="3604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Deb Diercks, MD, Alyssa Starcher, MTDA</a:t>
            </a:r>
          </a:p>
          <a:p>
            <a:r>
              <a:rPr lang="en-US" sz="1600" b="1" dirty="0"/>
              <a:t>On behalf of the</a:t>
            </a:r>
          </a:p>
          <a:p>
            <a:r>
              <a:rPr lang="en-US" sz="1600" b="1" dirty="0"/>
              <a:t>AAAEM Benchmark Committee</a:t>
            </a:r>
          </a:p>
          <a:p>
            <a:r>
              <a:rPr lang="en-US" sz="1600" b="1" dirty="0"/>
              <a:t>March 17, 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75" y="5070765"/>
            <a:ext cx="2392252" cy="1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452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Faculty Salary</a:t>
            </a:r>
            <a:br>
              <a:rPr lang="en-US" sz="4000" b="1" dirty="0"/>
            </a:br>
            <a:br>
              <a:rPr lang="en-US" sz="2700" b="1" dirty="0"/>
            </a:br>
            <a:br>
              <a:rPr lang="en-US" sz="3600" b="1" dirty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066905"/>
            <a:ext cx="2650300" cy="19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" y="9406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Faculty Demographics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5179172"/>
              </p:ext>
            </p:extLst>
          </p:nvPr>
        </p:nvGraphicFramePr>
        <p:xfrm>
          <a:off x="836327" y="2333309"/>
          <a:ext cx="7713783" cy="337099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41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399">
                  <a:extLst>
                    <a:ext uri="{9D8B030D-6E8A-4147-A177-3AD203B41FA5}">
                      <a16:colId xmlns:a16="http://schemas.microsoft.com/office/drawing/2014/main" val="2266831287"/>
                    </a:ext>
                  </a:extLst>
                </a:gridCol>
                <a:gridCol w="1014399">
                  <a:extLst>
                    <a:ext uri="{9D8B030D-6E8A-4147-A177-3AD203B41FA5}">
                      <a16:colId xmlns:a16="http://schemas.microsoft.com/office/drawing/2014/main" val="1676156914"/>
                    </a:ext>
                  </a:extLst>
                </a:gridCol>
              </a:tblGrid>
              <a:tr h="42137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FY 21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FY 22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FY 23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FY 24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FY 25</a:t>
                      </a:r>
                    </a:p>
                  </a:txBody>
                  <a:tcPr marL="114832" marR="1148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74">
                <a:tc>
                  <a:txBody>
                    <a:bodyPr/>
                    <a:lstStyle/>
                    <a:p>
                      <a:r>
                        <a:rPr lang="en-US" sz="2000" b="1" dirty="0"/>
                        <a:t>#</a:t>
                      </a:r>
                      <a:r>
                        <a:rPr lang="en-US" sz="2000" b="1" baseline="0" dirty="0"/>
                        <a:t> Faculty</a:t>
                      </a:r>
                      <a:endParaRPr lang="en-US" sz="2000" b="1" dirty="0"/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2560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2454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2677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2383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2501</a:t>
                      </a:r>
                    </a:p>
                  </a:txBody>
                  <a:tcPr marL="114832" marR="1148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3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C000"/>
                          </a:solidFill>
                        </a:rPr>
                        <a:t>Experience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 marL="114832" marR="1148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374">
                <a:tc>
                  <a:txBody>
                    <a:bodyPr/>
                    <a:lstStyle/>
                    <a:p>
                      <a:r>
                        <a:rPr lang="en-US" sz="2000" b="1" dirty="0"/>
                        <a:t>Years at Current EM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8.5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8.9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8.9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9.3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9.3</a:t>
                      </a:r>
                    </a:p>
                  </a:txBody>
                  <a:tcPr marL="114832" marR="1148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374">
                <a:tc>
                  <a:txBody>
                    <a:bodyPr/>
                    <a:lstStyle/>
                    <a:p>
                      <a:r>
                        <a:rPr lang="en-US" sz="2000" b="1" dirty="0"/>
                        <a:t>Years post Residency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10.8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11.0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10.9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11.2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11.1</a:t>
                      </a:r>
                    </a:p>
                  </a:txBody>
                  <a:tcPr marL="114832" marR="1148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37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C000"/>
                          </a:solidFill>
                        </a:rPr>
                        <a:t>Degree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 marL="114832" marR="11483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374">
                <a:tc>
                  <a:txBody>
                    <a:bodyPr/>
                    <a:lstStyle/>
                    <a:p>
                      <a:r>
                        <a:rPr lang="en-US" sz="2000" b="1" dirty="0"/>
                        <a:t>MD/</a:t>
                      </a:r>
                      <a:r>
                        <a:rPr lang="en-US" sz="2000" b="1" baseline="0" dirty="0"/>
                        <a:t>Master/PhD</a:t>
                      </a:r>
                      <a:endParaRPr lang="en-US" sz="2000" b="1" dirty="0"/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95%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95%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94%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93%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93%</a:t>
                      </a:r>
                    </a:p>
                  </a:txBody>
                  <a:tcPr marL="114832" marR="11483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374">
                <a:tc>
                  <a:txBody>
                    <a:bodyPr/>
                    <a:lstStyle/>
                    <a:p>
                      <a:r>
                        <a:rPr lang="en-US" sz="2000" b="1" dirty="0"/>
                        <a:t>DO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5%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5%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7%</a:t>
                      </a:r>
                    </a:p>
                  </a:txBody>
                  <a:tcPr marL="114832" marR="1148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7%</a:t>
                      </a:r>
                    </a:p>
                  </a:txBody>
                  <a:tcPr marL="114832" marR="11483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7386" y="1644402"/>
            <a:ext cx="5208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2025 Salary Survey Demographics</a:t>
            </a:r>
          </a:p>
        </p:txBody>
      </p:sp>
    </p:spTree>
    <p:extLst>
      <p:ext uri="{BB962C8B-B14F-4D97-AF65-F5344CB8AC3E}">
        <p14:creationId xmlns:p14="http://schemas.microsoft.com/office/powerpoint/2010/main" val="30382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Demographics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9222170"/>
              </p:ext>
            </p:extLst>
          </p:nvPr>
        </p:nvGraphicFramePr>
        <p:xfrm>
          <a:off x="192206" y="2353575"/>
          <a:ext cx="4913194" cy="409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7887" y="3119066"/>
            <a:ext cx="3563907" cy="1806536"/>
          </a:xfrm>
        </p:spPr>
        <p:txBody>
          <a:bodyPr>
            <a:normAutofit/>
          </a:bodyPr>
          <a:lstStyle/>
          <a:p>
            <a:r>
              <a:rPr lang="en-US" sz="2400" b="1" dirty="0"/>
              <a:t>53.37% &lt; 10 years</a:t>
            </a:r>
          </a:p>
          <a:p>
            <a:r>
              <a:rPr lang="en-US" sz="2400" b="1" dirty="0"/>
              <a:t>31.22% = 10 to 20 years</a:t>
            </a:r>
          </a:p>
          <a:p>
            <a:r>
              <a:rPr lang="en-US" sz="2400" b="1" dirty="0"/>
              <a:t>15.41% &gt; 20 years </a:t>
            </a:r>
          </a:p>
          <a:p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51970" y="1534145"/>
            <a:ext cx="3490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Years as EM Faculty</a:t>
            </a:r>
          </a:p>
        </p:txBody>
      </p:sp>
    </p:spTree>
    <p:extLst>
      <p:ext uri="{BB962C8B-B14F-4D97-AF65-F5344CB8AC3E}">
        <p14:creationId xmlns:p14="http://schemas.microsoft.com/office/powerpoint/2010/main" val="6641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" y="9406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Faculty Demographics 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4841229"/>
              </p:ext>
            </p:extLst>
          </p:nvPr>
        </p:nvGraphicFramePr>
        <p:xfrm>
          <a:off x="982638" y="1505345"/>
          <a:ext cx="6722252" cy="474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28813" y="1616314"/>
            <a:ext cx="2399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Faculty Rank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E41F1-9EDA-4841-99FF-46DE75EA9587}"/>
              </a:ext>
            </a:extLst>
          </p:cNvPr>
          <p:cNvSpPr txBox="1"/>
          <p:nvPr/>
        </p:nvSpPr>
        <p:spPr>
          <a:xfrm>
            <a:off x="1794140" y="3917482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 EM: </a:t>
            </a:r>
            <a:r>
              <a:rPr lang="en-US" b="1" dirty="0">
                <a:solidFill>
                  <a:srgbClr val="FF0000"/>
                </a:solidFill>
              </a:rPr>
              <a:t>6.45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FEA30-C335-43EA-A941-3326EB1ABC12}"/>
              </a:ext>
            </a:extLst>
          </p:cNvPr>
          <p:cNvSpPr txBox="1"/>
          <p:nvPr/>
        </p:nvSpPr>
        <p:spPr>
          <a:xfrm>
            <a:off x="3289868" y="3876232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In EM: 7.3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7EF2B-7D16-4E77-A469-6364052F34A8}"/>
              </a:ext>
            </a:extLst>
          </p:cNvPr>
          <p:cNvSpPr txBox="1"/>
          <p:nvPr/>
        </p:nvSpPr>
        <p:spPr>
          <a:xfrm>
            <a:off x="4680071" y="4394772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In EM: 14.0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BF41F8-152C-43E8-BE5A-D89790BC60AA}"/>
              </a:ext>
            </a:extLst>
          </p:cNvPr>
          <p:cNvSpPr txBox="1"/>
          <p:nvPr/>
        </p:nvSpPr>
        <p:spPr>
          <a:xfrm>
            <a:off x="6145730" y="3823994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 EM: 22.8</a:t>
            </a:r>
          </a:p>
        </p:txBody>
      </p:sp>
    </p:spTree>
    <p:extLst>
      <p:ext uri="{BB962C8B-B14F-4D97-AF65-F5344CB8AC3E}">
        <p14:creationId xmlns:p14="http://schemas.microsoft.com/office/powerpoint/2010/main" val="33213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Demographics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6133"/>
              </p:ext>
            </p:extLst>
          </p:nvPr>
        </p:nvGraphicFramePr>
        <p:xfrm>
          <a:off x="457200" y="171776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98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BFB2F-B631-5DF5-FDF3-BF3826A1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89F6-F633-AD5A-1D62-C6B721863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Demographics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209B31-AA3F-7DD1-CDB6-0DACAE8BE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407793"/>
              </p:ext>
            </p:extLst>
          </p:nvPr>
        </p:nvGraphicFramePr>
        <p:xfrm>
          <a:off x="457200" y="171776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9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Demographics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51735"/>
              </p:ext>
            </p:extLst>
          </p:nvPr>
        </p:nvGraphicFramePr>
        <p:xfrm>
          <a:off x="457200" y="171776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16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6E7EBA-A2C2-457F-9C10-BAB7C633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Hours: Rank &amp; Site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4BF6A19-9EE9-4A9A-9D89-7A534CF86B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443811"/>
              </p:ext>
            </p:extLst>
          </p:nvPr>
        </p:nvGraphicFramePr>
        <p:xfrm>
          <a:off x="-1" y="1225358"/>
          <a:ext cx="5081047" cy="2929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8EE04F83-91D1-4B43-825E-0C59E141C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435285"/>
              </p:ext>
            </p:extLst>
          </p:nvPr>
        </p:nvGraphicFramePr>
        <p:xfrm>
          <a:off x="3978484" y="4154860"/>
          <a:ext cx="5165516" cy="270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73F8F72-E93D-4560-B344-B2A0345174A0}"/>
              </a:ext>
            </a:extLst>
          </p:cNvPr>
          <p:cNvSpPr txBox="1"/>
          <p:nvPr/>
        </p:nvSpPr>
        <p:spPr>
          <a:xfrm>
            <a:off x="-1" y="4349397"/>
            <a:ext cx="39784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Do shifts recognize sign in &amp; 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42% =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sz="2000" b="1" dirty="0"/>
              <a:t>Assumed work week hours for 1.0?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40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28F7E7-109E-476B-8AC1-D0115AF44082}"/>
              </a:ext>
            </a:extLst>
          </p:cNvPr>
          <p:cNvSpPr txBox="1"/>
          <p:nvPr/>
        </p:nvSpPr>
        <p:spPr>
          <a:xfrm>
            <a:off x="5231876" y="1520785"/>
            <a:ext cx="39121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the hours worked for a pure 1.0 FTE, no buydown, accounting for vacation?</a:t>
            </a:r>
          </a:p>
          <a:p>
            <a:r>
              <a:rPr lang="en-US" b="1" dirty="0"/>
              <a:t>1435</a:t>
            </a:r>
          </a:p>
          <a:p>
            <a:endParaRPr lang="en-US" b="1" dirty="0"/>
          </a:p>
          <a:p>
            <a:r>
              <a:rPr lang="en-US" sz="1800" b="1" dirty="0"/>
              <a:t>Do you require a minimum number</a:t>
            </a:r>
          </a:p>
          <a:p>
            <a:r>
              <a:rPr lang="en-US" sz="1800" b="1" dirty="0"/>
              <a:t>of clinical hours?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81% = 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Median = 384</a:t>
            </a:r>
          </a:p>
          <a:p>
            <a:endParaRPr lang="en-US" sz="2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18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14" y="29570"/>
            <a:ext cx="8382000" cy="1218795"/>
          </a:xfrm>
        </p:spPr>
        <p:txBody>
          <a:bodyPr>
            <a:normAutofit/>
          </a:bodyPr>
          <a:lstStyle/>
          <a:p>
            <a:r>
              <a:rPr lang="en-US" sz="4400" dirty="0"/>
              <a:t>Salary Trends: No Chair &amp; Chief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323515"/>
              </p:ext>
            </p:extLst>
          </p:nvPr>
        </p:nvGraphicFramePr>
        <p:xfrm>
          <a:off x="246914" y="1903020"/>
          <a:ext cx="8516086" cy="373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53122" y="1356982"/>
            <a:ext cx="5031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Mean Total Salary = $347,854.31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914" y="6489876"/>
            <a:ext cx="6475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Chairs and Chiefs and Pure Pediatrics excluded from 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22AC3-953C-4E0A-1736-0CE4FEFCF985}"/>
              </a:ext>
            </a:extLst>
          </p:cNvPr>
          <p:cNvSpPr txBox="1"/>
          <p:nvPr/>
        </p:nvSpPr>
        <p:spPr>
          <a:xfrm>
            <a:off x="2419764" y="5872294"/>
            <a:ext cx="403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prstClr val="black"/>
                </a:solidFill>
              </a:rPr>
              <a:t>Mean Total Salary All Faculty = $352,443</a:t>
            </a:r>
            <a:endParaRPr lang="en-US" sz="18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14" y="29570"/>
            <a:ext cx="8382000" cy="1218795"/>
          </a:xfrm>
        </p:spPr>
        <p:txBody>
          <a:bodyPr>
            <a:normAutofit/>
          </a:bodyPr>
          <a:lstStyle/>
          <a:p>
            <a:r>
              <a:rPr lang="en-US" sz="4400" dirty="0"/>
              <a:t>Salary Trends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895968"/>
              </p:ext>
            </p:extLst>
          </p:nvPr>
        </p:nvGraphicFramePr>
        <p:xfrm>
          <a:off x="377543" y="2408635"/>
          <a:ext cx="8516086" cy="373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88172" y="1337250"/>
            <a:ext cx="4651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Mean Total Salary = $347,854 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Mean Base Salary = $285,708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543" y="6347473"/>
            <a:ext cx="403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Chairs and Chiefs and Pure Pediatrics excluded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4337" y="5000024"/>
            <a:ext cx="253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2025 Base = 84% of total</a:t>
            </a:r>
          </a:p>
        </p:txBody>
      </p:sp>
    </p:spTree>
    <p:extLst>
      <p:ext uri="{BB962C8B-B14F-4D97-AF65-F5344CB8AC3E}">
        <p14:creationId xmlns:p14="http://schemas.microsoft.com/office/powerpoint/2010/main" val="21512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210" y="1897233"/>
            <a:ext cx="7772400" cy="21116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No APP Survey this Year</a:t>
            </a:r>
          </a:p>
        </p:txBody>
      </p:sp>
    </p:spTree>
    <p:extLst>
      <p:ext uri="{BB962C8B-B14F-4D97-AF65-F5344CB8AC3E}">
        <p14:creationId xmlns:p14="http://schemas.microsoft.com/office/powerpoint/2010/main" val="15762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88" y="15922"/>
            <a:ext cx="8382000" cy="1218795"/>
          </a:xfrm>
        </p:spPr>
        <p:txBody>
          <a:bodyPr>
            <a:normAutofit/>
          </a:bodyPr>
          <a:lstStyle/>
          <a:p>
            <a:r>
              <a:rPr lang="en-US" sz="4400" dirty="0"/>
              <a:t>Total Salary by Rank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4679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3679" y="6318376"/>
            <a:ext cx="378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Chairs, Chiefs, pure </a:t>
            </a:r>
            <a:r>
              <a:rPr lang="en-US" dirty="0" err="1">
                <a:solidFill>
                  <a:prstClr val="black"/>
                </a:solidFill>
              </a:rPr>
              <a:t>Peds</a:t>
            </a:r>
            <a:r>
              <a:rPr lang="en-US" dirty="0">
                <a:solidFill>
                  <a:prstClr val="black"/>
                </a:solidFill>
              </a:rPr>
              <a:t> EM excluded</a:t>
            </a:r>
          </a:p>
        </p:txBody>
      </p:sp>
    </p:spTree>
    <p:extLst>
      <p:ext uri="{BB962C8B-B14F-4D97-AF65-F5344CB8AC3E}">
        <p14:creationId xmlns:p14="http://schemas.microsoft.com/office/powerpoint/2010/main" val="14281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14" y="29570"/>
            <a:ext cx="8382000" cy="1218795"/>
          </a:xfrm>
        </p:spPr>
        <p:txBody>
          <a:bodyPr>
            <a:normAutofit/>
          </a:bodyPr>
          <a:lstStyle/>
          <a:p>
            <a:r>
              <a:rPr lang="en-US" sz="4400" dirty="0"/>
              <a:t>Salary Trends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794580"/>
              </p:ext>
            </p:extLst>
          </p:nvPr>
        </p:nvGraphicFramePr>
        <p:xfrm>
          <a:off x="313957" y="2312329"/>
          <a:ext cx="8516086" cy="373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6821" y="1355439"/>
            <a:ext cx="4962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First Year Faculty </a:t>
            </a:r>
          </a:p>
          <a:p>
            <a:pPr algn="ctr"/>
            <a:r>
              <a:rPr lang="en-US" sz="2400" b="1" dirty="0"/>
              <a:t>Mean Total Salary = $319,449 (+3.0%)</a:t>
            </a:r>
          </a:p>
        </p:txBody>
      </p:sp>
    </p:spTree>
    <p:extLst>
      <p:ext uri="{BB962C8B-B14F-4D97-AF65-F5344CB8AC3E}">
        <p14:creationId xmlns:p14="http://schemas.microsoft.com/office/powerpoint/2010/main" val="8787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EA45-68E5-56D8-5BEC-0C14EEDC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774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FTE Breakdown by Rank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543F6F4-5CC0-F4CC-586C-5A4206F8A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362109"/>
              </p:ext>
            </p:extLst>
          </p:nvPr>
        </p:nvGraphicFramePr>
        <p:xfrm>
          <a:off x="684210" y="1723893"/>
          <a:ext cx="7921908" cy="4087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272">
                  <a:extLst>
                    <a:ext uri="{9D8B030D-6E8A-4147-A177-3AD203B41FA5}">
                      <a16:colId xmlns:a16="http://schemas.microsoft.com/office/drawing/2014/main" val="2426062561"/>
                    </a:ext>
                  </a:extLst>
                </a:gridCol>
                <a:gridCol w="1404659">
                  <a:extLst>
                    <a:ext uri="{9D8B030D-6E8A-4147-A177-3AD203B41FA5}">
                      <a16:colId xmlns:a16="http://schemas.microsoft.com/office/drawing/2014/main" val="3503797901"/>
                    </a:ext>
                  </a:extLst>
                </a:gridCol>
                <a:gridCol w="1404659">
                  <a:extLst>
                    <a:ext uri="{9D8B030D-6E8A-4147-A177-3AD203B41FA5}">
                      <a16:colId xmlns:a16="http://schemas.microsoft.com/office/drawing/2014/main" val="1256111902"/>
                    </a:ext>
                  </a:extLst>
                </a:gridCol>
                <a:gridCol w="1404659">
                  <a:extLst>
                    <a:ext uri="{9D8B030D-6E8A-4147-A177-3AD203B41FA5}">
                      <a16:colId xmlns:a16="http://schemas.microsoft.com/office/drawing/2014/main" val="1427633707"/>
                    </a:ext>
                  </a:extLst>
                </a:gridCol>
                <a:gridCol w="1404659">
                  <a:extLst>
                    <a:ext uri="{9D8B030D-6E8A-4147-A177-3AD203B41FA5}">
                      <a16:colId xmlns:a16="http://schemas.microsoft.com/office/drawing/2014/main" val="3970476747"/>
                    </a:ext>
                  </a:extLst>
                </a:gridCol>
              </a:tblGrid>
              <a:tr h="780743">
                <a:tc>
                  <a:txBody>
                    <a:bodyPr/>
                    <a:lstStyle/>
                    <a:p>
                      <a:pPr algn="l" fontAlgn="b"/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043" marR="19043" marT="190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FY24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043" marR="19043" marT="190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FY25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043" marR="19043" marT="190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Delta</a:t>
                      </a:r>
                    </a:p>
                  </a:txBody>
                  <a:tcPr marL="19043" marR="19043" marT="190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Percent &lt; 1.0</a:t>
                      </a:r>
                    </a:p>
                  </a:txBody>
                  <a:tcPr marL="19043" marR="19043" marT="19043" marB="0" anchor="b"/>
                </a:tc>
                <a:extLst>
                  <a:ext uri="{0D108BD9-81ED-4DB2-BD59-A6C34878D82A}">
                    <a16:rowId xmlns:a16="http://schemas.microsoft.com/office/drawing/2014/main" val="790188011"/>
                  </a:ext>
                </a:extLst>
              </a:tr>
              <a:tr h="78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Instructor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043" marR="19043" marT="190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0878592"/>
                  </a:ext>
                </a:extLst>
              </a:tr>
              <a:tr h="78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Assistant Professor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043" marR="19043" marT="190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0943041"/>
                  </a:ext>
                </a:extLst>
              </a:tr>
              <a:tr h="78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Associate Professor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043" marR="19043" marT="190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2416302"/>
                  </a:ext>
                </a:extLst>
              </a:tr>
              <a:tr h="780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u="none" strike="noStrike" dirty="0">
                          <a:effectLst/>
                        </a:rPr>
                        <a:t>Professor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9043" marR="19043" marT="190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(0.01)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91779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917970-A170-3C30-E8F1-F1FEA88ADA94}"/>
              </a:ext>
            </a:extLst>
          </p:cNvPr>
          <p:cNvSpPr txBox="1"/>
          <p:nvPr/>
        </p:nvSpPr>
        <p:spPr>
          <a:xfrm>
            <a:off x="2578869" y="6005569"/>
            <a:ext cx="398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20% of faculty have an FTE &lt; 1.0 in FY25</a:t>
            </a:r>
          </a:p>
        </p:txBody>
      </p:sp>
    </p:spTree>
    <p:extLst>
      <p:ext uri="{BB962C8B-B14F-4D97-AF65-F5344CB8AC3E}">
        <p14:creationId xmlns:p14="http://schemas.microsoft.com/office/powerpoint/2010/main" val="5899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14" y="29570"/>
            <a:ext cx="8382000" cy="1218795"/>
          </a:xfrm>
        </p:spPr>
        <p:txBody>
          <a:bodyPr>
            <a:normAutofit/>
          </a:bodyPr>
          <a:lstStyle/>
          <a:p>
            <a:r>
              <a:rPr lang="en-US" sz="4400" dirty="0"/>
              <a:t>Salary Trends: Regions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7358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771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49AD-F6D0-6AD2-BA3B-E23CDF45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Buydown/Protected Time Buckets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EECE4-6CF4-4C67-2F86-7E1A4500B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Hours</a:t>
            </a:r>
          </a:p>
          <a:p>
            <a:r>
              <a:rPr lang="en-US" dirty="0"/>
              <a:t>Dollars</a:t>
            </a:r>
          </a:p>
          <a:p>
            <a:r>
              <a:rPr lang="en-US" dirty="0"/>
              <a:t>Percent of Time</a:t>
            </a:r>
          </a:p>
          <a:p>
            <a:r>
              <a:rPr lang="en-US" dirty="0"/>
              <a:t>Shifts</a:t>
            </a:r>
          </a:p>
        </p:txBody>
      </p:sp>
    </p:spTree>
    <p:extLst>
      <p:ext uri="{BB962C8B-B14F-4D97-AF65-F5344CB8AC3E}">
        <p14:creationId xmlns:p14="http://schemas.microsoft.com/office/powerpoint/2010/main" val="3310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B8AF-5A07-F40A-B6B2-369C7BA3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Data and Buydown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30EA1-33A4-16BA-55F6-E8E0DF1FB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think of benchmark data in two ways:</a:t>
            </a:r>
          </a:p>
          <a:p>
            <a:pPr lvl="1"/>
            <a:r>
              <a:rPr lang="en-US" dirty="0"/>
              <a:t>Hours worked by position</a:t>
            </a:r>
          </a:p>
          <a:p>
            <a:pPr lvl="1"/>
            <a:r>
              <a:rPr lang="en-US" dirty="0"/>
              <a:t>Hours bought down by position</a:t>
            </a:r>
          </a:p>
          <a:p>
            <a:pPr lvl="1"/>
            <a:r>
              <a:rPr lang="en-US" dirty="0"/>
              <a:t>Which one you use depends on what you want to get out of the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7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440B-7635-39CE-6E67-43573689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Averages for Conversation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24C76-E4C3-5F69-F7E8-DE595B4EC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Average Hours for a 1.0 FTE with no buydown is 1435</a:t>
            </a:r>
          </a:p>
          <a:p>
            <a:endParaRPr lang="en-US" dirty="0"/>
          </a:p>
          <a:p>
            <a:r>
              <a:rPr lang="en-US" dirty="0"/>
              <a:t>Average Base: $285,708</a:t>
            </a:r>
          </a:p>
          <a:p>
            <a:r>
              <a:rPr lang="en-US" dirty="0"/>
              <a:t>Average Fringe Rate: 24.8%</a:t>
            </a:r>
          </a:p>
          <a:p>
            <a:r>
              <a:rPr lang="en-US" dirty="0"/>
              <a:t>Average Department Investment: $356,563.58</a:t>
            </a:r>
          </a:p>
          <a:p>
            <a:endParaRPr lang="en-US" dirty="0"/>
          </a:p>
          <a:p>
            <a:r>
              <a:rPr lang="en-US" dirty="0"/>
              <a:t>Average Hourly Expense: $248.48 ($356,563.58/1435)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60CD-A501-A8CA-E28D-63BAEB5A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Director Buydown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9CF0-381E-976B-EB36-7AAA2F275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Base Hours Worked for Year: 878 Hours (~73 hours per month)</a:t>
            </a:r>
          </a:p>
          <a:p>
            <a:endParaRPr lang="en-US" dirty="0"/>
          </a:p>
          <a:p>
            <a:r>
              <a:rPr lang="en-US" dirty="0"/>
              <a:t>Average Buydown: 535 hours</a:t>
            </a:r>
          </a:p>
          <a:p>
            <a:pPr lvl="1"/>
            <a:r>
              <a:rPr lang="en-US" dirty="0"/>
              <a:t>Converting to Dollars: $132,936.80</a:t>
            </a:r>
          </a:p>
          <a:p>
            <a:pPr lvl="1"/>
            <a:r>
              <a:rPr lang="en-US" dirty="0"/>
              <a:t>Converting to Percent Buydown: 37%</a:t>
            </a:r>
          </a:p>
        </p:txBody>
      </p:sp>
    </p:spTree>
    <p:extLst>
      <p:ext uri="{BB962C8B-B14F-4D97-AF65-F5344CB8AC3E}">
        <p14:creationId xmlns:p14="http://schemas.microsoft.com/office/powerpoint/2010/main" val="5657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847A-99C4-ED6B-E559-533C2C07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Differences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1EFC59-8C31-405B-09CB-C8A1BE3B4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254002"/>
              </p:ext>
            </p:extLst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91830425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7894557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00019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0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094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Base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$276,748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$291,744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076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$331,462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$358,729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77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Adjusted 1.0 Base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$296,772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$302,715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55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Adjusted 1.0 Total 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$356,529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$375,621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46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Adjusted 1.0 Bonus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$35,832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$37,667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09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RVUs/Hour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8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54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Adjusted 1.0 Base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51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cFTE</a:t>
                      </a:r>
                      <a:r>
                        <a:rPr lang="en-US" dirty="0"/>
                        <a:t> (1435 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1820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9DB493-97A2-46E3-00C7-E5D047CE16CD}"/>
              </a:ext>
            </a:extLst>
          </p:cNvPr>
          <p:cNvSpPr txBox="1"/>
          <p:nvPr/>
        </p:nvSpPr>
        <p:spPr>
          <a:xfrm>
            <a:off x="457200" y="6338170"/>
            <a:ext cx="618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Bold indicates significance</a:t>
            </a:r>
          </a:p>
        </p:txBody>
      </p:sp>
    </p:spTree>
    <p:extLst>
      <p:ext uri="{BB962C8B-B14F-4D97-AF65-F5344CB8AC3E}">
        <p14:creationId xmlns:p14="http://schemas.microsoft.com/office/powerpoint/2010/main" val="169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FB96C-0633-DD1A-5013-C87710C7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and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02DB6-389B-3869-8DAB-5CFCD93E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38% of females in some form of leadership position</a:t>
            </a:r>
          </a:p>
          <a:p>
            <a:r>
              <a:rPr lang="en-US" dirty="0"/>
              <a:t>62% of males in some form of leadership position</a:t>
            </a:r>
          </a:p>
        </p:txBody>
      </p:sp>
    </p:spTree>
    <p:extLst>
      <p:ext uri="{BB962C8B-B14F-4D97-AF65-F5344CB8AC3E}">
        <p14:creationId xmlns:p14="http://schemas.microsoft.com/office/powerpoint/2010/main" val="426991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CA068-C8B1-7E76-11D5-88F872690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A211B-FB58-D7F1-89E2-AEC17C3EF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210" y="1897233"/>
            <a:ext cx="7772400" cy="21116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Fellowships</a:t>
            </a:r>
          </a:p>
        </p:txBody>
      </p:sp>
    </p:spTree>
    <p:extLst>
      <p:ext uri="{BB962C8B-B14F-4D97-AF65-F5344CB8AC3E}">
        <p14:creationId xmlns:p14="http://schemas.microsoft.com/office/powerpoint/2010/main" val="42629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9B72-FFEB-1E7A-8504-B21CEE83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Roles N &gt; 25 &amp; Grouped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843C89-AB64-D688-73B1-22462DF4C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575353"/>
              </p:ext>
            </p:extLst>
          </p:nvPr>
        </p:nvGraphicFramePr>
        <p:xfrm>
          <a:off x="225468" y="1335221"/>
          <a:ext cx="870559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7885">
                  <a:extLst>
                    <a:ext uri="{9D8B030D-6E8A-4147-A177-3AD203B41FA5}">
                      <a16:colId xmlns:a16="http://schemas.microsoft.com/office/drawing/2014/main" val="96156891"/>
                    </a:ext>
                  </a:extLst>
                </a:gridCol>
                <a:gridCol w="501042">
                  <a:extLst>
                    <a:ext uri="{9D8B030D-6E8A-4147-A177-3AD203B41FA5}">
                      <a16:colId xmlns:a16="http://schemas.microsoft.com/office/drawing/2014/main" val="3295011800"/>
                    </a:ext>
                  </a:extLst>
                </a:gridCol>
                <a:gridCol w="1691013">
                  <a:extLst>
                    <a:ext uri="{9D8B030D-6E8A-4147-A177-3AD203B41FA5}">
                      <a16:colId xmlns:a16="http://schemas.microsoft.com/office/drawing/2014/main" val="3246395539"/>
                    </a:ext>
                  </a:extLst>
                </a:gridCol>
                <a:gridCol w="1515650">
                  <a:extLst>
                    <a:ext uri="{9D8B030D-6E8A-4147-A177-3AD203B41FA5}">
                      <a16:colId xmlns:a16="http://schemas.microsoft.com/office/drawing/2014/main" val="2348245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 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217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Clinical Operations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95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Clinical Operations Director – Associate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24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Clinical Operations Director – Assistant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71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Residency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7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Residency Director – Associate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73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Residency Director –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5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EMS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712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EMS Director – Assistant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79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Division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320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Medical Center Leadership Outside of 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234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Non-ACGME Fellowship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96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Quality/Patient Safety/Risk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166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Vice Chair of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62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8CC72-470C-C59B-4067-1B5256795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4F45-D9FF-7786-4D2B-4B3516A1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Vice Chair Roles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B62CB1-87EE-836C-1630-392A73417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548189"/>
              </p:ext>
            </p:extLst>
          </p:nvPr>
        </p:nvGraphicFramePr>
        <p:xfrm>
          <a:off x="225468" y="1711002"/>
          <a:ext cx="870559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7885">
                  <a:extLst>
                    <a:ext uri="{9D8B030D-6E8A-4147-A177-3AD203B41FA5}">
                      <a16:colId xmlns:a16="http://schemas.microsoft.com/office/drawing/2014/main" val="96156891"/>
                    </a:ext>
                  </a:extLst>
                </a:gridCol>
                <a:gridCol w="501042">
                  <a:extLst>
                    <a:ext uri="{9D8B030D-6E8A-4147-A177-3AD203B41FA5}">
                      <a16:colId xmlns:a16="http://schemas.microsoft.com/office/drawing/2014/main" val="3295011800"/>
                    </a:ext>
                  </a:extLst>
                </a:gridCol>
                <a:gridCol w="1691013">
                  <a:extLst>
                    <a:ext uri="{9D8B030D-6E8A-4147-A177-3AD203B41FA5}">
                      <a16:colId xmlns:a16="http://schemas.microsoft.com/office/drawing/2014/main" val="3246395539"/>
                    </a:ext>
                  </a:extLst>
                </a:gridCol>
                <a:gridCol w="1515650">
                  <a:extLst>
                    <a:ext uri="{9D8B030D-6E8A-4147-A177-3AD203B41FA5}">
                      <a16:colId xmlns:a16="http://schemas.microsoft.com/office/drawing/2014/main" val="2348245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Percent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Percent 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217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Vice Chair of Clinical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95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Vice Chair/Director of Diversity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24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Vice Chair of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71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Vice Chair of Faculty Affairs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7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Vice Chair of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73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Vice Chair of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5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Vice Chair – 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712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9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99D9B-9F41-E707-8B0C-C5BB86EDC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C60E7-D74D-E511-DFE7-F3B266101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210" y="1897233"/>
            <a:ext cx="7772400" cy="21116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Compensation Plans</a:t>
            </a:r>
          </a:p>
        </p:txBody>
      </p:sp>
    </p:spTree>
    <p:extLst>
      <p:ext uri="{BB962C8B-B14F-4D97-AF65-F5344CB8AC3E}">
        <p14:creationId xmlns:p14="http://schemas.microsoft.com/office/powerpoint/2010/main" val="15850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1" y="1213658"/>
            <a:ext cx="9147041" cy="564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do we pay our faculty?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7893" y="1447689"/>
            <a:ext cx="494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Faculty Compensation Plans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399" y="2345640"/>
            <a:ext cx="3250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Single component: 4.5%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Salary only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399" y="4599889"/>
            <a:ext cx="3022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Two component: 6.8%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Base + Extra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Base + Stipend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Base + Bonus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8733" y="2345640"/>
            <a:ext cx="35621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Three component: 15.9%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Base + Extra + Stipend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Base + Extra + Bonus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Base + Stipend + Bonus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8733" y="4602564"/>
            <a:ext cx="4308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Four component: 72.7%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Base + Extra+ Stipend + Bonus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964DFC-0D3B-435A-9CA6-C88E3483173F}"/>
              </a:ext>
            </a:extLst>
          </p:cNvPr>
          <p:cNvSpPr/>
          <p:nvPr/>
        </p:nvSpPr>
        <p:spPr>
          <a:xfrm>
            <a:off x="4501019" y="4596749"/>
            <a:ext cx="4496586" cy="96238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4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Salary Components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6132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6368" y="6317927"/>
            <a:ext cx="393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Chairs, Chiefs, pure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EM faculty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excluded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0358" y="4164866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Base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683" y="4158680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87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Base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2158" y="4158680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83%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Base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9633" y="4164866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Base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7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Salary Components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9465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25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40E91-9809-A61E-01F0-0BB3F9A6E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A0CC-8F27-6EB2-1F17-594B925F7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1452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Faculty Productivity</a:t>
            </a:r>
            <a:br>
              <a:rPr lang="en-US" sz="2700" b="1" dirty="0"/>
            </a:br>
            <a:br>
              <a:rPr lang="en-US" sz="3600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85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68" y="222430"/>
            <a:ext cx="8382000" cy="900752"/>
          </a:xfrm>
        </p:spPr>
        <p:txBody>
          <a:bodyPr>
            <a:normAutofit/>
          </a:bodyPr>
          <a:lstStyle/>
          <a:p>
            <a:r>
              <a:rPr lang="en-US" sz="4400" dirty="0"/>
              <a:t>Faculty Effort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913163"/>
              </p:ext>
            </p:extLst>
          </p:nvPr>
        </p:nvGraphicFramePr>
        <p:xfrm>
          <a:off x="1981270" y="3874416"/>
          <a:ext cx="7162730" cy="2904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914400" y="1470713"/>
            <a:ext cx="716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Percent Faculty Effort:  Multiple Missions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765" y="6509982"/>
            <a:ext cx="1702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Academic Centers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0" y="2068148"/>
            <a:ext cx="5981985" cy="2175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192" y="3933500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FY 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1065" y="428495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FY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1220B-741F-419C-99F9-6059D3B58685}"/>
              </a:ext>
            </a:extLst>
          </p:cNvPr>
          <p:cNvSpPr txBox="1"/>
          <p:nvPr/>
        </p:nvSpPr>
        <p:spPr>
          <a:xfrm>
            <a:off x="4401368" y="1914023"/>
            <a:ext cx="4231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Increasing clinical effort</a:t>
            </a:r>
          </a:p>
        </p:txBody>
      </p:sp>
    </p:spTree>
    <p:extLst>
      <p:ext uri="{BB962C8B-B14F-4D97-AF65-F5344CB8AC3E}">
        <p14:creationId xmlns:p14="http://schemas.microsoft.com/office/powerpoint/2010/main" val="36340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492" y="1911168"/>
            <a:ext cx="3392905" cy="226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Faculty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5401"/>
            <a:ext cx="446224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/>
              <a:t>RVU Productivity</a:t>
            </a:r>
          </a:p>
          <a:p>
            <a:pPr lvl="1"/>
            <a:r>
              <a:rPr lang="en-US" b="1" i="1" dirty="0"/>
              <a:t>Per hour </a:t>
            </a:r>
          </a:p>
          <a:p>
            <a:pPr lvl="1"/>
            <a:r>
              <a:rPr lang="en-US" b="1" i="1" dirty="0"/>
              <a:t>Total</a:t>
            </a:r>
          </a:p>
          <a:p>
            <a:pPr lvl="1"/>
            <a:endParaRPr lang="en-US" b="1" dirty="0"/>
          </a:p>
          <a:p>
            <a:r>
              <a:rPr lang="en-US" b="1" i="1" dirty="0"/>
              <a:t>Publications</a:t>
            </a:r>
          </a:p>
          <a:p>
            <a:pPr lvl="1"/>
            <a:r>
              <a:rPr lang="en-US" b="1" i="1" dirty="0"/>
              <a:t>First vs any author</a:t>
            </a:r>
          </a:p>
          <a:p>
            <a:pPr marL="457200" lvl="1" indent="0">
              <a:buNone/>
            </a:pPr>
            <a:endParaRPr lang="en-US" b="1" i="1" dirty="0"/>
          </a:p>
          <a:p>
            <a:r>
              <a:rPr lang="en-US" b="1" i="1" dirty="0"/>
              <a:t>External Funding </a:t>
            </a:r>
          </a:p>
          <a:p>
            <a:pPr lvl="1"/>
            <a:r>
              <a:rPr lang="en-US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percentage of your effort is externally funded research grants and research contracts including all sponsors (federal, non-federal, foundations and industry) and subcontracts from other institutions?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b="1" i="1" dirty="0"/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The Welsh Centre for Emergency Medicine Research - Swansea Bay University  Health Board">
            <a:extLst>
              <a:ext uri="{FF2B5EF4-FFF2-40B4-BE49-F238E27FC236}">
                <a16:creationId xmlns:a16="http://schemas.microsoft.com/office/drawing/2014/main" id="{D9DAB4E9-E3E4-41CD-AD73-A0992FD58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43" y="4369139"/>
            <a:ext cx="3874176" cy="16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DF75-23DA-4FD9-9659-A57DAA61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Benchmarks NEED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AEF3D325-F741-46DA-B4B5-3D30D8AAC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766408"/>
              </p:ext>
            </p:extLst>
          </p:nvPr>
        </p:nvGraphicFramePr>
        <p:xfrm>
          <a:off x="1736697" y="2418556"/>
          <a:ext cx="5481586" cy="317275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095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8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5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Median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Annual Physician Hrs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34,098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29,555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Patients per Hour Staffed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2.3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2.2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Patients per Hour Billed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2.2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2.1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3199065605"/>
                  </a:ext>
                </a:extLst>
              </a:tr>
              <a:tr h="4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WRVU/CFTE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9,304</a:t>
                      </a: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9,318</a:t>
                      </a: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WRVU per MD Hour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6.3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6.1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24243451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A1C368-F7D5-432A-BF7D-1A3538CF572B}"/>
              </a:ext>
            </a:extLst>
          </p:cNvPr>
          <p:cNvSpPr txBox="1"/>
          <p:nvPr/>
        </p:nvSpPr>
        <p:spPr>
          <a:xfrm>
            <a:off x="1858340" y="5816954"/>
            <a:ext cx="542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Note: CFTE based upon the FTE reported as clinically based FTE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0FBCB-2D77-4169-986B-901C7E62A9BD}"/>
              </a:ext>
            </a:extLst>
          </p:cNvPr>
          <p:cNvSpPr txBox="1"/>
          <p:nvPr/>
        </p:nvSpPr>
        <p:spPr>
          <a:xfrm>
            <a:off x="2486560" y="1658122"/>
            <a:ext cx="3981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Clinical Productivity</a:t>
            </a:r>
          </a:p>
        </p:txBody>
      </p:sp>
    </p:spTree>
    <p:extLst>
      <p:ext uri="{BB962C8B-B14F-4D97-AF65-F5344CB8AC3E}">
        <p14:creationId xmlns:p14="http://schemas.microsoft.com/office/powerpoint/2010/main" val="28809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562FD-82E9-5E4B-C682-47D027D08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BA86-492A-DE9B-049E-1E6D4DF5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256 Fellows</a:t>
            </a:r>
          </a:p>
          <a:p>
            <a:r>
              <a:rPr lang="en-US" dirty="0"/>
              <a:t>66% come from 3 Year Programs</a:t>
            </a:r>
          </a:p>
          <a:p>
            <a:r>
              <a:rPr lang="en-US" dirty="0"/>
              <a:t>64% Non-ACGME Programs</a:t>
            </a:r>
          </a:p>
          <a:p>
            <a:r>
              <a:rPr lang="en-US" dirty="0"/>
              <a:t>Popular Fellowships:</a:t>
            </a:r>
          </a:p>
          <a:p>
            <a:pPr lvl="1"/>
            <a:r>
              <a:rPr lang="en-US" dirty="0"/>
              <a:t>Ultrasound – 15%</a:t>
            </a:r>
          </a:p>
          <a:p>
            <a:pPr lvl="1"/>
            <a:r>
              <a:rPr lang="en-US" dirty="0"/>
              <a:t>Education/Education Scholarship – 12%</a:t>
            </a:r>
          </a:p>
          <a:p>
            <a:pPr lvl="1"/>
            <a:r>
              <a:rPr lang="en-US" dirty="0"/>
              <a:t>EMS – 12%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C728-F795-F735-846A-F1C390A0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 and Median RVUs/Hour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0B7C065-0437-9B0E-0B34-0B573DC4B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251824"/>
              </p:ext>
            </p:extLst>
          </p:nvPr>
        </p:nvGraphicFramePr>
        <p:xfrm>
          <a:off x="1524000" y="175581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26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0049F-6582-4069-B10B-27C57944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Faculty Benchmarks Primary Academic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DA2C1-621F-46AB-AD0D-820777A24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016" y="1600199"/>
            <a:ext cx="4038600" cy="4525963"/>
          </a:xfrm>
        </p:spPr>
        <p:txBody>
          <a:bodyPr>
            <a:normAutofit/>
          </a:bodyPr>
          <a:lstStyle/>
          <a:p>
            <a:r>
              <a:rPr lang="en-US" b="1" dirty="0"/>
              <a:t>Authorship</a:t>
            </a:r>
          </a:p>
          <a:p>
            <a:pPr lvl="1"/>
            <a:r>
              <a:rPr lang="en-US" b="1" i="1" dirty="0"/>
              <a:t>545 </a:t>
            </a:r>
            <a:r>
              <a:rPr lang="en-US" dirty="0"/>
              <a:t>faculty reported having a publication this year (</a:t>
            </a:r>
            <a:r>
              <a:rPr lang="en-US" b="1" i="1" dirty="0"/>
              <a:t>32%</a:t>
            </a:r>
            <a:r>
              <a:rPr lang="en-US" dirty="0"/>
              <a:t>)</a:t>
            </a:r>
          </a:p>
          <a:p>
            <a:pPr lvl="2"/>
            <a:r>
              <a:rPr lang="en-US" b="1" dirty="0"/>
              <a:t>17% First Author</a:t>
            </a:r>
          </a:p>
          <a:p>
            <a:pPr lvl="2"/>
            <a:r>
              <a:rPr lang="en-US" b="1" dirty="0"/>
              <a:t>23% Senior Author</a:t>
            </a:r>
          </a:p>
          <a:p>
            <a:pPr lvl="2"/>
            <a:r>
              <a:rPr lang="en-US" b="1" dirty="0"/>
              <a:t>66% Other Authorship position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36F0F-21FA-4FCF-96A9-4A2259971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97417" cy="4525963"/>
          </a:xfrm>
        </p:spPr>
        <p:txBody>
          <a:bodyPr>
            <a:normAutofit/>
          </a:bodyPr>
          <a:lstStyle/>
          <a:p>
            <a:r>
              <a:rPr lang="en-US" b="1" dirty="0"/>
              <a:t>External Funding</a:t>
            </a:r>
          </a:p>
          <a:p>
            <a:pPr lvl="1"/>
            <a:r>
              <a:rPr lang="en-US" b="1" i="1" dirty="0"/>
              <a:t>13% </a:t>
            </a:r>
            <a:r>
              <a:rPr lang="en-US" dirty="0"/>
              <a:t>of faculty reported having “external funding”</a:t>
            </a:r>
          </a:p>
          <a:p>
            <a:pPr lvl="1"/>
            <a:r>
              <a:rPr lang="en-US" dirty="0"/>
              <a:t>Of those reporting:</a:t>
            </a:r>
          </a:p>
          <a:p>
            <a:pPr lvl="2"/>
            <a:r>
              <a:rPr lang="en-US" b="1" i="1" dirty="0"/>
              <a:t>24% of effort is supported</a:t>
            </a:r>
          </a:p>
          <a:p>
            <a:pPr lvl="2"/>
            <a:r>
              <a:rPr lang="en-US" dirty="0"/>
              <a:t>Range: 1 to 90%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0CA68-304A-4CEB-BF56-E8A1002B1E14}"/>
              </a:ext>
            </a:extLst>
          </p:cNvPr>
          <p:cNvSpPr txBox="1"/>
          <p:nvPr/>
        </p:nvSpPr>
        <p:spPr>
          <a:xfrm>
            <a:off x="4460907" y="4380637"/>
            <a:ext cx="4572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Academic Emergency Medicine - Wiley Online Library">
            <a:extLst>
              <a:ext uri="{FF2B5EF4-FFF2-40B4-BE49-F238E27FC236}">
                <a16:creationId xmlns:a16="http://schemas.microsoft.com/office/drawing/2014/main" id="{5D86B764-42E2-44DF-B7E8-F59C23B3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59" y="4514248"/>
            <a:ext cx="1667127" cy="218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C3CE29-B2F7-4457-BFBA-C0D962DB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57" y="4907753"/>
            <a:ext cx="2117557" cy="18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2538" y="2921168"/>
            <a:ext cx="35589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/>
              <a:t>Thanks</a:t>
            </a:r>
          </a:p>
          <a:p>
            <a:pPr algn="ctr"/>
            <a:r>
              <a:rPr lang="en-US" sz="6000" b="1" dirty="0"/>
              <a:t>Let’s talk…</a:t>
            </a:r>
          </a:p>
        </p:txBody>
      </p:sp>
    </p:spTree>
    <p:extLst>
      <p:ext uri="{BB962C8B-B14F-4D97-AF65-F5344CB8AC3E}">
        <p14:creationId xmlns:p14="http://schemas.microsoft.com/office/powerpoint/2010/main" val="18459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7911-952E-414E-1CB9-C3088EC5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Fellowships and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972B0-B6C5-4264-90AA-15AE94D32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Global EM fellows increased from 2023</a:t>
            </a:r>
          </a:p>
          <a:p>
            <a:r>
              <a:rPr lang="en-US" dirty="0"/>
              <a:t>Administration fellows decreased from 2023</a:t>
            </a:r>
          </a:p>
          <a:p>
            <a:endParaRPr lang="en-US" dirty="0"/>
          </a:p>
          <a:p>
            <a:r>
              <a:rPr lang="en-US" dirty="0"/>
              <a:t>Other Fellowships: PEM, Critical Care and EM, Disaster Medicine, Medical Toxicology, Sports Medicine, Undersea and Hyperbaric Medicine, Faculty Development, Geriatric EM, Research, Simulation, Transport Medicine, Wilderness Medicine</a:t>
            </a:r>
          </a:p>
        </p:txBody>
      </p:sp>
    </p:spTree>
    <p:extLst>
      <p:ext uri="{BB962C8B-B14F-4D97-AF65-F5344CB8AC3E}">
        <p14:creationId xmlns:p14="http://schemas.microsoft.com/office/powerpoint/2010/main" val="4461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513A5-DF05-FEC8-3A9E-2967C1ED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F698E-4BEA-D4E4-D660-D86ABF009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the whole cohort 65% utilize the PGY scale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8EE6EC-8B9C-F874-272F-7887BD0AE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453130"/>
              </p:ext>
            </p:extLst>
          </p:nvPr>
        </p:nvGraphicFramePr>
        <p:xfrm>
          <a:off x="786578" y="2630133"/>
          <a:ext cx="7900221" cy="1597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755">
                  <a:extLst>
                    <a:ext uri="{9D8B030D-6E8A-4147-A177-3AD203B41FA5}">
                      <a16:colId xmlns:a16="http://schemas.microsoft.com/office/drawing/2014/main" val="220512869"/>
                    </a:ext>
                  </a:extLst>
                </a:gridCol>
                <a:gridCol w="3419771">
                  <a:extLst>
                    <a:ext uri="{9D8B030D-6E8A-4147-A177-3AD203B41FA5}">
                      <a16:colId xmlns:a16="http://schemas.microsoft.com/office/drawing/2014/main" val="1282964194"/>
                    </a:ext>
                  </a:extLst>
                </a:gridCol>
                <a:gridCol w="2651695">
                  <a:extLst>
                    <a:ext uri="{9D8B030D-6E8A-4147-A177-3AD203B41FA5}">
                      <a16:colId xmlns:a16="http://schemas.microsoft.com/office/drawing/2014/main" val="538165977"/>
                    </a:ext>
                  </a:extLst>
                </a:gridCol>
              </a:tblGrid>
              <a:tr h="2659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Average Base Compensation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Average Total Compensation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6135172"/>
                  </a:ext>
                </a:extLst>
              </a:tr>
              <a:tr h="4814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ACGME Fellows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$ 82,850.61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$  122,199.93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055329"/>
                  </a:ext>
                </a:extLst>
              </a:tr>
              <a:tr h="4814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Non-ACGME Fellows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$ 95,757.90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$  118,776.86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284281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219117C-E1D3-1649-20A1-2B7C2F39B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21354"/>
              </p:ext>
            </p:extLst>
          </p:nvPr>
        </p:nvGraphicFramePr>
        <p:xfrm>
          <a:off x="786579" y="4652907"/>
          <a:ext cx="7900221" cy="1435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993">
                  <a:extLst>
                    <a:ext uri="{9D8B030D-6E8A-4147-A177-3AD203B41FA5}">
                      <a16:colId xmlns:a16="http://schemas.microsoft.com/office/drawing/2014/main" val="2220548790"/>
                    </a:ext>
                  </a:extLst>
                </a:gridCol>
                <a:gridCol w="3231716">
                  <a:extLst>
                    <a:ext uri="{9D8B030D-6E8A-4147-A177-3AD203B41FA5}">
                      <a16:colId xmlns:a16="http://schemas.microsoft.com/office/drawing/2014/main" val="2914993386"/>
                    </a:ext>
                  </a:extLst>
                </a:gridCol>
                <a:gridCol w="2842512">
                  <a:extLst>
                    <a:ext uri="{9D8B030D-6E8A-4147-A177-3AD203B41FA5}">
                      <a16:colId xmlns:a16="http://schemas.microsoft.com/office/drawing/2014/main" val="490035330"/>
                    </a:ext>
                  </a:extLst>
                </a:gridCol>
              </a:tblGrid>
              <a:tr h="31066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Average Base Hours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Average Extra Hours Worked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7251482"/>
                  </a:ext>
                </a:extLst>
              </a:tr>
              <a:tr h="5622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ACGME Fellows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718.48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266.79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9776342"/>
                  </a:ext>
                </a:extLst>
              </a:tr>
              <a:tr h="5622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Non-ACGME Fellows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790.32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159.75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291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36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B11A-6B4D-461E-1A07-0DD1121C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Non-ACGME Fellowship Pay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708593E5-623E-3AD7-A159-054838ECA6B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33360078"/>
                  </p:ext>
                </p:extLst>
              </p:nvPr>
            </p:nvGraphicFramePr>
            <p:xfrm>
              <a:off x="457200" y="1600200"/>
              <a:ext cx="8229600" cy="45259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ontent Placeholder 5">
                <a:extLst>
                  <a:ext uri="{FF2B5EF4-FFF2-40B4-BE49-F238E27FC236}">
                    <a16:creationId xmlns:a16="http://schemas.microsoft.com/office/drawing/2014/main" id="{708593E5-623E-3AD7-A159-054838ECA6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0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4DDEA-8C96-9D0C-0276-09518A43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Compensation by Region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A6C907-ED50-C902-B691-BB542354ED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7358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0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F705-D3EF-833C-2C4A-1556A224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Degree Investment from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B82FC-3EE8-1472-CFA9-0F33480B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17% of fellowships require a degree</a:t>
            </a:r>
          </a:p>
          <a:p>
            <a:pPr lvl="1"/>
            <a:r>
              <a:rPr lang="en-US" dirty="0"/>
              <a:t>Average $31,305.42 investment for degree</a:t>
            </a:r>
          </a:p>
          <a:p>
            <a:pPr lvl="1"/>
            <a:r>
              <a:rPr lang="en-US" dirty="0"/>
              <a:t>For required degrees, 73% of departments pay for the whole thing</a:t>
            </a:r>
          </a:p>
          <a:p>
            <a:r>
              <a:rPr lang="en-US" dirty="0"/>
              <a:t>17% of fellowships have optional degrees</a:t>
            </a:r>
          </a:p>
          <a:p>
            <a:pPr lvl="1"/>
            <a:r>
              <a:rPr lang="en-US" dirty="0"/>
              <a:t>Average $19,351.73 investment</a:t>
            </a:r>
          </a:p>
          <a:p>
            <a:pPr lvl="1"/>
            <a:endParaRPr lang="en-US" dirty="0"/>
          </a:p>
          <a:p>
            <a:r>
              <a:rPr lang="en-US" dirty="0"/>
              <a:t>Required fellowships include admin, education, global EM, research, and simulation</a:t>
            </a:r>
          </a:p>
        </p:txBody>
      </p:sp>
    </p:spTree>
    <p:extLst>
      <p:ext uri="{BB962C8B-B14F-4D97-AF65-F5344CB8AC3E}">
        <p14:creationId xmlns:p14="http://schemas.microsoft.com/office/powerpoint/2010/main" val="14902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ACEM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al shimmery Segoe">
  <a:themeElements>
    <a:clrScheme name="Teal Template-Template">
      <a:dk1>
        <a:srgbClr val="000000"/>
      </a:dk1>
      <a:lt1>
        <a:srgbClr val="FFFFFF"/>
      </a:lt1>
      <a:dk2>
        <a:srgbClr val="056981"/>
      </a:dk2>
      <a:lt2>
        <a:srgbClr val="BEECE7"/>
      </a:lt2>
      <a:accent1>
        <a:srgbClr val="FFC000"/>
      </a:accent1>
      <a:accent2>
        <a:srgbClr val="6B8EC7"/>
      </a:accent2>
      <a:accent3>
        <a:srgbClr val="DF8045"/>
      </a:accent3>
      <a:accent4>
        <a:srgbClr val="35C595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561C2E7B80643B697D458146D3EAA" ma:contentTypeVersion="16" ma:contentTypeDescription="Create a new document." ma:contentTypeScope="" ma:versionID="344c193c3318c4dce11e319c266862f6">
  <xsd:schema xmlns:xsd="http://www.w3.org/2001/XMLSchema" xmlns:xs="http://www.w3.org/2001/XMLSchema" xmlns:p="http://schemas.microsoft.com/office/2006/metadata/properties" xmlns:ns3="3c22b496-d718-42f7-9cbd-6b1276830723" xmlns:ns4="c1aa1e25-462f-4f57-b888-3f1b696aa31e" targetNamespace="http://schemas.microsoft.com/office/2006/metadata/properties" ma:root="true" ma:fieldsID="6b2e1ee9daeee3454cb407063ec45345" ns3:_="" ns4:_="">
    <xsd:import namespace="3c22b496-d718-42f7-9cbd-6b1276830723"/>
    <xsd:import namespace="c1aa1e25-462f-4f57-b888-3f1b696aa3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2b496-d718-42f7-9cbd-6b12768307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a1e25-462f-4f57-b888-3f1b696aa3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EEFF37-9216-46E1-886C-25C0482C30A5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1aa1e25-462f-4f57-b888-3f1b696aa31e"/>
    <ds:schemaRef ds:uri="http://purl.org/dc/dcmitype/"/>
    <ds:schemaRef ds:uri="http://www.w3.org/XML/1998/namespace"/>
    <ds:schemaRef ds:uri="http://purl.org/dc/elements/1.1/"/>
    <ds:schemaRef ds:uri="3c22b496-d718-42f7-9cbd-6b127683072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3B78BA-ADA1-4994-A28D-F58B64455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22b496-d718-42f7-9cbd-6b1276830723"/>
    <ds:schemaRef ds:uri="c1aa1e25-462f-4f57-b888-3f1b696aa3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6E768F-3F86-4605-9AFB-FDC228E50AE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db864bc-821c-4dd3-a9c9-5002b5129ec6}" enabled="1" method="Standard" siteId="{0b95a125-791c-4f0a-9f9e-99e36311750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AAAEM PowerPoint Template</Template>
  <TotalTime>129349</TotalTime>
  <Words>1548</Words>
  <Application>Microsoft Office PowerPoint</Application>
  <PresentationFormat>On-screen Show (4:3)</PresentationFormat>
  <Paragraphs>448</Paragraphs>
  <Slides>42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Aptos Narrow</vt:lpstr>
      <vt:lpstr>Arial</vt:lpstr>
      <vt:lpstr>Calibri</vt:lpstr>
      <vt:lpstr>AACEM PowerPoint Template</vt:lpstr>
      <vt:lpstr>1_Teal shimmery Segoe</vt:lpstr>
      <vt:lpstr>Academy of Administrators in Academic Emergency Medicine  Salary and Productivity Survey Fiscal Year 2025</vt:lpstr>
      <vt:lpstr>PowerPoint Presentation</vt:lpstr>
      <vt:lpstr>PowerPoint Presentation</vt:lpstr>
      <vt:lpstr>Stats</vt:lpstr>
      <vt:lpstr>Types of Fellowships and Trends</vt:lpstr>
      <vt:lpstr>Department Investment</vt:lpstr>
      <vt:lpstr>Non-ACGME Fellowship Pay</vt:lpstr>
      <vt:lpstr>Base Compensation by Region</vt:lpstr>
      <vt:lpstr>Degree Investment from Department</vt:lpstr>
      <vt:lpstr>Faculty Salary   </vt:lpstr>
      <vt:lpstr>Faculty Demographics</vt:lpstr>
      <vt:lpstr>Faculty Demographics</vt:lpstr>
      <vt:lpstr>Faculty Demographics </vt:lpstr>
      <vt:lpstr>Faculty Demographics</vt:lpstr>
      <vt:lpstr>Faculty Demographics</vt:lpstr>
      <vt:lpstr>Faculty Demographics</vt:lpstr>
      <vt:lpstr>Clinical Hours: Rank &amp; Site</vt:lpstr>
      <vt:lpstr>Salary Trends: No Chair &amp; Chief</vt:lpstr>
      <vt:lpstr>Salary Trends</vt:lpstr>
      <vt:lpstr>Total Salary by Rank</vt:lpstr>
      <vt:lpstr>Salary Trends</vt:lpstr>
      <vt:lpstr>FTE Breakdown by Rank</vt:lpstr>
      <vt:lpstr>Salary Trends: Regions</vt:lpstr>
      <vt:lpstr>Buydown/Protected Time Buckets</vt:lpstr>
      <vt:lpstr>Benchmark Data and Buydown</vt:lpstr>
      <vt:lpstr>Averages for Conversation </vt:lpstr>
      <vt:lpstr>Medical Director Buydown</vt:lpstr>
      <vt:lpstr>Gender Differences</vt:lpstr>
      <vt:lpstr>Gender and Leadership</vt:lpstr>
      <vt:lpstr>Leadership Roles N &gt; 25 &amp; Grouped</vt:lpstr>
      <vt:lpstr>Vice Chair Roles</vt:lpstr>
      <vt:lpstr>PowerPoint Presentation</vt:lpstr>
      <vt:lpstr>How do we pay our faculty? </vt:lpstr>
      <vt:lpstr>Salary Components</vt:lpstr>
      <vt:lpstr>Salary Components</vt:lpstr>
      <vt:lpstr>Faculty Productivity  </vt:lpstr>
      <vt:lpstr>Faculty Effort</vt:lpstr>
      <vt:lpstr>Faculty Benchmarks</vt:lpstr>
      <vt:lpstr>Faculty Benchmarks NEED</vt:lpstr>
      <vt:lpstr>Mean and Median RVUs/Hour</vt:lpstr>
      <vt:lpstr>Faculty Benchmarks Primary Academic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Academy of Administrators in Academic Emergency Medicine  Fiscal Year 2015 Benchmark and Salary Survey</dc:title>
  <dc:creator>Jim Scheulen</dc:creator>
  <cp:lastModifiedBy>Starcher, Alyssa</cp:lastModifiedBy>
  <cp:revision>1674</cp:revision>
  <cp:lastPrinted>2021-03-05T19:16:35Z</cp:lastPrinted>
  <dcterms:created xsi:type="dcterms:W3CDTF">2016-02-01T11:20:51Z</dcterms:created>
  <dcterms:modified xsi:type="dcterms:W3CDTF">2026-03-17T03:45:08Z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0x010100B5B561C2E7B80643B697D458146D3EAA</vt:lpwstr>
  </property>
</Properties>
</file>