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9" r:id="rId2"/>
    <p:sldId id="257" r:id="rId3"/>
    <p:sldId id="262" r:id="rId4"/>
    <p:sldId id="258" r:id="rId5"/>
    <p:sldId id="263" r:id="rId6"/>
    <p:sldId id="260" r:id="rId7"/>
    <p:sldId id="264" r:id="rId8"/>
    <p:sldId id="261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G/8gjko37zUEdnR5wVOUpHKOb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88"/>
    <p:restoredTop sz="94658"/>
  </p:normalViewPr>
  <p:slideViewPr>
    <p:cSldViewPr snapToGrid="0">
      <p:cViewPr varScale="1">
        <p:scale>
          <a:sx n="72" d="100"/>
          <a:sy n="72" d="100"/>
        </p:scale>
        <p:origin x="216" y="1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e4ebf1e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e4ebf1e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BEA9947-5C96-667E-9664-989E1050B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e4ebf1e0_1_0:notes">
            <a:extLst>
              <a:ext uri="{FF2B5EF4-FFF2-40B4-BE49-F238E27FC236}">
                <a16:creationId xmlns:a16="http://schemas.microsoft.com/office/drawing/2014/main" id="{8943EA86-A11C-795C-BDF2-C9BCAC0C4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e4ebf1e0_1_0:notes">
            <a:extLst>
              <a:ext uri="{FF2B5EF4-FFF2-40B4-BE49-F238E27FC236}">
                <a16:creationId xmlns:a16="http://schemas.microsoft.com/office/drawing/2014/main" id="{84D4FC75-D7A7-E179-C83A-E8B6F67BBD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47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>
          <a:extLst>
            <a:ext uri="{FF2B5EF4-FFF2-40B4-BE49-F238E27FC236}">
              <a16:creationId xmlns:a16="http://schemas.microsoft.com/office/drawing/2014/main" id="{11699BC0-BB53-D243-D572-8549144E7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>
            <a:extLst>
              <a:ext uri="{FF2B5EF4-FFF2-40B4-BE49-F238E27FC236}">
                <a16:creationId xmlns:a16="http://schemas.microsoft.com/office/drawing/2014/main" id="{E757669D-3198-EAF6-316D-9A89C4BAB8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>
            <a:extLst>
              <a:ext uri="{FF2B5EF4-FFF2-40B4-BE49-F238E27FC236}">
                <a16:creationId xmlns:a16="http://schemas.microsoft.com/office/drawing/2014/main" id="{9904B657-993D-75CB-6A60-80B5FAC013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7479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>
          <a:extLst>
            <a:ext uri="{FF2B5EF4-FFF2-40B4-BE49-F238E27FC236}">
              <a16:creationId xmlns:a16="http://schemas.microsoft.com/office/drawing/2014/main" id="{79A70633-0CD8-1F87-5DD3-33D24E3AA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>
            <a:extLst>
              <a:ext uri="{FF2B5EF4-FFF2-40B4-BE49-F238E27FC236}">
                <a16:creationId xmlns:a16="http://schemas.microsoft.com/office/drawing/2014/main" id="{F0C608F6-280C-0938-35F7-5F3CB22231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>
            <a:extLst>
              <a:ext uri="{FF2B5EF4-FFF2-40B4-BE49-F238E27FC236}">
                <a16:creationId xmlns:a16="http://schemas.microsoft.com/office/drawing/2014/main" id="{D078AE2D-9CFE-0684-23D2-FC14EE7ABE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3609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>
          <a:extLst>
            <a:ext uri="{FF2B5EF4-FFF2-40B4-BE49-F238E27FC236}">
              <a16:creationId xmlns:a16="http://schemas.microsoft.com/office/drawing/2014/main" id="{16BAD4F9-3605-3FC9-CDE3-1AC1D1F06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>
            <a:extLst>
              <a:ext uri="{FF2B5EF4-FFF2-40B4-BE49-F238E27FC236}">
                <a16:creationId xmlns:a16="http://schemas.microsoft.com/office/drawing/2014/main" id="{AEE93B97-37EC-FA12-B6F8-5592203A76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>
            <a:extLst>
              <a:ext uri="{FF2B5EF4-FFF2-40B4-BE49-F238E27FC236}">
                <a16:creationId xmlns:a16="http://schemas.microsoft.com/office/drawing/2014/main" id="{ED35C685-BED2-A706-ADA4-BC65D94B90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9405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>
          <a:extLst>
            <a:ext uri="{FF2B5EF4-FFF2-40B4-BE49-F238E27FC236}">
              <a16:creationId xmlns:a16="http://schemas.microsoft.com/office/drawing/2014/main" id="{B9E1C92E-D512-0CA4-0C74-36FDBFDD1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>
            <a:extLst>
              <a:ext uri="{FF2B5EF4-FFF2-40B4-BE49-F238E27FC236}">
                <a16:creationId xmlns:a16="http://schemas.microsoft.com/office/drawing/2014/main" id="{144BB1A5-5371-5893-FB2C-F98F58F807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>
            <a:extLst>
              <a:ext uri="{FF2B5EF4-FFF2-40B4-BE49-F238E27FC236}">
                <a16:creationId xmlns:a16="http://schemas.microsoft.com/office/drawing/2014/main" id="{06C704DD-3F1F-F5E3-847A-BD5EDB62FF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280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EMF Pg 2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4" descr="SAEM Foundation.jpg"/>
          <p:cNvPicPr preferRelativeResize="0"/>
          <p:nvPr/>
        </p:nvPicPr>
        <p:blipFill rotWithShape="1">
          <a:blip r:embed="rId2">
            <a:alphaModFix/>
          </a:blip>
          <a:srcRect b="16650"/>
          <a:stretch/>
        </p:blipFill>
        <p:spPr>
          <a:xfrm>
            <a:off x="0" y="0"/>
            <a:ext cx="9144000" cy="571601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SAEM Foundation.jpg"/>
          <p:cNvPicPr preferRelativeResize="0"/>
          <p:nvPr/>
        </p:nvPicPr>
        <p:blipFill rotWithShape="1">
          <a:blip r:embed="rId2">
            <a:alphaModFix/>
          </a:blip>
          <a:srcRect b="17702"/>
          <a:stretch/>
        </p:blipFill>
        <p:spPr>
          <a:xfrm>
            <a:off x="0" y="0"/>
            <a:ext cx="9144000" cy="5643961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7" descr="SAEM Foundation.jpg"/>
          <p:cNvPicPr preferRelativeResize="0"/>
          <p:nvPr/>
        </p:nvPicPr>
        <p:blipFill rotWithShape="1">
          <a:blip r:embed="rId2">
            <a:alphaModFix/>
          </a:blip>
          <a:srcRect b="20103"/>
          <a:stretch/>
        </p:blipFill>
        <p:spPr>
          <a:xfrm>
            <a:off x="0" y="0"/>
            <a:ext cx="9144000" cy="547934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8" descr="SAEM Foundation.jpg"/>
          <p:cNvPicPr preferRelativeResize="0"/>
          <p:nvPr/>
        </p:nvPicPr>
        <p:blipFill rotWithShape="1">
          <a:blip r:embed="rId2">
            <a:alphaModFix/>
          </a:blip>
          <a:srcRect b="18045"/>
          <a:stretch/>
        </p:blipFill>
        <p:spPr>
          <a:xfrm>
            <a:off x="0" y="0"/>
            <a:ext cx="9144000" cy="562044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9" descr="SAEM Foundation.jpg"/>
          <p:cNvPicPr preferRelativeResize="0"/>
          <p:nvPr/>
        </p:nvPicPr>
        <p:blipFill rotWithShape="1">
          <a:blip r:embed="rId2">
            <a:alphaModFix/>
          </a:blip>
          <a:srcRect b="17017"/>
          <a:stretch/>
        </p:blipFill>
        <p:spPr>
          <a:xfrm>
            <a:off x="0" y="0"/>
            <a:ext cx="9144000" cy="569099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0" descr="SAEM Foundation.jpg"/>
          <p:cNvPicPr preferRelativeResize="0"/>
          <p:nvPr/>
        </p:nvPicPr>
        <p:blipFill rotWithShape="1">
          <a:blip r:embed="rId2">
            <a:alphaModFix/>
          </a:blip>
          <a:srcRect b="18731"/>
          <a:stretch/>
        </p:blipFill>
        <p:spPr>
          <a:xfrm>
            <a:off x="0" y="0"/>
            <a:ext cx="9144000" cy="557341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 descr="SAEM Foundation.jpg"/>
          <p:cNvPicPr preferRelativeResize="0"/>
          <p:nvPr/>
        </p:nvPicPr>
        <p:blipFill rotWithShape="1">
          <a:blip r:embed="rId2">
            <a:alphaModFix/>
          </a:blip>
          <a:srcRect b="17357"/>
          <a:stretch/>
        </p:blipFill>
        <p:spPr>
          <a:xfrm>
            <a:off x="0" y="0"/>
            <a:ext cx="9144000" cy="566747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79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 descr="Title 3 AEM.jpg"/>
          <p:cNvPicPr preferRelativeResize="0"/>
          <p:nvPr/>
        </p:nvPicPr>
        <p:blipFill rotWithShape="1">
          <a:blip r:embed="rId10">
            <a:alphaModFix/>
          </a:blip>
          <a:srcRect b="10671"/>
          <a:stretch/>
        </p:blipFill>
        <p:spPr>
          <a:xfrm>
            <a:off x="0" y="0"/>
            <a:ext cx="9144000" cy="612616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11">
            <a:alphaModFix/>
          </a:blip>
          <a:srcRect l="1075" t="5069" r="5440" b="13563"/>
          <a:stretch/>
        </p:blipFill>
        <p:spPr>
          <a:xfrm>
            <a:off x="5633975" y="5881950"/>
            <a:ext cx="3500500" cy="9300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br.org/2026/03/how-to-manage-an-insecure-leade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250317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ts val="4800"/>
            </a:pPr>
            <a:r>
              <a:rPr lang="en-US" sz="30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When Leadership Hits Resistance: </a:t>
            </a:r>
            <a:endParaRPr sz="3000" b="1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algn="ctr">
              <a:buClr>
                <a:srgbClr val="FFFFFF"/>
              </a:buClr>
              <a:buSzPts val="4800"/>
            </a:pPr>
            <a:r>
              <a:rPr lang="en-US" sz="30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Identifying and Responding to Early Warning Signs</a:t>
            </a:r>
            <a:endParaRPr sz="3000" b="1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algn="ctr">
              <a:buClr>
                <a:srgbClr val="FFFFFF"/>
              </a:buClr>
              <a:buSzPts val="4800"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341757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CADCFC"/>
              </a:buClr>
              <a:buSzPts val="2400"/>
            </a:pPr>
            <a:r>
              <a:rPr lang="en-US" sz="2400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Navigation Strategies for Academic Leaders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497205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CADCFC"/>
              </a:buClr>
              <a:buSzPts val="1400"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10e4ebf1e0_1_0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Scenario 1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C3A674-FFE8-F235-B07C-DEE0569F7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262" y="1618130"/>
            <a:ext cx="4133476" cy="41334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CC22221-5AD2-263A-75EF-777820807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10e4ebf1e0_1_0">
            <a:extLst>
              <a:ext uri="{FF2B5EF4-FFF2-40B4-BE49-F238E27FC236}">
                <a16:creationId xmlns:a16="http://schemas.microsoft.com/office/drawing/2014/main" id="{BC3B3337-A08A-AC5D-C46B-70F99CB32C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The Toxic Rockstar</a:t>
            </a:r>
            <a:endParaRPr dirty="0"/>
          </a:p>
        </p:txBody>
      </p:sp>
      <p:sp>
        <p:nvSpPr>
          <p:cNvPr id="87" name="Google Shape;87;g210e4ebf1e0_1_0">
            <a:extLst>
              <a:ext uri="{FF2B5EF4-FFF2-40B4-BE49-F238E27FC236}">
                <a16:creationId xmlns:a16="http://schemas.microsoft.com/office/drawing/2014/main" id="{76DFA559-D2BE-B41F-BD23-050DAD76A7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Discussion </a:t>
            </a:r>
          </a:p>
          <a:p>
            <a:pPr marL="11430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03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Scenario 2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649E2F-C1F0-9D7A-BDA6-668712B58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412" y="1711885"/>
            <a:ext cx="4115175" cy="4115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>
          <a:extLst>
            <a:ext uri="{FF2B5EF4-FFF2-40B4-BE49-F238E27FC236}">
              <a16:creationId xmlns:a16="http://schemas.microsoft.com/office/drawing/2014/main" id="{9CAFCF35-2DEE-F305-63DD-FCE02ADB5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>
            <a:extLst>
              <a:ext uri="{FF2B5EF4-FFF2-40B4-BE49-F238E27FC236}">
                <a16:creationId xmlns:a16="http://schemas.microsoft.com/office/drawing/2014/main" id="{FACC434A-5F8D-67DE-E1BB-8FA5053BDB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Change Agent </a:t>
            </a:r>
            <a:endParaRPr dirty="0"/>
          </a:p>
        </p:txBody>
      </p:sp>
      <p:sp>
        <p:nvSpPr>
          <p:cNvPr id="93" name="Google Shape;93;g1f6103d51be_0_2">
            <a:extLst>
              <a:ext uri="{FF2B5EF4-FFF2-40B4-BE49-F238E27FC236}">
                <a16:creationId xmlns:a16="http://schemas.microsoft.com/office/drawing/2014/main" id="{434D5CA0-5103-89A5-CFA2-ADD58A5567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Discussion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209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>
          <a:extLst>
            <a:ext uri="{FF2B5EF4-FFF2-40B4-BE49-F238E27FC236}">
              <a16:creationId xmlns:a16="http://schemas.microsoft.com/office/drawing/2014/main" id="{69B2E695-E1D1-3903-ABDB-7F3C53F4B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>
            <a:extLst>
              <a:ext uri="{FF2B5EF4-FFF2-40B4-BE49-F238E27FC236}">
                <a16:creationId xmlns:a16="http://schemas.microsoft.com/office/drawing/2014/main" id="{980C42EA-60D4-4166-C24F-F4C98C3F98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Scenario 3</a:t>
            </a:r>
            <a:endParaRPr dirty="0"/>
          </a:p>
        </p:txBody>
      </p:sp>
      <p:sp>
        <p:nvSpPr>
          <p:cNvPr id="93" name="Google Shape;93;g1f6103d51be_0_2">
            <a:extLst>
              <a:ext uri="{FF2B5EF4-FFF2-40B4-BE49-F238E27FC236}">
                <a16:creationId xmlns:a16="http://schemas.microsoft.com/office/drawing/2014/main" id="{527AB623-5772-7CE8-E8AB-95C4940649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br>
              <a:rPr lang="en-US" dirty="0"/>
            </a:b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D63C63-7F8C-3287-5874-D13EB2A85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826" y="1873794"/>
            <a:ext cx="4114629" cy="411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74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>
          <a:extLst>
            <a:ext uri="{FF2B5EF4-FFF2-40B4-BE49-F238E27FC236}">
              <a16:creationId xmlns:a16="http://schemas.microsoft.com/office/drawing/2014/main" id="{9C1BF66D-AEC7-0DFC-9865-DE2BB58B1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>
            <a:extLst>
              <a:ext uri="{FF2B5EF4-FFF2-40B4-BE49-F238E27FC236}">
                <a16:creationId xmlns:a16="http://schemas.microsoft.com/office/drawing/2014/main" id="{21B27A95-2D01-D4DB-3FB1-9CA58F5750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Pre-emptive Strike </a:t>
            </a:r>
            <a:endParaRPr dirty="0"/>
          </a:p>
        </p:txBody>
      </p:sp>
      <p:sp>
        <p:nvSpPr>
          <p:cNvPr id="93" name="Google Shape;93;g1f6103d51be_0_2">
            <a:extLst>
              <a:ext uri="{FF2B5EF4-FFF2-40B4-BE49-F238E27FC236}">
                <a16:creationId xmlns:a16="http://schemas.microsoft.com/office/drawing/2014/main" id="{929B6874-A18C-DD0E-C926-FAEE000E7A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Discussion</a:t>
            </a:r>
            <a:br>
              <a:rPr lang="en-US"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154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7F97BD5B-AB0B-0998-A9BF-7D4040707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>
            <a:extLst>
              <a:ext uri="{FF2B5EF4-FFF2-40B4-BE49-F238E27FC236}">
                <a16:creationId xmlns:a16="http://schemas.microsoft.com/office/drawing/2014/main" id="{9E911A7D-4460-AD57-0833-9A24684FB3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References </a:t>
            </a:r>
            <a:endParaRPr dirty="0"/>
          </a:p>
        </p:txBody>
      </p:sp>
      <p:sp>
        <p:nvSpPr>
          <p:cNvPr id="93" name="Google Shape;93;g1f6103d51be_0_2">
            <a:extLst>
              <a:ext uri="{FF2B5EF4-FFF2-40B4-BE49-F238E27FC236}">
                <a16:creationId xmlns:a16="http://schemas.microsoft.com/office/drawing/2014/main" id="{20E7630B-3074-CF24-32EB-615D794DB6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8856" y="1529374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3100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Bradt, G. B., Check, J. A., &amp; Lawler, J. A. (2022). </a:t>
            </a:r>
            <a:r>
              <a:rPr lang="en-US" sz="3100" i="1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The new leader's 100-day action plan: Take charge, build your team, and deliver better results faster</a:t>
            </a:r>
            <a:r>
              <a:rPr lang="en-US" sz="3100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 (5th ed.). Wiley.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3100" dirty="0">
              <a:solidFill>
                <a:srgbClr val="0A0A0A"/>
              </a:solidFill>
              <a:highlight>
                <a:srgbClr val="FFFFFF"/>
              </a:highlight>
              <a:latin typeface="+mn-lt"/>
              <a:ea typeface="Roboto"/>
              <a:cs typeface="Roboto"/>
              <a:sym typeface="Roboto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3100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Yip, J. &amp; Gruda G., How to Manage An Insecure Leader. </a:t>
            </a:r>
            <a:r>
              <a:rPr lang="en-US" sz="3100" i="1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Harvard Business Review</a:t>
            </a:r>
            <a:r>
              <a:rPr lang="en-US" sz="3100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. March-April 2026. </a:t>
            </a:r>
            <a:r>
              <a:rPr lang="en-US" sz="3100" u="sng" dirty="0">
                <a:solidFill>
                  <a:schemeClr val="hlink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  <a:hlinkClick r:id="rId3"/>
              </a:rPr>
              <a:t>https://hbr.org/2026/03/how-to-manage-an-insecure-leader</a:t>
            </a:r>
            <a:endParaRPr lang="en-US" sz="3100" dirty="0">
              <a:solidFill>
                <a:srgbClr val="0A0A0A"/>
              </a:solidFill>
              <a:highlight>
                <a:srgbClr val="FFFFFF"/>
              </a:highlight>
              <a:latin typeface="+mn-lt"/>
              <a:ea typeface="Roboto"/>
              <a:cs typeface="Roboto"/>
              <a:sym typeface="Roboto"/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3100" dirty="0">
              <a:solidFill>
                <a:srgbClr val="0A0A0A"/>
              </a:solidFill>
              <a:highlight>
                <a:srgbClr val="FFFFFF"/>
              </a:highlight>
              <a:latin typeface="+mn-lt"/>
              <a:ea typeface="Roboto"/>
              <a:cs typeface="Roboto"/>
              <a:sym typeface="Roboto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3100" dirty="0">
                <a:solidFill>
                  <a:srgbClr val="0A0A0A"/>
                </a:solidFill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Willet, A. (2025). </a:t>
            </a:r>
            <a:r>
              <a:rPr lang="en-US" sz="3100" i="1" dirty="0"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Leading the Unleadable Second Edition: How to Manage Mavericks, Cynics, Divas, and Other Difficult People</a:t>
            </a:r>
            <a:r>
              <a:rPr lang="en-US" sz="3100" dirty="0"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. (2nd ed). </a:t>
            </a:r>
            <a:r>
              <a:rPr lang="en-US" sz="3100" dirty="0" err="1"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Amacon</a:t>
            </a:r>
            <a:r>
              <a:rPr lang="en-US" sz="3100" dirty="0">
                <a:highlight>
                  <a:srgbClr val="FFFFFF"/>
                </a:highlight>
                <a:latin typeface="+mn-lt"/>
                <a:ea typeface="Roboto"/>
                <a:cs typeface="Roboto"/>
                <a:sym typeface="Roboto"/>
              </a:rPr>
              <a:t>.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3100" dirty="0">
              <a:highlight>
                <a:srgbClr val="FFFFFF"/>
              </a:highlight>
              <a:latin typeface="+mn-lt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3100" dirty="0">
                <a:latin typeface="+mn-lt"/>
              </a:rPr>
              <a:t>From Cherri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1.​</a:t>
            </a:r>
            <a:r>
              <a:rPr lang="en-US" altLang="en-US" sz="3100" dirty="0" err="1">
                <a:solidFill>
                  <a:srgbClr val="000000"/>
                </a:solidFill>
                <a:latin typeface="+mn-lt"/>
              </a:rPr>
              <a:t>Eagly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 AH, Karau SJ. Role congruity theory of prejudice toward female leaders. 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Psychol Rev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Jul 2002;109(3):573-98. doi:10.1037/0033-295x.109.3.573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2.​Heilman ME, Wallen AS, Fuchs D, </a:t>
            </a:r>
            <a:r>
              <a:rPr lang="en-US" altLang="en-US" sz="3100" dirty="0" err="1">
                <a:solidFill>
                  <a:srgbClr val="000000"/>
                </a:solidFill>
                <a:latin typeface="+mn-lt"/>
              </a:rPr>
              <a:t>Tamkins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 MM. Penalties for Success: Reactions to Women Who Succeed at Male Gender-Typed Tasks. 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Journal of Applied Psychology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2004;89(3):416-427. doi:10.1037/0021-9010.89.3.416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3.​Roberts LW. Women and academic medicine, 2020. </a:t>
            </a:r>
            <a:r>
              <a:rPr lang="en-US" altLang="en-US" sz="3100" i="1" dirty="0" err="1">
                <a:solidFill>
                  <a:srgbClr val="000000"/>
                </a:solidFill>
                <a:latin typeface="+mn-lt"/>
              </a:rPr>
              <a:t>Acad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 Med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Oct 2020;95(10):1459-1464. doi:10.1097/acm.0000000000003617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4.​Hobgood C, </a:t>
            </a:r>
            <a:r>
              <a:rPr lang="en-US" altLang="en-US" sz="3100" dirty="0" err="1">
                <a:solidFill>
                  <a:srgbClr val="000000"/>
                </a:solidFill>
                <a:latin typeface="+mn-lt"/>
              </a:rPr>
              <a:t>Fassiotto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 M. Using the Rank Equity Index to measure emergency medicine faculty rank progression. </a:t>
            </a:r>
            <a:r>
              <a:rPr lang="en-US" altLang="en-US" sz="3100" i="1" dirty="0" err="1">
                <a:solidFill>
                  <a:srgbClr val="000000"/>
                </a:solidFill>
                <a:latin typeface="+mn-lt"/>
              </a:rPr>
              <a:t>Acad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 Emerg Med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Sep 2021;28(9):966-973. doi:10.1111/acem.14268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5.​Hobgood C, Draucker C. Barriers, challenges, and solutions: what can we learn about leadership in academic medicine from a qualitative study of emergency medicine women chairs? Research Report 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Academic Medicine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November 2022 2022;97(11):1656-1664. doi:10.1097/ACM.0000000000004772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6.​Hobgood C, Draucker C. Gender differences in experiences of leadership emergence among emergency medicine department chairs. 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JAMA </a:t>
            </a:r>
            <a:r>
              <a:rPr lang="en-US" altLang="en-US" sz="3100" i="1" dirty="0" err="1">
                <a:solidFill>
                  <a:srgbClr val="000000"/>
                </a:solidFill>
                <a:latin typeface="+mn-lt"/>
              </a:rPr>
              <a:t>Netw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 Open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Mar 1 2022;5(3):e221860. doi:10.1001/jamanetworkopen.2022.1860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7.​Wiler JL, Rounds K, McGowan B, Baird J. Continuation of Gender Disparities in Pay Among Academic Emergency Medicine Physicians. </a:t>
            </a:r>
            <a:r>
              <a:rPr lang="en-US" altLang="en-US" sz="3100" i="1" dirty="0" err="1">
                <a:solidFill>
                  <a:srgbClr val="000000"/>
                </a:solidFill>
                <a:latin typeface="+mn-lt"/>
              </a:rPr>
              <a:t>Acad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 Emerg Med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Mar 2019;26(3):286-292. doi:10.1111/acem.13694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8.​Iyer MS, Wilson K, Draucker C, Hobgood C. Physician Men Leaders in Emergency Medicine Bearing Witness to Gender-Based Discrimination. </a:t>
            </a:r>
            <a:r>
              <a:rPr lang="en-US" altLang="en-US" sz="3100" i="1" dirty="0">
                <a:solidFill>
                  <a:srgbClr val="000000"/>
                </a:solidFill>
                <a:latin typeface="+mn-lt"/>
              </a:rPr>
              <a:t>JAMA Network Open</a:t>
            </a:r>
            <a:r>
              <a:rPr lang="en-US" altLang="en-US" sz="3100" dirty="0">
                <a:solidFill>
                  <a:srgbClr val="000000"/>
                </a:solidFill>
                <a:latin typeface="+mn-lt"/>
              </a:rPr>
              <a:t>. 2023;6(1):e2249555-e2249555. doi:10.1001/jamanetworkopen.2022.49555</a:t>
            </a:r>
            <a:endParaRPr lang="en-US" altLang="en-US" sz="3100" dirty="0">
              <a:solidFill>
                <a:schemeClr val="tx1"/>
              </a:solidFill>
              <a:latin typeface="+mn-lt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1975914"/>
      </p:ext>
    </p:extLst>
  </p:cSld>
  <p:clrMapOvr>
    <a:masterClrMapping/>
  </p:clrMapOvr>
</p:sld>
</file>

<file path=ppt/theme/theme1.xml><?xml version="1.0" encoding="utf-8"?>
<a:theme xmlns:a="http://schemas.openxmlformats.org/drawingml/2006/main" name="AACEM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459</Words>
  <Application>Microsoft Macintosh PowerPoint</Application>
  <PresentationFormat>On-screen Show (4:3)</PresentationFormat>
  <Paragraphs>30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AACEM PowerPoint Template</vt:lpstr>
      <vt:lpstr>PowerPoint Presentation</vt:lpstr>
      <vt:lpstr>Scenario 1</vt:lpstr>
      <vt:lpstr>The Toxic Rockstar</vt:lpstr>
      <vt:lpstr>Scenario 2</vt:lpstr>
      <vt:lpstr>The Change Agent </vt:lpstr>
      <vt:lpstr>Scenario 3</vt:lpstr>
      <vt:lpstr>The Pre-emptive Strike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Megan Schagrin</dc:creator>
  <cp:lastModifiedBy>Erin Campo</cp:lastModifiedBy>
  <cp:revision>3</cp:revision>
  <dcterms:created xsi:type="dcterms:W3CDTF">2016-01-28T22:56:32Z</dcterms:created>
  <dcterms:modified xsi:type="dcterms:W3CDTF">2026-03-17T02:39:41Z</dcterms:modified>
</cp:coreProperties>
</file>