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350" r:id="rId3"/>
    <p:sldId id="346" r:id="rId4"/>
    <p:sldId id="347" r:id="rId5"/>
    <p:sldId id="351" r:id="rId6"/>
    <p:sldId id="353" r:id="rId7"/>
    <p:sldId id="354" r:id="rId8"/>
    <p:sldId id="355" r:id="rId9"/>
    <p:sldId id="356" r:id="rId10"/>
    <p:sldId id="352" r:id="rId11"/>
    <p:sldId id="345" r:id="rId12"/>
    <p:sldId id="349" r:id="rId13"/>
    <p:sldId id="348"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chual, Gregory" initials="A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C93ED5-9410-2946-AE36-822E18D33077}" v="74" dt="2026-03-03T14:47:34.749"/>
    <p1510:client id="{73DC9311-D766-00E7-70BA-CF2A6E066231}" v="13" dt="2026-03-03T15:43:41.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81879" autoAdjust="0"/>
  </p:normalViewPr>
  <p:slideViewPr>
    <p:cSldViewPr>
      <p:cViewPr varScale="1">
        <p:scale>
          <a:sx n="105" d="100"/>
          <a:sy n="105" d="100"/>
        </p:scale>
        <p:origin x="1864"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ers, Cali" userId="S::calisanford@uabmc.edu::69026f0f-38f0-4fb7-827b-695555d0fea4" providerId="AD" clId="Web-{69C93ED5-9410-2946-AE36-822E18D33077}"/>
    <pc:docChg chg="addSld modSld sldOrd">
      <pc:chgData name="Myers, Cali" userId="S::calisanford@uabmc.edu::69026f0f-38f0-4fb7-827b-695555d0fea4" providerId="AD" clId="Web-{69C93ED5-9410-2946-AE36-822E18D33077}" dt="2026-03-03T14:47:34.749" v="73"/>
      <pc:docMkLst>
        <pc:docMk/>
      </pc:docMkLst>
      <pc:sldChg chg="modSp ord">
        <pc:chgData name="Myers, Cali" userId="S::calisanford@uabmc.edu::69026f0f-38f0-4fb7-827b-695555d0fea4" providerId="AD" clId="Web-{69C93ED5-9410-2946-AE36-822E18D33077}" dt="2026-03-03T14:46:39.919" v="72"/>
        <pc:sldMkLst>
          <pc:docMk/>
          <pc:sldMk cId="3393994293" sldId="345"/>
        </pc:sldMkLst>
        <pc:spChg chg="mod">
          <ac:chgData name="Myers, Cali" userId="S::calisanford@uabmc.edu::69026f0f-38f0-4fb7-827b-695555d0fea4" providerId="AD" clId="Web-{69C93ED5-9410-2946-AE36-822E18D33077}" dt="2026-03-03T14:38:20.579" v="8" actId="14100"/>
          <ac:spMkLst>
            <pc:docMk/>
            <pc:sldMk cId="3393994293" sldId="345"/>
            <ac:spMk id="9" creationId="{5D1E6345-14A4-2327-7388-7C9BCE34FFDB}"/>
          </ac:spMkLst>
        </pc:spChg>
      </pc:sldChg>
      <pc:sldChg chg="modSp">
        <pc:chgData name="Myers, Cali" userId="S::calisanford@uabmc.edu::69026f0f-38f0-4fb7-827b-695555d0fea4" providerId="AD" clId="Web-{69C93ED5-9410-2946-AE36-822E18D33077}" dt="2026-03-03T14:39:00.240" v="18" actId="20577"/>
        <pc:sldMkLst>
          <pc:docMk/>
          <pc:sldMk cId="257258152" sldId="346"/>
        </pc:sldMkLst>
        <pc:spChg chg="mod">
          <ac:chgData name="Myers, Cali" userId="S::calisanford@uabmc.edu::69026f0f-38f0-4fb7-827b-695555d0fea4" providerId="AD" clId="Web-{69C93ED5-9410-2946-AE36-822E18D33077}" dt="2026-03-03T14:39:00.240" v="18" actId="20577"/>
          <ac:spMkLst>
            <pc:docMk/>
            <pc:sldMk cId="257258152" sldId="346"/>
            <ac:spMk id="9" creationId="{9B555B6C-7856-0FFB-385E-4E0246B71A02}"/>
          </ac:spMkLst>
        </pc:spChg>
      </pc:sldChg>
      <pc:sldChg chg="modSp">
        <pc:chgData name="Myers, Cali" userId="S::calisanford@uabmc.edu::69026f0f-38f0-4fb7-827b-695555d0fea4" providerId="AD" clId="Web-{69C93ED5-9410-2946-AE36-822E18D33077}" dt="2026-03-03T14:39:08.209" v="20" actId="20577"/>
        <pc:sldMkLst>
          <pc:docMk/>
          <pc:sldMk cId="3397242425" sldId="347"/>
        </pc:sldMkLst>
        <pc:spChg chg="mod">
          <ac:chgData name="Myers, Cali" userId="S::calisanford@uabmc.edu::69026f0f-38f0-4fb7-827b-695555d0fea4" providerId="AD" clId="Web-{69C93ED5-9410-2946-AE36-822E18D33077}" dt="2026-03-03T14:39:08.209" v="20" actId="20577"/>
          <ac:spMkLst>
            <pc:docMk/>
            <pc:sldMk cId="3397242425" sldId="347"/>
            <ac:spMk id="9" creationId="{CCD055FC-EF94-E4E2-3F4F-E3287CBDBDB2}"/>
          </ac:spMkLst>
        </pc:spChg>
      </pc:sldChg>
      <pc:sldChg chg="modSp ord">
        <pc:chgData name="Myers, Cali" userId="S::calisanford@uabmc.edu::69026f0f-38f0-4fb7-827b-695555d0fea4" providerId="AD" clId="Web-{69C93ED5-9410-2946-AE36-822E18D33077}" dt="2026-03-03T14:45:27.667" v="71"/>
        <pc:sldMkLst>
          <pc:docMk/>
          <pc:sldMk cId="1849775671" sldId="348"/>
        </pc:sldMkLst>
        <pc:spChg chg="mod">
          <ac:chgData name="Myers, Cali" userId="S::calisanford@uabmc.edu::69026f0f-38f0-4fb7-827b-695555d0fea4" providerId="AD" clId="Web-{69C93ED5-9410-2946-AE36-822E18D33077}" dt="2026-03-03T14:39:17.429" v="28" actId="20577"/>
          <ac:spMkLst>
            <pc:docMk/>
            <pc:sldMk cId="1849775671" sldId="348"/>
            <ac:spMk id="9" creationId="{53D1B42A-A9A5-446A-0E88-BAC5DB57E19B}"/>
          </ac:spMkLst>
        </pc:spChg>
      </pc:sldChg>
      <pc:sldChg chg="modSp ord">
        <pc:chgData name="Myers, Cali" userId="S::calisanford@uabmc.edu::69026f0f-38f0-4fb7-827b-695555d0fea4" providerId="AD" clId="Web-{69C93ED5-9410-2946-AE36-822E18D33077}" dt="2026-03-03T14:44:57.323" v="70"/>
        <pc:sldMkLst>
          <pc:docMk/>
          <pc:sldMk cId="399603321" sldId="349"/>
        </pc:sldMkLst>
        <pc:spChg chg="mod">
          <ac:chgData name="Myers, Cali" userId="S::calisanford@uabmc.edu::69026f0f-38f0-4fb7-827b-695555d0fea4" providerId="AD" clId="Web-{69C93ED5-9410-2946-AE36-822E18D33077}" dt="2026-03-03T14:39:31.524" v="34" actId="20577"/>
          <ac:spMkLst>
            <pc:docMk/>
            <pc:sldMk cId="399603321" sldId="349"/>
            <ac:spMk id="9" creationId="{19866382-B706-B1BD-1E90-99AF69A6A1B0}"/>
          </ac:spMkLst>
        </pc:spChg>
      </pc:sldChg>
      <pc:sldChg chg="modSp">
        <pc:chgData name="Myers, Cali" userId="S::calisanford@uabmc.edu::69026f0f-38f0-4fb7-827b-695555d0fea4" providerId="AD" clId="Web-{69C93ED5-9410-2946-AE36-822E18D33077}" dt="2026-03-03T14:44:24.775" v="69" actId="20577"/>
        <pc:sldMkLst>
          <pc:docMk/>
          <pc:sldMk cId="2911574957" sldId="350"/>
        </pc:sldMkLst>
        <pc:spChg chg="mod">
          <ac:chgData name="Myers, Cali" userId="S::calisanford@uabmc.edu::69026f0f-38f0-4fb7-827b-695555d0fea4" providerId="AD" clId="Web-{69C93ED5-9410-2946-AE36-822E18D33077}" dt="2026-03-03T14:44:24.775" v="69" actId="20577"/>
          <ac:spMkLst>
            <pc:docMk/>
            <pc:sldMk cId="2911574957" sldId="350"/>
            <ac:spMk id="7" creationId="{94C66969-2F53-7E5B-6D09-59F2AA8196EE}"/>
          </ac:spMkLst>
        </pc:spChg>
      </pc:sldChg>
      <pc:sldChg chg="modSp add replId">
        <pc:chgData name="Myers, Cali" userId="S::calisanford@uabmc.edu::69026f0f-38f0-4fb7-827b-695555d0fea4" providerId="AD" clId="Web-{69C93ED5-9410-2946-AE36-822E18D33077}" dt="2026-03-03T14:39:53.197" v="38" actId="20577"/>
        <pc:sldMkLst>
          <pc:docMk/>
          <pc:sldMk cId="444132231" sldId="351"/>
        </pc:sldMkLst>
        <pc:spChg chg="mod">
          <ac:chgData name="Myers, Cali" userId="S::calisanford@uabmc.edu::69026f0f-38f0-4fb7-827b-695555d0fea4" providerId="AD" clId="Web-{69C93ED5-9410-2946-AE36-822E18D33077}" dt="2026-03-03T14:39:53.197" v="38" actId="20577"/>
          <ac:spMkLst>
            <pc:docMk/>
            <pc:sldMk cId="444132231" sldId="351"/>
            <ac:spMk id="9" creationId="{A8DC8F9B-F2D0-BB28-12CE-B7D5F8D2FCF6}"/>
          </ac:spMkLst>
        </pc:spChg>
      </pc:sldChg>
      <pc:sldChg chg="modSp add ord replId">
        <pc:chgData name="Myers, Cali" userId="S::calisanford@uabmc.edu::69026f0f-38f0-4fb7-827b-695555d0fea4" providerId="AD" clId="Web-{69C93ED5-9410-2946-AE36-822E18D33077}" dt="2026-03-03T14:47:34.749" v="73"/>
        <pc:sldMkLst>
          <pc:docMk/>
          <pc:sldMk cId="376497279" sldId="352"/>
        </pc:sldMkLst>
        <pc:spChg chg="mod">
          <ac:chgData name="Myers, Cali" userId="S::calisanford@uabmc.edu::69026f0f-38f0-4fb7-827b-695555d0fea4" providerId="AD" clId="Web-{69C93ED5-9410-2946-AE36-822E18D33077}" dt="2026-03-03T14:40:13.105" v="44" actId="20577"/>
          <ac:spMkLst>
            <pc:docMk/>
            <pc:sldMk cId="376497279" sldId="352"/>
            <ac:spMk id="9" creationId="{4C33B8E8-42E8-115B-F9BD-0DA624EBFE9E}"/>
          </ac:spMkLst>
        </pc:spChg>
      </pc:sldChg>
      <pc:sldChg chg="modSp add replId">
        <pc:chgData name="Myers, Cali" userId="S::calisanford@uabmc.edu::69026f0f-38f0-4fb7-827b-695555d0fea4" providerId="AD" clId="Web-{69C93ED5-9410-2946-AE36-822E18D33077}" dt="2026-03-03T14:40:30.997" v="48" actId="20577"/>
        <pc:sldMkLst>
          <pc:docMk/>
          <pc:sldMk cId="3623377512" sldId="353"/>
        </pc:sldMkLst>
        <pc:spChg chg="mod">
          <ac:chgData name="Myers, Cali" userId="S::calisanford@uabmc.edu::69026f0f-38f0-4fb7-827b-695555d0fea4" providerId="AD" clId="Web-{69C93ED5-9410-2946-AE36-822E18D33077}" dt="2026-03-03T14:40:30.997" v="48" actId="20577"/>
          <ac:spMkLst>
            <pc:docMk/>
            <pc:sldMk cId="3623377512" sldId="353"/>
            <ac:spMk id="9" creationId="{7A6A8507-DB09-E1E7-8C44-655DD97E4D44}"/>
          </ac:spMkLst>
        </pc:spChg>
      </pc:sldChg>
      <pc:sldChg chg="modSp add replId">
        <pc:chgData name="Myers, Cali" userId="S::calisanford@uabmc.edu::69026f0f-38f0-4fb7-827b-695555d0fea4" providerId="AD" clId="Web-{69C93ED5-9410-2946-AE36-822E18D33077}" dt="2026-03-03T14:40:45.342" v="53" actId="20577"/>
        <pc:sldMkLst>
          <pc:docMk/>
          <pc:sldMk cId="1035871264" sldId="354"/>
        </pc:sldMkLst>
        <pc:spChg chg="mod">
          <ac:chgData name="Myers, Cali" userId="S::calisanford@uabmc.edu::69026f0f-38f0-4fb7-827b-695555d0fea4" providerId="AD" clId="Web-{69C93ED5-9410-2946-AE36-822E18D33077}" dt="2026-03-03T14:40:45.342" v="53" actId="20577"/>
          <ac:spMkLst>
            <pc:docMk/>
            <pc:sldMk cId="1035871264" sldId="354"/>
            <ac:spMk id="9" creationId="{E68CC5D2-F28A-F40B-DC7F-E538DBCDFDEC}"/>
          </ac:spMkLst>
        </pc:spChg>
      </pc:sldChg>
      <pc:sldChg chg="modSp add replId">
        <pc:chgData name="Myers, Cali" userId="S::calisanford@uabmc.edu::69026f0f-38f0-4fb7-827b-695555d0fea4" providerId="AD" clId="Web-{69C93ED5-9410-2946-AE36-822E18D33077}" dt="2026-03-03T14:41:03.327" v="59" actId="14100"/>
        <pc:sldMkLst>
          <pc:docMk/>
          <pc:sldMk cId="2995830892" sldId="355"/>
        </pc:sldMkLst>
        <pc:spChg chg="mod">
          <ac:chgData name="Myers, Cali" userId="S::calisanford@uabmc.edu::69026f0f-38f0-4fb7-827b-695555d0fea4" providerId="AD" clId="Web-{69C93ED5-9410-2946-AE36-822E18D33077}" dt="2026-03-03T14:41:03.327" v="59" actId="14100"/>
          <ac:spMkLst>
            <pc:docMk/>
            <pc:sldMk cId="2995830892" sldId="355"/>
            <ac:spMk id="9" creationId="{D53DFDD8-F2D8-AB6F-B8C6-AE03EF1F05EF}"/>
          </ac:spMkLst>
        </pc:spChg>
      </pc:sldChg>
      <pc:sldChg chg="modSp add replId">
        <pc:chgData name="Myers, Cali" userId="S::calisanford@uabmc.edu::69026f0f-38f0-4fb7-827b-695555d0fea4" providerId="AD" clId="Web-{69C93ED5-9410-2946-AE36-822E18D33077}" dt="2026-03-03T14:41:16.656" v="67" actId="20577"/>
        <pc:sldMkLst>
          <pc:docMk/>
          <pc:sldMk cId="2384154396" sldId="356"/>
        </pc:sldMkLst>
        <pc:spChg chg="mod">
          <ac:chgData name="Myers, Cali" userId="S::calisanford@uabmc.edu::69026f0f-38f0-4fb7-827b-695555d0fea4" providerId="AD" clId="Web-{69C93ED5-9410-2946-AE36-822E18D33077}" dt="2026-03-03T14:41:16.656" v="67" actId="20577"/>
          <ac:spMkLst>
            <pc:docMk/>
            <pc:sldMk cId="2384154396" sldId="356"/>
            <ac:spMk id="9" creationId="{1C9F8964-DC41-9DD6-2837-4597CB7099B1}"/>
          </ac:spMkLst>
        </pc:spChg>
      </pc:sldChg>
    </pc:docChg>
  </pc:docChgLst>
  <pc:docChgLst>
    <pc:chgData name="Myers, Cali" userId="S::calisanford@uabmc.edu::69026f0f-38f0-4fb7-827b-695555d0fea4" providerId="AD" clId="Web-{5A065C09-ABEC-3E4D-B781-1843AE2DD189}"/>
    <pc:docChg chg="modSld">
      <pc:chgData name="Myers, Cali" userId="S::calisanford@uabmc.edu::69026f0f-38f0-4fb7-827b-695555d0fea4" providerId="AD" clId="Web-{5A065C09-ABEC-3E4D-B781-1843AE2DD189}" dt="2026-03-03T14:54:45.239" v="61"/>
      <pc:docMkLst>
        <pc:docMk/>
      </pc:docMkLst>
      <pc:sldChg chg="modNotes">
        <pc:chgData name="Myers, Cali" userId="S::calisanford@uabmc.edu::69026f0f-38f0-4fb7-827b-695555d0fea4" providerId="AD" clId="Web-{5A065C09-ABEC-3E4D-B781-1843AE2DD189}" dt="2026-03-03T14:53:42.652" v="26"/>
        <pc:sldMkLst>
          <pc:docMk/>
          <pc:sldMk cId="531076542" sldId="256"/>
        </pc:sldMkLst>
      </pc:sldChg>
      <pc:sldChg chg="modNotes">
        <pc:chgData name="Myers, Cali" userId="S::calisanford@uabmc.edu::69026f0f-38f0-4fb7-827b-695555d0fea4" providerId="AD" clId="Web-{5A065C09-ABEC-3E4D-B781-1843AE2DD189}" dt="2026-03-03T14:53:55.467" v="57"/>
        <pc:sldMkLst>
          <pc:docMk/>
          <pc:sldMk cId="2911574957" sldId="350"/>
        </pc:sldMkLst>
      </pc:sldChg>
      <pc:sldChg chg="modNotes">
        <pc:chgData name="Myers, Cali" userId="S::calisanford@uabmc.edu::69026f0f-38f0-4fb7-827b-695555d0fea4" providerId="AD" clId="Web-{5A065C09-ABEC-3E4D-B781-1843AE2DD189}" dt="2026-03-03T14:54:45.239" v="61"/>
        <pc:sldMkLst>
          <pc:docMk/>
          <pc:sldMk cId="2384154396" sldId="356"/>
        </pc:sldMkLst>
      </pc:sldChg>
    </pc:docChg>
  </pc:docChgLst>
  <pc:docChgLst>
    <pc:chgData name="Myers, Cali" userId="S::calisanford@uabmc.edu::69026f0f-38f0-4fb7-827b-695555d0fea4" providerId="AD" clId="Web-{73DC9311-D766-00E7-70BA-CF2A6E066231}"/>
    <pc:docChg chg="modSld">
      <pc:chgData name="Myers, Cali" userId="S::calisanford@uabmc.edu::69026f0f-38f0-4fb7-827b-695555d0fea4" providerId="AD" clId="Web-{73DC9311-D766-00E7-70BA-CF2A6E066231}" dt="2026-03-03T15:43:41.361" v="11"/>
      <pc:docMkLst>
        <pc:docMk/>
      </pc:docMkLst>
      <pc:sldChg chg="addSp modSp">
        <pc:chgData name="Myers, Cali" userId="S::calisanford@uabmc.edu::69026f0f-38f0-4fb7-827b-695555d0fea4" providerId="AD" clId="Web-{73DC9311-D766-00E7-70BA-CF2A6E066231}" dt="2026-03-03T15:43:41.361" v="11"/>
        <pc:sldMkLst>
          <pc:docMk/>
          <pc:sldMk cId="2911574957" sldId="350"/>
        </pc:sldMkLst>
        <pc:picChg chg="add mod modCrop">
          <ac:chgData name="Myers, Cali" userId="S::calisanford@uabmc.edu::69026f0f-38f0-4fb7-827b-695555d0fea4" providerId="AD" clId="Web-{73DC9311-D766-00E7-70BA-CF2A6E066231}" dt="2026-03-03T15:43:41.361" v="11"/>
          <ac:picMkLst>
            <pc:docMk/>
            <pc:sldMk cId="2911574957" sldId="350"/>
            <ac:picMk id="2" creationId="{0E6E1C05-4A38-CF81-A56F-788B49B7106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91988B4-D3A2-4E7C-A82D-B9AA756B7D7D}" type="datetimeFigureOut">
              <a:rPr lang="en-US" smtClean="0"/>
              <a:t>3/16/26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58E1C2-0245-4472-9B31-46BB8A9561D2}" type="slidenum">
              <a:rPr lang="en-US" smtClean="0"/>
              <a:t>‹#›</a:t>
            </a:fld>
            <a:endParaRPr lang="en-US"/>
          </a:p>
        </p:txBody>
      </p:sp>
    </p:spTree>
    <p:extLst>
      <p:ext uri="{BB962C8B-B14F-4D97-AF65-F5344CB8AC3E}">
        <p14:creationId xmlns:p14="http://schemas.microsoft.com/office/powerpoint/2010/main" val="219168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everyone. Today’s session, The Power Pivot: Thriving Amid Leadership Changes, focuses on how experienced department administrators successfully navigate—and even thrive—during transitions in senior leadership such as Chairs, Deans, and CEOs.</a:t>
            </a:r>
          </a:p>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058E1C2-0245-4472-9B31-46BB8A9561D2}" type="slidenum">
              <a:rPr lang="en-US" smtClean="0"/>
              <a:t>1</a:t>
            </a:fld>
            <a:endParaRPr lang="en-US"/>
          </a:p>
        </p:txBody>
      </p:sp>
    </p:spTree>
    <p:extLst>
      <p:ext uri="{BB962C8B-B14F-4D97-AF65-F5344CB8AC3E}">
        <p14:creationId xmlns:p14="http://schemas.microsoft.com/office/powerpoint/2010/main" val="56274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A7CED-534B-DBFF-7C00-2B1FF3FB4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9321BF-D31D-B69E-A764-D70BA3646B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E973E-31A4-BBFC-C25E-82F511882C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893869-7756-9103-2FD0-06A6146FBFD4}"/>
              </a:ext>
            </a:extLst>
          </p:cNvPr>
          <p:cNvSpPr>
            <a:spLocks noGrp="1"/>
          </p:cNvSpPr>
          <p:nvPr>
            <p:ph type="sldNum" sz="quarter" idx="10"/>
          </p:nvPr>
        </p:nvSpPr>
        <p:spPr/>
        <p:txBody>
          <a:bodyPr/>
          <a:lstStyle/>
          <a:p>
            <a:fld id="{B058E1C2-0245-4472-9B31-46BB8A9561D2}" type="slidenum">
              <a:rPr lang="en-US" smtClean="0"/>
              <a:t>10</a:t>
            </a:fld>
            <a:endParaRPr lang="en-US"/>
          </a:p>
        </p:txBody>
      </p:sp>
    </p:spTree>
    <p:extLst>
      <p:ext uri="{BB962C8B-B14F-4D97-AF65-F5344CB8AC3E}">
        <p14:creationId xmlns:p14="http://schemas.microsoft.com/office/powerpoint/2010/main" val="1110649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58E1C2-0245-4472-9B31-46BB8A9561D2}" type="slidenum">
              <a:rPr lang="en-US" smtClean="0"/>
              <a:t>11</a:t>
            </a:fld>
            <a:endParaRPr lang="en-US"/>
          </a:p>
        </p:txBody>
      </p:sp>
    </p:spTree>
    <p:extLst>
      <p:ext uri="{BB962C8B-B14F-4D97-AF65-F5344CB8AC3E}">
        <p14:creationId xmlns:p14="http://schemas.microsoft.com/office/powerpoint/2010/main" val="406561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1D2CD-DB68-D7A4-4F94-28C023B57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4308D-5304-5D56-23B0-21FF782BD0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DE80F5-8721-F297-67F8-F279E03C06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4F2241-85EA-8FCE-D49A-2ED59F39F897}"/>
              </a:ext>
            </a:extLst>
          </p:cNvPr>
          <p:cNvSpPr>
            <a:spLocks noGrp="1"/>
          </p:cNvSpPr>
          <p:nvPr>
            <p:ph type="sldNum" sz="quarter" idx="10"/>
          </p:nvPr>
        </p:nvSpPr>
        <p:spPr/>
        <p:txBody>
          <a:bodyPr/>
          <a:lstStyle/>
          <a:p>
            <a:fld id="{B058E1C2-0245-4472-9B31-46BB8A9561D2}" type="slidenum">
              <a:rPr lang="en-US" smtClean="0"/>
              <a:t>12</a:t>
            </a:fld>
            <a:endParaRPr lang="en-US"/>
          </a:p>
        </p:txBody>
      </p:sp>
    </p:spTree>
    <p:extLst>
      <p:ext uri="{BB962C8B-B14F-4D97-AF65-F5344CB8AC3E}">
        <p14:creationId xmlns:p14="http://schemas.microsoft.com/office/powerpoint/2010/main" val="1531325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32968-C3DF-7731-D639-AC52749CC4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DD485A-C119-C597-1912-667D161D2E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EE173A-5994-F95D-699B-866E08F122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51ED07-A12A-9692-237A-34762A5758D8}"/>
              </a:ext>
            </a:extLst>
          </p:cNvPr>
          <p:cNvSpPr>
            <a:spLocks noGrp="1"/>
          </p:cNvSpPr>
          <p:nvPr>
            <p:ph type="sldNum" sz="quarter" idx="10"/>
          </p:nvPr>
        </p:nvSpPr>
        <p:spPr/>
        <p:txBody>
          <a:bodyPr/>
          <a:lstStyle/>
          <a:p>
            <a:fld id="{B058E1C2-0245-4472-9B31-46BB8A9561D2}" type="slidenum">
              <a:rPr lang="en-US" smtClean="0"/>
              <a:t>13</a:t>
            </a:fld>
            <a:endParaRPr lang="en-US"/>
          </a:p>
        </p:txBody>
      </p:sp>
    </p:spTree>
    <p:extLst>
      <p:ext uri="{BB962C8B-B14F-4D97-AF65-F5344CB8AC3E}">
        <p14:creationId xmlns:p14="http://schemas.microsoft.com/office/powerpoint/2010/main" val="128461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three of us are administrators who have each been through significant organizational pivots and are here to share practical examples and lessons learned.  Would each of you mind introducing yourself and giving a brief overview of your background?</a:t>
            </a:r>
          </a:p>
        </p:txBody>
      </p:sp>
      <p:sp>
        <p:nvSpPr>
          <p:cNvPr id="4" name="Slide Number Placeholder 3"/>
          <p:cNvSpPr>
            <a:spLocks noGrp="1"/>
          </p:cNvSpPr>
          <p:nvPr>
            <p:ph type="sldNum" sz="quarter" idx="5"/>
          </p:nvPr>
        </p:nvSpPr>
        <p:spPr/>
        <p:txBody>
          <a:bodyPr/>
          <a:lstStyle/>
          <a:p>
            <a:fld id="{B058E1C2-0245-4472-9B31-46BB8A9561D2}" type="slidenum">
              <a:rPr lang="en-US" smtClean="0"/>
              <a:t>2</a:t>
            </a:fld>
            <a:endParaRPr lang="en-US"/>
          </a:p>
        </p:txBody>
      </p:sp>
    </p:spTree>
    <p:extLst>
      <p:ext uri="{BB962C8B-B14F-4D97-AF65-F5344CB8AC3E}">
        <p14:creationId xmlns:p14="http://schemas.microsoft.com/office/powerpoint/2010/main" val="69527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8A5DC-C50C-52CA-3241-0D410AFA8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8F3E6E-43E1-3BE3-5C59-A6EBACCDEC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4D4FE4-2481-5D39-F2CF-3E7906F1EF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DD12C8C-4B5D-2C63-B492-B63C1F4BE04F}"/>
              </a:ext>
            </a:extLst>
          </p:cNvPr>
          <p:cNvSpPr>
            <a:spLocks noGrp="1"/>
          </p:cNvSpPr>
          <p:nvPr>
            <p:ph type="sldNum" sz="quarter" idx="10"/>
          </p:nvPr>
        </p:nvSpPr>
        <p:spPr/>
        <p:txBody>
          <a:bodyPr/>
          <a:lstStyle/>
          <a:p>
            <a:fld id="{B058E1C2-0245-4472-9B31-46BB8A9561D2}" type="slidenum">
              <a:rPr lang="en-US" smtClean="0"/>
              <a:t>3</a:t>
            </a:fld>
            <a:endParaRPr lang="en-US"/>
          </a:p>
        </p:txBody>
      </p:sp>
    </p:spTree>
    <p:extLst>
      <p:ext uri="{BB962C8B-B14F-4D97-AF65-F5344CB8AC3E}">
        <p14:creationId xmlns:p14="http://schemas.microsoft.com/office/powerpoint/2010/main" val="648849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E3AB9-AC79-693B-59C7-AA6FE0067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9495E-2311-E188-1B13-AE08A11E7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DA67A8-0290-27AB-FF9F-6FE63925B7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5824CF-4B24-F491-CD2D-426AB763FF3E}"/>
              </a:ext>
            </a:extLst>
          </p:cNvPr>
          <p:cNvSpPr>
            <a:spLocks noGrp="1"/>
          </p:cNvSpPr>
          <p:nvPr>
            <p:ph type="sldNum" sz="quarter" idx="10"/>
          </p:nvPr>
        </p:nvSpPr>
        <p:spPr/>
        <p:txBody>
          <a:bodyPr/>
          <a:lstStyle/>
          <a:p>
            <a:fld id="{B058E1C2-0245-4472-9B31-46BB8A9561D2}" type="slidenum">
              <a:rPr lang="en-US" smtClean="0"/>
              <a:t>4</a:t>
            </a:fld>
            <a:endParaRPr lang="en-US"/>
          </a:p>
        </p:txBody>
      </p:sp>
    </p:spTree>
    <p:extLst>
      <p:ext uri="{BB962C8B-B14F-4D97-AF65-F5344CB8AC3E}">
        <p14:creationId xmlns:p14="http://schemas.microsoft.com/office/powerpoint/2010/main" val="298809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BBACF-E8C4-DE5A-6CE5-A9C549820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191AB-254E-F2B0-4B29-87BB632B82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438ED1-FAE6-3B16-004C-6AE131E369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CAD06E-9111-FEB1-2E6C-5DF7D533BB7D}"/>
              </a:ext>
            </a:extLst>
          </p:cNvPr>
          <p:cNvSpPr>
            <a:spLocks noGrp="1"/>
          </p:cNvSpPr>
          <p:nvPr>
            <p:ph type="sldNum" sz="quarter" idx="10"/>
          </p:nvPr>
        </p:nvSpPr>
        <p:spPr/>
        <p:txBody>
          <a:bodyPr/>
          <a:lstStyle/>
          <a:p>
            <a:fld id="{B058E1C2-0245-4472-9B31-46BB8A9561D2}" type="slidenum">
              <a:rPr lang="en-US" smtClean="0"/>
              <a:t>5</a:t>
            </a:fld>
            <a:endParaRPr lang="en-US"/>
          </a:p>
        </p:txBody>
      </p:sp>
    </p:spTree>
    <p:extLst>
      <p:ext uri="{BB962C8B-B14F-4D97-AF65-F5344CB8AC3E}">
        <p14:creationId xmlns:p14="http://schemas.microsoft.com/office/powerpoint/2010/main" val="278149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61BEC-67E1-C011-9A54-DA9B6797D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91702-D755-17B9-70A7-99622F603B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ACAB6F-AE61-96A2-00D6-8384FCBAF1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4E398E-09CC-87FA-0C6E-BE3A8D9A1766}"/>
              </a:ext>
            </a:extLst>
          </p:cNvPr>
          <p:cNvSpPr>
            <a:spLocks noGrp="1"/>
          </p:cNvSpPr>
          <p:nvPr>
            <p:ph type="sldNum" sz="quarter" idx="10"/>
          </p:nvPr>
        </p:nvSpPr>
        <p:spPr/>
        <p:txBody>
          <a:bodyPr/>
          <a:lstStyle/>
          <a:p>
            <a:fld id="{B058E1C2-0245-4472-9B31-46BB8A9561D2}" type="slidenum">
              <a:rPr lang="en-US" smtClean="0"/>
              <a:t>6</a:t>
            </a:fld>
            <a:endParaRPr lang="en-US"/>
          </a:p>
        </p:txBody>
      </p:sp>
    </p:spTree>
    <p:extLst>
      <p:ext uri="{BB962C8B-B14F-4D97-AF65-F5344CB8AC3E}">
        <p14:creationId xmlns:p14="http://schemas.microsoft.com/office/powerpoint/2010/main" val="2484738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07FAE-DC36-3B97-0CEE-E59F0B618B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9A749F-65C4-F637-4872-5A0E80E682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7285BF-77E8-BA32-577C-BBD87891E4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1A4AF5-05FC-66DC-245B-C035BC8C61F4}"/>
              </a:ext>
            </a:extLst>
          </p:cNvPr>
          <p:cNvSpPr>
            <a:spLocks noGrp="1"/>
          </p:cNvSpPr>
          <p:nvPr>
            <p:ph type="sldNum" sz="quarter" idx="10"/>
          </p:nvPr>
        </p:nvSpPr>
        <p:spPr/>
        <p:txBody>
          <a:bodyPr/>
          <a:lstStyle/>
          <a:p>
            <a:fld id="{B058E1C2-0245-4472-9B31-46BB8A9561D2}" type="slidenum">
              <a:rPr lang="en-US" smtClean="0"/>
              <a:t>7</a:t>
            </a:fld>
            <a:endParaRPr lang="en-US"/>
          </a:p>
        </p:txBody>
      </p:sp>
    </p:spTree>
    <p:extLst>
      <p:ext uri="{BB962C8B-B14F-4D97-AF65-F5344CB8AC3E}">
        <p14:creationId xmlns:p14="http://schemas.microsoft.com/office/powerpoint/2010/main" val="298038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B4EA3-97B7-C93E-A103-6072F891C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D8681E-756C-AF20-C219-6DA4F530BC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7CAA4-CA9F-6FAF-9D59-B2EF079D2B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08184A-4B97-0636-3E35-4CDF4FCD11D8}"/>
              </a:ext>
            </a:extLst>
          </p:cNvPr>
          <p:cNvSpPr>
            <a:spLocks noGrp="1"/>
          </p:cNvSpPr>
          <p:nvPr>
            <p:ph type="sldNum" sz="quarter" idx="10"/>
          </p:nvPr>
        </p:nvSpPr>
        <p:spPr/>
        <p:txBody>
          <a:bodyPr/>
          <a:lstStyle/>
          <a:p>
            <a:fld id="{B058E1C2-0245-4472-9B31-46BB8A9561D2}" type="slidenum">
              <a:rPr lang="en-US" smtClean="0"/>
              <a:t>8</a:t>
            </a:fld>
            <a:endParaRPr lang="en-US"/>
          </a:p>
        </p:txBody>
      </p:sp>
    </p:spTree>
    <p:extLst>
      <p:ext uri="{BB962C8B-B14F-4D97-AF65-F5344CB8AC3E}">
        <p14:creationId xmlns:p14="http://schemas.microsoft.com/office/powerpoint/2010/main" val="3305802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71F16-C366-6059-BC94-8F7E6EB2F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E7961-056E-9674-045D-70C02DBF3C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0773B-7A23-10A7-1452-2C88ACAC92C6}"/>
              </a:ext>
            </a:extLst>
          </p:cNvPr>
          <p:cNvSpPr>
            <a:spLocks noGrp="1"/>
          </p:cNvSpPr>
          <p:nvPr>
            <p:ph type="body" idx="1"/>
          </p:nvPr>
        </p:nvSpPr>
        <p:spPr/>
        <p:txBody>
          <a:bodyPr/>
          <a:lstStyle/>
          <a:p>
            <a:r>
              <a:rPr lang="en-US" dirty="0"/>
              <a:t>Thank you all for sharing your insights and experiences. Leadership transitions can be challenging, but as we’ve heard today, they can also open doors for growth, innovation, and stronger departmental culture.</a:t>
            </a:r>
          </a:p>
          <a:p>
            <a:endParaRPr lang="en-US" dirty="0">
              <a:cs typeface="+mn-lt"/>
            </a:endParaRPr>
          </a:p>
          <a:p>
            <a:r>
              <a:rPr lang="en-US"/>
              <a:t>We hope today’s discussion gives everyone here new strategies, perspectives, and confidence to navigate their next pivot.</a:t>
            </a:r>
          </a:p>
          <a:p>
            <a:br>
              <a:rPr lang="en-US" dirty="0"/>
            </a:br>
            <a:endParaRPr lang="en-US" dirty="0"/>
          </a:p>
        </p:txBody>
      </p:sp>
      <p:sp>
        <p:nvSpPr>
          <p:cNvPr id="4" name="Slide Number Placeholder 3">
            <a:extLst>
              <a:ext uri="{FF2B5EF4-FFF2-40B4-BE49-F238E27FC236}">
                <a16:creationId xmlns:a16="http://schemas.microsoft.com/office/drawing/2014/main" id="{F3E4B563-B9F0-93AC-6746-72C2AB0FADD3}"/>
              </a:ext>
            </a:extLst>
          </p:cNvPr>
          <p:cNvSpPr>
            <a:spLocks noGrp="1"/>
          </p:cNvSpPr>
          <p:nvPr>
            <p:ph type="sldNum" sz="quarter" idx="10"/>
          </p:nvPr>
        </p:nvSpPr>
        <p:spPr/>
        <p:txBody>
          <a:bodyPr/>
          <a:lstStyle/>
          <a:p>
            <a:fld id="{B058E1C2-0245-4472-9B31-46BB8A9561D2}" type="slidenum">
              <a:rPr lang="en-US" smtClean="0"/>
              <a:t>9</a:t>
            </a:fld>
            <a:endParaRPr lang="en-US"/>
          </a:p>
        </p:txBody>
      </p:sp>
    </p:spTree>
    <p:extLst>
      <p:ext uri="{BB962C8B-B14F-4D97-AF65-F5344CB8AC3E}">
        <p14:creationId xmlns:p14="http://schemas.microsoft.com/office/powerpoint/2010/main" val="3010081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SAEM Foundation.jpg"/>
          <p:cNvPicPr>
            <a:picLocks noChangeAspect="1"/>
          </p:cNvPicPr>
          <p:nvPr/>
        </p:nvPicPr>
        <p:blipFill rotWithShape="1">
          <a:blip r:embed="rId2" cstate="print">
            <a:extLst>
              <a:ext uri="{28A0092B-C50C-407E-A947-70E740481C1C}">
                <a14:useLocalDpi xmlns:a14="http://schemas.microsoft.com/office/drawing/2010/main" val="0"/>
              </a:ext>
            </a:extLst>
          </a:blip>
          <a:srcRect b="18045"/>
          <a:stretch/>
        </p:blipFill>
        <p:spPr>
          <a:xfrm>
            <a:off x="0" y="0"/>
            <a:ext cx="9144000" cy="562044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7020E3-523C-4360-ADB6-0153C571F071}" type="datetimeFigureOut">
              <a:rPr lang="en-US" smtClean="0"/>
              <a:t>3/16/26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E28E2-4ECD-4DBC-90FA-9705D2AAF5D5}" type="slidenum">
              <a:rPr lang="en-US" smtClean="0"/>
              <a:t>‹#›</a:t>
            </a:fld>
            <a:endParaRPr lang="en-US"/>
          </a:p>
        </p:txBody>
      </p:sp>
    </p:spTree>
    <p:extLst>
      <p:ext uri="{BB962C8B-B14F-4D97-AF65-F5344CB8AC3E}">
        <p14:creationId xmlns:p14="http://schemas.microsoft.com/office/powerpoint/2010/main" val="1986520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descr="SAEM Foundation.jpg"/>
          <p:cNvPicPr>
            <a:picLocks noChangeAspect="1"/>
          </p:cNvPicPr>
          <p:nvPr/>
        </p:nvPicPr>
        <p:blipFill rotWithShape="1">
          <a:blip r:embed="rId2" cstate="print">
            <a:extLst>
              <a:ext uri="{28A0092B-C50C-407E-A947-70E740481C1C}">
                <a14:useLocalDpi xmlns:a14="http://schemas.microsoft.com/office/drawing/2010/main" val="0"/>
              </a:ext>
            </a:extLst>
          </a:blip>
          <a:srcRect b="18731"/>
          <a:stretch/>
        </p:blipFill>
        <p:spPr>
          <a:xfrm>
            <a:off x="0" y="0"/>
            <a:ext cx="9144000" cy="5573411"/>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7020E3-523C-4360-ADB6-0153C571F071}" type="datetimeFigureOut">
              <a:rPr lang="en-US" smtClean="0"/>
              <a:t>3/16/26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E28E2-4ECD-4DBC-90FA-9705D2AAF5D5}" type="slidenum">
              <a:rPr lang="en-US" smtClean="0"/>
              <a:t>‹#›</a:t>
            </a:fld>
            <a:endParaRPr lang="en-US"/>
          </a:p>
        </p:txBody>
      </p:sp>
    </p:spTree>
    <p:extLst>
      <p:ext uri="{BB962C8B-B14F-4D97-AF65-F5344CB8AC3E}">
        <p14:creationId xmlns:p14="http://schemas.microsoft.com/office/powerpoint/2010/main" val="189350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SAEM Foundation.jpg"/>
          <p:cNvPicPr>
            <a:picLocks noChangeAspect="1"/>
          </p:cNvPicPr>
          <p:nvPr/>
        </p:nvPicPr>
        <p:blipFill rotWithShape="1">
          <a:blip r:embed="rId2" cstate="print">
            <a:extLst>
              <a:ext uri="{28A0092B-C50C-407E-A947-70E740481C1C}">
                <a14:useLocalDpi xmlns:a14="http://schemas.microsoft.com/office/drawing/2010/main" val="0"/>
              </a:ext>
            </a:extLst>
          </a:blip>
          <a:srcRect b="17359"/>
          <a:stretch/>
        </p:blipFill>
        <p:spPr>
          <a:xfrm>
            <a:off x="0" y="0"/>
            <a:ext cx="9144000" cy="5667477"/>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7020E3-523C-4360-ADB6-0153C571F071}" type="datetimeFigureOut">
              <a:rPr lang="en-US" smtClean="0"/>
              <a:t>3/16/26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E28E2-4ECD-4DBC-90FA-9705D2AAF5D5}" type="slidenum">
              <a:rPr lang="en-US" smtClean="0"/>
              <a:t>‹#›</a:t>
            </a:fld>
            <a:endParaRPr lang="en-US"/>
          </a:p>
        </p:txBody>
      </p:sp>
    </p:spTree>
    <p:extLst>
      <p:ext uri="{BB962C8B-B14F-4D97-AF65-F5344CB8AC3E}">
        <p14:creationId xmlns:p14="http://schemas.microsoft.com/office/powerpoint/2010/main" val="2128886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7020E3-523C-4360-ADB6-0153C571F071}"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E28E2-4ECD-4DBC-90FA-9705D2AAF5D5}" type="slidenum">
              <a:rPr lang="en-US" smtClean="0"/>
              <a:t>‹#›</a:t>
            </a:fld>
            <a:endParaRPr lang="en-US"/>
          </a:p>
        </p:txBody>
      </p:sp>
    </p:spTree>
    <p:extLst>
      <p:ext uri="{BB962C8B-B14F-4D97-AF65-F5344CB8AC3E}">
        <p14:creationId xmlns:p14="http://schemas.microsoft.com/office/powerpoint/2010/main" val="133509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7020E3-523C-4360-ADB6-0153C571F071}" type="datetimeFigureOut">
              <a:rPr lang="en-US" smtClean="0"/>
              <a:t>3/16/26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E28E2-4ECD-4DBC-90FA-9705D2AAF5D5}" type="slidenum">
              <a:rPr lang="en-US" smtClean="0"/>
              <a:t>‹#›</a:t>
            </a:fld>
            <a:endParaRPr lang="en-US"/>
          </a:p>
        </p:txBody>
      </p:sp>
    </p:spTree>
    <p:extLst>
      <p:ext uri="{BB962C8B-B14F-4D97-AF65-F5344CB8AC3E}">
        <p14:creationId xmlns:p14="http://schemas.microsoft.com/office/powerpoint/2010/main" val="4004125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AEMF Tit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74138"/>
            <a:ext cx="7772400" cy="1470025"/>
          </a:xfrm>
        </p:spPr>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97020E3-523C-4360-ADB6-0153C571F071}"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E28E2-4ECD-4DBC-90FA-9705D2AAF5D5}" type="slidenum">
              <a:rPr lang="en-US" smtClean="0"/>
              <a:t>‹#›</a:t>
            </a:fld>
            <a:endParaRPr lang="en-US"/>
          </a:p>
        </p:txBody>
      </p:sp>
    </p:spTree>
    <p:extLst>
      <p:ext uri="{BB962C8B-B14F-4D97-AF65-F5344CB8AC3E}">
        <p14:creationId xmlns:p14="http://schemas.microsoft.com/office/powerpoint/2010/main" val="167833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AEMF Pg 2">
    <p:spTree>
      <p:nvGrpSpPr>
        <p:cNvPr id="1" name=""/>
        <p:cNvGrpSpPr/>
        <p:nvPr/>
      </p:nvGrpSpPr>
      <p:grpSpPr>
        <a:xfrm>
          <a:off x="0" y="0"/>
          <a:ext cx="0" cy="0"/>
          <a:chOff x="0" y="0"/>
          <a:chExt cx="0" cy="0"/>
        </a:xfrm>
      </p:grpSpPr>
      <p:pic>
        <p:nvPicPr>
          <p:cNvPr id="7" name="Picture 6" descr="SAEM Foundation.jpg"/>
          <p:cNvPicPr>
            <a:picLocks noChangeAspect="1"/>
          </p:cNvPicPr>
          <p:nvPr/>
        </p:nvPicPr>
        <p:blipFill rotWithShape="1">
          <a:blip r:embed="rId2" cstate="print">
            <a:extLst>
              <a:ext uri="{28A0092B-C50C-407E-A947-70E740481C1C}">
                <a14:useLocalDpi xmlns:a14="http://schemas.microsoft.com/office/drawing/2010/main" val="0"/>
              </a:ext>
            </a:extLst>
          </a:blip>
          <a:srcRect b="16652"/>
          <a:stretch/>
        </p:blipFill>
        <p:spPr>
          <a:xfrm>
            <a:off x="0" y="0"/>
            <a:ext cx="9144000" cy="571601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7020E3-523C-4360-ADB6-0153C571F071}"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E28E2-4ECD-4DBC-90FA-9705D2AAF5D5}" type="slidenum">
              <a:rPr lang="en-US" smtClean="0"/>
              <a:t>‹#›</a:t>
            </a:fld>
            <a:endParaRPr lang="en-US"/>
          </a:p>
        </p:txBody>
      </p:sp>
    </p:spTree>
    <p:extLst>
      <p:ext uri="{BB962C8B-B14F-4D97-AF65-F5344CB8AC3E}">
        <p14:creationId xmlns:p14="http://schemas.microsoft.com/office/powerpoint/2010/main" val="115815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7020E3-523C-4360-ADB6-0153C571F071}" type="datetimeFigureOut">
              <a:rPr lang="en-US" smtClean="0"/>
              <a:t>3/16/26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6E28E2-4ECD-4DBC-90FA-9705D2AAF5D5}" type="slidenum">
              <a:rPr lang="en-US" smtClean="0"/>
              <a:t>‹#›</a:t>
            </a:fld>
            <a:endParaRPr lang="en-US"/>
          </a:p>
        </p:txBody>
      </p:sp>
    </p:spTree>
    <p:extLst>
      <p:ext uri="{BB962C8B-B14F-4D97-AF65-F5344CB8AC3E}">
        <p14:creationId xmlns:p14="http://schemas.microsoft.com/office/powerpoint/2010/main" val="91354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AEM Foundation.jpg"/>
          <p:cNvPicPr>
            <a:picLocks noChangeAspect="1"/>
          </p:cNvPicPr>
          <p:nvPr/>
        </p:nvPicPr>
        <p:blipFill rotWithShape="1">
          <a:blip r:embed="rId2" cstate="print">
            <a:extLst>
              <a:ext uri="{28A0092B-C50C-407E-A947-70E740481C1C}">
                <a14:useLocalDpi xmlns:a14="http://schemas.microsoft.com/office/drawing/2010/main" val="0"/>
              </a:ext>
            </a:extLst>
          </a:blip>
          <a:srcRect b="15880"/>
          <a:stretch/>
        </p:blipFill>
        <p:spPr>
          <a:xfrm>
            <a:off x="0" y="0"/>
            <a:ext cx="9144000" cy="5768975"/>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7020E3-523C-4360-ADB6-0153C571F071}" type="datetimeFigureOut">
              <a:rPr lang="en-US" smtClean="0"/>
              <a:t>3/16/26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6E28E2-4ECD-4DBC-90FA-9705D2AAF5D5}" type="slidenum">
              <a:rPr lang="en-US" smtClean="0"/>
              <a:t>‹#›</a:t>
            </a:fld>
            <a:endParaRPr lang="en-US"/>
          </a:p>
        </p:txBody>
      </p:sp>
    </p:spTree>
    <p:extLst>
      <p:ext uri="{BB962C8B-B14F-4D97-AF65-F5344CB8AC3E}">
        <p14:creationId xmlns:p14="http://schemas.microsoft.com/office/powerpoint/2010/main" val="771533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SAEM Foundation.jpg"/>
          <p:cNvPicPr>
            <a:picLocks noChangeAspect="1"/>
          </p:cNvPicPr>
          <p:nvPr/>
        </p:nvPicPr>
        <p:blipFill rotWithShape="1">
          <a:blip r:embed="rId2" cstate="print">
            <a:extLst>
              <a:ext uri="{28A0092B-C50C-407E-A947-70E740481C1C}">
                <a14:useLocalDpi xmlns:a14="http://schemas.microsoft.com/office/drawing/2010/main" val="0"/>
              </a:ext>
            </a:extLst>
          </a:blip>
          <a:srcRect b="17702"/>
          <a:stretch/>
        </p:blipFill>
        <p:spPr>
          <a:xfrm>
            <a:off x="0" y="0"/>
            <a:ext cx="9144000" cy="564396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7020E3-523C-4360-ADB6-0153C571F071}" type="datetimeFigureOut">
              <a:rPr lang="en-US" smtClean="0"/>
              <a:t>3/16/26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6E28E2-4ECD-4DBC-90FA-9705D2AAF5D5}" type="slidenum">
              <a:rPr lang="en-US" smtClean="0"/>
              <a:t>‹#›</a:t>
            </a:fld>
            <a:endParaRPr lang="en-US"/>
          </a:p>
        </p:txBody>
      </p:sp>
    </p:spTree>
    <p:extLst>
      <p:ext uri="{BB962C8B-B14F-4D97-AF65-F5344CB8AC3E}">
        <p14:creationId xmlns:p14="http://schemas.microsoft.com/office/powerpoint/2010/main" val="768048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SAEM Foundation.jpg"/>
          <p:cNvPicPr>
            <a:picLocks noChangeAspect="1"/>
          </p:cNvPicPr>
          <p:nvPr/>
        </p:nvPicPr>
        <p:blipFill rotWithShape="1">
          <a:blip r:embed="rId2" cstate="print">
            <a:extLst>
              <a:ext uri="{28A0092B-C50C-407E-A947-70E740481C1C}">
                <a14:useLocalDpi xmlns:a14="http://schemas.microsoft.com/office/drawing/2010/main" val="0"/>
              </a:ext>
            </a:extLst>
          </a:blip>
          <a:srcRect b="20103"/>
          <a:stretch/>
        </p:blipFill>
        <p:spPr>
          <a:xfrm>
            <a:off x="0" y="0"/>
            <a:ext cx="9144000" cy="5479345"/>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7020E3-523C-4360-ADB6-0153C571F071}" type="datetimeFigureOut">
              <a:rPr lang="en-US" smtClean="0"/>
              <a:t>3/16/26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6E28E2-4ECD-4DBC-90FA-9705D2AAF5D5}" type="slidenum">
              <a:rPr lang="en-US" smtClean="0"/>
              <a:t>‹#›</a:t>
            </a:fld>
            <a:endParaRPr lang="en-US"/>
          </a:p>
        </p:txBody>
      </p:sp>
    </p:spTree>
    <p:extLst>
      <p:ext uri="{BB962C8B-B14F-4D97-AF65-F5344CB8AC3E}">
        <p14:creationId xmlns:p14="http://schemas.microsoft.com/office/powerpoint/2010/main" val="413184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SAEM Foundation.jpg"/>
          <p:cNvPicPr>
            <a:picLocks noChangeAspect="1"/>
          </p:cNvPicPr>
          <p:nvPr/>
        </p:nvPicPr>
        <p:blipFill rotWithShape="1">
          <a:blip r:embed="rId2" cstate="print">
            <a:extLst>
              <a:ext uri="{28A0092B-C50C-407E-A947-70E740481C1C}">
                <a14:useLocalDpi xmlns:a14="http://schemas.microsoft.com/office/drawing/2010/main" val="0"/>
              </a:ext>
            </a:extLst>
          </a:blip>
          <a:srcRect b="17017"/>
          <a:stretch/>
        </p:blipFill>
        <p:spPr>
          <a:xfrm>
            <a:off x="0" y="0"/>
            <a:ext cx="9144000" cy="5690994"/>
          </a:xfrm>
          <a:prstGeom prst="rect">
            <a:avLst/>
          </a:prstGeom>
        </p:spPr>
      </p:pic>
      <p:sp>
        <p:nvSpPr>
          <p:cNvPr id="2" name="Date Placeholder 1"/>
          <p:cNvSpPr>
            <a:spLocks noGrp="1"/>
          </p:cNvSpPr>
          <p:nvPr>
            <p:ph type="dt" sz="half" idx="10"/>
          </p:nvPr>
        </p:nvSpPr>
        <p:spPr/>
        <p:txBody>
          <a:bodyPr/>
          <a:lstStyle/>
          <a:p>
            <a:fld id="{397020E3-523C-4360-ADB6-0153C571F071}" type="datetimeFigureOut">
              <a:rPr lang="en-US" smtClean="0"/>
              <a:t>3/16/26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6E28E2-4ECD-4DBC-90FA-9705D2AAF5D5}" type="slidenum">
              <a:rPr lang="en-US" smtClean="0"/>
              <a:t>‹#›</a:t>
            </a:fld>
            <a:endParaRPr lang="en-US"/>
          </a:p>
        </p:txBody>
      </p:sp>
    </p:spTree>
    <p:extLst>
      <p:ext uri="{BB962C8B-B14F-4D97-AF65-F5344CB8AC3E}">
        <p14:creationId xmlns:p14="http://schemas.microsoft.com/office/powerpoint/2010/main" val="53629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Title 3 AEM.jpg"/>
          <p:cNvPicPr>
            <a:picLocks noChangeAspect="1"/>
          </p:cNvPicPr>
          <p:nvPr/>
        </p:nvPicPr>
        <p:blipFill rotWithShape="1">
          <a:blip r:embed="rId14" cstate="print">
            <a:extLst>
              <a:ext uri="{28A0092B-C50C-407E-A947-70E740481C1C}">
                <a14:useLocalDpi xmlns:a14="http://schemas.microsoft.com/office/drawing/2010/main" val="0"/>
              </a:ext>
            </a:extLst>
          </a:blip>
          <a:srcRect b="10671"/>
          <a:stretch/>
        </p:blipFill>
        <p:spPr>
          <a:xfrm>
            <a:off x="0" y="0"/>
            <a:ext cx="9144000" cy="6126163"/>
          </a:xfrm>
          <a:prstGeom prst="rect">
            <a:avLst/>
          </a:prstGeom>
        </p:spPr>
      </p:pic>
      <p:sp>
        <p:nvSpPr>
          <p:cNvPr id="2" name="Title Placeholder 1"/>
          <p:cNvSpPr>
            <a:spLocks noGrp="1"/>
          </p:cNvSpPr>
          <p:nvPr>
            <p:ph type="title"/>
          </p:nvPr>
        </p:nvSpPr>
        <p:spPr>
          <a:xfrm>
            <a:off x="457200" y="15777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7020E3-523C-4360-ADB6-0153C571F071}" type="datetimeFigureOut">
              <a:rPr lang="en-US" smtClean="0"/>
              <a:t>3/16/26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E28E2-4ECD-4DBC-90FA-9705D2AAF5D5}" type="slidenum">
              <a:rPr lang="en-US" smtClean="0"/>
              <a:t>‹#›</a:t>
            </a:fld>
            <a:endParaRPr lang="en-US"/>
          </a:p>
        </p:txBody>
      </p:sp>
      <p:pic>
        <p:nvPicPr>
          <p:cNvPr id="8" name="Picture 7" descr="AAAEM.png"/>
          <p:cNvPicPr>
            <a:picLocks noChangeAspect="1"/>
          </p:cNvPicPr>
          <p:nvPr/>
        </p:nvPicPr>
        <p:blipFill rotWithShape="1">
          <a:blip r:embed="rId15" cstate="print">
            <a:extLst>
              <a:ext uri="{28A0092B-C50C-407E-A947-70E740481C1C}">
                <a14:useLocalDpi xmlns:a14="http://schemas.microsoft.com/office/drawing/2010/main" val="0"/>
              </a:ext>
            </a:extLst>
          </a:blip>
          <a:srcRect t="18213" r="7735" b="21315"/>
          <a:stretch/>
        </p:blipFill>
        <p:spPr>
          <a:xfrm>
            <a:off x="5239431" y="6023400"/>
            <a:ext cx="3928091" cy="854035"/>
          </a:xfrm>
          <a:prstGeom prst="rect">
            <a:avLst/>
          </a:prstGeom>
        </p:spPr>
      </p:pic>
    </p:spTree>
    <p:extLst>
      <p:ext uri="{BB962C8B-B14F-4D97-AF65-F5344CB8AC3E}">
        <p14:creationId xmlns:p14="http://schemas.microsoft.com/office/powerpoint/2010/main" val="1306244451"/>
      </p:ext>
    </p:extLst>
  </p:cSld>
  <p:clrMap bg1="lt1" tx1="dk1" bg2="lt2" tx2="dk2" accent1="accent1" accent2="accent2" accent3="accent3" accent4="accent4" accent5="accent5" accent6="accent6" hlink="hlink" folHlink="folHlink"/>
  <p:sldLayoutIdLst>
    <p:sldLayoutId id="2147483666" r:id="rId1"/>
    <p:sldLayoutId id="2147483672" r:id="rId2"/>
    <p:sldLayoutId id="2147483661" r:id="rId3"/>
    <p:sldLayoutId id="2147483662" r:id="rId4"/>
    <p:sldLayoutId id="2147483671" r:id="rId5"/>
    <p:sldLayoutId id="2147483663" r:id="rId6"/>
    <p:sldLayoutId id="2147483664" r:id="rId7"/>
    <p:sldLayoutId id="2147483665" r:id="rId8"/>
    <p:sldLayoutId id="2147483667" r:id="rId9"/>
    <p:sldLayoutId id="2147483668" r:id="rId10"/>
    <p:sldLayoutId id="2147483669" r:id="rId11"/>
    <p:sldLayoutId id="2147483670" r:id="rId12"/>
  </p:sldLayoutIdLs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600200"/>
            <a:ext cx="6096000" cy="1470025"/>
          </a:xfrm>
        </p:spPr>
        <p:txBody>
          <a:bodyPr>
            <a:noAutofit/>
          </a:bodyPr>
          <a:lstStyle/>
          <a:p>
            <a:pPr algn="ctr"/>
            <a:r>
              <a:rPr lang="en-US" sz="4800" dirty="0"/>
              <a:t>The Power Pivot:</a:t>
            </a:r>
            <a:br>
              <a:rPr lang="en-US" sz="4800" dirty="0"/>
            </a:br>
            <a:r>
              <a:rPr lang="en-US" sz="4800" i="1" dirty="0"/>
              <a:t>Thriving Amid Leadership Changes</a:t>
            </a:r>
          </a:p>
        </p:txBody>
      </p:sp>
      <p:sp>
        <p:nvSpPr>
          <p:cNvPr id="3" name="Subtitle 2"/>
          <p:cNvSpPr>
            <a:spLocks noGrp="1"/>
          </p:cNvSpPr>
          <p:nvPr>
            <p:ph type="subTitle" idx="1"/>
          </p:nvPr>
        </p:nvSpPr>
        <p:spPr>
          <a:xfrm>
            <a:off x="152400" y="4724400"/>
            <a:ext cx="8686800" cy="1752600"/>
          </a:xfrm>
        </p:spPr>
        <p:txBody>
          <a:bodyPr>
            <a:normAutofit/>
          </a:bodyPr>
          <a:lstStyle/>
          <a:p>
            <a:pPr>
              <a:spcBef>
                <a:spcPts val="0"/>
              </a:spcBef>
            </a:pPr>
            <a:r>
              <a:rPr lang="en-US" sz="2400" dirty="0">
                <a:solidFill>
                  <a:schemeClr val="tx1"/>
                </a:solidFill>
              </a:rPr>
              <a:t>AAAEM/AACEM Retreat | March 2026</a:t>
            </a:r>
          </a:p>
          <a:p>
            <a:pPr>
              <a:spcBef>
                <a:spcPts val="0"/>
              </a:spcBef>
            </a:pPr>
            <a:r>
              <a:rPr lang="en-US" sz="2400" dirty="0">
                <a:solidFill>
                  <a:schemeClr val="tx1"/>
                </a:solidFill>
              </a:rPr>
              <a:t>Greg Archual, Katy </a:t>
            </a:r>
            <a:r>
              <a:rPr lang="en-US" sz="2400" dirty="0" err="1">
                <a:solidFill>
                  <a:schemeClr val="tx1"/>
                </a:solidFill>
              </a:rPr>
              <a:t>Oksuita</a:t>
            </a:r>
            <a:r>
              <a:rPr lang="en-US" sz="2400" dirty="0">
                <a:solidFill>
                  <a:schemeClr val="tx1"/>
                </a:solidFill>
              </a:rPr>
              <a:t> &amp; Cali Myers</a:t>
            </a:r>
          </a:p>
        </p:txBody>
      </p:sp>
    </p:spTree>
    <p:extLst>
      <p:ext uri="{BB962C8B-B14F-4D97-AF65-F5344CB8AC3E}">
        <p14:creationId xmlns:p14="http://schemas.microsoft.com/office/powerpoint/2010/main" val="531076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C6CC3A-8C7B-71AA-6A4C-7667E7F393B0}"/>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C33B8E8-42E8-115B-F9BD-0DA624EBFE9E}"/>
              </a:ext>
            </a:extLst>
          </p:cNvPr>
          <p:cNvSpPr>
            <a:spLocks noGrp="1"/>
          </p:cNvSpPr>
          <p:nvPr>
            <p:ph type="title"/>
          </p:nvPr>
        </p:nvSpPr>
        <p:spPr>
          <a:xfrm>
            <a:off x="457200" y="1752600"/>
            <a:ext cx="8229600" cy="1143000"/>
          </a:xfrm>
        </p:spPr>
        <p:txBody>
          <a:bodyPr vert="horz" lIns="91440" tIns="45720" rIns="91440" bIns="45720" rtlCol="0" anchor="ctr">
            <a:noAutofit/>
          </a:bodyPr>
          <a:lstStyle/>
          <a:p>
            <a:r>
              <a:rPr lang="en-US" sz="2800">
                <a:solidFill>
                  <a:srgbClr val="FFFFFF"/>
                </a:solidFill>
                <a:latin typeface="Calibri"/>
                <a:ea typeface="Calibri"/>
                <a:cs typeface="Calibri"/>
              </a:rPr>
              <a:t>Sometimes new leaders are unfamiliar with the structure, culture, or demands of academic emergency medicine. What steps have you taken to effectively educate and influence senior leaders who were new to the environment?</a:t>
            </a:r>
            <a:endParaRPr lang="en-US">
              <a:ea typeface="Calibri"/>
              <a:cs typeface="Calibri"/>
            </a:endParaRPr>
          </a:p>
        </p:txBody>
      </p:sp>
    </p:spTree>
    <p:extLst>
      <p:ext uri="{BB962C8B-B14F-4D97-AF65-F5344CB8AC3E}">
        <p14:creationId xmlns:p14="http://schemas.microsoft.com/office/powerpoint/2010/main" val="376497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D1E6345-14A4-2327-7388-7C9BCE34FFDB}"/>
              </a:ext>
            </a:extLst>
          </p:cNvPr>
          <p:cNvSpPr>
            <a:spLocks noGrp="1"/>
          </p:cNvSpPr>
          <p:nvPr>
            <p:ph type="title"/>
          </p:nvPr>
        </p:nvSpPr>
        <p:spPr>
          <a:xfrm>
            <a:off x="457200" y="1734648"/>
            <a:ext cx="8229600" cy="2579229"/>
          </a:xfrm>
        </p:spPr>
        <p:txBody>
          <a:bodyPr>
            <a:normAutofit fontScale="90000"/>
          </a:bodyPr>
          <a:lstStyle/>
          <a:p>
            <a:endParaRPr lang="en-US" sz="3100" dirty="0">
              <a:ea typeface="Calibri"/>
              <a:cs typeface="Calibri"/>
            </a:endParaRPr>
          </a:p>
          <a:p>
            <a:r>
              <a:rPr lang="en-US" sz="3100"/>
              <a:t>Think back to the </a:t>
            </a:r>
            <a:r>
              <a:rPr lang="en-US" sz="3100" dirty="0"/>
              <a:t>first major leadership transition you experienced—whether it was a Chair, Dean, CEO, or other significant leader. What was the most unexpected challenge that arose during that transition?</a:t>
            </a:r>
            <a:endParaRPr lang="en-US" sz="3100" dirty="0">
              <a:ea typeface="Calibri"/>
              <a:cs typeface="Calibri"/>
            </a:endParaRPr>
          </a:p>
          <a:p>
            <a:br>
              <a:rPr lang="en-US" dirty="0"/>
            </a:br>
            <a:endParaRPr lang="en-US" sz="4000">
              <a:ea typeface="Calibri"/>
              <a:cs typeface="Calibri"/>
            </a:endParaRPr>
          </a:p>
        </p:txBody>
      </p:sp>
    </p:spTree>
    <p:extLst>
      <p:ext uri="{BB962C8B-B14F-4D97-AF65-F5344CB8AC3E}">
        <p14:creationId xmlns:p14="http://schemas.microsoft.com/office/powerpoint/2010/main" val="339399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42CDB-0A77-D5C6-1ED0-E72254671BA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9866382-B706-B1BD-1E90-99AF69A6A1B0}"/>
              </a:ext>
            </a:extLst>
          </p:cNvPr>
          <p:cNvSpPr>
            <a:spLocks noGrp="1"/>
          </p:cNvSpPr>
          <p:nvPr>
            <p:ph type="title"/>
          </p:nvPr>
        </p:nvSpPr>
        <p:spPr>
          <a:xfrm>
            <a:off x="457200" y="1752600"/>
            <a:ext cx="8229600" cy="1143000"/>
          </a:xfrm>
        </p:spPr>
        <p:txBody>
          <a:bodyPr vert="horz" lIns="91440" tIns="45720" rIns="91440" bIns="45720" rtlCol="0" anchor="ctr">
            <a:noAutofit/>
          </a:bodyPr>
          <a:lstStyle/>
          <a:p>
            <a:r>
              <a:rPr lang="en-US" sz="2800">
                <a:solidFill>
                  <a:srgbClr val="FFFFFF"/>
                </a:solidFill>
                <a:latin typeface="Calibri"/>
                <a:ea typeface="Calibri"/>
                <a:cs typeface="Calibri"/>
              </a:rPr>
              <a:t>Transitions can bring surprises, but sometimes we see early warning signs. What signals have told you a leadership change might disrupt operations, and how do you prepare for that proactively?</a:t>
            </a:r>
            <a:endParaRPr lang="en-US" sz="2800">
              <a:ea typeface="Calibri"/>
              <a:cs typeface="Calibri"/>
            </a:endParaRPr>
          </a:p>
          <a:p>
            <a:endParaRPr lang="en-US" sz="2800" dirty="0">
              <a:ea typeface="Calibri"/>
              <a:cs typeface="Calibri"/>
            </a:endParaRPr>
          </a:p>
        </p:txBody>
      </p:sp>
    </p:spTree>
    <p:extLst>
      <p:ext uri="{BB962C8B-B14F-4D97-AF65-F5344CB8AC3E}">
        <p14:creationId xmlns:p14="http://schemas.microsoft.com/office/powerpoint/2010/main" val="399603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B0FAB-CCC3-7BCD-2CAC-85A14CCA133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3D1B42A-A9A5-446A-0E88-BAC5DB57E19B}"/>
              </a:ext>
            </a:extLst>
          </p:cNvPr>
          <p:cNvSpPr>
            <a:spLocks noGrp="1"/>
          </p:cNvSpPr>
          <p:nvPr>
            <p:ph type="title"/>
          </p:nvPr>
        </p:nvSpPr>
        <p:spPr>
          <a:xfrm>
            <a:off x="457200" y="1752600"/>
            <a:ext cx="8229600" cy="1143000"/>
          </a:xfrm>
        </p:spPr>
        <p:txBody>
          <a:bodyPr vert="horz" lIns="91440" tIns="45720" rIns="91440" bIns="45720" rtlCol="0" anchor="ctr">
            <a:noAutofit/>
          </a:bodyPr>
          <a:lstStyle/>
          <a:p>
            <a:r>
              <a:rPr lang="en-US" sz="2800">
                <a:solidFill>
                  <a:srgbClr val="FFFFFF"/>
                </a:solidFill>
                <a:latin typeface="Calibri"/>
                <a:ea typeface="Calibri"/>
                <a:cs typeface="Calibri"/>
              </a:rPr>
              <a:t>Many of us have experienced initiatives that suddenly shift when leadership changes. Can you share an example of a process or workflow that had to pivot quickly—and how you steered that shift successfully?</a:t>
            </a:r>
            <a:endParaRPr lang="en-US" sz="2800">
              <a:ea typeface="Calibri"/>
              <a:cs typeface="Calibri"/>
            </a:endParaRPr>
          </a:p>
          <a:p>
            <a:endParaRPr lang="en-US" sz="2800" dirty="0">
              <a:ea typeface="Calibri"/>
              <a:cs typeface="Calibri"/>
            </a:endParaRPr>
          </a:p>
        </p:txBody>
      </p:sp>
    </p:spTree>
    <p:extLst>
      <p:ext uri="{BB962C8B-B14F-4D97-AF65-F5344CB8AC3E}">
        <p14:creationId xmlns:p14="http://schemas.microsoft.com/office/powerpoint/2010/main" val="184977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57AAA-8791-2E10-2E60-BD426DBB3808}"/>
              </a:ext>
            </a:extLst>
          </p:cNvPr>
          <p:cNvSpPr>
            <a:spLocks noGrp="1"/>
          </p:cNvSpPr>
          <p:nvPr>
            <p:ph type="title"/>
          </p:nvPr>
        </p:nvSpPr>
        <p:spPr/>
        <p:txBody>
          <a:bodyPr/>
          <a:lstStyle/>
          <a:p>
            <a:r>
              <a:rPr lang="en-US" dirty="0"/>
              <a:t>Meet the Panel</a:t>
            </a:r>
          </a:p>
        </p:txBody>
      </p:sp>
      <p:sp>
        <p:nvSpPr>
          <p:cNvPr id="4" name="Title 2">
            <a:extLst>
              <a:ext uri="{FF2B5EF4-FFF2-40B4-BE49-F238E27FC236}">
                <a16:creationId xmlns:a16="http://schemas.microsoft.com/office/drawing/2014/main" id="{3FB90800-0598-60ED-150D-BD44C0980E2C}"/>
              </a:ext>
            </a:extLst>
          </p:cNvPr>
          <p:cNvSpPr txBox="1">
            <a:spLocks/>
          </p:cNvSpPr>
          <p:nvPr/>
        </p:nvSpPr>
        <p:spPr>
          <a:xfrm>
            <a:off x="5715000" y="3657600"/>
            <a:ext cx="3124200" cy="1143000"/>
          </a:xfrm>
          <a:prstGeom prst="rect">
            <a:avLst/>
          </a:prstGeom>
        </p:spPr>
        <p:txBody>
          <a:bodyPr vert="horz" lIns="91440" tIns="45720" rIns="91440" bIns="45720" rtlCol="0" anchor="ctr">
            <a:normAutofit fontScale="55000" lnSpcReduction="20000"/>
          </a:bodyPr>
          <a:lstStyle>
            <a:lvl1pPr algn="l" defTabSz="457200" rtl="0" eaLnBrk="1" latinLnBrk="0" hangingPunct="1">
              <a:spcBef>
                <a:spcPct val="0"/>
              </a:spcBef>
              <a:buNone/>
              <a:defRPr sz="4400" kern="1200">
                <a:solidFill>
                  <a:schemeClr val="bg1"/>
                </a:solidFill>
                <a:latin typeface="+mj-lt"/>
                <a:ea typeface="+mj-ea"/>
                <a:cs typeface="+mj-cs"/>
              </a:defRPr>
            </a:lvl1pPr>
          </a:lstStyle>
          <a:p>
            <a:pPr algn="ctr"/>
            <a:r>
              <a:rPr lang="en-US" b="1" dirty="0">
                <a:solidFill>
                  <a:schemeClr val="tx1"/>
                </a:solidFill>
              </a:rPr>
              <a:t>Cali Myers, MHA</a:t>
            </a:r>
          </a:p>
          <a:p>
            <a:pPr algn="ctr"/>
            <a:r>
              <a:rPr lang="en-US" dirty="0">
                <a:solidFill>
                  <a:schemeClr val="tx1"/>
                </a:solidFill>
              </a:rPr>
              <a:t>University of Alabama at Birmingham</a:t>
            </a:r>
          </a:p>
        </p:txBody>
      </p:sp>
      <p:sp>
        <p:nvSpPr>
          <p:cNvPr id="7" name="Title 2">
            <a:extLst>
              <a:ext uri="{FF2B5EF4-FFF2-40B4-BE49-F238E27FC236}">
                <a16:creationId xmlns:a16="http://schemas.microsoft.com/office/drawing/2014/main" id="{94C66969-2F53-7E5B-6D09-59F2AA8196EE}"/>
              </a:ext>
            </a:extLst>
          </p:cNvPr>
          <p:cNvSpPr txBox="1">
            <a:spLocks/>
          </p:cNvSpPr>
          <p:nvPr/>
        </p:nvSpPr>
        <p:spPr>
          <a:xfrm>
            <a:off x="-15240" y="3657600"/>
            <a:ext cx="3124200" cy="1143000"/>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chemeClr val="bg1"/>
                </a:solidFill>
                <a:latin typeface="+mj-lt"/>
                <a:ea typeface="+mj-ea"/>
                <a:cs typeface="+mj-cs"/>
              </a:defRPr>
            </a:lvl1pPr>
          </a:lstStyle>
          <a:p>
            <a:pPr algn="ctr"/>
            <a:r>
              <a:rPr lang="en-US" sz="2400" b="1" dirty="0">
                <a:solidFill>
                  <a:schemeClr val="tx1"/>
                </a:solidFill>
              </a:rPr>
              <a:t>Greg </a:t>
            </a:r>
            <a:r>
              <a:rPr lang="en-US" sz="2400" b="1" dirty="0" err="1">
                <a:solidFill>
                  <a:schemeClr val="tx1"/>
                </a:solidFill>
              </a:rPr>
              <a:t>Archual</a:t>
            </a:r>
            <a:r>
              <a:rPr lang="en-US" sz="2400" b="1" dirty="0">
                <a:solidFill>
                  <a:schemeClr val="tx1"/>
                </a:solidFill>
              </a:rPr>
              <a:t>, MBA</a:t>
            </a:r>
          </a:p>
          <a:p>
            <a:pPr algn="ctr"/>
            <a:r>
              <a:rPr lang="en-US" sz="2400" i="1" dirty="0">
                <a:solidFill>
                  <a:schemeClr val="tx1"/>
                </a:solidFill>
              </a:rPr>
              <a:t>The</a:t>
            </a:r>
            <a:r>
              <a:rPr lang="en-US" sz="2400" dirty="0">
                <a:solidFill>
                  <a:schemeClr val="tx1"/>
                </a:solidFill>
              </a:rPr>
              <a:t> Ohio State University</a:t>
            </a:r>
            <a:endParaRPr lang="en-US" sz="2400" dirty="0">
              <a:solidFill>
                <a:schemeClr val="tx1"/>
              </a:solidFill>
              <a:ea typeface="Calibri"/>
              <a:cs typeface="Calibri"/>
            </a:endParaRPr>
          </a:p>
        </p:txBody>
      </p:sp>
      <p:sp>
        <p:nvSpPr>
          <p:cNvPr id="8" name="Title 2">
            <a:extLst>
              <a:ext uri="{FF2B5EF4-FFF2-40B4-BE49-F238E27FC236}">
                <a16:creationId xmlns:a16="http://schemas.microsoft.com/office/drawing/2014/main" id="{1B8F7674-E554-452D-9C41-77CA95965CC6}"/>
              </a:ext>
            </a:extLst>
          </p:cNvPr>
          <p:cNvSpPr txBox="1">
            <a:spLocks/>
          </p:cNvSpPr>
          <p:nvPr/>
        </p:nvSpPr>
        <p:spPr>
          <a:xfrm>
            <a:off x="2926080" y="3657600"/>
            <a:ext cx="2971800" cy="1143000"/>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4400" kern="1200">
                <a:solidFill>
                  <a:schemeClr val="bg1"/>
                </a:solidFill>
                <a:latin typeface="+mj-lt"/>
                <a:ea typeface="+mj-ea"/>
                <a:cs typeface="+mj-cs"/>
              </a:defRPr>
            </a:lvl1pPr>
          </a:lstStyle>
          <a:p>
            <a:pPr algn="ctr"/>
            <a:r>
              <a:rPr lang="en-US" sz="2400" b="1" dirty="0">
                <a:solidFill>
                  <a:schemeClr val="tx1"/>
                </a:solidFill>
              </a:rPr>
              <a:t>Katy </a:t>
            </a:r>
            <a:r>
              <a:rPr lang="en-US" sz="2400" b="1" dirty="0" err="1">
                <a:solidFill>
                  <a:schemeClr val="tx1"/>
                </a:solidFill>
              </a:rPr>
              <a:t>Oksuita</a:t>
            </a:r>
            <a:r>
              <a:rPr lang="en-US" sz="2400" b="1" dirty="0">
                <a:solidFill>
                  <a:schemeClr val="tx1"/>
                </a:solidFill>
              </a:rPr>
              <a:t>, MBA, MS</a:t>
            </a:r>
          </a:p>
          <a:p>
            <a:pPr algn="ctr"/>
            <a:r>
              <a:rPr lang="en-US" sz="2400" dirty="0">
                <a:solidFill>
                  <a:schemeClr val="tx1"/>
                </a:solidFill>
              </a:rPr>
              <a:t>University of Wisconsin-Madison</a:t>
            </a:r>
          </a:p>
        </p:txBody>
      </p:sp>
      <p:pic>
        <p:nvPicPr>
          <p:cNvPr id="1026" name="Picture 2" descr="2025 AAAEM Awards Recipients">
            <a:extLst>
              <a:ext uri="{FF2B5EF4-FFF2-40B4-BE49-F238E27FC236}">
                <a16:creationId xmlns:a16="http://schemas.microsoft.com/office/drawing/2014/main" id="{D40A07F1-6725-EECB-BED3-F8E5A1EE82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63" t="8180" r="1649" b="27028"/>
          <a:stretch/>
        </p:blipFill>
        <p:spPr bwMode="auto">
          <a:xfrm>
            <a:off x="6455156" y="1830832"/>
            <a:ext cx="1826768" cy="1826768"/>
          </a:xfrm>
          <a:prstGeom prst="ellipse">
            <a:avLst/>
          </a:prstGeom>
          <a:noFill/>
          <a:extLst>
            <a:ext uri="{909E8E84-426E-40DD-AFC4-6F175D3DCCD1}">
              <a14:hiddenFill xmlns:a14="http://schemas.microsoft.com/office/drawing/2010/main">
                <a:solidFill>
                  <a:srgbClr val="FFFFFF"/>
                </a:solidFill>
              </a14:hiddenFill>
            </a:ext>
          </a:extLst>
        </p:spPr>
      </p:pic>
      <p:pic>
        <p:nvPicPr>
          <p:cNvPr id="2" name="Picture 1" descr="A person in a suit and tie&#10;&#10;AI-generated content may be incorrect.">
            <a:extLst>
              <a:ext uri="{FF2B5EF4-FFF2-40B4-BE49-F238E27FC236}">
                <a16:creationId xmlns:a16="http://schemas.microsoft.com/office/drawing/2014/main" id="{0E6E1C05-4A38-CF81-A56F-788B49B7106E}"/>
              </a:ext>
            </a:extLst>
          </p:cNvPr>
          <p:cNvPicPr>
            <a:picLocks noChangeAspect="1"/>
          </p:cNvPicPr>
          <p:nvPr/>
        </p:nvPicPr>
        <p:blipFill>
          <a:blip r:embed="rId4"/>
          <a:srcRect l="14948" t="758" r="16752" b="-758"/>
          <a:stretch>
            <a:fillRect/>
          </a:stretch>
        </p:blipFill>
        <p:spPr>
          <a:xfrm>
            <a:off x="629550" y="1828799"/>
            <a:ext cx="1837461" cy="1828809"/>
          </a:xfrm>
          <a:prstGeom prst="ellipse">
            <a:avLst/>
          </a:prstGeom>
        </p:spPr>
      </p:pic>
      <p:pic>
        <p:nvPicPr>
          <p:cNvPr id="5" name="Picture 4">
            <a:extLst>
              <a:ext uri="{FF2B5EF4-FFF2-40B4-BE49-F238E27FC236}">
                <a16:creationId xmlns:a16="http://schemas.microsoft.com/office/drawing/2014/main" id="{A1543BDF-146E-160D-93DE-41CF308E7CCF}"/>
              </a:ext>
            </a:extLst>
          </p:cNvPr>
          <p:cNvPicPr>
            <a:picLocks noChangeAspect="1"/>
          </p:cNvPicPr>
          <p:nvPr/>
        </p:nvPicPr>
        <p:blipFill>
          <a:blip r:embed="rId5"/>
          <a:srcRect t="2170" b="37569"/>
          <a:stretch>
            <a:fillRect/>
          </a:stretch>
        </p:blipFill>
        <p:spPr>
          <a:xfrm>
            <a:off x="3464498" y="1840991"/>
            <a:ext cx="1943833" cy="1826767"/>
          </a:xfrm>
          <a:prstGeom prst="ellipse">
            <a:avLst/>
          </a:prstGeom>
        </p:spPr>
      </p:pic>
    </p:spTree>
    <p:extLst>
      <p:ext uri="{BB962C8B-B14F-4D97-AF65-F5344CB8AC3E}">
        <p14:creationId xmlns:p14="http://schemas.microsoft.com/office/powerpoint/2010/main" val="2911574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3A883-ECE1-9513-FF94-8FDE50A54AE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9B555B6C-7856-0FFB-385E-4E0246B71A02}"/>
              </a:ext>
            </a:extLst>
          </p:cNvPr>
          <p:cNvSpPr>
            <a:spLocks noGrp="1"/>
          </p:cNvSpPr>
          <p:nvPr>
            <p:ph type="title"/>
          </p:nvPr>
        </p:nvSpPr>
        <p:spPr>
          <a:xfrm>
            <a:off x="457200" y="1734648"/>
            <a:ext cx="8229600" cy="2489465"/>
          </a:xfrm>
        </p:spPr>
        <p:txBody>
          <a:bodyPr vert="horz" lIns="91440" tIns="45720" rIns="91440" bIns="45720" rtlCol="0" anchor="ctr">
            <a:noAutofit/>
          </a:bodyPr>
          <a:lstStyle/>
          <a:p>
            <a:r>
              <a:rPr lang="en-US" sz="2800" dirty="0">
                <a:solidFill>
                  <a:srgbClr val="FFFFFF"/>
                </a:solidFill>
                <a:latin typeface="Calibri"/>
                <a:ea typeface="Calibri"/>
                <a:cs typeface="Calibri"/>
              </a:rPr>
              <a:t>When a new leader arrives, administrators often have to quickly understand their priorities. How did you assess your new leader’s goals early on, and what strategies helped you align your department with their vision?</a:t>
            </a:r>
          </a:p>
          <a:p>
            <a:br>
              <a:rPr lang="en-US" dirty="0"/>
            </a:br>
            <a:endParaRPr lang="en-US" sz="3200">
              <a:ea typeface="Calibri"/>
              <a:cs typeface="Calibri"/>
            </a:endParaRPr>
          </a:p>
        </p:txBody>
      </p:sp>
    </p:spTree>
    <p:extLst>
      <p:ext uri="{BB962C8B-B14F-4D97-AF65-F5344CB8AC3E}">
        <p14:creationId xmlns:p14="http://schemas.microsoft.com/office/powerpoint/2010/main" val="257258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D6E7A-1133-C61D-CE09-5F2A6AB4585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CD055FC-EF94-E4E2-3F4F-E3287CBDBDB2}"/>
              </a:ext>
            </a:extLst>
          </p:cNvPr>
          <p:cNvSpPr>
            <a:spLocks noGrp="1"/>
          </p:cNvSpPr>
          <p:nvPr>
            <p:ph type="title"/>
          </p:nvPr>
        </p:nvSpPr>
        <p:spPr>
          <a:xfrm>
            <a:off x="457200" y="1752600"/>
            <a:ext cx="8229600" cy="1143000"/>
          </a:xfrm>
        </p:spPr>
        <p:txBody>
          <a:bodyPr>
            <a:noAutofit/>
          </a:bodyPr>
          <a:lstStyle/>
          <a:p>
            <a:r>
              <a:rPr lang="en-US" sz="2800" dirty="0">
                <a:solidFill>
                  <a:srgbClr val="FFFFFF"/>
                </a:solidFill>
                <a:latin typeface="Calibri"/>
                <a:ea typeface="Calibri"/>
                <a:cs typeface="Calibri"/>
              </a:rPr>
              <a:t>Leadership changes can create anxiety among faculty and staff. What communication approaches helped you maintain stability and morale within your department during the change?</a:t>
            </a:r>
          </a:p>
        </p:txBody>
      </p:sp>
    </p:spTree>
    <p:extLst>
      <p:ext uri="{BB962C8B-B14F-4D97-AF65-F5344CB8AC3E}">
        <p14:creationId xmlns:p14="http://schemas.microsoft.com/office/powerpoint/2010/main" val="339724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72B98-F0EF-8BB3-08A7-778021CA64C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8DC8F9B-F2D0-BB28-12CE-B7D5F8D2FCF6}"/>
              </a:ext>
            </a:extLst>
          </p:cNvPr>
          <p:cNvSpPr>
            <a:spLocks noGrp="1"/>
          </p:cNvSpPr>
          <p:nvPr>
            <p:ph type="title"/>
          </p:nvPr>
        </p:nvSpPr>
        <p:spPr>
          <a:xfrm>
            <a:off x="457200" y="1752600"/>
            <a:ext cx="8229600" cy="1143000"/>
          </a:xfrm>
        </p:spPr>
        <p:txBody>
          <a:bodyPr vert="horz" lIns="91440" tIns="45720" rIns="91440" bIns="45720" rtlCol="0" anchor="ctr">
            <a:noAutofit/>
          </a:bodyPr>
          <a:lstStyle/>
          <a:p>
            <a:r>
              <a:rPr lang="en-US" sz="2800">
                <a:solidFill>
                  <a:srgbClr val="FFFFFF"/>
                </a:solidFill>
                <a:latin typeface="Calibri"/>
                <a:ea typeface="Calibri"/>
                <a:cs typeface="Calibri"/>
              </a:rPr>
              <a:t>Administrators often find themselves honoring the legacy of an outgoing leader while adapting to the expectations of an incoming one. How have you balanced continuity with necessary change?</a:t>
            </a:r>
            <a:endParaRPr lang="en-US"/>
          </a:p>
        </p:txBody>
      </p:sp>
    </p:spTree>
    <p:extLst>
      <p:ext uri="{BB962C8B-B14F-4D97-AF65-F5344CB8AC3E}">
        <p14:creationId xmlns:p14="http://schemas.microsoft.com/office/powerpoint/2010/main" val="44413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E36BB-F6F0-7039-DA2D-6B39965264B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7A6A8507-DB09-E1E7-8C44-655DD97E4D44}"/>
              </a:ext>
            </a:extLst>
          </p:cNvPr>
          <p:cNvSpPr>
            <a:spLocks noGrp="1"/>
          </p:cNvSpPr>
          <p:nvPr>
            <p:ph type="title"/>
          </p:nvPr>
        </p:nvSpPr>
        <p:spPr>
          <a:xfrm>
            <a:off x="457200" y="1752600"/>
            <a:ext cx="8229600" cy="1143000"/>
          </a:xfrm>
        </p:spPr>
        <p:txBody>
          <a:bodyPr vert="horz" lIns="91440" tIns="45720" rIns="91440" bIns="45720" rtlCol="0" anchor="ctr">
            <a:noAutofit/>
          </a:bodyPr>
          <a:lstStyle/>
          <a:p>
            <a:r>
              <a:rPr lang="en-US" sz="2800">
                <a:solidFill>
                  <a:srgbClr val="FFFFFF"/>
                </a:solidFill>
                <a:latin typeface="Calibri"/>
                <a:ea typeface="Calibri"/>
                <a:cs typeface="Calibri"/>
              </a:rPr>
              <a:t>Relationships matter more than ever during transitions. How has relationship building—within your department and across the institution—helped you navigate leadership changes?</a:t>
            </a:r>
            <a:endParaRPr lang="en-US">
              <a:ea typeface="Calibri"/>
              <a:cs typeface="Calibri"/>
            </a:endParaRPr>
          </a:p>
        </p:txBody>
      </p:sp>
    </p:spTree>
    <p:extLst>
      <p:ext uri="{BB962C8B-B14F-4D97-AF65-F5344CB8AC3E}">
        <p14:creationId xmlns:p14="http://schemas.microsoft.com/office/powerpoint/2010/main" val="3623377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B2A28-DD6E-699D-1A52-B031B4CA45F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E68CC5D2-F28A-F40B-DC7F-E538DBCDFDEC}"/>
              </a:ext>
            </a:extLst>
          </p:cNvPr>
          <p:cNvSpPr>
            <a:spLocks noGrp="1"/>
          </p:cNvSpPr>
          <p:nvPr>
            <p:ph type="title"/>
          </p:nvPr>
        </p:nvSpPr>
        <p:spPr>
          <a:xfrm>
            <a:off x="457200" y="1752600"/>
            <a:ext cx="8229600" cy="1143000"/>
          </a:xfrm>
        </p:spPr>
        <p:txBody>
          <a:bodyPr vert="horz" lIns="91440" tIns="45720" rIns="91440" bIns="45720" rtlCol="0" anchor="ctr">
            <a:noAutofit/>
          </a:bodyPr>
          <a:lstStyle/>
          <a:p>
            <a:r>
              <a:rPr lang="en-US" sz="2800">
                <a:solidFill>
                  <a:srgbClr val="FFFFFF"/>
                </a:solidFill>
                <a:latin typeface="Calibri"/>
                <a:ea typeface="Calibri"/>
                <a:cs typeface="Calibri"/>
              </a:rPr>
              <a:t>What tools, resources, or </a:t>
            </a:r>
            <a:r>
              <a:rPr lang="en-US" sz="2800" dirty="0">
                <a:solidFill>
                  <a:srgbClr val="FFFFFF"/>
                </a:solidFill>
                <a:latin typeface="Calibri"/>
                <a:ea typeface="Calibri"/>
                <a:cs typeface="Calibri"/>
              </a:rPr>
              <a:t>practices—such as dashboards, meeting structures, documentation strategies, or cultural assessments—helped your team create continuity during these changes?</a:t>
            </a:r>
            <a:endParaRPr lang="en-US" dirty="0"/>
          </a:p>
        </p:txBody>
      </p:sp>
    </p:spTree>
    <p:extLst>
      <p:ext uri="{BB962C8B-B14F-4D97-AF65-F5344CB8AC3E}">
        <p14:creationId xmlns:p14="http://schemas.microsoft.com/office/powerpoint/2010/main" val="103587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D1F12-3046-E1D5-5A04-678EAF7473E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D53DFDD8-F2D8-AB6F-B8C6-AE03EF1F05EF}"/>
              </a:ext>
            </a:extLst>
          </p:cNvPr>
          <p:cNvSpPr>
            <a:spLocks noGrp="1"/>
          </p:cNvSpPr>
          <p:nvPr>
            <p:ph type="title"/>
          </p:nvPr>
        </p:nvSpPr>
        <p:spPr>
          <a:xfrm>
            <a:off x="457200" y="1734648"/>
            <a:ext cx="8229600" cy="1807255"/>
          </a:xfrm>
        </p:spPr>
        <p:txBody>
          <a:bodyPr vert="horz" lIns="91440" tIns="45720" rIns="91440" bIns="45720" rtlCol="0" anchor="ctr">
            <a:noAutofit/>
          </a:bodyPr>
          <a:lstStyle/>
          <a:p>
            <a:r>
              <a:rPr lang="en-US" sz="2800">
                <a:solidFill>
                  <a:srgbClr val="FFFFFF"/>
                </a:solidFill>
                <a:latin typeface="Calibri"/>
                <a:ea typeface="Calibri"/>
                <a:cs typeface="Calibri"/>
              </a:rPr>
              <a:t>If</a:t>
            </a:r>
            <a:r>
              <a:rPr lang="en-US" sz="2800" dirty="0">
                <a:solidFill>
                  <a:srgbClr val="FFFFFF"/>
                </a:solidFill>
                <a:latin typeface="Calibri"/>
                <a:ea typeface="Calibri"/>
                <a:cs typeface="Calibri"/>
              </a:rPr>
              <a:t> you could offer one piece of advice to an administrator preparing for an upcoming senior leadership transition, what would it be—and why?</a:t>
            </a:r>
            <a:endParaRPr lang="en-US" dirty="0"/>
          </a:p>
          <a:p>
            <a:endParaRPr lang="en-US" sz="2800" dirty="0">
              <a:ea typeface="Calibri"/>
              <a:cs typeface="Calibri"/>
            </a:endParaRPr>
          </a:p>
        </p:txBody>
      </p:sp>
    </p:spTree>
    <p:extLst>
      <p:ext uri="{BB962C8B-B14F-4D97-AF65-F5344CB8AC3E}">
        <p14:creationId xmlns:p14="http://schemas.microsoft.com/office/powerpoint/2010/main" val="299583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F16C4-FF35-59B8-708D-EAAA56AF130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C9F8964-DC41-9DD6-2837-4597CB7099B1}"/>
              </a:ext>
            </a:extLst>
          </p:cNvPr>
          <p:cNvSpPr>
            <a:spLocks noGrp="1"/>
          </p:cNvSpPr>
          <p:nvPr>
            <p:ph type="title"/>
          </p:nvPr>
        </p:nvSpPr>
        <p:spPr>
          <a:xfrm>
            <a:off x="457200" y="1734648"/>
            <a:ext cx="8229600" cy="1807255"/>
          </a:xfrm>
        </p:spPr>
        <p:txBody>
          <a:bodyPr vert="horz" lIns="91440" tIns="45720" rIns="91440" bIns="45720" rtlCol="0" anchor="ctr">
            <a:noAutofit/>
          </a:bodyPr>
          <a:lstStyle/>
          <a:p>
            <a:r>
              <a:rPr lang="en-US" sz="6000">
                <a:solidFill>
                  <a:srgbClr val="FFFFFF"/>
                </a:solidFill>
                <a:latin typeface="Calibri"/>
                <a:ea typeface="Calibri"/>
                <a:cs typeface="Calibri"/>
              </a:rPr>
              <a:t>Thank you!</a:t>
            </a:r>
            <a:endParaRPr lang="en-US" sz="8800">
              <a:ea typeface="Calibri"/>
              <a:cs typeface="Calibri"/>
            </a:endParaRPr>
          </a:p>
        </p:txBody>
      </p:sp>
    </p:spTree>
    <p:extLst>
      <p:ext uri="{BB962C8B-B14F-4D97-AF65-F5344CB8AC3E}">
        <p14:creationId xmlns:p14="http://schemas.microsoft.com/office/powerpoint/2010/main" val="2384154396"/>
      </p:ext>
    </p:extLst>
  </p:cSld>
  <p:clrMapOvr>
    <a:masterClrMapping/>
  </p:clrMapOvr>
</p:sld>
</file>

<file path=ppt/theme/theme1.xml><?xml version="1.0" encoding="utf-8"?>
<a:theme xmlns:a="http://schemas.openxmlformats.org/drawingml/2006/main" name="AAAE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db864bc-821c-4dd3-a9c9-5002b5129ec6}" enabled="1" method="Standard" siteId="{0b95a125-791c-4f0a-9f9e-99e363117506}" removed="0"/>
</clbl:labelList>
</file>

<file path=docProps/app.xml><?xml version="1.0" encoding="utf-8"?>
<Properties xmlns="http://schemas.openxmlformats.org/officeDocument/2006/extended-properties" xmlns:vt="http://schemas.openxmlformats.org/officeDocument/2006/docPropsVTypes">
  <Template>AAAEM Theme</Template>
  <TotalTime>4764</TotalTime>
  <Words>538</Words>
  <Application>Microsoft Macintosh PowerPoint</Application>
  <PresentationFormat>On-screen Show (4:3)</PresentationFormat>
  <Paragraphs>43</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AAAEM Theme</vt:lpstr>
      <vt:lpstr>The Power Pivot: Thriving Amid Leadership Changes</vt:lpstr>
      <vt:lpstr>Meet the Panel</vt:lpstr>
      <vt:lpstr>When a new leader arrives, administrators often have to quickly understand their priorities. How did you assess your new leader’s goals early on, and what strategies helped you align your department with their vision?  </vt:lpstr>
      <vt:lpstr>Leadership changes can create anxiety among faculty and staff. What communication approaches helped you maintain stability and morale within your department during the change?</vt:lpstr>
      <vt:lpstr>Administrators often find themselves honoring the legacy of an outgoing leader while adapting to the expectations of an incoming one. How have you balanced continuity with necessary change?</vt:lpstr>
      <vt:lpstr>Relationships matter more than ever during transitions. How has relationship building—within your department and across the institution—helped you navigate leadership changes?</vt:lpstr>
      <vt:lpstr>What tools, resources, or practices—such as dashboards, meeting structures, documentation strategies, or cultural assessments—helped your team create continuity during these changes?</vt:lpstr>
      <vt:lpstr>If you could offer one piece of advice to an administrator preparing for an upcoming senior leadership transition, what would it be—and why? </vt:lpstr>
      <vt:lpstr>Thank you!</vt:lpstr>
      <vt:lpstr>Sometimes new leaders are unfamiliar with the structure, culture, or demands of academic emergency medicine. What steps have you taken to effectively educate and influence senior leaders who were new to the environment?</vt:lpstr>
      <vt:lpstr> Think back to the first major leadership transition you experienced—whether it was a Chair, Dean, CEO, or other significant leader. What was the most unexpected challenge that arose during that transition?  </vt:lpstr>
      <vt:lpstr>Transitions can bring surprises, but sometimes we see early warning signs. What signals have told you a leadership change might disrupt operations, and how do you prepare for that proactively? </vt:lpstr>
      <vt:lpstr>Many of us have experienced initiatives that suddenly shift when leadership changes. Can you share an example of a process or workflow that had to pivot quickly—and how you steered that shift successfully? </vt:lpstr>
    </vt:vector>
  </TitlesOfParts>
  <Company>OSUMC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Way</dc:creator>
  <cp:lastModifiedBy>Myers, Cali (Campus)</cp:lastModifiedBy>
  <cp:revision>162</cp:revision>
  <cp:lastPrinted>2017-05-15T18:39:51Z</cp:lastPrinted>
  <dcterms:created xsi:type="dcterms:W3CDTF">2017-05-12T17:33:46Z</dcterms:created>
  <dcterms:modified xsi:type="dcterms:W3CDTF">2026-03-17T04:08:42Z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9b5c629-5a23-453f-bbf8-e711d8cb1246_Enabled">
    <vt:lpwstr>True</vt:lpwstr>
  </property>
  <property fmtid="{D5CDD505-2E9C-101B-9397-08002B2CF9AE}" pid="3" name="MSIP_Label_c9b5c629-5a23-453f-bbf8-e711d8cb1246_SiteId">
    <vt:lpwstr>44784e6c-ffc6-4a36-8fd8-b99d8edc9109</vt:lpwstr>
  </property>
  <property fmtid="{D5CDD505-2E9C-101B-9397-08002B2CF9AE}" pid="4" name="MSIP_Label_c9b5c629-5a23-453f-bbf8-e711d8cb1246_SetDate">
    <vt:lpwstr>2025-10-10T16:54:24Z</vt:lpwstr>
  </property>
  <property fmtid="{D5CDD505-2E9C-101B-9397-08002B2CF9AE}" pid="5" name="MSIP_Label_c9b5c629-5a23-453f-bbf8-e711d8cb1246_Name">
    <vt:lpwstr>Restricted</vt:lpwstr>
  </property>
  <property fmtid="{D5CDD505-2E9C-101B-9397-08002B2CF9AE}" pid="6" name="MSIP_Label_c9b5c629-5a23-453f-bbf8-e711d8cb1246_ActionId">
    <vt:lpwstr>ed28a0a6-e29c-4abd-be5b-3bb70e528d4f</vt:lpwstr>
  </property>
  <property fmtid="{D5CDD505-2E9C-101B-9397-08002B2CF9AE}" pid="7" name="MSIP_Label_c9b5c629-5a23-453f-bbf8-e711d8cb1246_Removed">
    <vt:lpwstr>False</vt:lpwstr>
  </property>
  <property fmtid="{D5CDD505-2E9C-101B-9397-08002B2CF9AE}" pid="8" name="MSIP_Label_c9b5c629-5a23-453f-bbf8-e711d8cb1246_Extended_MSFT_Method">
    <vt:lpwstr>Standard</vt:lpwstr>
  </property>
  <property fmtid="{D5CDD505-2E9C-101B-9397-08002B2CF9AE}" pid="9" name="MSIP_Label_ae7542bc-63e5-412b-b0a0-d9586028a7d0_Enabled">
    <vt:lpwstr>true</vt:lpwstr>
  </property>
  <property fmtid="{D5CDD505-2E9C-101B-9397-08002B2CF9AE}" pid="10" name="MSIP_Label_ae7542bc-63e5-412b-b0a0-d9586028a7d0_SetDate">
    <vt:lpwstr>2026-03-17T04:08:42Z</vt:lpwstr>
  </property>
  <property fmtid="{D5CDD505-2E9C-101B-9397-08002B2CF9AE}" pid="11" name="MSIP_Label_ae7542bc-63e5-412b-b0a0-d9586028a7d0_Method">
    <vt:lpwstr>Standard</vt:lpwstr>
  </property>
  <property fmtid="{D5CDD505-2E9C-101B-9397-08002B2CF9AE}" pid="12" name="MSIP_Label_ae7542bc-63e5-412b-b0a0-d9586028a7d0_Name">
    <vt:lpwstr>Sensitive</vt:lpwstr>
  </property>
  <property fmtid="{D5CDD505-2E9C-101B-9397-08002B2CF9AE}" pid="13" name="MSIP_Label_ae7542bc-63e5-412b-b0a0-d9586028a7d0_SiteId">
    <vt:lpwstr>d8999fe4-76af-40b3-b435-1d8977abc08c</vt:lpwstr>
  </property>
  <property fmtid="{D5CDD505-2E9C-101B-9397-08002B2CF9AE}" pid="14" name="MSIP_Label_ae7542bc-63e5-412b-b0a0-d9586028a7d0_ActionId">
    <vt:lpwstr>79b8a6f1-f706-48ac-8adc-8d908d50a2c8</vt:lpwstr>
  </property>
  <property fmtid="{D5CDD505-2E9C-101B-9397-08002B2CF9AE}" pid="15" name="MSIP_Label_ae7542bc-63e5-412b-b0a0-d9586028a7d0_ContentBits">
    <vt:lpwstr>0</vt:lpwstr>
  </property>
  <property fmtid="{D5CDD505-2E9C-101B-9397-08002B2CF9AE}" pid="16" name="MSIP_Label_ae7542bc-63e5-412b-b0a0-d9586028a7d0_Tag">
    <vt:lpwstr>50, 3, 0, 1</vt:lpwstr>
  </property>
</Properties>
</file>