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hG/8gjko37zUEdnR5wVOUpHKOb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699" autoAdjust="0"/>
  </p:normalViewPr>
  <p:slideViewPr>
    <p:cSldViewPr snapToGrid="0">
      <p:cViewPr varScale="1">
        <p:scale>
          <a:sx n="105" d="100"/>
          <a:sy n="105" d="100"/>
        </p:scale>
        <p:origin x="203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10e4ebf1e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10e4ebf1e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r>
              <a:rPr lang="en-US" b="1" dirty="0"/>
              <a:t>Key principles of </a:t>
            </a:r>
            <a:r>
              <a:rPr lang="en-US" b="1" dirty="0" err="1"/>
              <a:t>Gentelligence</a:t>
            </a:r>
            <a:endParaRPr lang="en-US" b="1" dirty="0"/>
          </a:p>
          <a:p>
            <a:r>
              <a:rPr lang="en-US" b="1" dirty="0"/>
              <a:t>1. Avoid stereotypes about generations</a:t>
            </a:r>
            <a:br>
              <a:rPr lang="en-US" dirty="0"/>
            </a:br>
            <a:r>
              <a:rPr lang="en-US" dirty="0"/>
              <a:t>Labels like Boomers, Gen X, Millennials, Gen Z can oversimplify behavior and create bias.</a:t>
            </a:r>
          </a:p>
          <a:p>
            <a:r>
              <a:rPr lang="en-US" b="1" dirty="0"/>
              <a:t>2. Focus on context, not age alone</a:t>
            </a:r>
            <a:br>
              <a:rPr lang="en-US" dirty="0"/>
            </a:br>
            <a:r>
              <a:rPr lang="en-US" dirty="0"/>
              <a:t>Differences often come from career stage, economic conditions, training environment, or institutional culture — not just generation.</a:t>
            </a:r>
          </a:p>
          <a:p>
            <a:r>
              <a:rPr lang="en-US" b="1" dirty="0"/>
              <a:t>3. Practice reciprocal mentoring</a:t>
            </a:r>
            <a:br>
              <a:rPr lang="en-US" dirty="0"/>
            </a:br>
            <a:r>
              <a:rPr lang="en-US" dirty="0"/>
              <a:t>Learning should go both directions:</a:t>
            </a:r>
          </a:p>
          <a:p>
            <a:pPr marL="914400" lvl="1" indent="-298450"/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Senior → experience, judgment, institutional knowledge</a:t>
            </a:r>
          </a:p>
          <a:p>
            <a:pPr marL="914400" lvl="1" indent="-298450"/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Junior → technology, new norms, new expectations</a:t>
            </a:r>
          </a:p>
          <a:p>
            <a:r>
              <a:rPr lang="en-US" b="1" dirty="0"/>
              <a:t>4. Build cultures based on shared purpose, not shared age</a:t>
            </a:r>
            <a:br>
              <a:rPr lang="en-US" dirty="0"/>
            </a:br>
            <a:r>
              <a:rPr lang="en-US" dirty="0"/>
              <a:t>Strong organizations define:</a:t>
            </a:r>
          </a:p>
          <a:p>
            <a:pPr lvl="1"/>
            <a:r>
              <a:rPr lang="en-US" dirty="0"/>
              <a:t>what is non-negotiable</a:t>
            </a:r>
          </a:p>
          <a:p>
            <a:pPr lvl="1"/>
            <a:r>
              <a:rPr lang="en-US" dirty="0"/>
              <a:t>what is flexible</a:t>
            </a:r>
          </a:p>
          <a:p>
            <a:pPr lvl="1"/>
            <a:r>
              <a:rPr lang="en-US" dirty="0"/>
              <a:t>what must be earned</a:t>
            </a:r>
          </a:p>
          <a:p>
            <a:pPr lvl="1"/>
            <a:r>
              <a:rPr lang="en-US" dirty="0"/>
              <a:t>what must be supported</a:t>
            </a:r>
          </a:p>
          <a:p>
            <a:r>
              <a:rPr lang="en-US" b="1" dirty="0"/>
              <a:t>5. Leadership must adapt, not just expect adaptation</a:t>
            </a:r>
            <a:br>
              <a:rPr lang="en-US" dirty="0"/>
            </a:br>
            <a:r>
              <a:rPr lang="en-US" dirty="0"/>
              <a:t>	Modern faculty often expect:</a:t>
            </a:r>
          </a:p>
          <a:p>
            <a:pPr lvl="1"/>
            <a:r>
              <a:rPr lang="en-US" dirty="0"/>
              <a:t>transparency</a:t>
            </a:r>
          </a:p>
          <a:p>
            <a:pPr lvl="1"/>
            <a:r>
              <a:rPr lang="en-US" dirty="0"/>
              <a:t>explicit expectations</a:t>
            </a:r>
          </a:p>
          <a:p>
            <a:pPr lvl="1"/>
            <a:r>
              <a:rPr lang="en-US" dirty="0"/>
              <a:t>negotiated roles</a:t>
            </a:r>
          </a:p>
          <a:p>
            <a:pPr lvl="1"/>
            <a:r>
              <a:rPr lang="en-US" dirty="0"/>
              <a:t>clear return on effort</a:t>
            </a:r>
          </a:p>
          <a:p>
            <a:pPr marL="615950" lvl="1" indent="0">
              <a:buNone/>
            </a:pPr>
            <a:endParaRPr lang="en-US" dirty="0"/>
          </a:p>
          <a:p>
            <a:pPr marL="158750" lvl="0" indent="0">
              <a:buNone/>
            </a:pPr>
            <a:r>
              <a:rPr lang="en-US" b="1" dirty="0"/>
              <a:t>Ignoring this creates disengagement.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f6103d51b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f6103d51b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EMF Title">
  <p:cSld name="SAEMF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457200" y="307413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EMF Pg 2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4" descr="SAEM Foundation.jpg"/>
          <p:cNvPicPr preferRelativeResize="0"/>
          <p:nvPr/>
        </p:nvPicPr>
        <p:blipFill rotWithShape="1">
          <a:blip r:embed="rId2">
            <a:alphaModFix/>
          </a:blip>
          <a:srcRect b="16650"/>
          <a:stretch/>
        </p:blipFill>
        <p:spPr>
          <a:xfrm>
            <a:off x="0" y="0"/>
            <a:ext cx="9144000" cy="571601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5" descr="SAEM Foundation.jpg"/>
          <p:cNvPicPr preferRelativeResize="0"/>
          <p:nvPr/>
        </p:nvPicPr>
        <p:blipFill rotWithShape="1">
          <a:blip r:embed="rId2">
            <a:alphaModFix/>
          </a:blip>
          <a:srcRect b="15878"/>
          <a:stretch/>
        </p:blipFill>
        <p:spPr>
          <a:xfrm>
            <a:off x="0" y="0"/>
            <a:ext cx="9144000" cy="576897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SAEM Foundation.jpg"/>
          <p:cNvPicPr preferRelativeResize="0"/>
          <p:nvPr/>
        </p:nvPicPr>
        <p:blipFill rotWithShape="1">
          <a:blip r:embed="rId2">
            <a:alphaModFix/>
          </a:blip>
          <a:srcRect b="17702"/>
          <a:stretch/>
        </p:blipFill>
        <p:spPr>
          <a:xfrm>
            <a:off x="0" y="0"/>
            <a:ext cx="9144000" cy="5643961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7" descr="SAEM Foundation.jpg"/>
          <p:cNvPicPr preferRelativeResize="0"/>
          <p:nvPr/>
        </p:nvPicPr>
        <p:blipFill rotWithShape="1">
          <a:blip r:embed="rId2">
            <a:alphaModFix/>
          </a:blip>
          <a:srcRect b="20103"/>
          <a:stretch/>
        </p:blipFill>
        <p:spPr>
          <a:xfrm>
            <a:off x="0" y="0"/>
            <a:ext cx="9144000" cy="547934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8" descr="SAEM Foundation.jpg"/>
          <p:cNvPicPr preferRelativeResize="0"/>
          <p:nvPr/>
        </p:nvPicPr>
        <p:blipFill rotWithShape="1">
          <a:blip r:embed="rId2">
            <a:alphaModFix/>
          </a:blip>
          <a:srcRect b="18045"/>
          <a:stretch/>
        </p:blipFill>
        <p:spPr>
          <a:xfrm>
            <a:off x="0" y="0"/>
            <a:ext cx="9144000" cy="562044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9" descr="SAEM Foundation.jpg"/>
          <p:cNvPicPr preferRelativeResize="0"/>
          <p:nvPr/>
        </p:nvPicPr>
        <p:blipFill rotWithShape="1">
          <a:blip r:embed="rId2">
            <a:alphaModFix/>
          </a:blip>
          <a:srcRect b="17017"/>
          <a:stretch/>
        </p:blipFill>
        <p:spPr>
          <a:xfrm>
            <a:off x="0" y="0"/>
            <a:ext cx="9144000" cy="569099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0" descr="SAEM Foundation.jpg"/>
          <p:cNvPicPr preferRelativeResize="0"/>
          <p:nvPr/>
        </p:nvPicPr>
        <p:blipFill rotWithShape="1">
          <a:blip r:embed="rId2">
            <a:alphaModFix/>
          </a:blip>
          <a:srcRect b="18731"/>
          <a:stretch/>
        </p:blipFill>
        <p:spPr>
          <a:xfrm>
            <a:off x="0" y="0"/>
            <a:ext cx="9144000" cy="557341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 descr="SAEM Foundation.jpg"/>
          <p:cNvPicPr preferRelativeResize="0"/>
          <p:nvPr/>
        </p:nvPicPr>
        <p:blipFill rotWithShape="1">
          <a:blip r:embed="rId2">
            <a:alphaModFix/>
          </a:blip>
          <a:srcRect b="17357"/>
          <a:stretch/>
        </p:blipFill>
        <p:spPr>
          <a:xfrm>
            <a:off x="0" y="0"/>
            <a:ext cx="9144000" cy="566747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 descr="Title 3 AEM.jpg"/>
          <p:cNvPicPr preferRelativeResize="0"/>
          <p:nvPr/>
        </p:nvPicPr>
        <p:blipFill rotWithShape="1">
          <a:blip r:embed="rId11">
            <a:alphaModFix/>
          </a:blip>
          <a:srcRect b="10671"/>
          <a:stretch/>
        </p:blipFill>
        <p:spPr>
          <a:xfrm>
            <a:off x="0" y="0"/>
            <a:ext cx="9144000" cy="612616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12">
            <a:alphaModFix/>
          </a:blip>
          <a:srcRect l="1075" t="5069" r="5440" b="13563"/>
          <a:stretch/>
        </p:blipFill>
        <p:spPr>
          <a:xfrm>
            <a:off x="5633975" y="5881950"/>
            <a:ext cx="3500500" cy="9300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>
            <a:spLocks noGrp="1"/>
          </p:cNvSpPr>
          <p:nvPr>
            <p:ph type="ctrTitle"/>
          </p:nvPr>
        </p:nvSpPr>
        <p:spPr>
          <a:xfrm>
            <a:off x="685800" y="773721"/>
            <a:ext cx="7772400" cy="329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sz="6000" b="1" dirty="0"/>
              <a:t>Career Development </a:t>
            </a:r>
            <a:br>
              <a:rPr lang="en-US" sz="6000" b="1" dirty="0"/>
            </a:br>
            <a:r>
              <a:rPr lang="en-US" sz="6000" b="1" dirty="0"/>
              <a:t>in the era of a Transactional Generation</a:t>
            </a:r>
            <a:endParaRPr sz="6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153392-2A4F-AF7A-6E1D-A1677F4B3494}"/>
              </a:ext>
            </a:extLst>
          </p:cNvPr>
          <p:cNvSpPr txBox="1"/>
          <p:nvPr/>
        </p:nvSpPr>
        <p:spPr>
          <a:xfrm>
            <a:off x="881726" y="4923692"/>
            <a:ext cx="73805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AACEM Leadership Development Working Group</a:t>
            </a:r>
          </a:p>
          <a:p>
            <a:pPr algn="ctr"/>
            <a:r>
              <a:rPr lang="en-US" sz="2400" dirty="0"/>
              <a:t>Facilitated by Chris Fox &amp; Stephen Wolf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10e4ebf1e0_1_0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 err="1"/>
              <a:t>Gentelligence</a:t>
            </a:r>
            <a:r>
              <a:rPr lang="en-US" b="1" dirty="0"/>
              <a:t> Review</a:t>
            </a:r>
            <a:endParaRPr b="1" dirty="0"/>
          </a:p>
        </p:txBody>
      </p:sp>
      <p:sp>
        <p:nvSpPr>
          <p:cNvPr id="87" name="Google Shape;87;g210e4ebf1e0_1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5266944" cy="470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b="1" dirty="0"/>
              <a:t>Key Principles</a:t>
            </a:r>
          </a:p>
          <a:p>
            <a:pPr indent="-457200"/>
            <a:r>
              <a:rPr lang="en-US" dirty="0"/>
              <a:t>Avoid stereotypes</a:t>
            </a:r>
          </a:p>
          <a:p>
            <a:pPr indent="-457200"/>
            <a:r>
              <a:rPr lang="en-US" dirty="0"/>
              <a:t>Focus on context</a:t>
            </a:r>
          </a:p>
          <a:p>
            <a:pPr indent="-457200"/>
            <a:r>
              <a:rPr lang="en-US" dirty="0"/>
              <a:t>Practice reciprocal learning</a:t>
            </a:r>
          </a:p>
          <a:p>
            <a:pPr indent="-457200"/>
            <a:r>
              <a:rPr lang="en-US" dirty="0"/>
              <a:t>Build culture based on shared purpose </a:t>
            </a:r>
          </a:p>
          <a:p>
            <a:pPr indent="-457200"/>
            <a:r>
              <a:rPr lang="en-US" dirty="0"/>
              <a:t>Think about how you can adapt, not just expect adaptation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4B41B-7EAE-235F-F74A-C7E338DE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8320" y="1221298"/>
            <a:ext cx="3505200" cy="551550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6103d51be_0_2"/>
          <p:cNvSpPr txBox="1">
            <a:spLocks noGrp="1"/>
          </p:cNvSpPr>
          <p:nvPr>
            <p:ph type="title"/>
          </p:nvPr>
        </p:nvSpPr>
        <p:spPr>
          <a:xfrm>
            <a:off x="457200" y="157774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Tabletop Cases - Guidelines</a:t>
            </a:r>
            <a:endParaRPr b="1" dirty="0"/>
          </a:p>
        </p:txBody>
      </p:sp>
      <p:sp>
        <p:nvSpPr>
          <p:cNvPr id="93" name="Google Shape;93;g1f6103d51be_0_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r>
              <a:rPr lang="en-US" dirty="0"/>
              <a:t>One facilitator per table (LDWG member)</a:t>
            </a:r>
          </a:p>
          <a:p>
            <a:r>
              <a:rPr lang="en-US" dirty="0"/>
              <a:t>Read the case aloud at your table</a:t>
            </a:r>
          </a:p>
          <a:p>
            <a:r>
              <a:rPr lang="en-US" dirty="0"/>
              <a:t>Choose one person to report out (preferably not the facilitator)</a:t>
            </a:r>
          </a:p>
          <a:p>
            <a:r>
              <a:rPr lang="en-US" dirty="0"/>
              <a:t>Discuss the dilemma and potential responses</a:t>
            </a:r>
          </a:p>
          <a:p>
            <a:r>
              <a:rPr lang="en-US" dirty="0"/>
              <a:t>Focus on practical, solution-oriented approaches</a:t>
            </a:r>
          </a:p>
          <a:p>
            <a:r>
              <a:rPr lang="en-US" dirty="0"/>
              <a:t>Consider the discussion questions (if helpful)</a:t>
            </a:r>
          </a:p>
          <a:p>
            <a:r>
              <a:rPr lang="en-US" dirty="0"/>
              <a:t>Be prepared to share key insights with the group</a:t>
            </a:r>
          </a:p>
          <a:p>
            <a:pPr lvl="0" indent="-457200" algn="l" rtl="0">
              <a:spcBef>
                <a:spcPts val="360"/>
              </a:spcBef>
              <a:spcAft>
                <a:spcPts val="0"/>
              </a:spcAft>
              <a:buFontTx/>
              <a:buChar char="-"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2C527-1056-1F10-8658-4694D19AE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 Debriefs 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9125B-E9B6-BB14-7A7B-AE9A484AA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00774"/>
            <a:ext cx="9144000" cy="500155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Case 1 – I Need Buy Down </a:t>
            </a:r>
          </a:p>
          <a:p>
            <a:pPr lvl="1"/>
            <a:r>
              <a:rPr lang="en-US" dirty="0"/>
              <a:t>A junior faculty member requests protected time before demonstrating initiative, raising questions about expectations, support, and accountability.</a:t>
            </a:r>
          </a:p>
          <a:p>
            <a:r>
              <a:rPr lang="en-US" b="1" dirty="0"/>
              <a:t>Case 2 – The Portfolio Career</a:t>
            </a:r>
          </a:p>
          <a:p>
            <a:pPr lvl="1"/>
            <a:r>
              <a:rPr lang="en-US" dirty="0"/>
              <a:t>A successful faculty member prioritizes personal career opportunities over departmental roles, challenging norms around loyalty, flexibility, and fairness.</a:t>
            </a:r>
          </a:p>
          <a:p>
            <a:r>
              <a:rPr lang="en-US" b="1" dirty="0"/>
              <a:t>Case 3 – Beyond the Individual</a:t>
            </a:r>
          </a:p>
          <a:p>
            <a:pPr lvl="1"/>
            <a:r>
              <a:rPr lang="en-US" dirty="0"/>
              <a:t>A faculty member declines committee work without compensation, testing expectations for academic citizenship and shared responsibility.</a:t>
            </a:r>
          </a:p>
          <a:p>
            <a:r>
              <a:rPr lang="en-US" b="1" dirty="0"/>
              <a:t>Case 4 – High Potential, Low Alignment</a:t>
            </a:r>
          </a:p>
          <a:p>
            <a:pPr lvl="1"/>
            <a:r>
              <a:rPr lang="en-US" dirty="0"/>
              <a:t>A high-performing faculty member pursues individual opportunities outside departmental priorities, forcing leadership to balance retention with strategic alignment.</a:t>
            </a:r>
          </a:p>
        </p:txBody>
      </p:sp>
    </p:spTree>
    <p:extLst>
      <p:ext uri="{BB962C8B-B14F-4D97-AF65-F5344CB8AC3E}">
        <p14:creationId xmlns:p14="http://schemas.microsoft.com/office/powerpoint/2010/main" val="413628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5ADE-9A04-8EE7-8FA0-A8607D7A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 Aways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28580-8B00-5CA0-10EB-9AC1AFCC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Create pathways for engagement before allocating scarce protected time</a:t>
            </a:r>
          </a:p>
          <a:p>
            <a:r>
              <a:rPr lang="en-US" dirty="0"/>
              <a:t>Support career flexibility while preserving departmental mission</a:t>
            </a:r>
          </a:p>
          <a:p>
            <a:r>
              <a:rPr lang="en-US" dirty="0"/>
              <a:t>Build a sense of shared vision, mission and purpose beyond clinical work.</a:t>
            </a:r>
          </a:p>
          <a:p>
            <a:r>
              <a:rPr lang="en-US" dirty="0"/>
              <a:t>Clarify expectations such that individual opportunity align with departmental priorities</a:t>
            </a:r>
          </a:p>
        </p:txBody>
      </p:sp>
    </p:spTree>
    <p:extLst>
      <p:ext uri="{BB962C8B-B14F-4D97-AF65-F5344CB8AC3E}">
        <p14:creationId xmlns:p14="http://schemas.microsoft.com/office/powerpoint/2010/main" val="147236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E0596-24A8-069A-9C39-A01558D50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DE39F-B790-49F9-7EC9-4822AAC93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marL="114300" indent="0" algn="ctr">
              <a:buNone/>
            </a:pPr>
            <a:r>
              <a:rPr lang="en-US" sz="7200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38726074"/>
      </p:ext>
    </p:extLst>
  </p:cSld>
  <p:clrMapOvr>
    <a:masterClrMapping/>
  </p:clrMapOvr>
</p:sld>
</file>

<file path=ppt/theme/theme1.xml><?xml version="1.0" encoding="utf-8"?>
<a:theme xmlns:a="http://schemas.openxmlformats.org/drawingml/2006/main" name="AACEM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417</Words>
  <Application>Microsoft Macintosh PowerPoint</Application>
  <PresentationFormat>On-screen Show (4:3)</PresentationFormat>
  <Paragraphs>51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AACEM PowerPoint Template</vt:lpstr>
      <vt:lpstr>Career Development  in the era of a Transactional Generation</vt:lpstr>
      <vt:lpstr>Gentelligence Review</vt:lpstr>
      <vt:lpstr>Tabletop Cases - Guidelines</vt:lpstr>
      <vt:lpstr>Case Debriefs  </vt:lpstr>
      <vt:lpstr>Take Aways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Megan Schagrin</dc:creator>
  <cp:lastModifiedBy>Wolf, Stephen</cp:lastModifiedBy>
  <cp:revision>6</cp:revision>
  <dcterms:created xsi:type="dcterms:W3CDTF">2016-01-28T22:56:32Z</dcterms:created>
  <dcterms:modified xsi:type="dcterms:W3CDTF">2026-03-17T01:46:25Z</dcterms:modified>
</cp:coreProperties>
</file>