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2" r:id="rId5"/>
    <p:sldId id="264" r:id="rId6"/>
    <p:sldId id="278" r:id="rId7"/>
    <p:sldId id="279" r:id="rId8"/>
    <p:sldId id="270" r:id="rId9"/>
    <p:sldId id="268" r:id="rId10"/>
    <p:sldId id="271" r:id="rId11"/>
    <p:sldId id="272" r:id="rId12"/>
    <p:sldId id="274" r:id="rId13"/>
    <p:sldId id="276" r:id="rId14"/>
    <p:sldId id="273" r:id="rId15"/>
    <p:sldId id="275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G/8gjko37zUEdnR5wVOUpHKOb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3"/>
    <p:restoredTop sz="94694"/>
  </p:normalViewPr>
  <p:slideViewPr>
    <p:cSldViewPr snapToGrid="0">
      <p:cViewPr varScale="1">
        <p:scale>
          <a:sx n="74" d="100"/>
          <a:sy n="74" d="100"/>
        </p:scale>
        <p:origin x="94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0e4ebf1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210e4ebf1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EMF Title">
  <p:cSld name="SAEMF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57200" y="307413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19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EMF Pg 2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 descr="SAEM Foundation.jpg"/>
          <p:cNvPicPr preferRelativeResize="0"/>
          <p:nvPr/>
        </p:nvPicPr>
        <p:blipFill rotWithShape="1">
          <a:blip r:embed="rId2">
            <a:alphaModFix/>
          </a:blip>
          <a:srcRect b="16650"/>
          <a:stretch/>
        </p:blipFill>
        <p:spPr>
          <a:xfrm>
            <a:off x="0" y="0"/>
            <a:ext cx="9144000" cy="571601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 descr="SAEM Foundation.jpg"/>
          <p:cNvPicPr preferRelativeResize="0"/>
          <p:nvPr/>
        </p:nvPicPr>
        <p:blipFill rotWithShape="1">
          <a:blip r:embed="rId2">
            <a:alphaModFix/>
          </a:blip>
          <a:srcRect b="15878"/>
          <a:stretch/>
        </p:blipFill>
        <p:spPr>
          <a:xfrm>
            <a:off x="0" y="0"/>
            <a:ext cx="9144000" cy="57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 descr="SAEM Foundation.jpg"/>
          <p:cNvPicPr preferRelativeResize="0"/>
          <p:nvPr/>
        </p:nvPicPr>
        <p:blipFill rotWithShape="1">
          <a:blip r:embed="rId2">
            <a:alphaModFix/>
          </a:blip>
          <a:srcRect b="17702"/>
          <a:stretch/>
        </p:blipFill>
        <p:spPr>
          <a:xfrm>
            <a:off x="0" y="0"/>
            <a:ext cx="9144000" cy="564396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 descr="SAEM Foundation.jpg"/>
          <p:cNvPicPr preferRelativeResize="0"/>
          <p:nvPr/>
        </p:nvPicPr>
        <p:blipFill rotWithShape="1">
          <a:blip r:embed="rId2">
            <a:alphaModFix/>
          </a:blip>
          <a:srcRect b="20103"/>
          <a:stretch/>
        </p:blipFill>
        <p:spPr>
          <a:xfrm>
            <a:off x="0" y="0"/>
            <a:ext cx="9144000" cy="547934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 descr="SAEM Foundation.jpg"/>
          <p:cNvPicPr preferRelativeResize="0"/>
          <p:nvPr/>
        </p:nvPicPr>
        <p:blipFill rotWithShape="1">
          <a:blip r:embed="rId2">
            <a:alphaModFix/>
          </a:blip>
          <a:srcRect b="18045"/>
          <a:stretch/>
        </p:blipFill>
        <p:spPr>
          <a:xfrm>
            <a:off x="0" y="0"/>
            <a:ext cx="9144000" cy="562044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 descr="SAEM Foundation.jpg"/>
          <p:cNvPicPr preferRelativeResize="0"/>
          <p:nvPr/>
        </p:nvPicPr>
        <p:blipFill rotWithShape="1">
          <a:blip r:embed="rId2">
            <a:alphaModFix/>
          </a:blip>
          <a:srcRect b="17017"/>
          <a:stretch/>
        </p:blipFill>
        <p:spPr>
          <a:xfrm>
            <a:off x="0" y="0"/>
            <a:ext cx="9144000" cy="56909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0" descr="SAEM Foundation.jpg"/>
          <p:cNvPicPr preferRelativeResize="0"/>
          <p:nvPr/>
        </p:nvPicPr>
        <p:blipFill rotWithShape="1">
          <a:blip r:embed="rId2">
            <a:alphaModFix/>
          </a:blip>
          <a:srcRect b="18731"/>
          <a:stretch/>
        </p:blipFill>
        <p:spPr>
          <a:xfrm>
            <a:off x="0" y="0"/>
            <a:ext cx="9144000" cy="557341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 descr="SAEM Foundation.jpg"/>
          <p:cNvPicPr preferRelativeResize="0"/>
          <p:nvPr/>
        </p:nvPicPr>
        <p:blipFill rotWithShape="1">
          <a:blip r:embed="rId2">
            <a:alphaModFix/>
          </a:blip>
          <a:srcRect b="17357"/>
          <a:stretch/>
        </p:blipFill>
        <p:spPr>
          <a:xfrm>
            <a:off x="0" y="0"/>
            <a:ext cx="9144000" cy="566747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descr="Title 3 AEM.jpg"/>
          <p:cNvPicPr preferRelativeResize="0"/>
          <p:nvPr/>
        </p:nvPicPr>
        <p:blipFill rotWithShape="1">
          <a:blip r:embed="rId12">
            <a:alphaModFix/>
          </a:blip>
          <a:srcRect b="10671"/>
          <a:stretch/>
        </p:blipFill>
        <p:spPr>
          <a:xfrm>
            <a:off x="0" y="0"/>
            <a:ext cx="9144000" cy="61261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13">
            <a:alphaModFix/>
          </a:blip>
          <a:srcRect l="1075" t="5069" r="5440" b="13563"/>
          <a:stretch/>
        </p:blipFill>
        <p:spPr>
          <a:xfrm>
            <a:off x="5633975" y="5881950"/>
            <a:ext cx="3500500" cy="9300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gvamSJrY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ctrTitle"/>
          </p:nvPr>
        </p:nvSpPr>
        <p:spPr>
          <a:xfrm>
            <a:off x="118872" y="1729970"/>
            <a:ext cx="869594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Committing to Research as Foundational in Academic Emergency Medicine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AACEM Retreat</a:t>
            </a:r>
            <a:br>
              <a:rPr lang="en-US" dirty="0"/>
            </a:br>
            <a:r>
              <a:rPr lang="en-US" dirty="0"/>
              <a:t>March 17, 2026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8C0880-4DFF-EC07-ABAC-78F25967D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455864"/>
            <a:ext cx="8178799" cy="3946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DD102E-82F6-DEF6-79CA-6CE8F66885B8}"/>
              </a:ext>
            </a:extLst>
          </p:cNvPr>
          <p:cNvSpPr txBox="1"/>
          <p:nvPr/>
        </p:nvSpPr>
        <p:spPr>
          <a:xfrm>
            <a:off x="1490472" y="6281928"/>
            <a:ext cx="5323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Academic Emergency Medicine, 2025; 32:1122–1137</a:t>
            </a:r>
          </a:p>
        </p:txBody>
      </p:sp>
    </p:spTree>
    <p:extLst>
      <p:ext uri="{BB962C8B-B14F-4D97-AF65-F5344CB8AC3E}">
        <p14:creationId xmlns:p14="http://schemas.microsoft.com/office/powerpoint/2010/main" val="201952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1F03-6834-1DEB-AA95-268DB14D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AACEM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A3DED-B261-6F1C-8906-6287E9332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163 total institutions</a:t>
            </a:r>
          </a:p>
          <a:p>
            <a:endParaRPr lang="en-US" dirty="0"/>
          </a:p>
          <a:p>
            <a:r>
              <a:rPr lang="en-US" dirty="0"/>
              <a:t>About 90 complete annual benchmark surveys</a:t>
            </a:r>
          </a:p>
          <a:p>
            <a:pPr lvl="1"/>
            <a:r>
              <a:rPr lang="en-US" dirty="0"/>
              <a:t>Only ~40 of complete the research questions</a:t>
            </a:r>
          </a:p>
          <a:p>
            <a:endParaRPr lang="en-US" dirty="0"/>
          </a:p>
          <a:p>
            <a:r>
              <a:rPr lang="en-US" dirty="0"/>
              <a:t>18 responses to our research survey</a:t>
            </a:r>
          </a:p>
        </p:txBody>
      </p:sp>
    </p:spTree>
    <p:extLst>
      <p:ext uri="{BB962C8B-B14F-4D97-AF65-F5344CB8AC3E}">
        <p14:creationId xmlns:p14="http://schemas.microsoft.com/office/powerpoint/2010/main" val="419476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F3FB8-9EB7-421A-0F38-4B09FC9C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Survey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822A235-316F-5DC6-740F-7803CAA68B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604" y="2029968"/>
          <a:ext cx="8201895" cy="2788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86284" imgH="1933678" progId="Excel.Sheet.12">
                  <p:embed/>
                </p:oleObj>
              </mc:Choice>
              <mc:Fallback>
                <p:oleObj name="Worksheet" r:id="rId2" imgW="5686284" imgH="1933678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822A235-316F-5DC6-740F-7803CAA68B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604" y="2029968"/>
                        <a:ext cx="8201895" cy="2788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75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6A28-9900-B998-B3F7-18DD8693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Survey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F96289A-CE87-748B-B012-CA70DE1913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42527"/>
              </p:ext>
            </p:extLst>
          </p:nvPr>
        </p:nvGraphicFramePr>
        <p:xfrm>
          <a:off x="1636776" y="1607516"/>
          <a:ext cx="5212080" cy="4169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714744" imgH="2171739" progId="Excel.Sheet.12">
                  <p:embed/>
                </p:oleObj>
              </mc:Choice>
              <mc:Fallback>
                <p:oleObj name="Worksheet" r:id="rId2" imgW="2714744" imgH="2171739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F96289A-CE87-748B-B012-CA70DE1913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6776" y="1607516"/>
                        <a:ext cx="5212080" cy="4169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632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E8805-CE08-F0C1-AEB9-0E305CDE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Research Committee 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Survey (N=18)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8AB6-6CCD-887F-FF42-B4DB07315D37}"/>
              </a:ext>
            </a:extLst>
          </p:cNvPr>
          <p:cNvSpPr txBox="1"/>
          <p:nvPr/>
        </p:nvSpPr>
        <p:spPr>
          <a:xfrm>
            <a:off x="381762" y="6181344"/>
            <a:ext cx="7354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Research Expenses as % of Total Expenses –  Median: 9.1%, IQR: 6.8% - 15.3%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AEA080-FD7C-3573-4CF2-8C6D007AD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D92662-CC2E-2666-E215-91C34FE8C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766496"/>
              </p:ext>
            </p:extLst>
          </p:nvPr>
        </p:nvGraphicFramePr>
        <p:xfrm>
          <a:off x="992904" y="1534628"/>
          <a:ext cx="7158192" cy="4525963"/>
        </p:xfrm>
        <a:graphic>
          <a:graphicData uri="http://schemas.openxmlformats.org/drawingml/2006/table">
            <a:tbl>
              <a:tblPr firstRow="1" firstCol="1" bandRow="1"/>
              <a:tblGrid>
                <a:gridCol w="2283512">
                  <a:extLst>
                    <a:ext uri="{9D8B030D-6E8A-4147-A177-3AD203B41FA5}">
                      <a16:colId xmlns:a16="http://schemas.microsoft.com/office/drawing/2014/main" val="4217875694"/>
                    </a:ext>
                  </a:extLst>
                </a:gridCol>
                <a:gridCol w="2467983">
                  <a:extLst>
                    <a:ext uri="{9D8B030D-6E8A-4147-A177-3AD203B41FA5}">
                      <a16:colId xmlns:a16="http://schemas.microsoft.com/office/drawing/2014/main" val="2370645719"/>
                    </a:ext>
                  </a:extLst>
                </a:gridCol>
                <a:gridCol w="2406697">
                  <a:extLst>
                    <a:ext uri="{9D8B030D-6E8A-4147-A177-3AD203B41FA5}">
                      <a16:colId xmlns:a16="http://schemas.microsoft.com/office/drawing/2014/main" val="590008875"/>
                    </a:ext>
                  </a:extLst>
                </a:gridCol>
              </a:tblGrid>
              <a:tr h="259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Question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90" marR="90090" marT="9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&amp; Interquartile Range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90" marR="90090" marT="9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- Maximum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90" marR="90090" marT="9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72164"/>
                  </a:ext>
                </a:extLst>
              </a:tr>
              <a:tr h="9511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were the total expenses for your academic sites during the most recent fiscal year?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90" marR="90090" marT="9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Median: $47,796,500</a:t>
                      </a:r>
                      <a:b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IQR: $27,885,838 - $64,875,992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90" marR="90090" marT="9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$16,000,000 - $90,512,784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90" marR="90090" marT="9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81277"/>
                  </a:ext>
                </a:extLst>
              </a:tr>
              <a:tr h="9511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were the total research expenses for your academic sites during the most recent fiscal year?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90" marR="90090" marT="9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Median: $4,626,384</a:t>
                      </a:r>
                      <a:b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IQR: $1,913,430 - $5,894,941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90" marR="90090" marT="9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$745,000 - $29,725,730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90" marR="90090" marT="9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816382"/>
                  </a:ext>
                </a:extLst>
              </a:tr>
              <a:tr h="1182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were the total extramurally funded research expenses for your academic sites during the most recent fiscal year?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90" marR="90090" marT="9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Median: $3,128,500</a:t>
                      </a:r>
                      <a:b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IQR: $1,565,575 - $6,819,857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90" marR="90090" marT="9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$0 - $25,248,096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90" marR="90090" marT="9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592385"/>
                  </a:ext>
                </a:extLst>
              </a:tr>
              <a:tr h="1182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Investment in Research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90" marR="90090" marT="9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Median: $1,497,844 </a:t>
                      </a:r>
                    </a:p>
                    <a:p>
                      <a:pPr marL="171450" marR="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~3% of median total expenses</a:t>
                      </a:r>
                    </a:p>
                    <a:p>
                      <a:pPr marL="171450" marR="0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~32% of median research expenses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90" marR="90090" marT="9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90" marR="90090" marT="91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7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36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F8C8-E2DA-6730-94D9-296FB471B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B5C341-0809-1AB5-CBC1-839C5482B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0774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/>
              <a:t>How do you decide how much/what percentage of operating budget to spend on research infrastructure?</a:t>
            </a:r>
          </a:p>
          <a:p>
            <a:pPr marL="114300" indent="0">
              <a:buNone/>
            </a:pPr>
            <a:endParaRPr lang="en-US" sz="2200" dirty="0"/>
          </a:p>
          <a:p>
            <a:r>
              <a:rPr lang="en-US" sz="2200" dirty="0"/>
              <a:t>What does success/ROI look like for your investment in research?  (e.g. successful funding (list categories), publications, presentations)</a:t>
            </a:r>
          </a:p>
          <a:p>
            <a:pPr marL="114300" indent="0">
              <a:buNone/>
            </a:pPr>
            <a:endParaRPr lang="en-US" sz="2200" dirty="0"/>
          </a:p>
          <a:p>
            <a:r>
              <a:rPr lang="en-US" sz="2200" dirty="0"/>
              <a:t>What is the minimum an academic department should invest in research?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E2D8072-71F5-8C7F-EBC7-5411B43F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49507"/>
            <a:ext cx="5337958" cy="210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146F15-89DC-1BF8-FBFC-55F29D40352D}"/>
              </a:ext>
            </a:extLst>
          </p:cNvPr>
          <p:cNvSpPr/>
          <p:nvPr/>
        </p:nvSpPr>
        <p:spPr>
          <a:xfrm>
            <a:off x="1733797" y="5619863"/>
            <a:ext cx="2113808" cy="7225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4408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0e4ebf1e0_1_0"/>
          <p:cNvSpPr txBox="1"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Outline</a:t>
            </a:r>
            <a:endParaRPr dirty="0"/>
          </a:p>
        </p:txBody>
      </p:sp>
      <p:sp>
        <p:nvSpPr>
          <p:cNvPr id="87" name="Google Shape;87;g210e4ebf1e0_1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Pipeline Programs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SAEM Foundation Research Scholars Program</a:t>
            </a:r>
          </a:p>
          <a:p>
            <a:pPr marL="1200150" lvl="2" indent="-285750" defTabSz="457200">
              <a:spcBef>
                <a:spcPct val="20000"/>
              </a:spcBef>
              <a:buClrTx/>
              <a:buSzTx/>
              <a:buFont typeface="Arial"/>
              <a:buChar char="–"/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Medical students only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Foundation of Emergency Medicine early career faculty development program</a:t>
            </a:r>
          </a:p>
          <a:p>
            <a:pPr marL="1200150" lvl="2" indent="-285750" defTabSz="457200">
              <a:spcBef>
                <a:spcPct val="20000"/>
              </a:spcBef>
              <a:buClrTx/>
              <a:buSzTx/>
              <a:buFont typeface="Arial"/>
              <a:buChar char="–"/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F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aculty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within five years of faculty position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NeuroEM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Scholars Program</a:t>
            </a:r>
          </a:p>
          <a:p>
            <a:pPr marL="1200150" lvl="2" indent="-285750" defTabSz="457200">
              <a:spcBef>
                <a:spcPct val="20000"/>
              </a:spcBef>
              <a:buClrTx/>
              <a:buSzTx/>
              <a:buFont typeface="Arial"/>
              <a:buChar char="–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Faculty in first two years of faculty position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Virtuous Cycle of Academic Medicine</a:t>
            </a:r>
          </a:p>
          <a:p>
            <a:pPr marL="800100" lvl="1" defTabSz="457200">
              <a:spcBef>
                <a:spcPct val="20000"/>
              </a:spcBef>
              <a:buClrTx/>
              <a:buSzTx/>
              <a:buFont typeface="Arial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t>Investing in research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047" y="365760"/>
            <a:ext cx="8755923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00447C"/>
                </a:solidFill>
              </a:defRPr>
            </a:pPr>
            <a:r>
              <a:rPr lang="en-US" sz="3000" dirty="0">
                <a:solidFill>
                  <a:schemeClr val="bg1"/>
                </a:solidFill>
              </a:rPr>
              <a:t>SAEM Foundation Research Scholars Program</a:t>
            </a:r>
            <a:endParaRPr sz="3000" dirty="0">
              <a:solidFill>
                <a:schemeClr val="bg1"/>
              </a:solidFill>
            </a:endParaRPr>
          </a:p>
        </p:txBody>
      </p:sp>
      <p:cxnSp>
        <p:nvCxnSpPr>
          <p:cNvPr id="3" name="Connector 2"/>
          <p:cNvCxnSpPr/>
          <p:nvPr/>
        </p:nvCxnSpPr>
        <p:spPr>
          <a:xfrm>
            <a:off x="457200" y="1188720"/>
            <a:ext cx="8229600" cy="0"/>
          </a:xfrm>
          <a:prstGeom prst="line">
            <a:avLst/>
          </a:prstGeom>
          <a:ln w="38100">
            <a:solidFill>
              <a:srgbClr val="0044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371600"/>
            <a:ext cx="82296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 sz="1900">
                <a:solidFill>
                  <a:srgbClr val="333333"/>
                </a:solidFill>
              </a:defRPr>
            </a:pPr>
            <a:r>
              <a:rPr dirty="0"/>
              <a:t>A </a:t>
            </a:r>
            <a:r>
              <a:rPr lang="en-US" dirty="0"/>
              <a:t>great new</a:t>
            </a:r>
            <a:r>
              <a:rPr dirty="0"/>
              <a:t> opportunity for medical students to dedicate a year to emergency medicine research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900">
                <a:solidFill>
                  <a:srgbClr val="333333"/>
                </a:solidFill>
              </a:defRPr>
            </a:pPr>
            <a:endParaRPr sz="600" dirty="0"/>
          </a:p>
          <a:p>
            <a:pPr>
              <a:spcBef>
                <a:spcPts val="600"/>
              </a:spcBef>
              <a:spcAft>
                <a:spcPts val="600"/>
              </a:spcAft>
              <a:defRPr sz="1900">
                <a:solidFill>
                  <a:srgbClr val="333333"/>
                </a:solidFill>
              </a:defRPr>
            </a:pPr>
            <a:r>
              <a:rPr dirty="0"/>
              <a:t>Students work with established EM researchers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900">
                <a:solidFill>
                  <a:srgbClr val="333333"/>
                </a:solidFill>
              </a:defRPr>
            </a:pPr>
            <a:endParaRPr sz="600" dirty="0"/>
          </a:p>
          <a:p>
            <a:pPr>
              <a:spcBef>
                <a:spcPts val="600"/>
              </a:spcBef>
              <a:spcAft>
                <a:spcPts val="600"/>
              </a:spcAft>
              <a:defRPr sz="1900">
                <a:solidFill>
                  <a:srgbClr val="333333"/>
                </a:solidFill>
              </a:defRPr>
            </a:pPr>
            <a:r>
              <a:rPr dirty="0"/>
              <a:t>Comprehensive support structure: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900">
                <a:solidFill>
                  <a:srgbClr val="333333"/>
                </a:solidFill>
              </a:defRPr>
            </a:pPr>
            <a:r>
              <a:rPr dirty="0"/>
              <a:t>   • SAEM Foundation: Administrative support and oversight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900">
                <a:solidFill>
                  <a:srgbClr val="333333"/>
                </a:solidFill>
              </a:defRPr>
            </a:pPr>
            <a:r>
              <a:rPr dirty="0"/>
              <a:t>   • AACEM Research Committee: Program sponsorship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900">
                <a:solidFill>
                  <a:srgbClr val="333333"/>
                </a:solidFill>
              </a:defRPr>
            </a:pPr>
            <a:r>
              <a:rPr dirty="0"/>
              <a:t>   • Advisory Council: Mentorship and guidance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900">
                <a:solidFill>
                  <a:srgbClr val="333333"/>
                </a:solidFill>
              </a:defRPr>
            </a:pPr>
            <a:endParaRPr sz="600" dirty="0"/>
          </a:p>
          <a:p>
            <a:pPr>
              <a:spcBef>
                <a:spcPts val="600"/>
              </a:spcBef>
              <a:spcAft>
                <a:spcPts val="600"/>
              </a:spcAft>
              <a:defRPr sz="1900">
                <a:solidFill>
                  <a:srgbClr val="333333"/>
                </a:solidFill>
              </a:defRPr>
            </a:pPr>
            <a:r>
              <a:rPr dirty="0"/>
              <a:t>Building the research leaders of tomorrow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"/>
            <a:ext cx="800732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00447C"/>
                </a:solidFill>
              </a:defRPr>
            </a:pPr>
            <a:r>
              <a:rPr lang="en-US" sz="3000" dirty="0">
                <a:solidFill>
                  <a:schemeClr val="bg1"/>
                </a:solidFill>
              </a:rPr>
              <a:t>SAEM Research Scholars </a:t>
            </a:r>
            <a:r>
              <a:rPr sz="3000" dirty="0">
                <a:solidFill>
                  <a:schemeClr val="bg1"/>
                </a:solidFill>
              </a:rPr>
              <a:t>Launch Timeline</a:t>
            </a:r>
          </a:p>
        </p:txBody>
      </p:sp>
      <p:cxnSp>
        <p:nvCxnSpPr>
          <p:cNvPr id="3" name="Connector 2"/>
          <p:cNvCxnSpPr/>
          <p:nvPr/>
        </p:nvCxnSpPr>
        <p:spPr>
          <a:xfrm>
            <a:off x="457200" y="1188720"/>
            <a:ext cx="8229600" cy="0"/>
          </a:xfrm>
          <a:prstGeom prst="line">
            <a:avLst/>
          </a:prstGeom>
          <a:ln w="38100">
            <a:solidFill>
              <a:srgbClr val="0044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371600"/>
            <a:ext cx="822960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333333"/>
                </a:solidFill>
              </a:defRPr>
            </a:pPr>
            <a:r>
              <a:rPr dirty="0"/>
              <a:t>March 2026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333333"/>
                </a:solidFill>
              </a:defRPr>
            </a:pPr>
            <a:r>
              <a:rPr dirty="0"/>
              <a:t>   • Program announcement to AACEM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333333"/>
                </a:solidFill>
              </a:defRPr>
            </a:pPr>
            <a:r>
              <a:rPr dirty="0"/>
              <a:t>   • Advisory Council formation begins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333333"/>
                </a:solidFill>
              </a:defRPr>
            </a:pPr>
            <a:r>
              <a:rPr dirty="0"/>
              <a:t>April 2026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333333"/>
                </a:solidFill>
              </a:defRPr>
            </a:pPr>
            <a:r>
              <a:rPr dirty="0"/>
              <a:t>   • SAEM Foundation Board approval of Advisory Council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333333"/>
                </a:solidFill>
              </a:defRPr>
            </a:pPr>
            <a:r>
              <a:rPr dirty="0"/>
              <a:t>   • Marketing materials development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333333"/>
                </a:solidFill>
              </a:defRPr>
            </a:pPr>
            <a:r>
              <a:rPr dirty="0"/>
              <a:t>May 2026 – SAEM Annual Meeting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333333"/>
                </a:solidFill>
              </a:defRPr>
            </a:pPr>
            <a:r>
              <a:rPr dirty="0"/>
              <a:t>   • Major program launch at SAEM Conference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333333"/>
                </a:solidFill>
              </a:defRPr>
            </a:pPr>
            <a:r>
              <a:rPr dirty="0"/>
              <a:t>   • Special focus at RAMS (Residents and Medical Students)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333333"/>
                </a:solidFill>
              </a:defRPr>
            </a:pPr>
            <a:r>
              <a:rPr dirty="0"/>
              <a:t>   • Applications open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333333"/>
                </a:solidFill>
              </a:defRPr>
            </a:pPr>
            <a:r>
              <a:rPr dirty="0"/>
              <a:t>Goal: Create significant visibility and excitement among medical students and residents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>
                <a:solidFill>
                  <a:srgbClr val="333333"/>
                </a:solidFill>
              </a:defRPr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Role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Help us identify exceptional students and promote this opportunity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22301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NFEM Scholar Program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457200" y="177165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2026–2028 Cohort</a:t>
            </a:r>
          </a:p>
        </p:txBody>
      </p:sp>
      <p:sp>
        <p:nvSpPr>
          <p:cNvPr id="4" name="Shape 2"/>
          <p:cNvSpPr/>
          <p:nvPr/>
        </p:nvSpPr>
        <p:spPr>
          <a:xfrm>
            <a:off x="457200" y="2320290"/>
            <a:ext cx="3840480" cy="2926080"/>
          </a:xfrm>
          <a:prstGeom prst="rect">
            <a:avLst/>
          </a:prstGeom>
          <a:solidFill>
            <a:srgbClr val="E6F2FF"/>
          </a:solidFill>
          <a:ln w="254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245745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1E2761"/>
                </a:solidFill>
              </a:rPr>
              <a:t>Award Summary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0080" y="2914650"/>
            <a:ext cx="3474720" cy="2103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333333"/>
                </a:solidFill>
              </a:rPr>
              <a:t>• $50,000/year for 2 years </a:t>
            </a:r>
            <a:endParaRPr lang="en-US" sz="1600" dirty="0"/>
          </a:p>
          <a:p>
            <a:r>
              <a:rPr lang="en-US" sz="1600" dirty="0">
                <a:solidFill>
                  <a:srgbClr val="333333"/>
                </a:solidFill>
              </a:rPr>
              <a:t>  (total $100,000)</a:t>
            </a:r>
            <a:endParaRPr lang="en-US" sz="1600" dirty="0"/>
          </a:p>
          <a:p>
            <a:r>
              <a:rPr lang="en-US" sz="1600" dirty="0">
                <a:solidFill>
                  <a:srgbClr val="333333"/>
                </a:solidFill>
              </a:rPr>
              <a:t>• 20% protected research time</a:t>
            </a:r>
            <a:endParaRPr lang="en-US" sz="1600" dirty="0"/>
          </a:p>
          <a:p>
            <a:r>
              <a:rPr lang="en-US" sz="1600" dirty="0">
                <a:solidFill>
                  <a:srgbClr val="333333"/>
                </a:solidFill>
              </a:rPr>
              <a:t>  (clinical reduction)</a:t>
            </a:r>
            <a:endParaRPr lang="en-US" sz="1600" dirty="0"/>
          </a:p>
          <a:p>
            <a:r>
              <a:rPr lang="en-US" sz="1600" dirty="0">
                <a:solidFill>
                  <a:srgbClr val="333333"/>
                </a:solidFill>
              </a:rPr>
              <a:t>• Up to 3 awards per cohort</a:t>
            </a:r>
            <a:endParaRPr lang="en-US" sz="1600" dirty="0"/>
          </a:p>
          <a:p>
            <a:r>
              <a:rPr lang="en-US" sz="1600" dirty="0">
                <a:solidFill>
                  <a:srgbClr val="333333"/>
                </a:solidFill>
              </a:rPr>
              <a:t>• July 1, 2026 – June 30, 2028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846320" y="2320290"/>
            <a:ext cx="3840480" cy="2926080"/>
          </a:xfrm>
          <a:prstGeom prst="rect">
            <a:avLst/>
          </a:prstGeom>
          <a:solidFill>
            <a:srgbClr val="E6F2FF"/>
          </a:solidFill>
          <a:ln w="254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029200" y="245745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1E2761"/>
                </a:solidFill>
              </a:rPr>
              <a:t>Scholar Eligibility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5029200" y="2914650"/>
            <a:ext cx="3474720" cy="2103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solidFill>
                  <a:srgbClr val="333333"/>
                </a:solidFill>
              </a:rPr>
              <a:t>• Junior faculty within 5 years of</a:t>
            </a:r>
            <a:endParaRPr lang="en-US" sz="1600" dirty="0"/>
          </a:p>
          <a:p>
            <a:r>
              <a:rPr lang="en-US" sz="1600" dirty="0">
                <a:solidFill>
                  <a:srgbClr val="333333"/>
                </a:solidFill>
              </a:rPr>
              <a:t>  appointment/terminal training</a:t>
            </a:r>
            <a:endParaRPr lang="en-US" sz="1600" dirty="0"/>
          </a:p>
          <a:p>
            <a:r>
              <a:rPr lang="en-US" sz="1600" dirty="0">
                <a:solidFill>
                  <a:srgbClr val="333333"/>
                </a:solidFill>
              </a:rPr>
              <a:t>• Preference for EM physicians</a:t>
            </a:r>
            <a:endParaRPr lang="en-US" sz="1600" dirty="0"/>
          </a:p>
          <a:p>
            <a:r>
              <a:rPr lang="en-US" sz="1600" dirty="0">
                <a:solidFill>
                  <a:srgbClr val="333333"/>
                </a:solidFill>
              </a:rPr>
              <a:t>• No current K award or NIH grant</a:t>
            </a:r>
            <a:endParaRPr lang="en-US" sz="1600" dirty="0"/>
          </a:p>
          <a:p>
            <a:r>
              <a:rPr lang="en-US" sz="1600" dirty="0">
                <a:solidFill>
                  <a:srgbClr val="333333"/>
                </a:solidFill>
              </a:rPr>
              <a:t>  as PI</a:t>
            </a:r>
            <a:endParaRPr lang="en-US" sz="1600" dirty="0"/>
          </a:p>
          <a:p>
            <a:r>
              <a:rPr lang="en-US" sz="1600" dirty="0">
                <a:solidFill>
                  <a:srgbClr val="333333"/>
                </a:solidFill>
              </a:rPr>
              <a:t>• Demonstrated likelihood of</a:t>
            </a:r>
            <a:endParaRPr lang="en-US" sz="1600" dirty="0"/>
          </a:p>
          <a:p>
            <a:r>
              <a:rPr lang="en-US" sz="1600" dirty="0">
                <a:solidFill>
                  <a:srgbClr val="333333"/>
                </a:solidFill>
              </a:rPr>
              <a:t>  securing non-institutional funding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57200" y="561213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b="1" dirty="0">
                <a:solidFill>
                  <a:srgbClr val="0066CC"/>
                </a:solidFill>
              </a:rPr>
              <a:t>Application Due: April 10, 2026 | Decisions: May 18-21, 2026 (SAEM)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22301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NFEM Scholar Program Requirements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457200" y="1863090"/>
            <a:ext cx="4114800" cy="1828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2000250"/>
            <a:ext cx="3749040" cy="320040"/>
          </a:xfrm>
          <a:prstGeom prst="rect">
            <a:avLst/>
          </a:prstGeom>
          <a:solidFill>
            <a:srgbClr val="1E2761"/>
          </a:solidFill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Institutional Commitments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640080" y="2457450"/>
            <a:ext cx="37490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dirty="0">
                <a:solidFill>
                  <a:srgbClr val="333333"/>
                </a:solidFill>
              </a:rPr>
              <a:t>• Chair-signed commitment to 20%</a:t>
            </a:r>
            <a:endParaRPr lang="en-US" sz="1400" dirty="0"/>
          </a:p>
          <a:p>
            <a:r>
              <a:rPr lang="en-US" sz="1400" dirty="0">
                <a:solidFill>
                  <a:srgbClr val="333333"/>
                </a:solidFill>
              </a:rPr>
              <a:t>  protected time</a:t>
            </a:r>
            <a:endParaRPr lang="en-US" sz="1400" dirty="0"/>
          </a:p>
          <a:p>
            <a:r>
              <a:rPr lang="en-US" sz="1400" dirty="0">
                <a:solidFill>
                  <a:srgbClr val="333333"/>
                </a:solidFill>
              </a:rPr>
              <a:t>• Signed Mentor/Mentor Team</a:t>
            </a:r>
            <a:endParaRPr lang="en-US" sz="1400" dirty="0"/>
          </a:p>
          <a:p>
            <a:r>
              <a:rPr lang="en-US" sz="1400" dirty="0">
                <a:solidFill>
                  <a:srgbClr val="333333"/>
                </a:solidFill>
              </a:rPr>
              <a:t>  commitment</a:t>
            </a:r>
            <a:endParaRPr lang="en-US" sz="1400" dirty="0"/>
          </a:p>
          <a:p>
            <a:r>
              <a:rPr lang="en-US" sz="1400" dirty="0">
                <a:solidFill>
                  <a:srgbClr val="333333"/>
                </a:solidFill>
              </a:rPr>
              <a:t>• Strong research infrastructure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5029200" y="1863090"/>
            <a:ext cx="3657600" cy="1828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212080" y="2000250"/>
            <a:ext cx="3291840" cy="320040"/>
          </a:xfrm>
          <a:prstGeom prst="rect">
            <a:avLst/>
          </a:prstGeom>
          <a:solidFill>
            <a:srgbClr val="1E2761"/>
          </a:solidFill>
          <a:ln/>
        </p:spPr>
        <p:txBody>
          <a:bodyPr wrap="square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Program Expectations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212080" y="2457450"/>
            <a:ext cx="32918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dirty="0">
                <a:solidFill>
                  <a:srgbClr val="333333"/>
                </a:solidFill>
              </a:rPr>
              <a:t>• Individualized development plan</a:t>
            </a:r>
            <a:endParaRPr lang="en-US" sz="1400" dirty="0"/>
          </a:p>
          <a:p>
            <a:r>
              <a:rPr lang="en-US" sz="1400" dirty="0">
                <a:solidFill>
                  <a:srgbClr val="333333"/>
                </a:solidFill>
              </a:rPr>
              <a:t>• Periodic webinars and meetings</a:t>
            </a:r>
            <a:endParaRPr lang="en-US" sz="1400" dirty="0"/>
          </a:p>
          <a:p>
            <a:r>
              <a:rPr lang="en-US" sz="1400" dirty="0">
                <a:solidFill>
                  <a:srgbClr val="333333"/>
                </a:solidFill>
              </a:rPr>
              <a:t>• 2 abstracts + 1 manuscript/year</a:t>
            </a:r>
            <a:endParaRPr lang="en-US" sz="1400" dirty="0"/>
          </a:p>
          <a:p>
            <a:r>
              <a:rPr lang="en-US" sz="1400" dirty="0">
                <a:solidFill>
                  <a:srgbClr val="333333"/>
                </a:solidFill>
              </a:rPr>
              <a:t>• Attend NFEM Annual Meetings</a:t>
            </a:r>
            <a:endParaRPr lang="en-US" sz="1400" dirty="0"/>
          </a:p>
          <a:p>
            <a:r>
              <a:rPr lang="en-US" sz="1400" dirty="0">
                <a:solidFill>
                  <a:srgbClr val="333333"/>
                </a:solidFill>
              </a:rPr>
              <a:t>• Present capstone at conclusion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457200" y="3874770"/>
            <a:ext cx="8229600" cy="1554480"/>
          </a:xfrm>
          <a:prstGeom prst="rect">
            <a:avLst/>
          </a:prstGeom>
          <a:solidFill>
            <a:srgbClr val="E6F2FF"/>
          </a:solidFill>
          <a:ln w="25400">
            <a:solidFill>
              <a:srgbClr val="0066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40080" y="4011930"/>
            <a:ext cx="7863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1E2761"/>
                </a:solidFill>
              </a:rPr>
              <a:t>Application Components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40080" y="4423410"/>
            <a:ext cx="78638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00" b="1" dirty="0">
                <a:solidFill>
                  <a:srgbClr val="333333"/>
                </a:solidFill>
              </a:rPr>
              <a:t>• Narrative (3-5 pages): </a:t>
            </a:r>
            <a:r>
              <a:rPr lang="en-US" sz="1300" dirty="0">
                <a:solidFill>
                  <a:srgbClr val="333333"/>
                </a:solidFill>
              </a:rPr>
              <a:t>Alignment with NFEM, research infrastructure, benefit to institution/Scholar, match commitment</a:t>
            </a:r>
            <a:endParaRPr lang="en-US" sz="1300" dirty="0"/>
          </a:p>
          <a:p>
            <a:r>
              <a:rPr lang="en-US" sz="1300" b="1" dirty="0">
                <a:solidFill>
                  <a:srgbClr val="333333"/>
                </a:solidFill>
              </a:rPr>
              <a:t>• Mentor information (up to 2 pages): </a:t>
            </a:r>
            <a:r>
              <a:rPr lang="en-US" sz="1300" dirty="0">
                <a:solidFill>
                  <a:srgbClr val="333333"/>
                </a:solidFill>
              </a:rPr>
              <a:t>Track record, mentorship plan, milestones</a:t>
            </a:r>
            <a:endParaRPr lang="en-US" sz="1300" dirty="0"/>
          </a:p>
          <a:p>
            <a:r>
              <a:rPr lang="en-US" sz="1300" b="1" dirty="0">
                <a:solidFill>
                  <a:srgbClr val="333333"/>
                </a:solidFill>
              </a:rPr>
              <a:t>• Scholar information (up to 2 pages): </a:t>
            </a:r>
            <a:r>
              <a:rPr lang="en-US" sz="1300" dirty="0">
                <a:solidFill>
                  <a:srgbClr val="333333"/>
                </a:solidFill>
              </a:rPr>
              <a:t>Goals, EM relevance, aims/approach, training plan</a:t>
            </a:r>
            <a:endParaRPr lang="en-US" sz="1300" dirty="0"/>
          </a:p>
          <a:p>
            <a:r>
              <a:rPr lang="en-US" sz="1300" b="1" dirty="0">
                <a:solidFill>
                  <a:srgbClr val="333333"/>
                </a:solidFill>
              </a:rPr>
              <a:t>• Evidence of program strength: </a:t>
            </a:r>
            <a:r>
              <a:rPr lang="en-US" sz="1300" dirty="0">
                <a:solidFill>
                  <a:srgbClr val="333333"/>
                </a:solidFill>
              </a:rPr>
              <a:t>EM faculty grants and publications (past 5 years)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57200" y="561213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b="1" dirty="0">
                <a:solidFill>
                  <a:srgbClr val="0066CC"/>
                </a:solidFill>
              </a:rPr>
              <a:t>Submit to: Gentry Wilkerson, MD | GWilkerson@som.umaryland.edu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" action="ppaction://ole?verb=0"/>
            <a:extLst>
              <a:ext uri="{FF2B5EF4-FFF2-40B4-BE49-F238E27FC236}">
                <a16:creationId xmlns:a16="http://schemas.microsoft.com/office/drawing/2014/main" id="{CE97F214-CB4D-10D2-950D-EF602BB632E7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549275" y="1166018"/>
          <a:ext cx="80454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6296" imgH="3429229" progId="PowerPoint.Show.12">
                  <p:embed/>
                </p:oleObj>
              </mc:Choice>
              <mc:Fallback>
                <p:oleObj name="Presentation" r:id="rId2" imgW="6096296" imgH="3429229" progId="PowerPoint.Show.12">
                  <p:embed/>
                  <p:pic>
                    <p:nvPicPr>
                      <p:cNvPr id="4" name="Content Placeholder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CE97F214-CB4D-10D2-950D-EF602BB63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275" y="1166018"/>
                        <a:ext cx="804545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24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AD086E-7A0F-AA93-8BCD-DA97544E6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720" y="285941"/>
            <a:ext cx="8178799" cy="4109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F483D6-4F69-ED2B-72C9-DB8544054B1A}"/>
              </a:ext>
            </a:extLst>
          </p:cNvPr>
          <p:cNvSpPr txBox="1"/>
          <p:nvPr/>
        </p:nvSpPr>
        <p:spPr>
          <a:xfrm>
            <a:off x="1600200" y="6156843"/>
            <a:ext cx="506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https://www.youtube.com/watch?v=YagvamSJrYk</a:t>
            </a:r>
            <a:endParaRPr lang="en-US" sz="1400" dirty="0"/>
          </a:p>
          <a:p>
            <a:r>
              <a:rPr lang="en-US" sz="1400" dirty="0"/>
              <a:t>Wartman, SA. Academic Medicine. 2008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2D1BD-54E8-58B8-BC79-3A70EBFB9807}"/>
              </a:ext>
            </a:extLst>
          </p:cNvPr>
          <p:cNvSpPr txBox="1"/>
          <p:nvPr/>
        </p:nvSpPr>
        <p:spPr>
          <a:xfrm>
            <a:off x="401320" y="4937760"/>
            <a:ext cx="834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“…challenges have catalyzed a remolding of the academic health center (AHC) from an ivory tower to a complex business enterprise that captures the power of a virtuous cycle, whereby clinical revenue and academic performance support each other by being strategically and tactically aligned. The “virtue” is that each makes the other better.”</a:t>
            </a:r>
          </a:p>
        </p:txBody>
      </p:sp>
    </p:spTree>
    <p:extLst>
      <p:ext uri="{BB962C8B-B14F-4D97-AF65-F5344CB8AC3E}">
        <p14:creationId xmlns:p14="http://schemas.microsoft.com/office/powerpoint/2010/main" val="286944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256F-DB4D-1A67-46EC-16029E21F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Charge of AACEM Research Committee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DDEB8-9980-F4F3-AD19-AE7AFDFFA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72A"/>
                </a:solidFill>
                <a:effectLst/>
                <a:latin typeface="__Inter_d65c78"/>
              </a:rPr>
              <a:t>Objective:</a:t>
            </a:r>
            <a:r>
              <a:rPr lang="en-US" b="0" i="0" dirty="0">
                <a:solidFill>
                  <a:srgbClr val="334155"/>
                </a:solidFill>
                <a:effectLst/>
                <a:latin typeface="__Inter_d65c78"/>
              </a:rPr>
              <a:t> Facilitate implementation of proposed action items assigned to department chairs from the 2024 Consensus Conference on creating a Sustainable Emergency Medicine Investigator Pathway.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72A"/>
                </a:solidFill>
                <a:effectLst/>
                <a:latin typeface="__Inter_d65c78"/>
              </a:rPr>
              <a:t>Key Components:</a:t>
            </a:r>
            <a:endParaRPr lang="en-US" b="0" i="0" dirty="0">
              <a:solidFill>
                <a:srgbClr val="334155"/>
              </a:solidFill>
              <a:effectLst/>
              <a:latin typeface="__Inter_d65c78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F172A"/>
                </a:solidFill>
                <a:latin typeface="__Inter_d65c78"/>
              </a:rPr>
              <a:t>Mentorship Programs:</a:t>
            </a:r>
            <a:r>
              <a:rPr lang="en-US" dirty="0">
                <a:solidFill>
                  <a:srgbClr val="334155"/>
                </a:solidFill>
                <a:latin typeface="__Inter_d65c78"/>
              </a:rPr>
              <a:t> Develop structured mentorship initiatives for emerging investigators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F172A"/>
                </a:solidFill>
                <a:latin typeface="__Inter_d65c78"/>
              </a:rPr>
              <a:t>Funding &amp; Resource Allocation:</a:t>
            </a:r>
            <a:r>
              <a:rPr lang="en-US" dirty="0">
                <a:solidFill>
                  <a:srgbClr val="334155"/>
                </a:solidFill>
                <a:latin typeface="__Inter_d65c78"/>
              </a:rPr>
              <a:t> Secure and allocate resources for research activities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72A"/>
                </a:solidFill>
                <a:effectLst/>
                <a:latin typeface="__Inter_d65c78"/>
              </a:rPr>
              <a:t>Collaborative Research Initiatives:</a:t>
            </a:r>
            <a:r>
              <a:rPr lang="en-US" b="0" i="0" dirty="0">
                <a:solidFill>
                  <a:srgbClr val="334155"/>
                </a:solidFill>
                <a:effectLst/>
                <a:latin typeface="__Inter_d65c78"/>
              </a:rPr>
              <a:t> Promote multi-institutional, multi-departmental collaborative research efforts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72A"/>
                </a:solidFill>
                <a:effectLst/>
                <a:latin typeface="__Inter_d65c78"/>
              </a:rPr>
              <a:t>Career Development:</a:t>
            </a:r>
            <a:r>
              <a:rPr lang="en-US" b="0" i="0" dirty="0">
                <a:solidFill>
                  <a:srgbClr val="334155"/>
                </a:solidFill>
                <a:effectLst/>
                <a:latin typeface="__Inter_d65c78"/>
              </a:rPr>
              <a:t> Provide comprehensive training and career development opportunities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72A"/>
                </a:solidFill>
                <a:effectLst/>
                <a:latin typeface="__Inter_d65c78"/>
              </a:rPr>
              <a:t>Institutional Support:</a:t>
            </a:r>
            <a:r>
              <a:rPr lang="en-US" b="0" i="0" dirty="0">
                <a:solidFill>
                  <a:srgbClr val="334155"/>
                </a:solidFill>
                <a:effectLst/>
                <a:latin typeface="__Inter_d65c78"/>
              </a:rPr>
              <a:t> Enhance institutional support and infrastructure to sustain investigator pathways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DAD7AE-83CD-7447-5B14-F67185C85511}"/>
              </a:ext>
            </a:extLst>
          </p:cNvPr>
          <p:cNvSpPr/>
          <p:nvPr/>
        </p:nvSpPr>
        <p:spPr>
          <a:xfrm>
            <a:off x="813816" y="3639312"/>
            <a:ext cx="7315200" cy="5669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5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AACEM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899</Words>
  <Application>Microsoft Office PowerPoint</Application>
  <PresentationFormat>On-screen Show (4:3)</PresentationFormat>
  <Paragraphs>121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__Inter_d65c78</vt:lpstr>
      <vt:lpstr>Aptos</vt:lpstr>
      <vt:lpstr>Arial</vt:lpstr>
      <vt:lpstr>Calibri</vt:lpstr>
      <vt:lpstr>AACEM PowerPoint Template</vt:lpstr>
      <vt:lpstr>Presentation</vt:lpstr>
      <vt:lpstr>Worksheet</vt:lpstr>
      <vt:lpstr>Committing to Research as Foundational in Academic Emergency Medicine  AACEM Retreat March 17, 2026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Charge of AACEM Research Committee </vt:lpstr>
      <vt:lpstr>PowerPoint Presentation</vt:lpstr>
      <vt:lpstr>AACEM Overview</vt:lpstr>
      <vt:lpstr>Annual Survey</vt:lpstr>
      <vt:lpstr>Annual Survey</vt:lpstr>
      <vt:lpstr>Research Committee Survey (N=18)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Megan Schagrin</dc:creator>
  <cp:lastModifiedBy>Adeoye, Opeolu</cp:lastModifiedBy>
  <cp:revision>10</cp:revision>
  <dcterms:created xsi:type="dcterms:W3CDTF">2016-01-28T22:56:32Z</dcterms:created>
  <dcterms:modified xsi:type="dcterms:W3CDTF">2026-03-17T03:36:54Z</dcterms:modified>
</cp:coreProperties>
</file>