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81" r:id="rId5"/>
    <p:sldId id="286" r:id="rId6"/>
    <p:sldId id="287" r:id="rId7"/>
    <p:sldId id="262" r:id="rId8"/>
    <p:sldId id="299" r:id="rId9"/>
    <p:sldId id="261" r:id="rId10"/>
    <p:sldId id="288" r:id="rId11"/>
    <p:sldId id="291" r:id="rId12"/>
    <p:sldId id="290" r:id="rId13"/>
    <p:sldId id="302" r:id="rId14"/>
    <p:sldId id="304" r:id="rId15"/>
    <p:sldId id="284" r:id="rId16"/>
    <p:sldId id="305" r:id="rId17"/>
    <p:sldId id="306" r:id="rId18"/>
    <p:sldId id="293" r:id="rId19"/>
    <p:sldId id="294" r:id="rId20"/>
    <p:sldId id="270" r:id="rId21"/>
    <p:sldId id="316" r:id="rId22"/>
    <p:sldId id="297" r:id="rId23"/>
    <p:sldId id="278" r:id="rId24"/>
    <p:sldId id="301" r:id="rId25"/>
    <p:sldId id="295" r:id="rId26"/>
    <p:sldId id="315" r:id="rId27"/>
    <p:sldId id="317" r:id="rId28"/>
    <p:sldId id="272" r:id="rId29"/>
    <p:sldId id="296" r:id="rId30"/>
    <p:sldId id="275" r:id="rId31"/>
    <p:sldId id="276" r:id="rId32"/>
    <p:sldId id="307" r:id="rId33"/>
    <p:sldId id="314" r:id="rId34"/>
    <p:sldId id="310" r:id="rId35"/>
    <p:sldId id="311" r:id="rId36"/>
    <p:sldId id="312" r:id="rId37"/>
    <p:sldId id="282" r:id="rId38"/>
    <p:sldId id="318" r:id="rId39"/>
    <p:sldId id="313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5" roundtripDataSignature="AMtx7miejD3r7bI9w62JWjeZ92dxv7FO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136902-F6AE-D7F7-4DD4-1DB1E533041D}" name="Engel, Sara" initials="ES" userId="S::saraengel@mcw.edu::d2a44208-fe71-4e50-849a-2ec452ec2422" providerId="AD"/>
  <p188:author id="{65A0805C-B9F7-B4E9-E5A7-DD58EB9AC02B}" name="bmbaker@llu.edu" initials="bm" userId="S::urn:spo:guest#bmbaker@llu.edu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EFBA0-382C-D06E-AE6B-BEB805E94576}" v="25" dt="2026-03-17T17:52:03.543"/>
    <p1510:client id="{480F0704-74FA-B863-F8D0-D65C6D92AC9C}" v="30" dt="2026-03-17T04:05:39.715"/>
    <p1510:client id="{78F59B6D-122B-CEEF-C362-BD8953FA01EC}" v="52" dt="2026-03-17T18:16:36.947"/>
    <p1510:client id="{927C079F-8FA7-59AB-7BCC-6FDBEFDD2DC2}" v="107" dt="2026-03-17T15:50:30.677"/>
    <p1510:client id="{BD16F3F6-B5CF-40BD-AE38-0DC7ABEEB69F}" v="319" dt="2026-03-17T16:15:17.388"/>
    <p1510:client id="{C72A779F-3229-C241-61A1-36F75C47FB9C}" v="4" dt="2026-03-17T18:24:41.837"/>
    <p1510:client id="{EA1205B8-80D5-EF40-895D-3099A7CAC9E9}" v="1053" dt="2026-03-17T19:08:54.788"/>
    <p1510:client id="{F5C965E1-D75A-4572-64A3-2994A3FCAD2A}" v="6" dt="2026-03-17T17:17:51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5"/>
    <p:restoredTop sz="85675"/>
  </p:normalViewPr>
  <p:slideViewPr>
    <p:cSldViewPr snapToGrid="0">
      <p:cViewPr varScale="1">
        <p:scale>
          <a:sx n="102" d="100"/>
          <a:sy n="102" d="100"/>
        </p:scale>
        <p:origin x="18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-OLD%20(keep%20for%20reference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-OLD%20(keep%20for%20reference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-OLD%20(keep%20for%20reference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Staff%20Survey%20Graphs%20and%20Research%20Data%20Updated-03.0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HR and Faculty Affairs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Structure'!$G$1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Structure'!$F$2:$F$4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Structure'!$G$2:$G$4</c:f>
              <c:numCache>
                <c:formatCode>0.00</c:formatCode>
                <c:ptCount val="3"/>
                <c:pt idx="0">
                  <c:v>0.67375000000000007</c:v>
                </c:pt>
                <c:pt idx="1">
                  <c:v>3.3</c:v>
                </c:pt>
                <c:pt idx="2">
                  <c:v>1.2677777777777779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6-4561-B37D-DB550112D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926239"/>
        <c:axId val="466941599"/>
      </c:barChart>
      <c:catAx>
        <c:axId val="46692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41599"/>
        <c:crosses val="autoZero"/>
        <c:auto val="1"/>
        <c:lblAlgn val="ctr"/>
        <c:lblOffset val="100"/>
        <c:noMultiLvlLbl val="0"/>
      </c:catAx>
      <c:valAx>
        <c:axId val="46694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FTE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2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Structure'!$G$65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Structure'!$F$66:$F$68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Structure'!$G$66:$G$68</c:f>
              <c:numCache>
                <c:formatCode>0.00</c:formatCode>
                <c:ptCount val="3"/>
                <c:pt idx="0">
                  <c:v>1.67</c:v>
                </c:pt>
                <c:pt idx="1">
                  <c:v>4.3205882352941174</c:v>
                </c:pt>
                <c:pt idx="2">
                  <c:v>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7-C442-AE72-1AF6841FA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794815"/>
        <c:axId val="476795295"/>
      </c:barChart>
      <c:catAx>
        <c:axId val="47679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95295"/>
        <c:crosses val="autoZero"/>
        <c:auto val="1"/>
        <c:lblAlgn val="ctr"/>
        <c:lblOffset val="100"/>
        <c:noMultiLvlLbl val="0"/>
      </c:catAx>
      <c:valAx>
        <c:axId val="47679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FTE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9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Structure'!$G$97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Structure'!$F$98:$F$100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Structure'!$G$98:$G$100</c:f>
              <c:numCache>
                <c:formatCode>0.00</c:formatCode>
                <c:ptCount val="3"/>
                <c:pt idx="0">
                  <c:v>0.81666666666666676</c:v>
                </c:pt>
                <c:pt idx="1">
                  <c:v>4.6949999999999994</c:v>
                </c:pt>
                <c:pt idx="2">
                  <c:v>2.3807142857142858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3-B247-9A7F-97044C583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895551"/>
        <c:axId val="1435896511"/>
      </c:barChart>
      <c:catAx>
        <c:axId val="143589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896511"/>
        <c:crosses val="autoZero"/>
        <c:auto val="1"/>
        <c:lblAlgn val="ctr"/>
        <c:lblOffset val="100"/>
        <c:noMultiLvlLbl val="0"/>
      </c:catAx>
      <c:valAx>
        <c:axId val="143589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FTE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89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Reimbursement</a:t>
            </a:r>
            <a:r>
              <a:rPr lang="en-US" baseline="0" dirty="0"/>
              <a:t> and Revenue Cycle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Structure'!$G$225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Structure'!$F$226:$F$228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Structure'!$G$226:$G$228</c:f>
              <c:numCache>
                <c:formatCode>0.00</c:formatCode>
                <c:ptCount val="3"/>
                <c:pt idx="0">
                  <c:v>0.98611111111111094</c:v>
                </c:pt>
                <c:pt idx="1">
                  <c:v>0.5</c:v>
                </c:pt>
                <c:pt idx="2">
                  <c:v>5.3227272727272723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8-6246-8B86-0E7A144C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824223"/>
        <c:axId val="346821823"/>
      </c:barChart>
      <c:catAx>
        <c:axId val="34682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21823"/>
        <c:crosses val="autoZero"/>
        <c:auto val="1"/>
        <c:lblAlgn val="ctr"/>
        <c:lblOffset val="100"/>
        <c:noMultiLvlLbl val="0"/>
      </c:catAx>
      <c:valAx>
        <c:axId val="34682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FTE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2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</a:t>
            </a:r>
            <a:r>
              <a:rPr lang="en-US" baseline="0" dirty="0"/>
              <a:t> Reporting</a:t>
            </a:r>
            <a:endParaRPr lang="en-US" dirty="0"/>
          </a:p>
        </c:rich>
      </c:tx>
      <c:layout>
        <c:manualLayout>
          <c:xMode val="edge"/>
          <c:yMode val="edge"/>
          <c:x val="0.30732178408073563"/>
          <c:y val="2.8586531446714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Structure'!$G$161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Structure'!$F$162:$F$164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Structure'!$G$162:$G$164</c:f>
              <c:numCache>
                <c:formatCode>0.00</c:formatCode>
                <c:ptCount val="3"/>
                <c:pt idx="0">
                  <c:v>1.1400000000000001</c:v>
                </c:pt>
                <c:pt idx="1">
                  <c:v>2.9916666666666667</c:v>
                </c:pt>
                <c:pt idx="2">
                  <c:v>1.0510526315789475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9-5B46-A3D6-642615426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2678431"/>
        <c:axId val="1462675071"/>
      </c:barChart>
      <c:catAx>
        <c:axId val="14626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675071"/>
        <c:crosses val="autoZero"/>
        <c:auto val="1"/>
        <c:lblAlgn val="ctr"/>
        <c:lblOffset val="100"/>
        <c:noMultiLvlLbl val="0"/>
      </c:catAx>
      <c:valAx>
        <c:axId val="146267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FTE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6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Project</a:t>
            </a:r>
            <a:r>
              <a:rPr lang="en-US" baseline="0" dirty="0"/>
              <a:t> Management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Structure'!$G$193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Structure'!$F$194:$F$196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Structure'!$G$194:$G$196</c:f>
              <c:numCache>
                <c:formatCode>0.00</c:formatCode>
                <c:ptCount val="3"/>
                <c:pt idx="0">
                  <c:v>0.7583333333333333</c:v>
                </c:pt>
                <c:pt idx="1">
                  <c:v>0.65250000000000008</c:v>
                </c:pt>
                <c:pt idx="2">
                  <c:v>0.46250000000000002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9-A348-A7F4-B59DD0AB6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316255"/>
        <c:axId val="322317695"/>
      </c:barChart>
      <c:catAx>
        <c:axId val="32231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17695"/>
        <c:crosses val="autoZero"/>
        <c:auto val="1"/>
        <c:lblAlgn val="ctr"/>
        <c:lblOffset val="100"/>
        <c:noMultiLvlLbl val="0"/>
      </c:catAx>
      <c:valAx>
        <c:axId val="32231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FTE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1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Centralization Index Across Domains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Data-OLD (keep for reference).xlsx]Bentons Worksheet'!$D$3:$O$3</c:f>
              <c:strCache>
                <c:ptCount val="12"/>
                <c:pt idx="0">
                  <c:v>HR</c:v>
                </c:pt>
                <c:pt idx="1">
                  <c:v>Recruiting</c:v>
                </c:pt>
                <c:pt idx="2">
                  <c:v>  Billing</c:v>
                </c:pt>
                <c:pt idx="3">
                  <c:v>  Coding</c:v>
                </c:pt>
                <c:pt idx="4">
                  <c:v>  Education </c:v>
                </c:pt>
                <c:pt idx="5">
                  <c:v>  Finance </c:v>
                </c:pt>
                <c:pt idx="6">
                  <c:v>Reporting/Analytics</c:v>
                </c:pt>
                <c:pt idx="7">
                  <c:v>Gen Admin Support</c:v>
                </c:pt>
                <c:pt idx="8">
                  <c:v>  Research </c:v>
                </c:pt>
                <c:pt idx="9">
                  <c:v>PM/PI</c:v>
                </c:pt>
                <c:pt idx="10">
                  <c:v>Revenue Cycle</c:v>
                </c:pt>
                <c:pt idx="11">
                  <c:v>Marketing</c:v>
                </c:pt>
              </c:strCache>
            </c:strRef>
          </c:cat>
          <c:val>
            <c:numRef>
              <c:f>'[Staff Survey Graphs and Research Data-OLD (keep for reference).xlsx]Bentons Worksheet'!$D$34:$O$34</c:f>
              <c:numCache>
                <c:formatCode>General</c:formatCode>
                <c:ptCount val="12"/>
                <c:pt idx="0">
                  <c:v>17</c:v>
                </c:pt>
                <c:pt idx="1">
                  <c:v>12</c:v>
                </c:pt>
                <c:pt idx="2">
                  <c:v>21.5</c:v>
                </c:pt>
                <c:pt idx="3">
                  <c:v>22.5</c:v>
                </c:pt>
                <c:pt idx="4">
                  <c:v>9</c:v>
                </c:pt>
                <c:pt idx="5">
                  <c:v>13</c:v>
                </c:pt>
                <c:pt idx="6">
                  <c:v>14.5</c:v>
                </c:pt>
                <c:pt idx="7">
                  <c:v>4</c:v>
                </c:pt>
                <c:pt idx="8">
                  <c:v>10.5</c:v>
                </c:pt>
                <c:pt idx="9">
                  <c:v>8</c:v>
                </c:pt>
                <c:pt idx="10">
                  <c:v>23.5</c:v>
                </c:pt>
                <c:pt idx="1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2-41FC-9E40-2CE4DB8F9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02792"/>
        <c:axId val="846344200"/>
      </c:barChart>
      <c:catAx>
        <c:axId val="10930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344200"/>
        <c:crosses val="autoZero"/>
        <c:auto val="1"/>
        <c:lblAlgn val="ctr"/>
        <c:lblOffset val="100"/>
        <c:noMultiLvlLbl val="0"/>
      </c:catAx>
      <c:valAx>
        <c:axId val="84634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Higher Number = More Centralized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0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Centralization by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D7331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trendline>
            <c:spPr>
              <a:ln w="19050" cap="rnd">
                <a:solidFill>
                  <a:srgbClr val="ED733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'[Staff Survey Graphs and Research Data Updated-03.09.xlsx]Bentons Worksheet'!$B$4:$B$33</c:f>
              <c:numCache>
                <c:formatCode>General</c:formatCode>
                <c:ptCount val="30"/>
                <c:pt idx="0">
                  <c:v>156</c:v>
                </c:pt>
                <c:pt idx="1">
                  <c:v>118</c:v>
                </c:pt>
                <c:pt idx="2">
                  <c:v>121</c:v>
                </c:pt>
                <c:pt idx="3">
                  <c:v>321</c:v>
                </c:pt>
                <c:pt idx="4">
                  <c:v>133</c:v>
                </c:pt>
                <c:pt idx="5">
                  <c:v>145</c:v>
                </c:pt>
                <c:pt idx="6">
                  <c:v>133</c:v>
                </c:pt>
                <c:pt idx="7">
                  <c:v>162</c:v>
                </c:pt>
                <c:pt idx="8">
                  <c:v>77</c:v>
                </c:pt>
                <c:pt idx="9">
                  <c:v>257</c:v>
                </c:pt>
                <c:pt idx="10">
                  <c:v>137</c:v>
                </c:pt>
                <c:pt idx="11">
                  <c:v>208</c:v>
                </c:pt>
                <c:pt idx="12">
                  <c:v>55</c:v>
                </c:pt>
                <c:pt idx="13">
                  <c:v>196</c:v>
                </c:pt>
                <c:pt idx="14">
                  <c:v>139</c:v>
                </c:pt>
                <c:pt idx="15">
                  <c:v>133</c:v>
                </c:pt>
                <c:pt idx="16">
                  <c:v>93</c:v>
                </c:pt>
                <c:pt idx="17">
                  <c:v>141</c:v>
                </c:pt>
                <c:pt idx="18">
                  <c:v>153</c:v>
                </c:pt>
                <c:pt idx="19">
                  <c:v>254</c:v>
                </c:pt>
                <c:pt idx="20">
                  <c:v>159</c:v>
                </c:pt>
                <c:pt idx="21">
                  <c:v>110</c:v>
                </c:pt>
                <c:pt idx="22">
                  <c:v>111</c:v>
                </c:pt>
                <c:pt idx="23">
                  <c:v>175</c:v>
                </c:pt>
                <c:pt idx="24">
                  <c:v>156</c:v>
                </c:pt>
                <c:pt idx="25">
                  <c:v>229</c:v>
                </c:pt>
                <c:pt idx="26">
                  <c:v>314</c:v>
                </c:pt>
                <c:pt idx="27">
                  <c:v>93</c:v>
                </c:pt>
                <c:pt idx="28">
                  <c:v>194</c:v>
                </c:pt>
                <c:pt idx="29">
                  <c:v>148</c:v>
                </c:pt>
              </c:numCache>
            </c:numRef>
          </c:xVal>
          <c:yVal>
            <c:numRef>
              <c:f>'[Staff Survey Graphs and Research Data Updated-03.09.xlsx]Bentons Worksheet'!$P$4:$P$33</c:f>
              <c:numCache>
                <c:formatCode>General</c:formatCode>
                <c:ptCount val="30"/>
                <c:pt idx="0">
                  <c:v>6</c:v>
                </c:pt>
                <c:pt idx="1">
                  <c:v>7.5</c:v>
                </c:pt>
                <c:pt idx="2">
                  <c:v>7.5</c:v>
                </c:pt>
                <c:pt idx="3">
                  <c:v>3.5</c:v>
                </c:pt>
                <c:pt idx="4">
                  <c:v>10</c:v>
                </c:pt>
                <c:pt idx="5">
                  <c:v>5.5</c:v>
                </c:pt>
                <c:pt idx="6">
                  <c:v>8</c:v>
                </c:pt>
                <c:pt idx="7">
                  <c:v>4.5</c:v>
                </c:pt>
                <c:pt idx="8">
                  <c:v>8</c:v>
                </c:pt>
                <c:pt idx="9">
                  <c:v>7.5</c:v>
                </c:pt>
                <c:pt idx="10">
                  <c:v>8.5</c:v>
                </c:pt>
                <c:pt idx="11">
                  <c:v>2</c:v>
                </c:pt>
                <c:pt idx="12">
                  <c:v>7.5</c:v>
                </c:pt>
                <c:pt idx="13">
                  <c:v>5.5</c:v>
                </c:pt>
                <c:pt idx="14">
                  <c:v>5</c:v>
                </c:pt>
                <c:pt idx="15">
                  <c:v>5</c:v>
                </c:pt>
                <c:pt idx="16">
                  <c:v>4.5</c:v>
                </c:pt>
                <c:pt idx="17">
                  <c:v>3.5</c:v>
                </c:pt>
                <c:pt idx="18">
                  <c:v>3.5</c:v>
                </c:pt>
                <c:pt idx="19">
                  <c:v>4.5</c:v>
                </c:pt>
                <c:pt idx="20">
                  <c:v>5.5</c:v>
                </c:pt>
                <c:pt idx="21">
                  <c:v>7</c:v>
                </c:pt>
                <c:pt idx="22">
                  <c:v>4</c:v>
                </c:pt>
                <c:pt idx="23">
                  <c:v>4.5</c:v>
                </c:pt>
                <c:pt idx="24">
                  <c:v>6.5</c:v>
                </c:pt>
                <c:pt idx="25">
                  <c:v>1</c:v>
                </c:pt>
                <c:pt idx="26">
                  <c:v>4</c:v>
                </c:pt>
                <c:pt idx="27">
                  <c:v>9.5</c:v>
                </c:pt>
                <c:pt idx="28">
                  <c:v>7.5</c:v>
                </c:pt>
                <c:pt idx="2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58-4E56-9660-738256CF9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034247"/>
        <c:axId val="1073036807"/>
      </c:scatterChart>
      <c:valAx>
        <c:axId val="1073034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Clinician Headcount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036807"/>
        <c:crosses val="autoZero"/>
        <c:crossBetween val="midCat"/>
      </c:valAx>
      <c:valAx>
        <c:axId val="1073036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Centralization Index (Larger Number = More Centralized)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034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Admin Staff by Clinical Staff Headcount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'[Staff Survey Graphs and Research Data-OLD (keep for reference).xlsx]Bentons Worksheet'!$Q$3</c:f>
              <c:strCache>
                <c:ptCount val="1"/>
                <c:pt idx="0">
                  <c:v>Count of Admin Staff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'[Staff Survey Graphs and Research Data-OLD (keep for reference).xlsx]Bentons Worksheet'!$B$4:$B$33</c:f>
              <c:numCache>
                <c:formatCode>General</c:formatCode>
                <c:ptCount val="30"/>
                <c:pt idx="0">
                  <c:v>156</c:v>
                </c:pt>
                <c:pt idx="1">
                  <c:v>118</c:v>
                </c:pt>
                <c:pt idx="2">
                  <c:v>121</c:v>
                </c:pt>
                <c:pt idx="3">
                  <c:v>321</c:v>
                </c:pt>
                <c:pt idx="4">
                  <c:v>133</c:v>
                </c:pt>
                <c:pt idx="5">
                  <c:v>145</c:v>
                </c:pt>
                <c:pt idx="6">
                  <c:v>133</c:v>
                </c:pt>
                <c:pt idx="7">
                  <c:v>162</c:v>
                </c:pt>
                <c:pt idx="8">
                  <c:v>77</c:v>
                </c:pt>
                <c:pt idx="9">
                  <c:v>257</c:v>
                </c:pt>
                <c:pt idx="10">
                  <c:v>137</c:v>
                </c:pt>
                <c:pt idx="11">
                  <c:v>208</c:v>
                </c:pt>
                <c:pt idx="12">
                  <c:v>55</c:v>
                </c:pt>
                <c:pt idx="13">
                  <c:v>196</c:v>
                </c:pt>
                <c:pt idx="14">
                  <c:v>139</c:v>
                </c:pt>
                <c:pt idx="15">
                  <c:v>133</c:v>
                </c:pt>
                <c:pt idx="16">
                  <c:v>93</c:v>
                </c:pt>
                <c:pt idx="17">
                  <c:v>141</c:v>
                </c:pt>
                <c:pt idx="18">
                  <c:v>153</c:v>
                </c:pt>
                <c:pt idx="19">
                  <c:v>254</c:v>
                </c:pt>
                <c:pt idx="20">
                  <c:v>159</c:v>
                </c:pt>
                <c:pt idx="21">
                  <c:v>110</c:v>
                </c:pt>
                <c:pt idx="22">
                  <c:v>111</c:v>
                </c:pt>
                <c:pt idx="23">
                  <c:v>175</c:v>
                </c:pt>
                <c:pt idx="24">
                  <c:v>156</c:v>
                </c:pt>
                <c:pt idx="25">
                  <c:v>229</c:v>
                </c:pt>
                <c:pt idx="26">
                  <c:v>314</c:v>
                </c:pt>
                <c:pt idx="27">
                  <c:v>93</c:v>
                </c:pt>
                <c:pt idx="28">
                  <c:v>194</c:v>
                </c:pt>
                <c:pt idx="29">
                  <c:v>148</c:v>
                </c:pt>
              </c:numCache>
            </c:numRef>
          </c:xVal>
          <c:yVal>
            <c:numRef>
              <c:f>'[Staff Survey Graphs and Research Data-OLD (keep for reference).xlsx]Bentons Worksheet'!$Q$4:$Q$33</c:f>
              <c:numCache>
                <c:formatCode>General</c:formatCode>
                <c:ptCount val="30"/>
                <c:pt idx="0">
                  <c:v>50</c:v>
                </c:pt>
                <c:pt idx="1">
                  <c:v>18</c:v>
                </c:pt>
                <c:pt idx="2">
                  <c:v>18</c:v>
                </c:pt>
                <c:pt idx="3">
                  <c:v>31</c:v>
                </c:pt>
                <c:pt idx="4">
                  <c:v>18</c:v>
                </c:pt>
                <c:pt idx="5">
                  <c:v>12</c:v>
                </c:pt>
                <c:pt idx="6">
                  <c:v>9</c:v>
                </c:pt>
                <c:pt idx="7">
                  <c:v>36</c:v>
                </c:pt>
                <c:pt idx="8">
                  <c:v>8</c:v>
                </c:pt>
                <c:pt idx="9">
                  <c:v>38</c:v>
                </c:pt>
                <c:pt idx="10">
                  <c:v>20</c:v>
                </c:pt>
                <c:pt idx="11">
                  <c:v>65</c:v>
                </c:pt>
                <c:pt idx="12">
                  <c:v>20</c:v>
                </c:pt>
                <c:pt idx="13">
                  <c:v>73</c:v>
                </c:pt>
                <c:pt idx="14">
                  <c:v>14</c:v>
                </c:pt>
                <c:pt idx="15">
                  <c:v>26</c:v>
                </c:pt>
                <c:pt idx="16">
                  <c:v>15</c:v>
                </c:pt>
                <c:pt idx="17">
                  <c:v>25</c:v>
                </c:pt>
                <c:pt idx="18">
                  <c:v>29</c:v>
                </c:pt>
                <c:pt idx="19">
                  <c:v>123</c:v>
                </c:pt>
                <c:pt idx="20">
                  <c:v>20</c:v>
                </c:pt>
                <c:pt idx="21">
                  <c:v>34</c:v>
                </c:pt>
                <c:pt idx="22">
                  <c:v>33</c:v>
                </c:pt>
                <c:pt idx="23">
                  <c:v>49</c:v>
                </c:pt>
                <c:pt idx="24">
                  <c:v>22</c:v>
                </c:pt>
                <c:pt idx="25">
                  <c:v>130</c:v>
                </c:pt>
                <c:pt idx="26">
                  <c:v>105</c:v>
                </c:pt>
                <c:pt idx="27">
                  <c:v>12</c:v>
                </c:pt>
                <c:pt idx="28">
                  <c:v>39</c:v>
                </c:pt>
                <c:pt idx="29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9B-4A0A-BF32-1C2B3B1D3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168391"/>
        <c:axId val="641188359"/>
      </c:scatterChart>
      <c:valAx>
        <c:axId val="641168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Clinical Staff Head Count (Faculty, Learners, APPs)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88359"/>
        <c:crosses val="autoZero"/>
        <c:crossBetween val="midCat"/>
      </c:valAx>
      <c:valAx>
        <c:axId val="641188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Admin Staff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683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Admin Staff Excluding Research Staff by Clinical Staff Headcount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'[Staff Survey Graphs and Research Data-OLD (keep for reference).xlsx]Bentons Worksheet'!$S$3</c:f>
              <c:strCache>
                <c:ptCount val="1"/>
                <c:pt idx="0">
                  <c:v>Admin Staff W/O Research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'[Staff Survey Graphs and Research Data-OLD (keep for reference).xlsx]Bentons Worksheet'!$B$4:$B$33</c:f>
              <c:numCache>
                <c:formatCode>General</c:formatCode>
                <c:ptCount val="30"/>
                <c:pt idx="0">
                  <c:v>156</c:v>
                </c:pt>
                <c:pt idx="1">
                  <c:v>118</c:v>
                </c:pt>
                <c:pt idx="2">
                  <c:v>121</c:v>
                </c:pt>
                <c:pt idx="3">
                  <c:v>321</c:v>
                </c:pt>
                <c:pt idx="4">
                  <c:v>133</c:v>
                </c:pt>
                <c:pt idx="5">
                  <c:v>145</c:v>
                </c:pt>
                <c:pt idx="6">
                  <c:v>133</c:v>
                </c:pt>
                <c:pt idx="7">
                  <c:v>162</c:v>
                </c:pt>
                <c:pt idx="8">
                  <c:v>77</c:v>
                </c:pt>
                <c:pt idx="9">
                  <c:v>257</c:v>
                </c:pt>
                <c:pt idx="10">
                  <c:v>137</c:v>
                </c:pt>
                <c:pt idx="11">
                  <c:v>208</c:v>
                </c:pt>
                <c:pt idx="12">
                  <c:v>55</c:v>
                </c:pt>
                <c:pt idx="13">
                  <c:v>196</c:v>
                </c:pt>
                <c:pt idx="14">
                  <c:v>139</c:v>
                </c:pt>
                <c:pt idx="15">
                  <c:v>133</c:v>
                </c:pt>
                <c:pt idx="16">
                  <c:v>93</c:v>
                </c:pt>
                <c:pt idx="17">
                  <c:v>141</c:v>
                </c:pt>
                <c:pt idx="18">
                  <c:v>153</c:v>
                </c:pt>
                <c:pt idx="19">
                  <c:v>254</c:v>
                </c:pt>
                <c:pt idx="20">
                  <c:v>159</c:v>
                </c:pt>
                <c:pt idx="21">
                  <c:v>110</c:v>
                </c:pt>
                <c:pt idx="22">
                  <c:v>111</c:v>
                </c:pt>
                <c:pt idx="23">
                  <c:v>175</c:v>
                </c:pt>
                <c:pt idx="24">
                  <c:v>156</c:v>
                </c:pt>
                <c:pt idx="25">
                  <c:v>229</c:v>
                </c:pt>
                <c:pt idx="26">
                  <c:v>314</c:v>
                </c:pt>
                <c:pt idx="27">
                  <c:v>93</c:v>
                </c:pt>
                <c:pt idx="28">
                  <c:v>194</c:v>
                </c:pt>
                <c:pt idx="29">
                  <c:v>148</c:v>
                </c:pt>
              </c:numCache>
            </c:numRef>
          </c:xVal>
          <c:yVal>
            <c:numRef>
              <c:f>'[Staff Survey Graphs and Research Data-OLD (keep for reference).xlsx]Bentons Worksheet'!$S$4:$S$33</c:f>
              <c:numCache>
                <c:formatCode>General</c:formatCode>
                <c:ptCount val="30"/>
                <c:pt idx="0">
                  <c:v>27</c:v>
                </c:pt>
                <c:pt idx="1">
                  <c:v>17</c:v>
                </c:pt>
                <c:pt idx="2">
                  <c:v>6</c:v>
                </c:pt>
                <c:pt idx="3">
                  <c:v>25</c:v>
                </c:pt>
                <c:pt idx="4">
                  <c:v>10</c:v>
                </c:pt>
                <c:pt idx="5">
                  <c:v>8</c:v>
                </c:pt>
                <c:pt idx="6">
                  <c:v>7</c:v>
                </c:pt>
                <c:pt idx="7">
                  <c:v>21</c:v>
                </c:pt>
                <c:pt idx="8">
                  <c:v>4</c:v>
                </c:pt>
                <c:pt idx="9">
                  <c:v>30</c:v>
                </c:pt>
                <c:pt idx="10">
                  <c:v>12</c:v>
                </c:pt>
                <c:pt idx="11">
                  <c:v>50</c:v>
                </c:pt>
                <c:pt idx="12">
                  <c:v>13</c:v>
                </c:pt>
                <c:pt idx="13">
                  <c:v>20</c:v>
                </c:pt>
                <c:pt idx="14">
                  <c:v>10</c:v>
                </c:pt>
                <c:pt idx="15">
                  <c:v>20</c:v>
                </c:pt>
                <c:pt idx="16">
                  <c:v>6</c:v>
                </c:pt>
                <c:pt idx="17">
                  <c:v>12</c:v>
                </c:pt>
                <c:pt idx="18">
                  <c:v>20</c:v>
                </c:pt>
                <c:pt idx="19">
                  <c:v>36</c:v>
                </c:pt>
                <c:pt idx="20">
                  <c:v>13</c:v>
                </c:pt>
                <c:pt idx="21">
                  <c:v>25</c:v>
                </c:pt>
                <c:pt idx="22">
                  <c:v>27</c:v>
                </c:pt>
                <c:pt idx="23">
                  <c:v>31</c:v>
                </c:pt>
                <c:pt idx="24">
                  <c:v>15</c:v>
                </c:pt>
                <c:pt idx="25">
                  <c:v>82</c:v>
                </c:pt>
                <c:pt idx="26">
                  <c:v>38</c:v>
                </c:pt>
                <c:pt idx="27">
                  <c:v>10</c:v>
                </c:pt>
                <c:pt idx="28">
                  <c:v>16</c:v>
                </c:pt>
                <c:pt idx="29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9D-49FE-A7E1-D2EB2222E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953415"/>
        <c:axId val="465345032"/>
      </c:scatterChart>
      <c:valAx>
        <c:axId val="503953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Clinical Staff Head Count (Faculty, Learners, APPs)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345032"/>
        <c:crosses val="autoZero"/>
        <c:crossBetween val="midCat"/>
      </c:valAx>
      <c:valAx>
        <c:axId val="46534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Admin Staff W/O Research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9534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General</a:t>
            </a:r>
            <a:r>
              <a:rPr lang="en-US" baseline="0" dirty="0"/>
              <a:t> Admin Support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'[Staff Survey Graphs and Research Data Updated-03.09.xlsx]Staff Structure'!$G$129</c:f>
              <c:strCache>
                <c:ptCount val="1"/>
                <c:pt idx="0">
                  <c:v>Average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'[Staff Survey Graphs and Research Data Updated-03.09.xlsx]Staff Structure'!$F$130:$F$132</c:f>
              <c:strCache>
                <c:ptCount val="3"/>
                <c:pt idx="0">
                  <c:v>Centralized</c:v>
                </c:pt>
                <c:pt idx="1">
                  <c:v>Decentralized</c:v>
                </c:pt>
                <c:pt idx="2">
                  <c:v>Hybrid</c:v>
                </c:pt>
              </c:strCache>
            </c:strRef>
          </c:cat>
          <c:val>
            <c:numRef>
              <c:f>'[Staff Survey Graphs and Research Data Updated-03.09.xlsx]Staff Structure'!$G$130:$G$132</c:f>
              <c:numCache>
                <c:formatCode>0.00</c:formatCode>
                <c:ptCount val="3"/>
                <c:pt idx="0">
                  <c:v>5.8833333333333329</c:v>
                </c:pt>
                <c:pt idx="1">
                  <c:v>5.2375999999999996</c:v>
                </c:pt>
                <c:pt idx="2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0-984C-9BD7-3665BF8EF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267711"/>
        <c:axId val="489268191"/>
      </c:barChart>
      <c:catAx>
        <c:axId val="48926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68191"/>
        <c:crosses val="autoZero"/>
        <c:auto val="1"/>
        <c:lblAlgn val="ctr"/>
        <c:lblOffset val="100"/>
        <c:noMultiLvlLbl val="0"/>
      </c:catAx>
      <c:valAx>
        <c:axId val="48926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FTE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6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28962-FF3B-49C5-896B-26A555A763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06EDFA-40C1-4375-BFB0-F6CDE1C585B8}">
      <dgm:prSet/>
      <dgm:spPr/>
      <dgm:t>
        <a:bodyPr/>
        <a:lstStyle/>
        <a:p>
          <a:r>
            <a:rPr lang="en-US" dirty="0"/>
            <a:t>Introduction and background of Survey </a:t>
          </a:r>
        </a:p>
      </dgm:t>
    </dgm:pt>
    <dgm:pt modelId="{8E4D962A-4ED5-41BF-B886-63BE728B6A26}" type="parTrans" cxnId="{FB355372-216C-4343-97DF-89B3555F421C}">
      <dgm:prSet/>
      <dgm:spPr/>
      <dgm:t>
        <a:bodyPr/>
        <a:lstStyle/>
        <a:p>
          <a:endParaRPr lang="en-US"/>
        </a:p>
      </dgm:t>
    </dgm:pt>
    <dgm:pt modelId="{1046910E-93C1-4E06-8B72-ADF39E4312BF}" type="sibTrans" cxnId="{FB355372-216C-4343-97DF-89B3555F421C}">
      <dgm:prSet/>
      <dgm:spPr/>
      <dgm:t>
        <a:bodyPr/>
        <a:lstStyle/>
        <a:p>
          <a:endParaRPr lang="en-US"/>
        </a:p>
      </dgm:t>
    </dgm:pt>
    <dgm:pt modelId="{9291B90F-2089-484B-AD72-FEBC8790B4AB}">
      <dgm:prSet/>
      <dgm:spPr/>
      <dgm:t>
        <a:bodyPr/>
        <a:lstStyle/>
        <a:p>
          <a:r>
            <a:rPr lang="en-US" dirty="0"/>
            <a:t>High-level findings</a:t>
          </a:r>
        </a:p>
      </dgm:t>
    </dgm:pt>
    <dgm:pt modelId="{BF965E51-E2C3-4D61-84EB-633E50AA4857}" type="parTrans" cxnId="{E0846DEE-820C-4E1E-A009-BA5E127492E3}">
      <dgm:prSet/>
      <dgm:spPr/>
      <dgm:t>
        <a:bodyPr/>
        <a:lstStyle/>
        <a:p>
          <a:endParaRPr lang="en-US"/>
        </a:p>
      </dgm:t>
    </dgm:pt>
    <dgm:pt modelId="{2D6AB207-0646-4637-9CF2-409C6EF89077}" type="sibTrans" cxnId="{E0846DEE-820C-4E1E-A009-BA5E127492E3}">
      <dgm:prSet/>
      <dgm:spPr/>
      <dgm:t>
        <a:bodyPr/>
        <a:lstStyle/>
        <a:p>
          <a:endParaRPr lang="en-US"/>
        </a:p>
      </dgm:t>
    </dgm:pt>
    <dgm:pt modelId="{CE90CDF6-C833-4C2E-9D0C-E9E772276105}">
      <dgm:prSet/>
      <dgm:spPr/>
      <dgm:t>
        <a:bodyPr/>
        <a:lstStyle/>
        <a:p>
          <a:r>
            <a:rPr lang="en-US" dirty="0"/>
            <a:t>Centralization across domains</a:t>
          </a:r>
        </a:p>
      </dgm:t>
    </dgm:pt>
    <dgm:pt modelId="{8D01466C-C982-49F0-A421-B4E6DAFD1087}" type="parTrans" cxnId="{EF331922-3266-4325-A9E3-9D9CC4363A5C}">
      <dgm:prSet/>
      <dgm:spPr/>
      <dgm:t>
        <a:bodyPr/>
        <a:lstStyle/>
        <a:p>
          <a:endParaRPr lang="en-US"/>
        </a:p>
      </dgm:t>
    </dgm:pt>
    <dgm:pt modelId="{09B37C32-C22B-48C0-BBFB-72B27B80F1EE}" type="sibTrans" cxnId="{EF331922-3266-4325-A9E3-9D9CC4363A5C}">
      <dgm:prSet/>
      <dgm:spPr/>
      <dgm:t>
        <a:bodyPr/>
        <a:lstStyle/>
        <a:p>
          <a:endParaRPr lang="en-US"/>
        </a:p>
      </dgm:t>
    </dgm:pt>
    <dgm:pt modelId="{B8CBECA1-4E7D-4251-94FB-6BB6383E4EC0}">
      <dgm:prSet/>
      <dgm:spPr/>
      <dgm:t>
        <a:bodyPr/>
        <a:lstStyle/>
        <a:p>
          <a:r>
            <a:rPr lang="en-US" dirty="0"/>
            <a:t> 5 learnings across domains </a:t>
          </a:r>
        </a:p>
      </dgm:t>
    </dgm:pt>
    <dgm:pt modelId="{4100550D-3E68-46A7-A327-3E9010809BF2}" type="parTrans" cxnId="{7B8914DF-14F9-4267-911D-FA7CB1951B4D}">
      <dgm:prSet/>
      <dgm:spPr/>
      <dgm:t>
        <a:bodyPr/>
        <a:lstStyle/>
        <a:p>
          <a:endParaRPr lang="en-US"/>
        </a:p>
      </dgm:t>
    </dgm:pt>
    <dgm:pt modelId="{5F9B02C9-79B0-4C3A-B834-AB3F288798FF}" type="sibTrans" cxnId="{7B8914DF-14F9-4267-911D-FA7CB1951B4D}">
      <dgm:prSet/>
      <dgm:spPr/>
      <dgm:t>
        <a:bodyPr/>
        <a:lstStyle/>
        <a:p>
          <a:endParaRPr lang="en-US"/>
        </a:p>
      </dgm:t>
    </dgm:pt>
    <dgm:pt modelId="{9D8F055F-49F9-44F6-8005-0CB28E63CF4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Administrative Assistants</a:t>
          </a:r>
        </a:p>
      </dgm:t>
    </dgm:pt>
    <dgm:pt modelId="{CB0F4A69-83A9-457C-BE8B-1D7C3E3AA37E}" type="parTrans" cxnId="{BEFEE653-6D71-4808-B280-2CA2D1C5851C}">
      <dgm:prSet/>
      <dgm:spPr/>
      <dgm:t>
        <a:bodyPr/>
        <a:lstStyle/>
        <a:p>
          <a:endParaRPr lang="en-US"/>
        </a:p>
      </dgm:t>
    </dgm:pt>
    <dgm:pt modelId="{53F09D35-B756-4C79-A867-20AB9D891A87}" type="sibTrans" cxnId="{BEFEE653-6D71-4808-B280-2CA2D1C5851C}">
      <dgm:prSet/>
      <dgm:spPr/>
      <dgm:t>
        <a:bodyPr/>
        <a:lstStyle/>
        <a:p>
          <a:endParaRPr lang="en-US"/>
        </a:p>
      </dgm:t>
    </dgm:pt>
    <dgm:pt modelId="{A08F2163-337B-834F-9E1C-B85EF2340A0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Clinical Operations</a:t>
          </a:r>
        </a:p>
      </dgm:t>
    </dgm:pt>
    <dgm:pt modelId="{1994926C-8937-BC47-AEAB-3DE9B566672E}" type="parTrans" cxnId="{D0BAC552-9E39-C740-A6C0-61F6AFD8410D}">
      <dgm:prSet/>
      <dgm:spPr/>
      <dgm:t>
        <a:bodyPr/>
        <a:lstStyle/>
        <a:p>
          <a:endParaRPr lang="en-US"/>
        </a:p>
      </dgm:t>
    </dgm:pt>
    <dgm:pt modelId="{8EE7283C-7563-6E45-BEE5-1252F75840B4}" type="sibTrans" cxnId="{D0BAC552-9E39-C740-A6C0-61F6AFD8410D}">
      <dgm:prSet/>
      <dgm:spPr/>
      <dgm:t>
        <a:bodyPr/>
        <a:lstStyle/>
        <a:p>
          <a:endParaRPr lang="en-US"/>
        </a:p>
      </dgm:t>
    </dgm:pt>
    <dgm:pt modelId="{47AB1922-BFE0-0D4D-88C0-3E71D0E0DDA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Education</a:t>
          </a:r>
        </a:p>
      </dgm:t>
    </dgm:pt>
    <dgm:pt modelId="{5EDF62D3-E4D3-F54C-A67D-266213C9D2BB}" type="parTrans" cxnId="{04855EC3-792B-BD40-A24C-8BB54D5B1C11}">
      <dgm:prSet/>
      <dgm:spPr/>
      <dgm:t>
        <a:bodyPr/>
        <a:lstStyle/>
        <a:p>
          <a:endParaRPr lang="en-US"/>
        </a:p>
      </dgm:t>
    </dgm:pt>
    <dgm:pt modelId="{6797F5F2-509A-7A4D-85FF-0EA7DC168AD5}" type="sibTrans" cxnId="{04855EC3-792B-BD40-A24C-8BB54D5B1C11}">
      <dgm:prSet/>
      <dgm:spPr/>
      <dgm:t>
        <a:bodyPr/>
        <a:lstStyle/>
        <a:p>
          <a:endParaRPr lang="en-US"/>
        </a:p>
      </dgm:t>
    </dgm:pt>
    <dgm:pt modelId="{CDF4AF01-893F-6845-AF99-9010B0D77A2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Research</a:t>
          </a:r>
        </a:p>
      </dgm:t>
    </dgm:pt>
    <dgm:pt modelId="{A2BBEBE3-BA41-AF4D-AC45-DC0102E8A12E}" type="parTrans" cxnId="{09502D6B-54BC-104A-8306-A62F1743045D}">
      <dgm:prSet/>
      <dgm:spPr/>
      <dgm:t>
        <a:bodyPr/>
        <a:lstStyle/>
        <a:p>
          <a:endParaRPr lang="en-US"/>
        </a:p>
      </dgm:t>
    </dgm:pt>
    <dgm:pt modelId="{89DBEA73-4BF4-EF43-AA2C-3B2F5469358B}" type="sibTrans" cxnId="{09502D6B-54BC-104A-8306-A62F1743045D}">
      <dgm:prSet/>
      <dgm:spPr/>
      <dgm:t>
        <a:bodyPr/>
        <a:lstStyle/>
        <a:p>
          <a:endParaRPr lang="en-US"/>
        </a:p>
      </dgm:t>
    </dgm:pt>
    <dgm:pt modelId="{BBBD30F7-4042-D545-8040-6F2AB6EAD1D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Finance</a:t>
          </a:r>
        </a:p>
      </dgm:t>
    </dgm:pt>
    <dgm:pt modelId="{6B9C47C9-8045-3D4B-B468-428725BECBBC}" type="parTrans" cxnId="{A33BEB62-6CA8-A64F-A3F8-1F00E873A50A}">
      <dgm:prSet/>
      <dgm:spPr/>
      <dgm:t>
        <a:bodyPr/>
        <a:lstStyle/>
        <a:p>
          <a:endParaRPr lang="en-US"/>
        </a:p>
      </dgm:t>
    </dgm:pt>
    <dgm:pt modelId="{A394BF09-86BD-AD42-AE72-38FF29F4E364}" type="sibTrans" cxnId="{A33BEB62-6CA8-A64F-A3F8-1F00E873A50A}">
      <dgm:prSet/>
      <dgm:spPr/>
      <dgm:t>
        <a:bodyPr/>
        <a:lstStyle/>
        <a:p>
          <a:endParaRPr lang="en-US"/>
        </a:p>
      </dgm:t>
    </dgm:pt>
    <dgm:pt modelId="{A4149BD5-5C3A-FB40-9495-E4158A499EF3}" type="pres">
      <dgm:prSet presAssocID="{43B28962-FF3B-49C5-896B-26A555A76334}" presName="linear" presStyleCnt="0">
        <dgm:presLayoutVars>
          <dgm:dir/>
          <dgm:animLvl val="lvl"/>
          <dgm:resizeHandles val="exact"/>
        </dgm:presLayoutVars>
      </dgm:prSet>
      <dgm:spPr/>
    </dgm:pt>
    <dgm:pt modelId="{F959D32F-9AF7-D049-AB8C-3F80B5350026}" type="pres">
      <dgm:prSet presAssocID="{0C06EDFA-40C1-4375-BFB0-F6CDE1C585B8}" presName="parentLin" presStyleCnt="0"/>
      <dgm:spPr/>
    </dgm:pt>
    <dgm:pt modelId="{10BC23D8-E570-314A-A2C3-8532028484F3}" type="pres">
      <dgm:prSet presAssocID="{0C06EDFA-40C1-4375-BFB0-F6CDE1C585B8}" presName="parentLeftMargin" presStyleLbl="node1" presStyleIdx="0" presStyleCnt="4"/>
      <dgm:spPr/>
    </dgm:pt>
    <dgm:pt modelId="{7DA35761-5E90-5A41-BD80-686C76972E77}" type="pres">
      <dgm:prSet presAssocID="{0C06EDFA-40C1-4375-BFB0-F6CDE1C585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22419E-1861-0047-A0DB-D362C0B13CE0}" type="pres">
      <dgm:prSet presAssocID="{0C06EDFA-40C1-4375-BFB0-F6CDE1C585B8}" presName="negativeSpace" presStyleCnt="0"/>
      <dgm:spPr/>
    </dgm:pt>
    <dgm:pt modelId="{49D027E4-8F6B-2246-B347-D97EE9D23785}" type="pres">
      <dgm:prSet presAssocID="{0C06EDFA-40C1-4375-BFB0-F6CDE1C585B8}" presName="childText" presStyleLbl="conFgAcc1" presStyleIdx="0" presStyleCnt="4">
        <dgm:presLayoutVars>
          <dgm:bulletEnabled val="1"/>
        </dgm:presLayoutVars>
      </dgm:prSet>
      <dgm:spPr/>
    </dgm:pt>
    <dgm:pt modelId="{97CD0CE3-0ACA-EC4C-A47C-49AC83A23B92}" type="pres">
      <dgm:prSet presAssocID="{1046910E-93C1-4E06-8B72-ADF39E4312BF}" presName="spaceBetweenRectangles" presStyleCnt="0"/>
      <dgm:spPr/>
    </dgm:pt>
    <dgm:pt modelId="{DA03B3E9-2DD5-C84E-850D-1886D45FED03}" type="pres">
      <dgm:prSet presAssocID="{9291B90F-2089-484B-AD72-FEBC8790B4AB}" presName="parentLin" presStyleCnt="0"/>
      <dgm:spPr/>
    </dgm:pt>
    <dgm:pt modelId="{3705FF62-9372-204C-BE07-DF009A3CB81F}" type="pres">
      <dgm:prSet presAssocID="{9291B90F-2089-484B-AD72-FEBC8790B4AB}" presName="parentLeftMargin" presStyleLbl="node1" presStyleIdx="0" presStyleCnt="4"/>
      <dgm:spPr/>
    </dgm:pt>
    <dgm:pt modelId="{29F67AD9-F2D4-4A4F-AF3F-9317463C29F7}" type="pres">
      <dgm:prSet presAssocID="{9291B90F-2089-484B-AD72-FEBC8790B4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608985-784F-D64B-8007-AE29F73EE44E}" type="pres">
      <dgm:prSet presAssocID="{9291B90F-2089-484B-AD72-FEBC8790B4AB}" presName="negativeSpace" presStyleCnt="0"/>
      <dgm:spPr/>
    </dgm:pt>
    <dgm:pt modelId="{B274C52F-15C6-0E49-A87E-995A13B8B51D}" type="pres">
      <dgm:prSet presAssocID="{9291B90F-2089-484B-AD72-FEBC8790B4AB}" presName="childText" presStyleLbl="conFgAcc1" presStyleIdx="1" presStyleCnt="4">
        <dgm:presLayoutVars>
          <dgm:bulletEnabled val="1"/>
        </dgm:presLayoutVars>
      </dgm:prSet>
      <dgm:spPr/>
    </dgm:pt>
    <dgm:pt modelId="{14E70604-39A4-9F45-89B6-1EB88B9E26B4}" type="pres">
      <dgm:prSet presAssocID="{2D6AB207-0646-4637-9CF2-409C6EF89077}" presName="spaceBetweenRectangles" presStyleCnt="0"/>
      <dgm:spPr/>
    </dgm:pt>
    <dgm:pt modelId="{5CCE8150-5F4B-8342-A5EA-D3A191041674}" type="pres">
      <dgm:prSet presAssocID="{CE90CDF6-C833-4C2E-9D0C-E9E772276105}" presName="parentLin" presStyleCnt="0"/>
      <dgm:spPr/>
    </dgm:pt>
    <dgm:pt modelId="{A9E698F5-9C9B-6646-8570-593105AE8DA7}" type="pres">
      <dgm:prSet presAssocID="{CE90CDF6-C833-4C2E-9D0C-E9E772276105}" presName="parentLeftMargin" presStyleLbl="node1" presStyleIdx="1" presStyleCnt="4"/>
      <dgm:spPr/>
    </dgm:pt>
    <dgm:pt modelId="{41177465-83A2-D749-90FD-7F8BD8DCE8E5}" type="pres">
      <dgm:prSet presAssocID="{CE90CDF6-C833-4C2E-9D0C-E9E7722761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59E4A7-9F75-1F4A-8BD6-AFBA8DB38013}" type="pres">
      <dgm:prSet presAssocID="{CE90CDF6-C833-4C2E-9D0C-E9E772276105}" presName="negativeSpace" presStyleCnt="0"/>
      <dgm:spPr/>
    </dgm:pt>
    <dgm:pt modelId="{C7BA0C56-CB9E-6046-B7BB-3C5F2CDC9716}" type="pres">
      <dgm:prSet presAssocID="{CE90CDF6-C833-4C2E-9D0C-E9E772276105}" presName="childText" presStyleLbl="conFgAcc1" presStyleIdx="2" presStyleCnt="4">
        <dgm:presLayoutVars>
          <dgm:bulletEnabled val="1"/>
        </dgm:presLayoutVars>
      </dgm:prSet>
      <dgm:spPr/>
    </dgm:pt>
    <dgm:pt modelId="{108E2026-BF84-184F-AD2B-92FA32CF182F}" type="pres">
      <dgm:prSet presAssocID="{09B37C32-C22B-48C0-BBFB-72B27B80F1EE}" presName="spaceBetweenRectangles" presStyleCnt="0"/>
      <dgm:spPr/>
    </dgm:pt>
    <dgm:pt modelId="{49F705D7-396F-6047-9AC9-583E4128C184}" type="pres">
      <dgm:prSet presAssocID="{B8CBECA1-4E7D-4251-94FB-6BB6383E4EC0}" presName="parentLin" presStyleCnt="0"/>
      <dgm:spPr/>
    </dgm:pt>
    <dgm:pt modelId="{408B9CFA-5C00-4E48-B69E-A0F0C7D7013C}" type="pres">
      <dgm:prSet presAssocID="{B8CBECA1-4E7D-4251-94FB-6BB6383E4EC0}" presName="parentLeftMargin" presStyleLbl="node1" presStyleIdx="2" presStyleCnt="4"/>
      <dgm:spPr/>
    </dgm:pt>
    <dgm:pt modelId="{63C37D83-35EA-7849-8DFE-06E5360B448B}" type="pres">
      <dgm:prSet presAssocID="{B8CBECA1-4E7D-4251-94FB-6BB6383E4EC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5FAEF3D-31D7-084E-AC88-1E1B84A28AE4}" type="pres">
      <dgm:prSet presAssocID="{B8CBECA1-4E7D-4251-94FB-6BB6383E4EC0}" presName="negativeSpace" presStyleCnt="0"/>
      <dgm:spPr/>
    </dgm:pt>
    <dgm:pt modelId="{45712652-78E6-DD48-900D-DA8CB2E19C67}" type="pres">
      <dgm:prSet presAssocID="{B8CBECA1-4E7D-4251-94FB-6BB6383E4EC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B03315-F556-C646-AB19-B9CB374A8D6E}" type="presOf" srcId="{CE90CDF6-C833-4C2E-9D0C-E9E772276105}" destId="{41177465-83A2-D749-90FD-7F8BD8DCE8E5}" srcOrd="1" destOrd="0" presId="urn:microsoft.com/office/officeart/2005/8/layout/list1"/>
    <dgm:cxn modelId="{EF331922-3266-4325-A9E3-9D9CC4363A5C}" srcId="{43B28962-FF3B-49C5-896B-26A555A76334}" destId="{CE90CDF6-C833-4C2E-9D0C-E9E772276105}" srcOrd="2" destOrd="0" parTransId="{8D01466C-C982-49F0-A421-B4E6DAFD1087}" sibTransId="{09B37C32-C22B-48C0-BBFB-72B27B80F1EE}"/>
    <dgm:cxn modelId="{1DEBD04A-4E82-6247-82CF-095A2C681262}" type="presOf" srcId="{9291B90F-2089-484B-AD72-FEBC8790B4AB}" destId="{3705FF62-9372-204C-BE07-DF009A3CB81F}" srcOrd="0" destOrd="0" presId="urn:microsoft.com/office/officeart/2005/8/layout/list1"/>
    <dgm:cxn modelId="{D0BAC552-9E39-C740-A6C0-61F6AFD8410D}" srcId="{B8CBECA1-4E7D-4251-94FB-6BB6383E4EC0}" destId="{A08F2163-337B-834F-9E1C-B85EF2340A0A}" srcOrd="1" destOrd="0" parTransId="{1994926C-8937-BC47-AEAB-3DE9B566672E}" sibTransId="{8EE7283C-7563-6E45-BEE5-1252F75840B4}"/>
    <dgm:cxn modelId="{BEFEE653-6D71-4808-B280-2CA2D1C5851C}" srcId="{B8CBECA1-4E7D-4251-94FB-6BB6383E4EC0}" destId="{9D8F055F-49F9-44F6-8005-0CB28E63CF4A}" srcOrd="0" destOrd="0" parTransId="{CB0F4A69-83A9-457C-BE8B-1D7C3E3AA37E}" sibTransId="{53F09D35-B756-4C79-A867-20AB9D891A87}"/>
    <dgm:cxn modelId="{2440585A-8DF0-2747-97FA-5A9EBD0FFCB2}" type="presOf" srcId="{A08F2163-337B-834F-9E1C-B85EF2340A0A}" destId="{45712652-78E6-DD48-900D-DA8CB2E19C67}" srcOrd="0" destOrd="1" presId="urn:microsoft.com/office/officeart/2005/8/layout/list1"/>
    <dgm:cxn modelId="{EFD6CC5A-FD3D-1C4A-81FC-5CF206A6BEA3}" type="presOf" srcId="{B8CBECA1-4E7D-4251-94FB-6BB6383E4EC0}" destId="{408B9CFA-5C00-4E48-B69E-A0F0C7D7013C}" srcOrd="0" destOrd="0" presId="urn:microsoft.com/office/officeart/2005/8/layout/list1"/>
    <dgm:cxn modelId="{A33BEB62-6CA8-A64F-A3F8-1F00E873A50A}" srcId="{B8CBECA1-4E7D-4251-94FB-6BB6383E4EC0}" destId="{BBBD30F7-4042-D545-8040-6F2AB6EAD1D3}" srcOrd="4" destOrd="0" parTransId="{6B9C47C9-8045-3D4B-B468-428725BECBBC}" sibTransId="{A394BF09-86BD-AD42-AE72-38FF29F4E364}"/>
    <dgm:cxn modelId="{09502D6B-54BC-104A-8306-A62F1743045D}" srcId="{B8CBECA1-4E7D-4251-94FB-6BB6383E4EC0}" destId="{CDF4AF01-893F-6845-AF99-9010B0D77A23}" srcOrd="3" destOrd="0" parTransId="{A2BBEBE3-BA41-AF4D-AC45-DC0102E8A12E}" sibTransId="{89DBEA73-4BF4-EF43-AA2C-3B2F5469358B}"/>
    <dgm:cxn modelId="{FB355372-216C-4343-97DF-89B3555F421C}" srcId="{43B28962-FF3B-49C5-896B-26A555A76334}" destId="{0C06EDFA-40C1-4375-BFB0-F6CDE1C585B8}" srcOrd="0" destOrd="0" parTransId="{8E4D962A-4ED5-41BF-B886-63BE728B6A26}" sibTransId="{1046910E-93C1-4E06-8B72-ADF39E4312BF}"/>
    <dgm:cxn modelId="{2A28A377-C430-B84D-A70B-BBAE0FADC247}" type="presOf" srcId="{0C06EDFA-40C1-4375-BFB0-F6CDE1C585B8}" destId="{10BC23D8-E570-314A-A2C3-8532028484F3}" srcOrd="0" destOrd="0" presId="urn:microsoft.com/office/officeart/2005/8/layout/list1"/>
    <dgm:cxn modelId="{74B9D8A1-5E78-3645-BE6D-3689CB0264B9}" type="presOf" srcId="{47AB1922-BFE0-0D4D-88C0-3E71D0E0DDAB}" destId="{45712652-78E6-DD48-900D-DA8CB2E19C67}" srcOrd="0" destOrd="2" presId="urn:microsoft.com/office/officeart/2005/8/layout/list1"/>
    <dgm:cxn modelId="{00FA17A4-1E11-8445-A5CC-333852CD5815}" type="presOf" srcId="{CE90CDF6-C833-4C2E-9D0C-E9E772276105}" destId="{A9E698F5-9C9B-6646-8570-593105AE8DA7}" srcOrd="0" destOrd="0" presId="urn:microsoft.com/office/officeart/2005/8/layout/list1"/>
    <dgm:cxn modelId="{BF1B6DA5-DA4C-0E4B-860B-63B53547AB93}" type="presOf" srcId="{43B28962-FF3B-49C5-896B-26A555A76334}" destId="{A4149BD5-5C3A-FB40-9495-E4158A499EF3}" srcOrd="0" destOrd="0" presId="urn:microsoft.com/office/officeart/2005/8/layout/list1"/>
    <dgm:cxn modelId="{79D8E8BA-4AA2-EF42-9614-39321E2CF4AB}" type="presOf" srcId="{0C06EDFA-40C1-4375-BFB0-F6CDE1C585B8}" destId="{7DA35761-5E90-5A41-BD80-686C76972E77}" srcOrd="1" destOrd="0" presId="urn:microsoft.com/office/officeart/2005/8/layout/list1"/>
    <dgm:cxn modelId="{04855EC3-792B-BD40-A24C-8BB54D5B1C11}" srcId="{B8CBECA1-4E7D-4251-94FB-6BB6383E4EC0}" destId="{47AB1922-BFE0-0D4D-88C0-3E71D0E0DDAB}" srcOrd="2" destOrd="0" parTransId="{5EDF62D3-E4D3-F54C-A67D-266213C9D2BB}" sibTransId="{6797F5F2-509A-7A4D-85FF-0EA7DC168AD5}"/>
    <dgm:cxn modelId="{8682F1CB-2FBC-7E49-BA87-B6855AC0AEDE}" type="presOf" srcId="{CDF4AF01-893F-6845-AF99-9010B0D77A23}" destId="{45712652-78E6-DD48-900D-DA8CB2E19C67}" srcOrd="0" destOrd="3" presId="urn:microsoft.com/office/officeart/2005/8/layout/list1"/>
    <dgm:cxn modelId="{008431D5-7759-4D41-858B-B672B2F71D48}" type="presOf" srcId="{B8CBECA1-4E7D-4251-94FB-6BB6383E4EC0}" destId="{63C37D83-35EA-7849-8DFE-06E5360B448B}" srcOrd="1" destOrd="0" presId="urn:microsoft.com/office/officeart/2005/8/layout/list1"/>
    <dgm:cxn modelId="{BC1805D7-7A7A-C845-9B92-532533FADB53}" type="presOf" srcId="{9291B90F-2089-484B-AD72-FEBC8790B4AB}" destId="{29F67AD9-F2D4-4A4F-AF3F-9317463C29F7}" srcOrd="1" destOrd="0" presId="urn:microsoft.com/office/officeart/2005/8/layout/list1"/>
    <dgm:cxn modelId="{7B8914DF-14F9-4267-911D-FA7CB1951B4D}" srcId="{43B28962-FF3B-49C5-896B-26A555A76334}" destId="{B8CBECA1-4E7D-4251-94FB-6BB6383E4EC0}" srcOrd="3" destOrd="0" parTransId="{4100550D-3E68-46A7-A327-3E9010809BF2}" sibTransId="{5F9B02C9-79B0-4C3A-B834-AB3F288798FF}"/>
    <dgm:cxn modelId="{5CB663E6-A7E3-6642-A531-7719C80D6E1F}" type="presOf" srcId="{BBBD30F7-4042-D545-8040-6F2AB6EAD1D3}" destId="{45712652-78E6-DD48-900D-DA8CB2E19C67}" srcOrd="0" destOrd="4" presId="urn:microsoft.com/office/officeart/2005/8/layout/list1"/>
    <dgm:cxn modelId="{1F216EE8-D774-984E-A4C8-027E6FA57465}" type="presOf" srcId="{9D8F055F-49F9-44F6-8005-0CB28E63CF4A}" destId="{45712652-78E6-DD48-900D-DA8CB2E19C67}" srcOrd="0" destOrd="0" presId="urn:microsoft.com/office/officeart/2005/8/layout/list1"/>
    <dgm:cxn modelId="{E0846DEE-820C-4E1E-A009-BA5E127492E3}" srcId="{43B28962-FF3B-49C5-896B-26A555A76334}" destId="{9291B90F-2089-484B-AD72-FEBC8790B4AB}" srcOrd="1" destOrd="0" parTransId="{BF965E51-E2C3-4D61-84EB-633E50AA4857}" sibTransId="{2D6AB207-0646-4637-9CF2-409C6EF89077}"/>
    <dgm:cxn modelId="{A6AAF5A3-1FB7-E243-831A-700033625E64}" type="presParOf" srcId="{A4149BD5-5C3A-FB40-9495-E4158A499EF3}" destId="{F959D32F-9AF7-D049-AB8C-3F80B5350026}" srcOrd="0" destOrd="0" presId="urn:microsoft.com/office/officeart/2005/8/layout/list1"/>
    <dgm:cxn modelId="{CA69DEAA-594A-254C-9C55-98A9C02434F2}" type="presParOf" srcId="{F959D32F-9AF7-D049-AB8C-3F80B5350026}" destId="{10BC23D8-E570-314A-A2C3-8532028484F3}" srcOrd="0" destOrd="0" presId="urn:microsoft.com/office/officeart/2005/8/layout/list1"/>
    <dgm:cxn modelId="{C740DD21-F55B-9244-BE17-45E2D56012C0}" type="presParOf" srcId="{F959D32F-9AF7-D049-AB8C-3F80B5350026}" destId="{7DA35761-5E90-5A41-BD80-686C76972E77}" srcOrd="1" destOrd="0" presId="urn:microsoft.com/office/officeart/2005/8/layout/list1"/>
    <dgm:cxn modelId="{E4116070-69B2-9B4D-9D32-82D528CA9CA0}" type="presParOf" srcId="{A4149BD5-5C3A-FB40-9495-E4158A499EF3}" destId="{2322419E-1861-0047-A0DB-D362C0B13CE0}" srcOrd="1" destOrd="0" presId="urn:microsoft.com/office/officeart/2005/8/layout/list1"/>
    <dgm:cxn modelId="{41F1167B-78C3-D243-B7C3-BA9B086DA7CE}" type="presParOf" srcId="{A4149BD5-5C3A-FB40-9495-E4158A499EF3}" destId="{49D027E4-8F6B-2246-B347-D97EE9D23785}" srcOrd="2" destOrd="0" presId="urn:microsoft.com/office/officeart/2005/8/layout/list1"/>
    <dgm:cxn modelId="{783829EC-127B-2B48-81BD-CB4A62CB4D4E}" type="presParOf" srcId="{A4149BD5-5C3A-FB40-9495-E4158A499EF3}" destId="{97CD0CE3-0ACA-EC4C-A47C-49AC83A23B92}" srcOrd="3" destOrd="0" presId="urn:microsoft.com/office/officeart/2005/8/layout/list1"/>
    <dgm:cxn modelId="{C097F66E-7EA0-0C45-8EB5-116538C6F013}" type="presParOf" srcId="{A4149BD5-5C3A-FB40-9495-E4158A499EF3}" destId="{DA03B3E9-2DD5-C84E-850D-1886D45FED03}" srcOrd="4" destOrd="0" presId="urn:microsoft.com/office/officeart/2005/8/layout/list1"/>
    <dgm:cxn modelId="{B693F928-6D59-CE4A-AB60-113C90C4E54F}" type="presParOf" srcId="{DA03B3E9-2DD5-C84E-850D-1886D45FED03}" destId="{3705FF62-9372-204C-BE07-DF009A3CB81F}" srcOrd="0" destOrd="0" presId="urn:microsoft.com/office/officeart/2005/8/layout/list1"/>
    <dgm:cxn modelId="{FE4B3E3B-B4D2-494E-9178-9EF81DF19168}" type="presParOf" srcId="{DA03B3E9-2DD5-C84E-850D-1886D45FED03}" destId="{29F67AD9-F2D4-4A4F-AF3F-9317463C29F7}" srcOrd="1" destOrd="0" presId="urn:microsoft.com/office/officeart/2005/8/layout/list1"/>
    <dgm:cxn modelId="{173170D1-914E-3D4F-A036-B5B44E1D4764}" type="presParOf" srcId="{A4149BD5-5C3A-FB40-9495-E4158A499EF3}" destId="{4C608985-784F-D64B-8007-AE29F73EE44E}" srcOrd="5" destOrd="0" presId="urn:microsoft.com/office/officeart/2005/8/layout/list1"/>
    <dgm:cxn modelId="{96694946-2AB6-5C4D-B641-E3E25D4F4812}" type="presParOf" srcId="{A4149BD5-5C3A-FB40-9495-E4158A499EF3}" destId="{B274C52F-15C6-0E49-A87E-995A13B8B51D}" srcOrd="6" destOrd="0" presId="urn:microsoft.com/office/officeart/2005/8/layout/list1"/>
    <dgm:cxn modelId="{4833AEFD-8DD5-694E-80DD-9C5DC4ACE352}" type="presParOf" srcId="{A4149BD5-5C3A-FB40-9495-E4158A499EF3}" destId="{14E70604-39A4-9F45-89B6-1EB88B9E26B4}" srcOrd="7" destOrd="0" presId="urn:microsoft.com/office/officeart/2005/8/layout/list1"/>
    <dgm:cxn modelId="{9FABD6FE-2563-1D45-B79B-86E1BB9E8A75}" type="presParOf" srcId="{A4149BD5-5C3A-FB40-9495-E4158A499EF3}" destId="{5CCE8150-5F4B-8342-A5EA-D3A191041674}" srcOrd="8" destOrd="0" presId="urn:microsoft.com/office/officeart/2005/8/layout/list1"/>
    <dgm:cxn modelId="{F4FCC140-91B7-7D42-99FD-F308A75B1A40}" type="presParOf" srcId="{5CCE8150-5F4B-8342-A5EA-D3A191041674}" destId="{A9E698F5-9C9B-6646-8570-593105AE8DA7}" srcOrd="0" destOrd="0" presId="urn:microsoft.com/office/officeart/2005/8/layout/list1"/>
    <dgm:cxn modelId="{AFFED0DA-CFA1-9E46-8610-36DF3829B3E1}" type="presParOf" srcId="{5CCE8150-5F4B-8342-A5EA-D3A191041674}" destId="{41177465-83A2-D749-90FD-7F8BD8DCE8E5}" srcOrd="1" destOrd="0" presId="urn:microsoft.com/office/officeart/2005/8/layout/list1"/>
    <dgm:cxn modelId="{1DAA48E8-9A15-D64F-8929-1C0766B5B748}" type="presParOf" srcId="{A4149BD5-5C3A-FB40-9495-E4158A499EF3}" destId="{F159E4A7-9F75-1F4A-8BD6-AFBA8DB38013}" srcOrd="9" destOrd="0" presId="urn:microsoft.com/office/officeart/2005/8/layout/list1"/>
    <dgm:cxn modelId="{3D640F78-8759-BA4F-A3EB-E6F8210D63E2}" type="presParOf" srcId="{A4149BD5-5C3A-FB40-9495-E4158A499EF3}" destId="{C7BA0C56-CB9E-6046-B7BB-3C5F2CDC9716}" srcOrd="10" destOrd="0" presId="urn:microsoft.com/office/officeart/2005/8/layout/list1"/>
    <dgm:cxn modelId="{EC7CD1ED-9F47-6240-B1DC-449139BC5831}" type="presParOf" srcId="{A4149BD5-5C3A-FB40-9495-E4158A499EF3}" destId="{108E2026-BF84-184F-AD2B-92FA32CF182F}" srcOrd="11" destOrd="0" presId="urn:microsoft.com/office/officeart/2005/8/layout/list1"/>
    <dgm:cxn modelId="{B51AC4A7-DC26-4442-843E-1A8560B23825}" type="presParOf" srcId="{A4149BD5-5C3A-FB40-9495-E4158A499EF3}" destId="{49F705D7-396F-6047-9AC9-583E4128C184}" srcOrd="12" destOrd="0" presId="urn:microsoft.com/office/officeart/2005/8/layout/list1"/>
    <dgm:cxn modelId="{B218BC58-270B-D14E-85F2-C351B5E5E1C6}" type="presParOf" srcId="{49F705D7-396F-6047-9AC9-583E4128C184}" destId="{408B9CFA-5C00-4E48-B69E-A0F0C7D7013C}" srcOrd="0" destOrd="0" presId="urn:microsoft.com/office/officeart/2005/8/layout/list1"/>
    <dgm:cxn modelId="{A07B7E03-B3AB-0549-A025-AE657B715C6C}" type="presParOf" srcId="{49F705D7-396F-6047-9AC9-583E4128C184}" destId="{63C37D83-35EA-7849-8DFE-06E5360B448B}" srcOrd="1" destOrd="0" presId="urn:microsoft.com/office/officeart/2005/8/layout/list1"/>
    <dgm:cxn modelId="{B20F754E-B057-2F48-AC9B-BF368B0319F6}" type="presParOf" srcId="{A4149BD5-5C3A-FB40-9495-E4158A499EF3}" destId="{05FAEF3D-31D7-084E-AC88-1E1B84A28AE4}" srcOrd="13" destOrd="0" presId="urn:microsoft.com/office/officeart/2005/8/layout/list1"/>
    <dgm:cxn modelId="{B413E239-8831-404C-B9B5-73ECE65D42F7}" type="presParOf" srcId="{A4149BD5-5C3A-FB40-9495-E4158A499EF3}" destId="{45712652-78E6-DD48-900D-DA8CB2E19C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027E4-8F6B-2246-B347-D97EE9D23785}">
      <dsp:nvSpPr>
        <dsp:cNvPr id="0" name=""/>
        <dsp:cNvSpPr/>
      </dsp:nvSpPr>
      <dsp:spPr>
        <a:xfrm>
          <a:off x="0" y="261477"/>
          <a:ext cx="82296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35761-5E90-5A41-BD80-686C76972E77}">
      <dsp:nvSpPr>
        <dsp:cNvPr id="0" name=""/>
        <dsp:cNvSpPr/>
      </dsp:nvSpPr>
      <dsp:spPr>
        <a:xfrm>
          <a:off x="411480" y="10557"/>
          <a:ext cx="576071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Introduction and background of Survey </a:t>
          </a:r>
        </a:p>
      </dsp:txBody>
      <dsp:txXfrm>
        <a:off x="435978" y="35055"/>
        <a:ext cx="5711723" cy="452844"/>
      </dsp:txXfrm>
    </dsp:sp>
    <dsp:sp modelId="{B274C52F-15C6-0E49-A87E-995A13B8B51D}">
      <dsp:nvSpPr>
        <dsp:cNvPr id="0" name=""/>
        <dsp:cNvSpPr/>
      </dsp:nvSpPr>
      <dsp:spPr>
        <a:xfrm>
          <a:off x="0" y="1032597"/>
          <a:ext cx="82296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67AD9-F2D4-4A4F-AF3F-9317463C29F7}">
      <dsp:nvSpPr>
        <dsp:cNvPr id="0" name=""/>
        <dsp:cNvSpPr/>
      </dsp:nvSpPr>
      <dsp:spPr>
        <a:xfrm>
          <a:off x="411480" y="781676"/>
          <a:ext cx="576071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High-level findings</a:t>
          </a:r>
        </a:p>
      </dsp:txBody>
      <dsp:txXfrm>
        <a:off x="435978" y="806174"/>
        <a:ext cx="5711723" cy="452844"/>
      </dsp:txXfrm>
    </dsp:sp>
    <dsp:sp modelId="{C7BA0C56-CB9E-6046-B7BB-3C5F2CDC9716}">
      <dsp:nvSpPr>
        <dsp:cNvPr id="0" name=""/>
        <dsp:cNvSpPr/>
      </dsp:nvSpPr>
      <dsp:spPr>
        <a:xfrm>
          <a:off x="0" y="1803717"/>
          <a:ext cx="82296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77465-83A2-D749-90FD-7F8BD8DCE8E5}">
      <dsp:nvSpPr>
        <dsp:cNvPr id="0" name=""/>
        <dsp:cNvSpPr/>
      </dsp:nvSpPr>
      <dsp:spPr>
        <a:xfrm>
          <a:off x="411480" y="1552796"/>
          <a:ext cx="576071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Centralization across domains</a:t>
          </a:r>
        </a:p>
      </dsp:txBody>
      <dsp:txXfrm>
        <a:off x="435978" y="1577294"/>
        <a:ext cx="5711723" cy="452844"/>
      </dsp:txXfrm>
    </dsp:sp>
    <dsp:sp modelId="{45712652-78E6-DD48-900D-DA8CB2E19C67}">
      <dsp:nvSpPr>
        <dsp:cNvPr id="0" name=""/>
        <dsp:cNvSpPr/>
      </dsp:nvSpPr>
      <dsp:spPr>
        <a:xfrm>
          <a:off x="0" y="2574836"/>
          <a:ext cx="8229600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Administrative Assistants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Clinical Operations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Education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Research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Finance</a:t>
          </a:r>
        </a:p>
      </dsp:txBody>
      <dsp:txXfrm>
        <a:off x="0" y="2574836"/>
        <a:ext cx="8229600" cy="1767150"/>
      </dsp:txXfrm>
    </dsp:sp>
    <dsp:sp modelId="{63C37D83-35EA-7849-8DFE-06E5360B448B}">
      <dsp:nvSpPr>
        <dsp:cNvPr id="0" name=""/>
        <dsp:cNvSpPr/>
      </dsp:nvSpPr>
      <dsp:spPr>
        <a:xfrm>
          <a:off x="411480" y="2323916"/>
          <a:ext cx="576071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5 learnings across domains </a:t>
          </a:r>
        </a:p>
      </dsp:txBody>
      <dsp:txXfrm>
        <a:off x="435978" y="2348414"/>
        <a:ext cx="571172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7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629C5-4157-933A-DE81-7D756B59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995BA-9ACD-7362-76AE-2CAEDCC32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7920C-73FF-7F2C-AB5A-A350A3BD0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4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2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3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2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00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82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0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2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9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9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think this is representative of the larger survey because of who answered and where across the country people answered – diverse institutions</a:t>
            </a:r>
          </a:p>
        </p:txBody>
      </p:sp>
    </p:spTree>
    <p:extLst>
      <p:ext uri="{BB962C8B-B14F-4D97-AF65-F5344CB8AC3E}">
        <p14:creationId xmlns:p14="http://schemas.microsoft.com/office/powerpoint/2010/main" val="211821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spcBef>
                <a:spcPts val="3000"/>
              </a:spcBef>
              <a:buNone/>
            </a:pPr>
            <a:r>
              <a:rPr lang="en-US" dirty="0"/>
              <a:t>Inaugural survey! </a:t>
            </a:r>
          </a:p>
          <a:p>
            <a:pPr marL="114300" indent="0">
              <a:spcBef>
                <a:spcPts val="3000"/>
              </a:spcBef>
              <a:buNone/>
            </a:pPr>
            <a:r>
              <a:rPr lang="en-US" b="1" dirty="0"/>
              <a:t>30 institutions </a:t>
            </a:r>
            <a:r>
              <a:rPr lang="en-US" dirty="0"/>
              <a:t>participated in this survey – thank you!!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6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5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4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Title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SAEM Foundation.jpg"/>
          <p:cNvPicPr preferRelativeResize="0"/>
          <p:nvPr/>
        </p:nvPicPr>
        <p:blipFill rotWithShape="1">
          <a:blip r:embed="rId2">
            <a:alphaModFix/>
          </a:blip>
          <a:srcRect b="16650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SAEM Foundation.jpg"/>
          <p:cNvPicPr preferRelativeResize="0"/>
          <p:nvPr/>
        </p:nvPicPr>
        <p:blipFill rotWithShape="1">
          <a:blip r:embed="rId2">
            <a:alphaModFix/>
          </a:blip>
          <a:srcRect b="15878"/>
          <a:stretch/>
        </p:blipFill>
        <p:spPr>
          <a:xfrm>
            <a:off x="0" y="0"/>
            <a:ext cx="9144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SAEM Foundation.jpg"/>
          <p:cNvPicPr preferRelativeResize="0"/>
          <p:nvPr/>
        </p:nvPicPr>
        <p:blipFill rotWithShape="1">
          <a:blip r:embed="rId2">
            <a:alphaModFix/>
          </a:blip>
          <a:srcRect b="17017"/>
          <a:stretch/>
        </p:blipFill>
        <p:spPr>
          <a:xfrm>
            <a:off x="0" y="0"/>
            <a:ext cx="9144000" cy="5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AEM Foundation.jpg"/>
          <p:cNvPicPr preferRelativeResize="0"/>
          <p:nvPr/>
        </p:nvPicPr>
        <p:blipFill rotWithShape="1">
          <a:blip r:embed="rId2">
            <a:alphaModFix/>
          </a:blip>
          <a:srcRect b="17357"/>
          <a:stretch/>
        </p:blipFill>
        <p:spPr>
          <a:xfrm>
            <a:off x="0" y="0"/>
            <a:ext cx="9144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11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12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ategistsworld.com/team-work-effective-team-building-an-effective-team-importance-of-a-tea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knowncystic.wordpress.com/2012/05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professional-thank-you-card-message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251717" y="3094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/>
              <a:t>Benchmark Analytics: </a:t>
            </a:r>
            <a:br>
              <a:rPr lang="en-US" b="1" dirty="0"/>
            </a:br>
            <a:r>
              <a:rPr lang="en-US" sz="3200" dirty="0"/>
              <a:t>Introducing the Administrative Staff Survey </a:t>
            </a:r>
            <a:endParaRPr dirty="0"/>
          </a:p>
        </p:txBody>
      </p:sp>
      <p:sp>
        <p:nvSpPr>
          <p:cNvPr id="82" name="Google Shape;82;p1"/>
          <p:cNvSpPr txBox="1"/>
          <p:nvPr/>
        </p:nvSpPr>
        <p:spPr>
          <a:xfrm>
            <a:off x="647134" y="4857108"/>
            <a:ext cx="42420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i="1" dirty="0"/>
              <a:t>Staff Survey Committee Members  </a:t>
            </a:r>
          </a:p>
          <a:p>
            <a:r>
              <a:rPr lang="en-US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17, 2026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41DA-ECAC-3D55-9DFB-D14874D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findings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2956D-0F20-D5DD-EA12-0D67E0C49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Research staffing heavily influences size of teams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dirty="0"/>
              <a:t>Unique roles	</a:t>
            </a:r>
          </a:p>
          <a:p>
            <a:pPr lvl="1"/>
            <a:r>
              <a:rPr lang="en-US" dirty="0"/>
              <a:t>A lot of quality and clinical research related positions</a:t>
            </a:r>
          </a:p>
          <a:p>
            <a:pPr lvl="2"/>
            <a:r>
              <a:rPr lang="en-US" dirty="0"/>
              <a:t>Quality Abstractor Analyst</a:t>
            </a:r>
          </a:p>
          <a:p>
            <a:pPr lvl="1"/>
            <a:r>
              <a:rPr lang="en-US" dirty="0"/>
              <a:t>Analytics, Programming, and Bioinformatics – how we use them and what we call them</a:t>
            </a:r>
          </a:p>
          <a:p>
            <a:pPr lvl="2"/>
            <a:r>
              <a:rPr lang="en-US" sz="2800" dirty="0"/>
              <a:t>Web and app developers</a:t>
            </a:r>
          </a:p>
          <a:p>
            <a:pPr lvl="2"/>
            <a:r>
              <a:rPr lang="en-US" dirty="0"/>
              <a:t>Health analysts, Data Analysts, Data Architects</a:t>
            </a:r>
          </a:p>
          <a:p>
            <a:pPr lvl="1"/>
            <a:r>
              <a:rPr lang="en-US" dirty="0"/>
              <a:t>Hybrid teams more prevalent </a:t>
            </a:r>
          </a:p>
          <a:p>
            <a:pPr lvl="1"/>
            <a:r>
              <a:rPr lang="en-US" dirty="0"/>
              <a:t>Greater use of project managers</a:t>
            </a:r>
          </a:p>
        </p:txBody>
      </p:sp>
    </p:spTree>
    <p:extLst>
      <p:ext uri="{BB962C8B-B14F-4D97-AF65-F5344CB8AC3E}">
        <p14:creationId xmlns:p14="http://schemas.microsoft.com/office/powerpoint/2010/main" val="309758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BCA13-8B56-AE35-BF9C-8A07FD85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Centralization Across Unique Domains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CBCA98-5D99-33CD-663E-354C1AFF0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091341"/>
              </p:ext>
            </p:extLst>
          </p:nvPr>
        </p:nvGraphicFramePr>
        <p:xfrm>
          <a:off x="245748" y="1474446"/>
          <a:ext cx="4326251" cy="22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BB4D44-2FF0-4218-E682-6A6C3D1FCEF4}"/>
              </a:ext>
              <a:ext uri="{147F2762-F138-4A5C-976F-8EAC2B608ADB}">
                <a16:predDERef xmlns:a16="http://schemas.microsoft.com/office/drawing/2014/main" pred="{8720FDD0-29C9-4439-9D44-714DA21FD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593042"/>
              </p:ext>
            </p:extLst>
          </p:nvPr>
        </p:nvGraphicFramePr>
        <p:xfrm>
          <a:off x="4666032" y="3890328"/>
          <a:ext cx="4177343" cy="214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707-4C48-396C-3BE8-71BA49A996AF}"/>
              </a:ext>
              <a:ext uri="{147F2762-F138-4A5C-976F-8EAC2B608ADB}">
                <a16:predDERef xmlns:a16="http://schemas.microsoft.com/office/drawing/2014/main" pred="{D9739D02-7234-56E1-13C2-6716B359D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021848"/>
              </p:ext>
            </p:extLst>
          </p:nvPr>
        </p:nvGraphicFramePr>
        <p:xfrm>
          <a:off x="4666031" y="1474447"/>
          <a:ext cx="4177343" cy="22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15D34A-8FA5-484A-95BC-979EC4FAD9C3}"/>
              </a:ext>
              <a:ext uri="{147F2762-F138-4A5C-976F-8EAC2B608ADB}">
                <a16:predDERef xmlns:a16="http://schemas.microsoft.com/office/drawing/2014/main" pred="{B66A82F4-5997-4ED4-A339-F6C715DE9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090202"/>
              </p:ext>
            </p:extLst>
          </p:nvPr>
        </p:nvGraphicFramePr>
        <p:xfrm>
          <a:off x="245749" y="3890327"/>
          <a:ext cx="4326251" cy="214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533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AC60-B78E-FC5C-E967-69E92DB7C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6F3249-ACA2-A3D5-861E-FAB7F7A2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Benton Baker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59A2F-8508-43BD-7461-7CDF8F744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400" b="1" dirty="0"/>
              <a:t>Centralization Findings</a:t>
            </a:r>
          </a:p>
        </p:txBody>
      </p:sp>
    </p:spTree>
    <p:extLst>
      <p:ext uri="{BB962C8B-B14F-4D97-AF65-F5344CB8AC3E}">
        <p14:creationId xmlns:p14="http://schemas.microsoft.com/office/powerpoint/2010/main" val="177508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2218-5F5A-F645-F379-3500A4D2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Centralization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FE0D7-76B1-C3B8-0632-7AA11DD41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  <a:p>
            <a:pPr lvl="1">
              <a:buFont typeface="Courier New"/>
              <a:buChar char="o"/>
            </a:pPr>
            <a:r>
              <a:rPr lang="en-US" dirty="0"/>
              <a:t>Self Reporting</a:t>
            </a:r>
          </a:p>
          <a:p>
            <a:pPr lvl="1">
              <a:buFont typeface="Courier New"/>
              <a:buChar char="o"/>
            </a:pPr>
            <a:r>
              <a:rPr lang="en-US" dirty="0"/>
              <a:t>Definition mismatch</a:t>
            </a:r>
          </a:p>
          <a:p>
            <a:endParaRPr lang="en-US" dirty="0"/>
          </a:p>
          <a:p>
            <a:r>
              <a:rPr lang="en-US" dirty="0"/>
              <a:t>Centralized = 1</a:t>
            </a:r>
          </a:p>
          <a:p>
            <a:r>
              <a:rPr lang="en-US" dirty="0"/>
              <a:t>Hybrid* = 0.5 </a:t>
            </a:r>
          </a:p>
          <a:p>
            <a:r>
              <a:rPr lang="en-US" dirty="0"/>
              <a:t>Decentralized = 0</a:t>
            </a:r>
          </a:p>
        </p:txBody>
      </p:sp>
    </p:spTree>
    <p:extLst>
      <p:ext uri="{BB962C8B-B14F-4D97-AF65-F5344CB8AC3E}">
        <p14:creationId xmlns:p14="http://schemas.microsoft.com/office/powerpoint/2010/main" val="241083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A857-4F36-521A-D7CC-7898900A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Centralization Across Domains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905234-9B9E-6C40-77A7-4BA9B4000454}"/>
              </a:ext>
              <a:ext uri="{147F2762-F138-4A5C-976F-8EAC2B608ADB}">
                <a16:predDERef xmlns:a16="http://schemas.microsoft.com/office/drawing/2014/main" pred="{0FB7DD94-EA70-1DE0-F6D7-A4ABBEE7A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34721"/>
              </p:ext>
            </p:extLst>
          </p:nvPr>
        </p:nvGraphicFramePr>
        <p:xfrm>
          <a:off x="208606" y="1302011"/>
          <a:ext cx="8726633" cy="494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78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Chart type: Scatter. Field: Field2 and Field: Field16 appear highly correlated.&#10;&#10;Description automatically generated">
            <a:extLst>
              <a:ext uri="{FF2B5EF4-FFF2-40B4-BE49-F238E27FC236}">
                <a16:creationId xmlns:a16="http://schemas.microsoft.com/office/drawing/2014/main" id="{721D60B0-1950-BB0F-8476-0DD26B7FB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8411"/>
              </p:ext>
            </p:extLst>
          </p:nvPr>
        </p:nvGraphicFramePr>
        <p:xfrm>
          <a:off x="1387" y="1409625"/>
          <a:ext cx="9140175" cy="491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A56B9B-1F76-B679-7C7D-8C5D9A80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F4C35-0936-C69F-11AA-6BE25CCA870E}"/>
              </a:ext>
            </a:extLst>
          </p:cNvPr>
          <p:cNvSpPr txBox="1"/>
          <p:nvPr/>
        </p:nvSpPr>
        <p:spPr>
          <a:xfrm>
            <a:off x="1478641" y="3071382"/>
            <a:ext cx="13526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TT EP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66E5C2-D2D9-AA42-D7D7-15EF6E31F43D}"/>
              </a:ext>
            </a:extLst>
          </p:cNvPr>
          <p:cNvSpPr txBox="1"/>
          <p:nvPr/>
        </p:nvSpPr>
        <p:spPr>
          <a:xfrm>
            <a:off x="5751163" y="5150382"/>
            <a:ext cx="13526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Wash U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E21B3-9E09-5302-08D7-A7838A008CAF}"/>
              </a:ext>
            </a:extLst>
          </p:cNvPr>
          <p:cNvSpPr txBox="1"/>
          <p:nvPr/>
        </p:nvSpPr>
        <p:spPr>
          <a:xfrm>
            <a:off x="7281162" y="4205382"/>
            <a:ext cx="15416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University of Colorado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746D6-C2FD-2943-BCFC-AD350B51C02E}"/>
              </a:ext>
            </a:extLst>
          </p:cNvPr>
          <p:cNvSpPr txBox="1"/>
          <p:nvPr/>
        </p:nvSpPr>
        <p:spPr>
          <a:xfrm>
            <a:off x="8172162" y="4529382"/>
            <a:ext cx="1289667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Columbia University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49738-90AE-1746-AFA4-254C92DC6809}"/>
              </a:ext>
            </a:extLst>
          </p:cNvPr>
          <p:cNvSpPr txBox="1"/>
          <p:nvPr/>
        </p:nvSpPr>
        <p:spPr>
          <a:xfrm>
            <a:off x="3222163" y="2279382"/>
            <a:ext cx="1352667" cy="4693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Denver Health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A20A9-5003-24E9-6759-D307442A7AAD}"/>
              </a:ext>
            </a:extLst>
          </p:cNvPr>
          <p:cNvSpPr txBox="1"/>
          <p:nvPr/>
        </p:nvSpPr>
        <p:spPr>
          <a:xfrm>
            <a:off x="6264162" y="3071382"/>
            <a:ext cx="15416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Penn Medicine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0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Chart type: Scatter. 'Count of Admin Staff' by 'Clinical Staff Head Count (Faculty, Learners, APPs)'&#10;&#10;Description automatically generated">
            <a:extLst>
              <a:ext uri="{FF2B5EF4-FFF2-40B4-BE49-F238E27FC236}">
                <a16:creationId xmlns:a16="http://schemas.microsoft.com/office/drawing/2014/main" id="{7341F80F-BC36-DEF9-B799-CF9488AFCDE3}"/>
              </a:ext>
              <a:ext uri="{147F2762-F138-4A5C-976F-8EAC2B608ADB}">
                <a16:predDERef xmlns:a16="http://schemas.microsoft.com/office/drawing/2014/main" pred="{721D60B0-1950-BB0F-8476-0DD26B7FB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714845"/>
              </p:ext>
            </p:extLst>
          </p:nvPr>
        </p:nvGraphicFramePr>
        <p:xfrm>
          <a:off x="-34755" y="1321343"/>
          <a:ext cx="9213351" cy="489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69A632-907F-5EC9-CE25-0AC0662D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Staff Headcount vs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26A3A-7DDB-0A49-F100-6157FE59309B}"/>
              </a:ext>
            </a:extLst>
          </p:cNvPr>
          <p:cNvSpPr txBox="1"/>
          <p:nvPr/>
        </p:nvSpPr>
        <p:spPr>
          <a:xfrm>
            <a:off x="5691613" y="1710342"/>
            <a:ext cx="9174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Wash 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3881C-CB1E-B73A-E66B-860839050BD1}"/>
              </a:ext>
            </a:extLst>
          </p:cNvPr>
          <p:cNvSpPr txBox="1"/>
          <p:nvPr/>
        </p:nvSpPr>
        <p:spPr>
          <a:xfrm>
            <a:off x="7712945" y="2442277"/>
            <a:ext cx="9908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Colorado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62F27-2BA8-DC2C-D77C-CD1E86D55D13}"/>
              </a:ext>
            </a:extLst>
          </p:cNvPr>
          <p:cNvSpPr txBox="1"/>
          <p:nvPr/>
        </p:nvSpPr>
        <p:spPr>
          <a:xfrm>
            <a:off x="6604438" y="1984261"/>
            <a:ext cx="95541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Michigan</a:t>
            </a:r>
          </a:p>
        </p:txBody>
      </p:sp>
    </p:spTree>
    <p:extLst>
      <p:ext uri="{BB962C8B-B14F-4D97-AF65-F5344CB8AC3E}">
        <p14:creationId xmlns:p14="http://schemas.microsoft.com/office/powerpoint/2010/main" val="338058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Chart type: Scatter. 'Admin Staff W/O Research' by 'Clinical Staff Head Count (Faculty, Learners, APPs)'&#10;&#10;Description automatically generated">
            <a:extLst>
              <a:ext uri="{FF2B5EF4-FFF2-40B4-BE49-F238E27FC236}">
                <a16:creationId xmlns:a16="http://schemas.microsoft.com/office/drawing/2014/main" id="{0FB7DD94-EA70-1DE0-F6D7-A4ABBEE7A9E5}"/>
              </a:ext>
              <a:ext uri="{147F2762-F138-4A5C-976F-8EAC2B608ADB}">
                <a16:predDERef xmlns:a16="http://schemas.microsoft.com/office/drawing/2014/main" pred="{7341F80F-BC36-DEF9-B799-CF9488AFC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026582"/>
              </p:ext>
            </p:extLst>
          </p:nvPr>
        </p:nvGraphicFramePr>
        <p:xfrm>
          <a:off x="179400" y="1405528"/>
          <a:ext cx="8794487" cy="484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78B2E6-6C67-5EB7-3874-D086877D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Admin Staff (Excluding Research) vs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52AA9-8D98-15BB-EAE7-94BB8DE95BB5}"/>
              </a:ext>
            </a:extLst>
          </p:cNvPr>
          <p:cNvSpPr txBox="1"/>
          <p:nvPr/>
        </p:nvSpPr>
        <p:spPr>
          <a:xfrm>
            <a:off x="5985400" y="2029717"/>
            <a:ext cx="101449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Wash 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EFF5C-2455-1C71-A56E-30C52C1C8E89}"/>
              </a:ext>
            </a:extLst>
          </p:cNvPr>
          <p:cNvSpPr txBox="1"/>
          <p:nvPr/>
        </p:nvSpPr>
        <p:spPr>
          <a:xfrm>
            <a:off x="5475629" y="3280246"/>
            <a:ext cx="101449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Stanford</a:t>
            </a:r>
          </a:p>
        </p:txBody>
      </p:sp>
    </p:spTree>
    <p:extLst>
      <p:ext uri="{BB962C8B-B14F-4D97-AF65-F5344CB8AC3E}">
        <p14:creationId xmlns:p14="http://schemas.microsoft.com/office/powerpoint/2010/main" val="200013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4BCB3-D55B-05B3-1FAF-D828FF492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60C97-A621-56E1-E38C-BFD8089F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400" b="1" dirty="0"/>
              <a:t>Learnings Across Domains </a:t>
            </a:r>
          </a:p>
        </p:txBody>
      </p:sp>
    </p:spTree>
    <p:extLst>
      <p:ext uri="{BB962C8B-B14F-4D97-AF65-F5344CB8AC3E}">
        <p14:creationId xmlns:p14="http://schemas.microsoft.com/office/powerpoint/2010/main" val="255838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57715-DFDD-7442-E147-30EBD535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07B18E-AAF9-2517-F829-4DCECEC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John Rottenborn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7A5C6-E514-3958-46D9-037B20E8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000" b="1" dirty="0"/>
              <a:t>Administrative Assistant Support </a:t>
            </a:r>
          </a:p>
        </p:txBody>
      </p:sp>
    </p:spTree>
    <p:extLst>
      <p:ext uri="{BB962C8B-B14F-4D97-AF65-F5344CB8AC3E}">
        <p14:creationId xmlns:p14="http://schemas.microsoft.com/office/powerpoint/2010/main" val="315137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7EB8-B995-28B9-18E3-DED83133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Survey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56F2-F393-E85B-63B1-3496C84C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0894"/>
            <a:ext cx="5593976" cy="4804750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b="1" dirty="0"/>
              <a:t>Committee leads:</a:t>
            </a:r>
          </a:p>
          <a:p>
            <a:r>
              <a:rPr lang="en-US" dirty="0"/>
              <a:t>Sara Engel, MBA, CAEMA  </a:t>
            </a:r>
          </a:p>
          <a:p>
            <a:r>
              <a:rPr lang="en-US" dirty="0"/>
              <a:t>Alyssa (Tyransky) Starcher, MTDA  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Committee members presenting today: </a:t>
            </a:r>
          </a:p>
          <a:p>
            <a:r>
              <a:rPr lang="en-US" dirty="0"/>
              <a:t>Benton Baker, MBA   </a:t>
            </a:r>
          </a:p>
          <a:p>
            <a:r>
              <a:rPr lang="en-US" dirty="0"/>
              <a:t>Bonnie Lemelin, MBA</a:t>
            </a:r>
          </a:p>
          <a:p>
            <a:r>
              <a:rPr lang="en-US" dirty="0"/>
              <a:t>Becky McGown, MBA  </a:t>
            </a:r>
          </a:p>
          <a:p>
            <a:r>
              <a:rPr lang="en-US" dirty="0"/>
              <a:t>Jennifer Muir, EdD, MBA    </a:t>
            </a:r>
          </a:p>
          <a:p>
            <a:r>
              <a:rPr lang="en-US" dirty="0"/>
              <a:t>John R. Rottenborn, MBA  </a:t>
            </a:r>
          </a:p>
          <a:p>
            <a:r>
              <a:rPr lang="en-US" dirty="0"/>
              <a:t>Tanner Vincent, MHSA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Other Contributors and Committee members: </a:t>
            </a:r>
          </a:p>
          <a:p>
            <a:r>
              <a:rPr lang="en-US" dirty="0"/>
              <a:t>David Christensen, MBA</a:t>
            </a:r>
          </a:p>
          <a:p>
            <a:r>
              <a:rPr lang="en-US" dirty="0"/>
              <a:t>Frank Jurkiewicz, MBA </a:t>
            </a:r>
          </a:p>
          <a:p>
            <a:r>
              <a:rPr lang="en-US" dirty="0"/>
              <a:t>Adrian Lopez Rangel, M.B.A., C.SA.F.  </a:t>
            </a:r>
          </a:p>
          <a:p>
            <a:r>
              <a:rPr lang="en-US" dirty="0"/>
              <a:t>Sahana Pathanjeli </a:t>
            </a:r>
          </a:p>
          <a:p>
            <a:endParaRPr lang="en-US" dirty="0"/>
          </a:p>
        </p:txBody>
      </p:sp>
      <p:pic>
        <p:nvPicPr>
          <p:cNvPr id="5" name="Picture 4" descr="A group of people lifting up blocks&#10;&#10;AI-generated content may be incorrect.">
            <a:extLst>
              <a:ext uri="{FF2B5EF4-FFF2-40B4-BE49-F238E27FC236}">
                <a16:creationId xmlns:a16="http://schemas.microsoft.com/office/drawing/2014/main" id="{542E7DF7-9D48-A533-A3D3-1F01EB429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55" r="9802"/>
          <a:stretch>
            <a:fillRect/>
          </a:stretch>
        </p:blipFill>
        <p:spPr>
          <a:xfrm>
            <a:off x="5207000" y="2120900"/>
            <a:ext cx="3741864" cy="30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1AB8-835B-3789-825F-C11DB2E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05" y="159530"/>
            <a:ext cx="8229600" cy="1143000"/>
          </a:xfr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General Administrative Support</a:t>
            </a:r>
            <a:br>
              <a:rPr lang="en-US" sz="3200" dirty="0"/>
            </a:br>
            <a:r>
              <a:rPr lang="en-US" sz="3200" dirty="0"/>
              <a:t>Administrative Assistant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B0766-AC4F-8DC9-63B7-E0391C094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7505" cy="5098270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sz="2200" dirty="0"/>
              <a:t>Decentralized 12.0%  Centralized 84.0%   Hybrid 4.0%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875BC7-68F4-EFEF-1400-3E6D7B1C0A6A}"/>
              </a:ext>
              <a:ext uri="{147F2762-F138-4A5C-976F-8EAC2B608ADB}">
                <a16:predDERef xmlns:a16="http://schemas.microsoft.com/office/drawing/2014/main" pred="{6A51C8B0-28F5-47F8-A032-7E31918C3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197220"/>
              </p:ext>
            </p:extLst>
          </p:nvPr>
        </p:nvGraphicFramePr>
        <p:xfrm>
          <a:off x="1014608" y="2379945"/>
          <a:ext cx="7240043" cy="341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19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1648C-93A2-FD79-2C95-360809DD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9EAC-4D9D-F9EE-882D-4D85536C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General Administrative Support</a:t>
            </a:r>
            <a:br>
              <a:rPr lang="en-US" sz="3200" dirty="0"/>
            </a:br>
            <a:r>
              <a:rPr lang="en-US" sz="3200" dirty="0"/>
              <a:t>Administrative Assistant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E1363-5F36-6362-DC4E-35309E501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7505" cy="5098270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sz="2200" dirty="0"/>
              <a:t>Average Staffing: 1 Admin : 19.1 Faculty (14.5 Residents)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Standard faculty ratio to determine support? No (96%)</a:t>
            </a:r>
          </a:p>
          <a:p>
            <a:pPr marL="393700" indent="-342900"/>
            <a:r>
              <a:rPr lang="en-US" sz="2200" dirty="0"/>
              <a:t>1 Admin Asst : 5 leaders</a:t>
            </a:r>
          </a:p>
          <a:p>
            <a:pPr marL="393700" indent="-342900"/>
            <a:r>
              <a:rPr lang="en-US" sz="2200" dirty="0"/>
              <a:t>1 Admin Asst : 12 (includes all faculty FTE)</a:t>
            </a:r>
          </a:p>
          <a:p>
            <a:pPr marL="393700" indent="-342900"/>
            <a:r>
              <a:rPr lang="en-US" sz="2200" dirty="0"/>
              <a:t>1 Admin Asst : 16 (clinical faculty)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r>
              <a:rPr lang="en-US" sz="2200" dirty="0"/>
              <a:t>Offer clinical leaders in the department support? Yes (56%)</a:t>
            </a:r>
          </a:p>
          <a:p>
            <a:pPr marL="393700" indent="-342900"/>
            <a:r>
              <a:rPr lang="en-US" sz="2200" dirty="0"/>
              <a:t>Large variance in support scope</a:t>
            </a:r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432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CB828-3F42-6B75-13CF-148E8C4C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F1F904-D2ED-125C-3A7B-17577C11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Frank Jurkiewicz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1674F-C94D-AF70-4248-2E0142F9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000" b="1" dirty="0"/>
              <a:t>Clinical Operations Support </a:t>
            </a:r>
          </a:p>
        </p:txBody>
      </p:sp>
    </p:spTree>
    <p:extLst>
      <p:ext uri="{BB962C8B-B14F-4D97-AF65-F5344CB8AC3E}">
        <p14:creationId xmlns:p14="http://schemas.microsoft.com/office/powerpoint/2010/main" val="260393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EBF62-1B32-0397-348F-96118848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7084-D311-EF5A-3D71-7A4A8EE1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87D6E-22D6-015F-5867-968D043B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061" y="1686701"/>
            <a:ext cx="4038600" cy="2378474"/>
          </a:xfrm>
        </p:spPr>
        <p:txBody>
          <a:bodyPr/>
          <a:lstStyle/>
          <a:p>
            <a:pPr marL="50800" indent="0" fontAlgn="b">
              <a:buNone/>
            </a:pPr>
            <a:r>
              <a:rPr lang="en-US" sz="2000" b="1" dirty="0"/>
              <a:t>Clinical scheduling responsibility</a:t>
            </a:r>
          </a:p>
          <a:p>
            <a:pPr marL="50800" indent="0">
              <a:buNone/>
            </a:pPr>
            <a:r>
              <a:rPr lang="en-US" sz="2000" i="1" dirty="0"/>
              <a:t>Response categories: Staff, Physician, Staff &amp; Physician, or Other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708DA-EF26-C71A-C9A0-33A05958A3B7}"/>
              </a:ext>
            </a:extLst>
          </p:cNvPr>
          <p:cNvSpPr txBox="1"/>
          <p:nvPr/>
        </p:nvSpPr>
        <p:spPr>
          <a:xfrm>
            <a:off x="4693340" y="1686701"/>
            <a:ext cx="46016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ea typeface="Calibri"/>
                <a:cs typeface="Calibri"/>
              </a:rPr>
              <a:t>Distribution of Scheduling Responsibility</a:t>
            </a:r>
          </a:p>
        </p:txBody>
      </p:sp>
      <p:pic>
        <p:nvPicPr>
          <p:cNvPr id="9" name="Picture 8" descr="A graph of a number of blue rectangular objects&#10;&#10;AI-generated content may be incorrect.">
            <a:extLst>
              <a:ext uri="{FF2B5EF4-FFF2-40B4-BE49-F238E27FC236}">
                <a16:creationId xmlns:a16="http://schemas.microsoft.com/office/drawing/2014/main" id="{1262136E-D231-E2CD-132C-88796940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53" y="2086811"/>
            <a:ext cx="4260679" cy="3553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769BD-9898-EC5B-A834-DFD0E54E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0" y="3062996"/>
            <a:ext cx="43053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4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56F3-75D2-B521-C439-1F1C9477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BF7E-7920-43F7-6C98-ECC57664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703540"/>
            <a:ext cx="8423753" cy="4208745"/>
          </a:xfrm>
        </p:spPr>
        <p:txBody>
          <a:bodyPr>
            <a:normAutofit/>
          </a:bodyPr>
          <a:lstStyle/>
          <a:p>
            <a:pPr marL="50800" indent="0">
              <a:lnSpc>
                <a:spcPct val="200000"/>
              </a:lnSpc>
              <a:spcBef>
                <a:spcPts val="1500"/>
              </a:spcBef>
              <a:buNone/>
            </a:pPr>
            <a:r>
              <a:rPr lang="en-US" sz="1800" dirty="0"/>
              <a:t>Nearly half of institutions (47%) rely on administrative staff to build clinical schedules</a:t>
            </a:r>
          </a:p>
          <a:p>
            <a:pPr marL="50800" indent="0">
              <a:lnSpc>
                <a:spcPct val="200000"/>
              </a:lnSpc>
              <a:spcBef>
                <a:spcPts val="1500"/>
              </a:spcBef>
              <a:buNone/>
            </a:pPr>
            <a:r>
              <a:rPr lang="en-US" sz="1800" dirty="0"/>
              <a:t>27% use a collaborative model between staff and physicians</a:t>
            </a:r>
          </a:p>
          <a:p>
            <a:pPr marL="50800" indent="0">
              <a:lnSpc>
                <a:spcPct val="200000"/>
              </a:lnSpc>
              <a:spcBef>
                <a:spcPts val="1500"/>
              </a:spcBef>
              <a:buNone/>
            </a:pPr>
            <a:r>
              <a:rPr lang="en-US" sz="1800" dirty="0"/>
              <a:t>Only 10% rely exclusively on physicians for scheduling</a:t>
            </a:r>
          </a:p>
          <a:p>
            <a:pPr marL="50800" indent="0">
              <a:lnSpc>
                <a:spcPct val="200000"/>
              </a:lnSpc>
              <a:spcBef>
                <a:spcPts val="1500"/>
              </a:spcBef>
              <a:buNone/>
            </a:pPr>
            <a:r>
              <a:rPr lang="en-US" sz="1800" dirty="0"/>
              <a:t>Findings suggest a strong operational role for administrative staff in schedule management</a:t>
            </a:r>
          </a:p>
        </p:txBody>
      </p:sp>
    </p:spTree>
    <p:extLst>
      <p:ext uri="{BB962C8B-B14F-4D97-AF65-F5344CB8AC3E}">
        <p14:creationId xmlns:p14="http://schemas.microsoft.com/office/powerpoint/2010/main" val="391676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B405A-11B4-388F-1BFF-7DF584E5C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5CAC5F-F1DA-928B-3675-F1CD7553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Bonnie Lemelin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0B064-3BA8-8ED5-8FA5-1070EFB4D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000" b="1" dirty="0"/>
              <a:t>Education Support </a:t>
            </a:r>
          </a:p>
        </p:txBody>
      </p:sp>
    </p:spTree>
    <p:extLst>
      <p:ext uri="{BB962C8B-B14F-4D97-AF65-F5344CB8AC3E}">
        <p14:creationId xmlns:p14="http://schemas.microsoft.com/office/powerpoint/2010/main" val="80026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3D37-1FE9-8F68-B7F1-25551B8B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&amp; Centralization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9668D9-766C-58A7-67FA-58DB5A18C0F8}"/>
              </a:ext>
              <a:ext uri="{147F2762-F138-4A5C-976F-8EAC2B608ADB}">
                <a16:predDERef xmlns:a16="http://schemas.microsoft.com/office/drawing/2014/main" pred="{2628EA22-F940-4531-AAEB-6E4174A53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494409"/>
              </p:ext>
            </p:extLst>
          </p:nvPr>
        </p:nvGraphicFramePr>
        <p:xfrm>
          <a:off x="682620" y="1814387"/>
          <a:ext cx="7512210" cy="376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38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3B66A-C2F4-0FBF-7D34-108514CA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ADE2-4BAA-33D3-F3AB-D6A131DC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26" y="19415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Do you provide additional administrative staffing over ACGME requirements?</a:t>
            </a:r>
          </a:p>
          <a:p>
            <a:endParaRPr lang="en-US" sz="2800" dirty="0"/>
          </a:p>
        </p:txBody>
      </p:sp>
      <p:pic>
        <p:nvPicPr>
          <p:cNvPr id="7" name="Picture 6" descr="A blue pie chart with white text&#10;&#10;AI-generated content may be incorrect.">
            <a:extLst>
              <a:ext uri="{FF2B5EF4-FFF2-40B4-BE49-F238E27FC236}">
                <a16:creationId xmlns:a16="http://schemas.microsoft.com/office/drawing/2014/main" id="{F3E8B3F4-34D3-0A49-F124-80382D6D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94" y="1687353"/>
            <a:ext cx="7137788" cy="43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5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9679-12AA-A956-125E-8357DCBF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ECCD-D52C-251C-1E1B-0E1EB53D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Approaches to Non-ACGME Fellowship Administrative Effort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3EFD-F039-33B0-AB80-10CCF9AB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76138" cy="4109143"/>
          </a:xfrm>
        </p:spPr>
        <p:txBody>
          <a:bodyPr>
            <a:normAutofit fontScale="92500"/>
          </a:bodyPr>
          <a:lstStyle/>
          <a:p>
            <a:pPr marL="50800" indent="0" fontAlgn="b">
              <a:lnSpc>
                <a:spcPct val="160000"/>
              </a:lnSpc>
              <a:spcBef>
                <a:spcPts val="2500"/>
              </a:spcBef>
              <a:buNone/>
            </a:pPr>
            <a:r>
              <a:rPr lang="en-US" dirty="0"/>
              <a:t>No standardized methodology across institutions </a:t>
            </a:r>
          </a:p>
          <a:p>
            <a:pPr marL="50800" indent="0">
              <a:lnSpc>
                <a:spcPct val="160000"/>
              </a:lnSpc>
              <a:spcBef>
                <a:spcPts val="2500"/>
              </a:spcBef>
              <a:buNone/>
            </a:pPr>
            <a:r>
              <a:rPr lang="en-US" dirty="0"/>
              <a:t>Staffing driven by ACGME guidance, workload, and funding</a:t>
            </a:r>
          </a:p>
          <a:p>
            <a:pPr marL="50800" indent="0">
              <a:lnSpc>
                <a:spcPct val="160000"/>
              </a:lnSpc>
              <a:spcBef>
                <a:spcPts val="2500"/>
              </a:spcBef>
              <a:buNone/>
            </a:pPr>
            <a:r>
              <a:rPr lang="en-US" dirty="0"/>
              <a:t>Heavy reliance on shared or flexible administrative support</a:t>
            </a:r>
          </a:p>
          <a:p>
            <a:pPr marL="50800" indent="0">
              <a:lnSpc>
                <a:spcPct val="160000"/>
              </a:lnSpc>
              <a:spcBef>
                <a:spcPts val="25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1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DD9D-718B-91D2-0019-0452D7A7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E83D8C-0BCE-657B-7AFE-D304D568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Becky McGown &amp; Tanner Vincent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40481-D76F-FAE8-70E4-129E2EA08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000" b="1" dirty="0"/>
              <a:t>Research Support </a:t>
            </a:r>
          </a:p>
        </p:txBody>
      </p:sp>
    </p:spTree>
    <p:extLst>
      <p:ext uri="{BB962C8B-B14F-4D97-AF65-F5344CB8AC3E}">
        <p14:creationId xmlns:p14="http://schemas.microsoft.com/office/powerpoint/2010/main" val="225483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0958-BA60-EAA1-4B5F-2700AC9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3DBA9-5ADC-98AB-F557-A347D4725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Alyssa Starcher is the AAAEM Benchmark Survey Data Manager, a paid position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 financial or other disclosures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41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22A0-9139-E02F-81ED-F9C911D7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6878-062E-66EE-D591-8699AA42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A129B-5A20-63F2-022C-093A9EE0B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156" y="1721678"/>
            <a:ext cx="3795644" cy="1610486"/>
          </a:xfrm>
        </p:spPr>
        <p:txBody>
          <a:bodyPr/>
          <a:lstStyle/>
          <a:p>
            <a:pPr fontAlgn="b"/>
            <a:r>
              <a:rPr lang="en-US" sz="2400" dirty="0"/>
              <a:t>50%  - Hybrid</a:t>
            </a:r>
          </a:p>
          <a:p>
            <a:r>
              <a:rPr lang="en-US" sz="2400" dirty="0"/>
              <a:t>40% -  Decentralized</a:t>
            </a:r>
          </a:p>
          <a:p>
            <a:r>
              <a:rPr lang="en-US" sz="2400" dirty="0"/>
              <a:t>10% -  Centralized</a:t>
            </a:r>
          </a:p>
          <a:p>
            <a:endParaRPr lang="en-US" dirty="0"/>
          </a:p>
        </p:txBody>
      </p:sp>
      <p:pic>
        <p:nvPicPr>
          <p:cNvPr id="8" name="Picture 7" descr="A graph of a bar graph&#10;&#10;AI-generated content may be incorrect.">
            <a:extLst>
              <a:ext uri="{FF2B5EF4-FFF2-40B4-BE49-F238E27FC236}">
                <a16:creationId xmlns:a16="http://schemas.microsoft.com/office/drawing/2014/main" id="{7EDFA42F-B062-FB05-1E2C-359C4F9D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203" y="1601717"/>
            <a:ext cx="3714738" cy="2306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1DC77-6170-6D7B-67F1-0F5D81396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12" y="3908121"/>
            <a:ext cx="3975229" cy="2079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0D3A7-1BE2-C8F3-5050-2D47F8303C87}"/>
              </a:ext>
            </a:extLst>
          </p:cNvPr>
          <p:cNvSpPr txBox="1"/>
          <p:nvPr/>
        </p:nvSpPr>
        <p:spPr>
          <a:xfrm>
            <a:off x="5309704" y="4375947"/>
            <a:ext cx="32953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Linear relationship between total research FTE and total grants </a:t>
            </a:r>
          </a:p>
        </p:txBody>
      </p:sp>
    </p:spTree>
    <p:extLst>
      <p:ext uri="{BB962C8B-B14F-4D97-AF65-F5344CB8AC3E}">
        <p14:creationId xmlns:p14="http://schemas.microsoft.com/office/powerpoint/2010/main" val="977986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7C2CB-6779-917F-EB1B-436B3CD59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55FA-651E-DC87-FB02-3449069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B7DD26C-D1E3-D91D-705F-98C08885C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90730"/>
              </p:ext>
            </p:extLst>
          </p:nvPr>
        </p:nvGraphicFramePr>
        <p:xfrm>
          <a:off x="748149" y="1949602"/>
          <a:ext cx="7938651" cy="2958796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090070">
                  <a:extLst>
                    <a:ext uri="{9D8B030D-6E8A-4147-A177-3AD203B41FA5}">
                      <a16:colId xmlns:a16="http://schemas.microsoft.com/office/drawing/2014/main" val="157710366"/>
                    </a:ext>
                  </a:extLst>
                </a:gridCol>
                <a:gridCol w="1250899">
                  <a:extLst>
                    <a:ext uri="{9D8B030D-6E8A-4147-A177-3AD203B41FA5}">
                      <a16:colId xmlns:a16="http://schemas.microsoft.com/office/drawing/2014/main" val="2146418859"/>
                    </a:ext>
                  </a:extLst>
                </a:gridCol>
                <a:gridCol w="1072197">
                  <a:extLst>
                    <a:ext uri="{9D8B030D-6E8A-4147-A177-3AD203B41FA5}">
                      <a16:colId xmlns:a16="http://schemas.microsoft.com/office/drawing/2014/main" val="466528553"/>
                    </a:ext>
                  </a:extLst>
                </a:gridCol>
                <a:gridCol w="1090070">
                  <a:extLst>
                    <a:ext uri="{9D8B030D-6E8A-4147-A177-3AD203B41FA5}">
                      <a16:colId xmlns:a16="http://schemas.microsoft.com/office/drawing/2014/main" val="3327798638"/>
                    </a:ext>
                  </a:extLst>
                </a:gridCol>
                <a:gridCol w="1197290">
                  <a:extLst>
                    <a:ext uri="{9D8B030D-6E8A-4147-A177-3AD203B41FA5}">
                      <a16:colId xmlns:a16="http://schemas.microsoft.com/office/drawing/2014/main" val="153811079"/>
                    </a:ext>
                  </a:extLst>
                </a:gridCol>
                <a:gridCol w="2238125">
                  <a:extLst>
                    <a:ext uri="{9D8B030D-6E8A-4147-A177-3AD203B41FA5}">
                      <a16:colId xmlns:a16="http://schemas.microsoft.com/office/drawing/2014/main" val="415509539"/>
                    </a:ext>
                  </a:extLst>
                </a:gridCol>
              </a:tblGrid>
              <a:tr h="112504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# of Research Faculty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 Grants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# of Research FTE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# of Finance FTE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 $ in Annual Spend (Direct + Indirect)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18201"/>
                  </a:ext>
                </a:extLst>
              </a:tr>
              <a:tr h="468053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3.10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 $                   165,528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5925823"/>
                  </a:ext>
                </a:extLst>
              </a:tr>
              <a:tr h="430869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57.00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149.00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116.58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8.40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 $               26,927,517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509131"/>
                  </a:ext>
                </a:extLst>
              </a:tr>
              <a:tr h="46677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19.07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45.11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26.56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3.10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 $                7,061,942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378547"/>
                  </a:ext>
                </a:extLst>
              </a:tr>
              <a:tr h="468053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Median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14.50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30.00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9.05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dirty="0">
                          <a:effectLst/>
                        </a:rPr>
                        <a:t>3.07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600" dirty="0">
                          <a:effectLst/>
                        </a:rPr>
                        <a:t> $                2,196,344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62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425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CFE6-FF4D-A3B2-8AA8-BEB08E59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FB46D-B347-6D4F-B746-749CB02E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" y="1501015"/>
            <a:ext cx="3419475" cy="2066925"/>
          </a:xfrm>
          <a:prstGeom prst="rect">
            <a:avLst/>
          </a:prstGeom>
        </p:spPr>
      </p:pic>
      <p:pic>
        <p:nvPicPr>
          <p:cNvPr id="6" name="Picture 5" descr="A graph with blue dots&#10;&#10;AI-generated content may be incorrect.">
            <a:extLst>
              <a:ext uri="{FF2B5EF4-FFF2-40B4-BE49-F238E27FC236}">
                <a16:creationId xmlns:a16="http://schemas.microsoft.com/office/drawing/2014/main" id="{27506678-4A7E-BC39-0B14-5A72471E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06" y="4040757"/>
            <a:ext cx="3654669" cy="1902802"/>
          </a:xfrm>
          <a:prstGeom prst="rect">
            <a:avLst/>
          </a:prstGeom>
        </p:spPr>
      </p:pic>
      <p:pic>
        <p:nvPicPr>
          <p:cNvPr id="4" name="Picture 3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DD8E43AD-FE65-B7CE-57A4-4390FBB1B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711" y="1496267"/>
            <a:ext cx="3661264" cy="2059598"/>
          </a:xfrm>
          <a:prstGeom prst="rect">
            <a:avLst/>
          </a:prstGeom>
        </p:spPr>
      </p:pic>
      <p:pic>
        <p:nvPicPr>
          <p:cNvPr id="7" name="Picture 6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08EB9403-8125-3564-EB92-C39C6220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84" y="4045195"/>
            <a:ext cx="3408487" cy="18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6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4E632-40B1-31FC-B951-EE3878B1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930D9A-FB8B-D593-DAB0-FB22451D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Adrian Lopez Rangel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59982-E963-A130-1C77-209A32727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000" b="1" dirty="0"/>
              <a:t>Finance Support </a:t>
            </a:r>
          </a:p>
        </p:txBody>
      </p:sp>
    </p:spTree>
    <p:extLst>
      <p:ext uri="{BB962C8B-B14F-4D97-AF65-F5344CB8AC3E}">
        <p14:creationId xmlns:p14="http://schemas.microsoft.com/office/powerpoint/2010/main" val="186496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77D1-3D93-96F0-CDB7-ED261558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position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4EB3C-0AF0-20AA-B923-308EE2B0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300774"/>
            <a:ext cx="3969278" cy="5112551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700" dirty="0"/>
              <a:t>Survey represents 1,115 total individuals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7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2700" dirty="0"/>
              <a:t>113 individuals (85.2 FTE) reported a % effort dedicated to finance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7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2700" dirty="0"/>
              <a:t>55 individuals reported 100% of their effort is finance 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F069AC-1AE5-86CC-A645-04D7795B8EA2}"/>
              </a:ext>
              <a:ext uri="{147F2762-F138-4A5C-976F-8EAC2B608ADB}">
                <a16:predDERef xmlns:a16="http://schemas.microsoft.com/office/drawing/2014/main" pred="{B5CE8615-5750-4941-A7C1-4C7A754F7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48566"/>
              </p:ext>
            </p:extLst>
          </p:nvPr>
        </p:nvGraphicFramePr>
        <p:xfrm>
          <a:off x="4572000" y="2265879"/>
          <a:ext cx="4426478" cy="208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097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AF142-B1C3-177B-7875-FACDE9D8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9E78-B9E9-7EBF-C989-CA0FC30A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Position Breakdown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C09C1-51F9-5185-DBC9-B5FB1E5A2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2508455" cy="4522832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2000" b="1" dirty="0"/>
              <a:t>Level 1 </a:t>
            </a:r>
            <a:endParaRPr lang="en-US" sz="2000" dirty="0"/>
          </a:p>
          <a:p>
            <a:pPr marL="50800" indent="0">
              <a:buNone/>
            </a:pPr>
            <a:r>
              <a:rPr lang="en-US" sz="2000" b="1" dirty="0"/>
              <a:t>Strategic Leadership</a:t>
            </a:r>
          </a:p>
          <a:p>
            <a:pPr marL="50800" indent="0">
              <a:buNone/>
            </a:pPr>
            <a:endParaRPr lang="en-US" sz="800" b="1" dirty="0"/>
          </a:p>
          <a:p>
            <a:pPr marL="50800" indent="0">
              <a:buNone/>
            </a:pPr>
            <a:r>
              <a:rPr lang="en-US" sz="1400" b="1" dirty="0"/>
              <a:t>Most Common titles: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Administrative Director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Department Administrator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Director of Operations</a:t>
            </a:r>
            <a:endParaRPr lang="en-US" dirty="0"/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VC of Administration</a:t>
            </a:r>
          </a:p>
          <a:p>
            <a:pPr marL="50800" indent="0">
              <a:buNone/>
            </a:pPr>
            <a:endParaRPr lang="en-US" sz="1050" dirty="0"/>
          </a:p>
          <a:p>
            <a:pPr marL="50800" indent="0">
              <a:buNone/>
            </a:pPr>
            <a:r>
              <a:rPr lang="en-US" sz="1400" b="1" dirty="0"/>
              <a:t>Typical responsibilities: 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Budget management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Faculty comp. Modeling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Strategic planning</a:t>
            </a:r>
          </a:p>
          <a:p>
            <a:pPr marL="336550" indent="-285750">
              <a:buFont typeface="Calibri"/>
              <a:buChar char="-"/>
            </a:pPr>
            <a:r>
              <a:rPr lang="en-US" sz="1400" dirty="0"/>
              <a:t>Institutional negotiation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3CF97-7678-F174-0BE7-4C7574D575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17771" y="1557884"/>
            <a:ext cx="2508457" cy="4724370"/>
          </a:xfrm>
        </p:spPr>
        <p:txBody>
          <a:bodyPr>
            <a:normAutofit/>
          </a:bodyPr>
          <a:lstStyle/>
          <a:p>
            <a:pPr marL="50800" indent="0">
              <a:buFont typeface="Arial"/>
              <a:buNone/>
            </a:pPr>
            <a:r>
              <a:rPr lang="en-US" sz="2000" b="1" dirty="0">
                <a:sym typeface="Arial"/>
              </a:rPr>
              <a:t>Level 2</a:t>
            </a:r>
          </a:p>
          <a:p>
            <a:pPr marL="50800" indent="0">
              <a:buFont typeface="Arial"/>
              <a:buNone/>
            </a:pPr>
            <a:r>
              <a:rPr lang="en-US" sz="2000" b="1" dirty="0">
                <a:sym typeface="Arial"/>
              </a:rPr>
              <a:t>Middle Management</a:t>
            </a:r>
          </a:p>
          <a:p>
            <a:pPr marL="50800" indent="0">
              <a:buFont typeface="Arial"/>
              <a:buNone/>
            </a:pPr>
            <a:endParaRPr lang="en-US" sz="1000" b="1" dirty="0">
              <a:sym typeface="Arial"/>
            </a:endParaRPr>
          </a:p>
          <a:p>
            <a:pPr marL="50800" indent="0">
              <a:buFont typeface="Arial"/>
              <a:buNone/>
            </a:pPr>
            <a:r>
              <a:rPr lang="en-US" sz="1400" b="1" dirty="0"/>
              <a:t>Most Common titles:</a:t>
            </a:r>
            <a:endParaRPr lang="en-US" sz="1400" dirty="0"/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Finance Manager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Business Manager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Operations Manager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Research Manager </a:t>
            </a:r>
          </a:p>
          <a:p>
            <a:pPr marL="50800" indent="0">
              <a:buNone/>
            </a:pPr>
            <a:endParaRPr lang="en-US" sz="1050" dirty="0"/>
          </a:p>
          <a:p>
            <a:pPr marL="50800" indent="0">
              <a:buNone/>
            </a:pPr>
            <a:r>
              <a:rPr lang="en-US" sz="1400" b="1" dirty="0"/>
              <a:t>Typical responsibilities: </a:t>
            </a:r>
            <a:endParaRPr lang="en-US" sz="1400" dirty="0"/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Budget tracking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Monthly reporting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Productivity Metrics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Faculty Incentive </a:t>
            </a:r>
          </a:p>
          <a:p>
            <a:pPr marL="336550" indent="-285750">
              <a:buFont typeface="Calibri,Sans-Serif"/>
              <a:buChar char="-"/>
            </a:pPr>
            <a:r>
              <a:rPr lang="en-US" sz="1400" dirty="0"/>
              <a:t>Management of day-to-day</a:t>
            </a:r>
          </a:p>
          <a:p>
            <a:pPr marL="50800" indent="0">
              <a:buNone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134B6-E3AE-B267-BE42-803F95477061}"/>
              </a:ext>
            </a:extLst>
          </p:cNvPr>
          <p:cNvSpPr txBox="1"/>
          <p:nvPr/>
        </p:nvSpPr>
        <p:spPr>
          <a:xfrm>
            <a:off x="6163136" y="1600200"/>
            <a:ext cx="2980864" cy="48782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08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Level 3</a:t>
            </a:r>
          </a:p>
          <a:p>
            <a:pPr marL="508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Finance Support Roles</a:t>
            </a:r>
          </a:p>
          <a:p>
            <a:pPr marL="50800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b="1" dirty="0">
              <a:latin typeface="Calibri"/>
            </a:endParaRPr>
          </a:p>
          <a:p>
            <a:pPr rtl="0"/>
            <a:r>
              <a:rPr lang="en-US" sz="1400" b="1" baseline="0" dirty="0">
                <a:latin typeface="Calibri"/>
                <a:ea typeface="Arial"/>
                <a:cs typeface="Arial"/>
              </a:rPr>
              <a:t>Most Common titles:</a:t>
            </a:r>
            <a:r>
              <a:rPr lang="en-US" sz="1400" dirty="0">
                <a:latin typeface="Calibri"/>
                <a:ea typeface="Arial"/>
                <a:cs typeface="Arial"/>
              </a:rPr>
              <a:t>​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Finance Coordinator 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Budget Analyst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Financial Specialist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Grant/Contract Coordinator </a:t>
            </a:r>
          </a:p>
          <a:p>
            <a:pPr rtl="0"/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  <a:endParaRPr lang="en-US" sz="2000" dirty="0">
              <a:latin typeface="Calibri"/>
            </a:endParaRPr>
          </a:p>
          <a:p>
            <a:pPr rtl="0"/>
            <a:r>
              <a:rPr lang="en-US" sz="1400" b="1" baseline="0" dirty="0">
                <a:latin typeface="Calibri"/>
                <a:ea typeface="Arial"/>
                <a:cs typeface="Arial"/>
              </a:rPr>
              <a:t>Typical responsibilities: </a:t>
            </a:r>
            <a:r>
              <a:rPr lang="en-US" sz="1400" dirty="0">
                <a:latin typeface="Calibri"/>
                <a:ea typeface="Arial"/>
                <a:cs typeface="Arial"/>
              </a:rPr>
              <a:t>​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Expense Reconciliation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Grant accounting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Purchase Management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Financial tracking</a:t>
            </a:r>
          </a:p>
          <a:p>
            <a:pPr marL="336550" indent="-285750">
              <a:spcBef>
                <a:spcPts val="560"/>
              </a:spcBef>
              <a:buClr>
                <a:schemeClr val="dk1"/>
              </a:buClr>
              <a:buSzPts val="2800"/>
              <a:buFont typeface="Calibri,Sans-Serif"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Financial Reporting Preparation</a:t>
            </a:r>
          </a:p>
          <a:p>
            <a:pPr marL="336550" indent="-285750">
              <a:buFont typeface="Calibri,Sans-Serif"/>
              <a:buChar char="-"/>
            </a:pPr>
            <a:endParaRPr lang="en-US" dirty="0">
              <a:latin typeface="Calibr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9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717F-D183-52D9-7B27-1C2E8ABE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Data Findings  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50096-2ACA-0F2E-B4DC-666BF298F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More than 90% of Tier 1 staff members reported effort distributions across several areas. 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Data shows additional staff is allocated to finance more in a decentralized model and hybrid than a centralized model. </a:t>
            </a:r>
          </a:p>
        </p:txBody>
      </p:sp>
    </p:spTree>
    <p:extLst>
      <p:ext uri="{BB962C8B-B14F-4D97-AF65-F5344CB8AC3E}">
        <p14:creationId xmlns:p14="http://schemas.microsoft.com/office/powerpoint/2010/main" val="4265996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B1AA-06A7-8D40-E852-3DD290D2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 &amp;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FD337-00A9-1CF7-1B63-2A9B08940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90390"/>
            <a:ext cx="4813300" cy="5069054"/>
          </a:xfrm>
        </p:spPr>
        <p:txBody>
          <a:bodyPr>
            <a:normAutofit fontScale="77500" lnSpcReduction="20000"/>
          </a:bodyPr>
          <a:lstStyle/>
          <a:p>
            <a:pPr marL="50800" indent="0">
              <a:spcBef>
                <a:spcPts val="3500"/>
              </a:spcBef>
              <a:buNone/>
            </a:pPr>
            <a:r>
              <a:rPr lang="en-US" sz="2400" dirty="0"/>
              <a:t>Annual or bi-annual survey</a:t>
            </a:r>
          </a:p>
          <a:p>
            <a:pPr marL="50800" indent="0">
              <a:spcBef>
                <a:spcPts val="3500"/>
              </a:spcBef>
              <a:buNone/>
            </a:pPr>
            <a:r>
              <a:rPr lang="en-US" sz="2400" dirty="0"/>
              <a:t>Further breakdown areas for: research, billing/coding, admin assistant roles </a:t>
            </a:r>
            <a:endParaRPr lang="en-US" sz="2000" dirty="0"/>
          </a:p>
          <a:p>
            <a:pPr marL="50800" indent="0">
              <a:spcBef>
                <a:spcPts val="3500"/>
              </a:spcBef>
              <a:buNone/>
            </a:pPr>
            <a:r>
              <a:rPr lang="en-US" sz="2400" dirty="0"/>
              <a:t>Other foundational questions </a:t>
            </a:r>
          </a:p>
          <a:p>
            <a:pPr lvl="1">
              <a:spcBef>
                <a:spcPts val="3500"/>
              </a:spcBef>
            </a:pPr>
            <a:r>
              <a:rPr lang="en-US" sz="2000" dirty="0"/>
              <a:t>Turnover and connection to centralization </a:t>
            </a:r>
          </a:p>
          <a:p>
            <a:pPr lvl="1">
              <a:spcBef>
                <a:spcPts val="3500"/>
              </a:spcBef>
            </a:pPr>
            <a:r>
              <a:rPr lang="en-US" sz="2000" dirty="0"/>
              <a:t>How hybrid is defined </a:t>
            </a:r>
            <a:endParaRPr lang="en-US" sz="2400" dirty="0"/>
          </a:p>
          <a:p>
            <a:pPr marL="50800" indent="0">
              <a:spcBef>
                <a:spcPts val="3500"/>
              </a:spcBef>
              <a:buNone/>
            </a:pPr>
            <a:r>
              <a:rPr lang="en-US" sz="2400" dirty="0"/>
              <a:t>Future opportunities for publications </a:t>
            </a:r>
          </a:p>
          <a:p>
            <a:pPr marL="50800" indent="0">
              <a:spcBef>
                <a:spcPts val="3500"/>
              </a:spcBef>
              <a:buNone/>
            </a:pPr>
            <a:r>
              <a:rPr lang="en-US" sz="2400" dirty="0"/>
              <a:t>Possible future lunch &amp; learn topic </a:t>
            </a:r>
          </a:p>
        </p:txBody>
      </p:sp>
      <p:pic>
        <p:nvPicPr>
          <p:cNvPr id="12" name="Picture 11" descr="A magnifying glass over questions&#10;&#10;AI-generated content may be incorrect.">
            <a:extLst>
              <a:ext uri="{FF2B5EF4-FFF2-40B4-BE49-F238E27FC236}">
                <a16:creationId xmlns:a16="http://schemas.microsoft.com/office/drawing/2014/main" id="{4C96C15C-AFCB-5B1E-F02B-BD5689C1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05401" y="2270415"/>
            <a:ext cx="4038599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3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AB6-D240-4540-C7B8-A23F8DF8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AB87A2-34DF-47F1-153E-47D021F8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66404"/>
              </p:ext>
            </p:extLst>
          </p:nvPr>
        </p:nvGraphicFramePr>
        <p:xfrm>
          <a:off x="457200" y="1446213"/>
          <a:ext cx="8536488" cy="48382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18942">
                  <a:extLst>
                    <a:ext uri="{9D8B030D-6E8A-4147-A177-3AD203B41FA5}">
                      <a16:colId xmlns:a16="http://schemas.microsoft.com/office/drawing/2014/main" val="2058074119"/>
                    </a:ext>
                  </a:extLst>
                </a:gridCol>
                <a:gridCol w="6217546">
                  <a:extLst>
                    <a:ext uri="{9D8B030D-6E8A-4147-A177-3AD203B41FA5}">
                      <a16:colId xmlns:a16="http://schemas.microsoft.com/office/drawing/2014/main" val="42958307"/>
                    </a:ext>
                  </a:extLst>
                </a:gridCol>
              </a:tblGrid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Term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Definition Description/Rule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6714910"/>
                  </a:ext>
                </a:extLst>
              </a:tr>
              <a:tr h="311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Centralized resources 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Work done in a central unit outside the department, whether in the college, practice plan, or health system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8843388"/>
                  </a:ext>
                </a:extLst>
              </a:tr>
              <a:tr h="3278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Clinical Operations/Scheduling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Supports patient care, including clinical mission support, project management of clinical operations, physician scheduling in system, provider gone time, etc.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5014256"/>
                  </a:ext>
                </a:extLst>
              </a:tr>
              <a:tr h="3114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Decentralized resources 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Departments largely responsible for all or majority of daily operations with minimally centralized resources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7421782"/>
                  </a:ext>
                </a:extLst>
              </a:tr>
              <a:tr h="5302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Education FTE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Effort dedicated to coordination of UME, GME, or CME activities and management of all educational programs that rotate/impact clinical departments: clinical rotations, course development &amp; coordination, accreditation, partner agreements, etc. 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2330801"/>
                  </a:ext>
                </a:extLst>
              </a:tr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External to the institution resources 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Work is outsourced to a unit that is external to the institution  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040663"/>
                  </a:ext>
                </a:extLst>
              </a:tr>
              <a:tr h="3687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Finance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Effort dedicated to all financial matters including budget, funds flow, compensation, reimbursement, and Research post award if applicable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3825855"/>
                  </a:ext>
                </a:extLst>
              </a:tr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FTE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Full Time Equivalent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4425702"/>
                  </a:ext>
                </a:extLst>
              </a:tr>
              <a:tr h="3567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General Administrative Support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Administrative Assistants, secretaries - calendar management, meeting setup, event coordination, expense management, travel coordination, CV/resume management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1877367"/>
                  </a:ext>
                </a:extLst>
              </a:tr>
              <a:tr h="4671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Human Resources &amp; Faculty Affairs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Talent Acquisition/Faculty Recruitment, Employee Relations, Compensation, Onboarding and Professional Development, Policy &amp; Procedure Compliance, Promotions, appointments, Tenure process, Terminations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3913943"/>
                  </a:ext>
                </a:extLst>
              </a:tr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Hybrid Centralization of resources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Resources are a mix of centralized in a unit outside the department or in the department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8257637"/>
                  </a:ext>
                </a:extLst>
              </a:tr>
              <a:tr h="3278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Marketing/ Communications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Staff responsible for communications, website management, marketing, social media, possibly development, philanthropy, etc.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5189026"/>
                  </a:ext>
                </a:extLst>
              </a:tr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Performance Reporting / Analytics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Effort dedicated to pulling data, generating and analyzing reports, etc.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636706"/>
                  </a:ext>
                </a:extLst>
              </a:tr>
              <a:tr h="3278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Project Management / Process Improvement / Change Management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Project Management, Process Improvement, Change Management, communications; other department administration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2262338"/>
                  </a:ext>
                </a:extLst>
              </a:tr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Reimbursement/Rev Cycle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Staff responsible for billing, coding, or reimbursement management 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6727868"/>
                  </a:ext>
                </a:extLst>
              </a:tr>
              <a:tr h="3278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Research FTE/Type of Research </a:t>
                      </a:r>
                      <a:endParaRPr lang="en-US" sz="1000" b="1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Effort dedicated to coordination of Research operations, projects, funding, or management.  This also includes preaward and clinical trials support. Lab staff should be identified in Column I</a:t>
                      </a:r>
                      <a:endParaRPr lang="en-US" sz="1050" b="0" i="0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1331976"/>
                  </a:ext>
                </a:extLst>
              </a:tr>
              <a:tr h="1639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Other / Not Sure (please enter)</a:t>
                      </a:r>
                      <a:endParaRPr lang="en-US" sz="1000" b="1" i="1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u="none" strike="noStrike" dirty="0">
                          <a:effectLst/>
                        </a:rPr>
                        <a:t>Enter any information that has been missed above</a:t>
                      </a:r>
                      <a:endParaRPr lang="en-US" sz="1050" b="0" i="1" u="none" strike="noStrike" dirty="0">
                        <a:solidFill>
                          <a:srgbClr val="1048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335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526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5B3F-DE83-0C88-5977-EEEC6E3FC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7774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671A5-0888-D23A-1EB9-294089B753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9272" y="1796000"/>
            <a:ext cx="3924300" cy="4542169"/>
          </a:xfrm>
        </p:spPr>
        <p:txBody>
          <a:bodyPr anchor="t">
            <a:normAutofit fontScale="85000" lnSpcReduction="20000"/>
          </a:bodyPr>
          <a:lstStyle/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bg1"/>
                </a:solidFill>
              </a:rPr>
              <a:t>Benton Baker, MBA   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bg1"/>
                </a:solidFill>
              </a:rPr>
              <a:t>Sara Engel, MBA, CEAMA 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bg1"/>
                </a:solidFill>
              </a:rPr>
              <a:t>Bonnie Lemelin, MBA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bg1"/>
                </a:solidFill>
              </a:rPr>
              <a:t>Becky McGown, MBA  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bg1"/>
                </a:solidFill>
              </a:rPr>
              <a:t>Jennifer Muir, EdD, MBA    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tx1"/>
                </a:solidFill>
              </a:rPr>
              <a:t>John R. Rottenborn, MBA  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tx1"/>
                </a:solidFill>
              </a:rPr>
              <a:t>Alyssa Starcher, MTDA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700" b="0" i="1" u="none" strike="noStrike" cap="none" dirty="0">
                <a:solidFill>
                  <a:schemeClr val="tx1"/>
                </a:solidFill>
              </a:rPr>
              <a:t>Tanner Vincent, MHSA</a:t>
            </a:r>
          </a:p>
          <a:p>
            <a:pPr marL="254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2700" b="0" i="0" u="none" strike="noStrike" cap="none" dirty="0">
              <a:solidFill>
                <a:schemeClr val="tx1"/>
              </a:solidFill>
            </a:endParaRPr>
          </a:p>
        </p:txBody>
      </p:sp>
      <p:pic>
        <p:nvPicPr>
          <p:cNvPr id="10" name="Picture Placeholder 13" descr="A yellow envelope with a note and a pen&#10;&#10;AI-generated content may be incorrect.">
            <a:extLst>
              <a:ext uri="{FF2B5EF4-FFF2-40B4-BE49-F238E27FC236}">
                <a16:creationId xmlns:a16="http://schemas.microsoft.com/office/drawing/2014/main" id="{A4532664-7533-56CA-B52E-D7441A375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64" r="3" b="3"/>
          <a:stretch>
            <a:fillRect/>
          </a:stretch>
        </p:blipFill>
        <p:spPr>
          <a:xfrm>
            <a:off x="4890429" y="1323672"/>
            <a:ext cx="3796371" cy="421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853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B7B-0E61-970A-6C28-8B80E0CF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22052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DBB18E6-4DF6-1FCE-E3CA-7C5BC3F46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377232"/>
              </p:ext>
            </p:extLst>
          </p:nvPr>
        </p:nvGraphicFramePr>
        <p:xfrm>
          <a:off x="457200" y="1491274"/>
          <a:ext cx="8229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06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9A3D-14DB-07D5-82B9-14D5FFC3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Survey?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7F70-D9EB-EA2C-D001-5317DBAE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298" y="1693719"/>
            <a:ext cx="2937229" cy="4520045"/>
          </a:xfrm>
        </p:spPr>
        <p:txBody>
          <a:bodyPr>
            <a:normAutofit fontScale="47500" lnSpcReduction="20000"/>
          </a:bodyPr>
          <a:lstStyle/>
          <a:p>
            <a:pPr marL="114300" indent="0">
              <a:spcBef>
                <a:spcPts val="3000"/>
              </a:spcBef>
              <a:buNone/>
            </a:pPr>
            <a:r>
              <a:rPr lang="en-US" dirty="0"/>
              <a:t>According to the  AAMC, mean Admin staff to MD ratio is 0.246 across all schools</a:t>
            </a:r>
          </a:p>
          <a:p>
            <a:pPr marL="114300" lvl="0" indent="0">
              <a:spcBef>
                <a:spcPts val="3000"/>
              </a:spcBef>
              <a:buNone/>
            </a:pPr>
            <a:r>
              <a:rPr lang="en-US" dirty="0"/>
              <a:t>Business/Administrative Staff important part of department structure </a:t>
            </a:r>
          </a:p>
          <a:p>
            <a:pPr marL="114300" lvl="0" indent="0">
              <a:spcBef>
                <a:spcPts val="3000"/>
              </a:spcBef>
              <a:buNone/>
            </a:pPr>
            <a:r>
              <a:rPr lang="en-US" dirty="0"/>
              <a:t>Little to no data on staff ratios or expectations for support </a:t>
            </a:r>
          </a:p>
          <a:p>
            <a:pPr marL="114300" indent="0">
              <a:spcBef>
                <a:spcPts val="3000"/>
              </a:spcBef>
              <a:buNone/>
            </a:pPr>
            <a:r>
              <a:rPr lang="en-US" dirty="0"/>
              <a:t> Difficult to advocate for additional staffing </a:t>
            </a:r>
          </a:p>
          <a:p>
            <a:pPr marL="114300" indent="0">
              <a:spcBef>
                <a:spcPts val="3000"/>
              </a:spcBef>
              <a:buNone/>
            </a:pPr>
            <a:r>
              <a:rPr lang="en-US" dirty="0"/>
              <a:t>Aim to create an understanding and inform future staffing decisions </a:t>
            </a:r>
          </a:p>
          <a:p>
            <a:pPr marL="114300" indent="0">
              <a:spcBef>
                <a:spcPts val="30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99469-D51F-8FBB-D8CE-B70280E09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874840"/>
            <a:ext cx="5413664" cy="2501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BBAF3-4CBD-B700-2115-AA1C9906D10C}"/>
              </a:ext>
            </a:extLst>
          </p:cNvPr>
          <p:cNvSpPr txBox="1"/>
          <p:nvPr/>
        </p:nvSpPr>
        <p:spPr>
          <a:xfrm>
            <a:off x="4145280" y="4376202"/>
            <a:ext cx="48726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en-US" sz="800" b="1" i="0" dirty="0">
                <a:effectLst/>
                <a:latin typeface="Segoe UI" panose="020B0502040204020203" pitchFamily="34" charset="0"/>
              </a:rPr>
              <a:t>Source:</a:t>
            </a:r>
            <a:r>
              <a:rPr lang="en-US" sz="800" b="0" i="0" dirty="0">
                <a:effectLst/>
                <a:latin typeface="Segoe UI" panose="020B0502040204020203" pitchFamily="34" charset="0"/>
              </a:rPr>
              <a:t> Association of American Medical Colleges (AAMC). </a:t>
            </a:r>
            <a:r>
              <a:rPr lang="en-US" sz="800" b="0" i="1" dirty="0">
                <a:effectLst/>
                <a:latin typeface="Segoe UI" panose="020B0502040204020203" pitchFamily="34" charset="0"/>
              </a:rPr>
              <a:t>[Infrastructure Review: Administrative Staff Head Count Per Full-Time Faculty at U.S. Medical School]</a:t>
            </a:r>
            <a:r>
              <a:rPr lang="en-US" sz="800" b="0" i="0" dirty="0">
                <a:effectLst/>
                <a:latin typeface="Segoe UI" panose="020B0502040204020203" pitchFamily="34" charset="0"/>
              </a:rPr>
              <a:t>. https://www.aamc.org/media/84581/download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67E47-1216-CDCD-1FF2-47FEB5F20635}"/>
              </a:ext>
            </a:extLst>
          </p:cNvPr>
          <p:cNvSpPr/>
          <p:nvPr/>
        </p:nvSpPr>
        <p:spPr>
          <a:xfrm>
            <a:off x="3543300" y="3689131"/>
            <a:ext cx="5413664" cy="33633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F8B31B-C3E4-5ACA-6097-DEE2DA9F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8445"/>
            <a:ext cx="7772400" cy="1362075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Presented by Jennifer Muir &amp; Alyssa Starcher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90A1-A734-2121-74A3-3586E01F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en-US" sz="4400" b="1" dirty="0"/>
              <a:t>High Level Findings </a:t>
            </a:r>
          </a:p>
        </p:txBody>
      </p:sp>
    </p:spTree>
    <p:extLst>
      <p:ext uri="{BB962C8B-B14F-4D97-AF65-F5344CB8AC3E}">
        <p14:creationId xmlns:p14="http://schemas.microsoft.com/office/powerpoint/2010/main" val="95211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F34E-F3EB-F88A-F399-076C556D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findings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9784E-E0DE-ED45-43C8-2E002FB9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5728" cy="4525963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250000"/>
              </a:lnSpc>
              <a:buNone/>
            </a:pPr>
            <a:r>
              <a:rPr lang="en-US" sz="2400" dirty="0"/>
              <a:t>30 institutions</a:t>
            </a:r>
          </a:p>
          <a:p>
            <a:pPr marL="114300" indent="0">
              <a:lnSpc>
                <a:spcPct val="250000"/>
              </a:lnSpc>
              <a:buNone/>
            </a:pPr>
            <a:r>
              <a:rPr lang="en-US" sz="2400" dirty="0"/>
              <a:t>1,115 employees</a:t>
            </a:r>
          </a:p>
          <a:p>
            <a:pPr marL="114300" indent="0">
              <a:lnSpc>
                <a:spcPct val="250000"/>
              </a:lnSpc>
              <a:buNone/>
            </a:pPr>
            <a:r>
              <a:rPr lang="en-US" sz="2400" dirty="0"/>
              <a:t>35 employees per department</a:t>
            </a:r>
          </a:p>
          <a:p>
            <a:pPr marL="114300" indent="0">
              <a:lnSpc>
                <a:spcPct val="250000"/>
              </a:lnSpc>
              <a:buNone/>
            </a:pPr>
            <a:r>
              <a:rPr lang="en-US" sz="2400" dirty="0"/>
              <a:t>73% of all employees employed by department</a:t>
            </a:r>
          </a:p>
          <a:p>
            <a:pPr marL="114300" indent="0">
              <a:lnSpc>
                <a:spcPct val="250000"/>
              </a:lnSpc>
              <a:buNone/>
            </a:pPr>
            <a:r>
              <a:rPr lang="en-US" sz="2400" dirty="0"/>
              <a:t>Ratio for Emergency Medicine as compared to the AAMC: </a:t>
            </a:r>
            <a:r>
              <a:rPr lang="en-US" sz="2400" b="1" dirty="0"/>
              <a:t>~0.5 </a:t>
            </a:r>
          </a:p>
        </p:txBody>
      </p:sp>
    </p:spTree>
    <p:extLst>
      <p:ext uri="{BB962C8B-B14F-4D97-AF65-F5344CB8AC3E}">
        <p14:creationId xmlns:p14="http://schemas.microsoft.com/office/powerpoint/2010/main" val="170897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3DB6-7336-A90B-160C-6AF58BC8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Findings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FDFB-EAD0-C24A-E117-C914AF26A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is additional staffing determined?</a:t>
            </a:r>
          </a:p>
          <a:p>
            <a:pPr lvl="1">
              <a:buFont typeface="Courier New"/>
              <a:buChar char="o"/>
            </a:pPr>
            <a:r>
              <a:rPr lang="en-US" dirty="0"/>
              <a:t>43% uses financial considerations</a:t>
            </a:r>
          </a:p>
          <a:p>
            <a:pPr lvl="1">
              <a:buFont typeface="Courier New"/>
              <a:buChar char="o"/>
            </a:pPr>
            <a:r>
              <a:rPr lang="en-US" dirty="0"/>
              <a:t>54% use multiple methodology</a:t>
            </a:r>
          </a:p>
          <a:p>
            <a:pPr lvl="1">
              <a:buFont typeface="Courier New"/>
              <a:buChar char="o"/>
            </a:pPr>
            <a:r>
              <a:rPr lang="en-US" dirty="0"/>
              <a:t>3% use staffing ratios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Pediatrics support </a:t>
            </a:r>
          </a:p>
          <a:p>
            <a:pPr lvl="1">
              <a:buFont typeface="Courier New"/>
              <a:buChar char="o"/>
            </a:pPr>
            <a:r>
              <a:rPr lang="en-US" dirty="0"/>
              <a:t>60% support a peds mission in some way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3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F870-062F-94C9-5452-DEFC7E6E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Institutions</a:t>
            </a:r>
          </a:p>
        </p:txBody>
      </p:sp>
      <p:pic>
        <p:nvPicPr>
          <p:cNvPr id="3" name="Picture 2" descr="A map of the united states with red pins&#10;&#10;AI-generated content may be incorrect.">
            <a:extLst>
              <a:ext uri="{FF2B5EF4-FFF2-40B4-BE49-F238E27FC236}">
                <a16:creationId xmlns:a16="http://schemas.microsoft.com/office/drawing/2014/main" id="{65CCF672-7932-B9CC-A292-47BAFD0C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00" t="12690" r="11714" b="10982"/>
          <a:stretch>
            <a:fillRect/>
          </a:stretch>
        </p:blipFill>
        <p:spPr>
          <a:xfrm>
            <a:off x="277792" y="1300774"/>
            <a:ext cx="8409008" cy="47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0586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1529</Words>
  <Application>Microsoft Macintosh PowerPoint</Application>
  <PresentationFormat>On-screen Show (4:3)</PresentationFormat>
  <Paragraphs>313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Calibri,Sans-Serif</vt:lpstr>
      <vt:lpstr>Courier New</vt:lpstr>
      <vt:lpstr>Segoe UI</vt:lpstr>
      <vt:lpstr>AACEM PowerPoint Template</vt:lpstr>
      <vt:lpstr>Benchmark Analytics:  Introducing the Administrative Staff Survey </vt:lpstr>
      <vt:lpstr>Staff Survey Committee </vt:lpstr>
      <vt:lpstr>Disclosures  </vt:lpstr>
      <vt:lpstr>Agenda</vt:lpstr>
      <vt:lpstr>Why This Survey? </vt:lpstr>
      <vt:lpstr>Presented by Jennifer Muir &amp; Alyssa Starcher </vt:lpstr>
      <vt:lpstr>High level findings </vt:lpstr>
      <vt:lpstr>High Level Findings </vt:lpstr>
      <vt:lpstr>Participating Institutions</vt:lpstr>
      <vt:lpstr>Interesting findings </vt:lpstr>
      <vt:lpstr>Centralization Across Unique Domains</vt:lpstr>
      <vt:lpstr>Presented by Benton Baker</vt:lpstr>
      <vt:lpstr>Centralization Index</vt:lpstr>
      <vt:lpstr>Centralization Across Domains </vt:lpstr>
      <vt:lpstr>Data overview</vt:lpstr>
      <vt:lpstr>Admin Staff Headcount vs Size</vt:lpstr>
      <vt:lpstr>Admin Staff (Excluding Research) vs Size</vt:lpstr>
      <vt:lpstr>PowerPoint Presentation</vt:lpstr>
      <vt:lpstr>Presented by John Rottenborn </vt:lpstr>
      <vt:lpstr>General Administrative Support Administrative Assistant </vt:lpstr>
      <vt:lpstr>General Administrative Support Administrative Assistant </vt:lpstr>
      <vt:lpstr>Presented by Frank Jurkiewicz </vt:lpstr>
      <vt:lpstr>Clinical Operations</vt:lpstr>
      <vt:lpstr>Clinical Operations</vt:lpstr>
      <vt:lpstr>Presented by Bonnie Lemelin</vt:lpstr>
      <vt:lpstr>Education &amp; Centralization</vt:lpstr>
      <vt:lpstr>Do you provide additional administrative staffing over ACGME requirements? </vt:lpstr>
      <vt:lpstr>Approaches to Non-ACGME Fellowship Administrative Effort </vt:lpstr>
      <vt:lpstr>Presented by Becky McGown &amp; Tanner Vincent  </vt:lpstr>
      <vt:lpstr>Research </vt:lpstr>
      <vt:lpstr>Research</vt:lpstr>
      <vt:lpstr>Research</vt:lpstr>
      <vt:lpstr>Presented by Adrian Lopez Rangel</vt:lpstr>
      <vt:lpstr>Finance position summary</vt:lpstr>
      <vt:lpstr>Finance Position Breakdown</vt:lpstr>
      <vt:lpstr>Finance Data Findings  </vt:lpstr>
      <vt:lpstr>Future direction &amp; Questions </vt:lpstr>
      <vt:lpstr>Definitions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Megan Schagrin</dc:creator>
  <cp:lastModifiedBy>Engel, Sara</cp:lastModifiedBy>
  <cp:revision>4</cp:revision>
  <dcterms:created xsi:type="dcterms:W3CDTF">2016-01-28T22:56:32Z</dcterms:created>
  <dcterms:modified xsi:type="dcterms:W3CDTF">2026-03-17T19:12:11Z</dcterms:modified>
</cp:coreProperties>
</file>