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notesSlides/notesSlide2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5.xml" ContentType="application/vnd.openxmlformats-officedocument.presentationml.notesSlide+xml"/>
  <Override PartName="/ppt/charts/chartEx1.xml" ContentType="application/vnd.ms-office.chartex+xml"/>
  <Override PartName="/ppt/charts/style19.xml" ContentType="application/vnd.ms-office.chartstyle+xml"/>
  <Override PartName="/ppt/charts/colors19.xml" ContentType="application/vnd.ms-office.chartcolorstyle+xml"/>
  <Override PartName="/ppt/notesSlides/notesSlide36.xml" ContentType="application/vnd.openxmlformats-officedocument.presentationml.notesSlide+xml"/>
  <Override PartName="/ppt/charts/chart19.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7.xml" ContentType="application/vnd.openxmlformats-officedocument.presentationml.notesSlide+xml"/>
  <Override PartName="/ppt/charts/chart20.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8.xml" ContentType="application/vnd.openxmlformats-officedocument.presentationml.notesSlide+xml"/>
  <Override PartName="/ppt/charts/chart21.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2.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3.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9.xml" ContentType="application/vnd.openxmlformats-officedocument.presentationml.notesSlide+xml"/>
  <Override PartName="/ppt/charts/chart24.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0.xml" ContentType="application/vnd.openxmlformats-officedocument.presentationml.notesSlide+xml"/>
  <Override PartName="/ppt/charts/chart25.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1.xml" ContentType="application/vnd.openxmlformats-officedocument.presentationml.notesSlide+xml"/>
  <Override PartName="/ppt/charts/chart26.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2.xml" ContentType="application/vnd.openxmlformats-officedocument.presentationml.notesSlide+xml"/>
  <Override PartName="/ppt/charts/chart27.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4.xml" ContentType="application/vnd.openxmlformats-officedocument.drawingml.chartshapes+xml"/>
  <Override PartName="/ppt/notesSlides/notesSlide43.xml" ContentType="application/vnd.openxmlformats-officedocument.presentationml.notesSlide+xml"/>
  <Override PartName="/ppt/charts/chart28.xml" ContentType="application/vnd.openxmlformats-officedocument.drawingml.chart+xml"/>
  <Override PartName="/ppt/charts/style29.xml" ContentType="application/vnd.ms-office.chartstyle+xml"/>
  <Override PartName="/ppt/charts/colors29.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 id="2147483663" r:id="rId6"/>
  </p:sldMasterIdLst>
  <p:notesMasterIdLst>
    <p:notesMasterId r:id="rId65"/>
  </p:notesMasterIdLst>
  <p:sldIdLst>
    <p:sldId id="564" r:id="rId7"/>
    <p:sldId id="1108" r:id="rId8"/>
    <p:sldId id="1152" r:id="rId9"/>
    <p:sldId id="1153" r:id="rId10"/>
    <p:sldId id="1134" r:id="rId11"/>
    <p:sldId id="1040" r:id="rId12"/>
    <p:sldId id="929" r:id="rId13"/>
    <p:sldId id="1154" r:id="rId14"/>
    <p:sldId id="1155" r:id="rId15"/>
    <p:sldId id="1156" r:id="rId16"/>
    <p:sldId id="1124" r:id="rId17"/>
    <p:sldId id="1125" r:id="rId18"/>
    <p:sldId id="1126" r:id="rId19"/>
    <p:sldId id="1143" r:id="rId20"/>
    <p:sldId id="1073" r:id="rId21"/>
    <p:sldId id="1157" r:id="rId22"/>
    <p:sldId id="1085" r:id="rId23"/>
    <p:sldId id="1146" r:id="rId24"/>
    <p:sldId id="1081" r:id="rId25"/>
    <p:sldId id="256" r:id="rId26"/>
    <p:sldId id="1158" r:id="rId27"/>
    <p:sldId id="1117" r:id="rId28"/>
    <p:sldId id="1087" r:id="rId29"/>
    <p:sldId id="881" r:id="rId30"/>
    <p:sldId id="526" r:id="rId31"/>
    <p:sldId id="1147" r:id="rId32"/>
    <p:sldId id="625" r:id="rId33"/>
    <p:sldId id="631" r:id="rId34"/>
    <p:sldId id="1159" r:id="rId35"/>
    <p:sldId id="1030" r:id="rId36"/>
    <p:sldId id="1160" r:id="rId37"/>
    <p:sldId id="1161" r:id="rId38"/>
    <p:sldId id="965" r:id="rId39"/>
    <p:sldId id="1061" r:id="rId40"/>
    <p:sldId id="1032" r:id="rId41"/>
    <p:sldId id="1033" r:id="rId42"/>
    <p:sldId id="1034" r:id="rId43"/>
    <p:sldId id="1035" r:id="rId44"/>
    <p:sldId id="1036" r:id="rId45"/>
    <p:sldId id="1058" r:id="rId46"/>
    <p:sldId id="1067" r:id="rId47"/>
    <p:sldId id="1059" r:id="rId48"/>
    <p:sldId id="669" r:id="rId49"/>
    <p:sldId id="1119" r:id="rId50"/>
    <p:sldId id="1112" r:id="rId51"/>
    <p:sldId id="1118" r:id="rId52"/>
    <p:sldId id="1113" r:id="rId53"/>
    <p:sldId id="1116" r:id="rId54"/>
    <p:sldId id="1123" r:id="rId55"/>
    <p:sldId id="1093" r:id="rId56"/>
    <p:sldId id="1022" r:id="rId57"/>
    <p:sldId id="1114" r:id="rId58"/>
    <p:sldId id="1121" r:id="rId59"/>
    <p:sldId id="932" r:id="rId60"/>
    <p:sldId id="1109" r:id="rId61"/>
    <p:sldId id="1115" r:id="rId62"/>
    <p:sldId id="1111" r:id="rId63"/>
    <p:sldId id="1023" r:id="rId64"/>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Scheulen" initials="JS" lastIdx="1" clrIdx="0">
    <p:extLst>
      <p:ext uri="{19B8F6BF-5375-455C-9EA6-DF929625EA0E}">
        <p15:presenceInfo xmlns:p15="http://schemas.microsoft.com/office/powerpoint/2012/main" userId="S::jscheul1@jh.edu::e0ee999e-2a27-4335-9ae8-36d45d3267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18"/>
    <a:srgbClr val="FFCC66"/>
    <a:srgbClr val="FF66FF"/>
    <a:srgbClr val="FF99FF"/>
    <a:srgbClr val="9999FF"/>
    <a:srgbClr val="99CCFF"/>
    <a:srgbClr val="6FB185"/>
    <a:srgbClr val="3399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F59C2-0986-4524-AFA5-DB69BE2DF4BF}" v="653" dt="2026-03-16T01:57:24.730"/>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80" autoAdjust="0"/>
    <p:restoredTop sz="93686" autoAdjust="0"/>
  </p:normalViewPr>
  <p:slideViewPr>
    <p:cSldViewPr snapToGrid="0" snapToObjects="1">
      <p:cViewPr varScale="1">
        <p:scale>
          <a:sx n="81" d="100"/>
          <a:sy n="81" d="100"/>
        </p:scale>
        <p:origin x="1330" y="28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bins, Kain" userId="57e58e06-2989-4aae-ae68-6e2d7ac06ccf" providerId="ADAL" clId="{86F950A3-A9D2-4A8A-B3CB-E4FDD611B729}"/>
    <pc:docChg chg="undo custSel addSld delSld modSld sldOrd delMainMaster">
      <pc:chgData name="Robbins, Kain" userId="57e58e06-2989-4aae-ae68-6e2d7ac06ccf" providerId="ADAL" clId="{86F950A3-A9D2-4A8A-B3CB-E4FDD611B729}" dt="2026-03-16T01:58:14.602" v="1042" actId="255"/>
      <pc:docMkLst>
        <pc:docMk/>
      </pc:docMkLst>
      <pc:sldChg chg="del">
        <pc:chgData name="Robbins, Kain" userId="57e58e06-2989-4aae-ae68-6e2d7ac06ccf" providerId="ADAL" clId="{86F950A3-A9D2-4A8A-B3CB-E4FDD611B729}" dt="2026-03-16T01:13:39.481" v="975" actId="2696"/>
        <pc:sldMkLst>
          <pc:docMk/>
          <pc:sldMk cId="756817790" sldId="256"/>
        </pc:sldMkLst>
      </pc:sldChg>
      <pc:sldChg chg="del">
        <pc:chgData name="Robbins, Kain" userId="57e58e06-2989-4aae-ae68-6e2d7ac06ccf" providerId="ADAL" clId="{86F950A3-A9D2-4A8A-B3CB-E4FDD611B729}" dt="2026-03-16T01:13:39.481" v="975" actId="2696"/>
        <pc:sldMkLst>
          <pc:docMk/>
          <pc:sldMk cId="295791660" sldId="280"/>
        </pc:sldMkLst>
      </pc:sldChg>
      <pc:sldChg chg="del">
        <pc:chgData name="Robbins, Kain" userId="57e58e06-2989-4aae-ae68-6e2d7ac06ccf" providerId="ADAL" clId="{86F950A3-A9D2-4A8A-B3CB-E4FDD611B729}" dt="2026-03-16T01:13:39.481" v="975" actId="2696"/>
        <pc:sldMkLst>
          <pc:docMk/>
          <pc:sldMk cId="3804329439" sldId="307"/>
        </pc:sldMkLst>
      </pc:sldChg>
      <pc:sldChg chg="del">
        <pc:chgData name="Robbins, Kain" userId="57e58e06-2989-4aae-ae68-6e2d7ac06ccf" providerId="ADAL" clId="{86F950A3-A9D2-4A8A-B3CB-E4FDD611B729}" dt="2026-03-16T01:13:39.481" v="975" actId="2696"/>
        <pc:sldMkLst>
          <pc:docMk/>
          <pc:sldMk cId="1238513215" sldId="526"/>
        </pc:sldMkLst>
      </pc:sldChg>
      <pc:sldChg chg="del">
        <pc:chgData name="Robbins, Kain" userId="57e58e06-2989-4aae-ae68-6e2d7ac06ccf" providerId="ADAL" clId="{86F950A3-A9D2-4A8A-B3CB-E4FDD611B729}" dt="2026-03-16T01:13:39.481" v="975" actId="2696"/>
        <pc:sldMkLst>
          <pc:docMk/>
          <pc:sldMk cId="2913586311" sldId="564"/>
        </pc:sldMkLst>
      </pc:sldChg>
      <pc:sldChg chg="del">
        <pc:chgData name="Robbins, Kain" userId="57e58e06-2989-4aae-ae68-6e2d7ac06ccf" providerId="ADAL" clId="{86F950A3-A9D2-4A8A-B3CB-E4FDD611B729}" dt="2026-03-16T01:13:39.481" v="975" actId="2696"/>
        <pc:sldMkLst>
          <pc:docMk/>
          <pc:sldMk cId="1841132297" sldId="578"/>
        </pc:sldMkLst>
      </pc:sldChg>
      <pc:sldChg chg="del">
        <pc:chgData name="Robbins, Kain" userId="57e58e06-2989-4aae-ae68-6e2d7ac06ccf" providerId="ADAL" clId="{86F950A3-A9D2-4A8A-B3CB-E4FDD611B729}" dt="2026-03-16T01:13:39.481" v="975" actId="2696"/>
        <pc:sldMkLst>
          <pc:docMk/>
          <pc:sldMk cId="390604398" sldId="625"/>
        </pc:sldMkLst>
      </pc:sldChg>
      <pc:sldChg chg="del">
        <pc:chgData name="Robbins, Kain" userId="57e58e06-2989-4aae-ae68-6e2d7ac06ccf" providerId="ADAL" clId="{86F950A3-A9D2-4A8A-B3CB-E4FDD611B729}" dt="2026-03-16T01:14:05.126" v="976" actId="2696"/>
        <pc:sldMkLst>
          <pc:docMk/>
          <pc:sldMk cId="565487601" sldId="631"/>
        </pc:sldMkLst>
      </pc:sldChg>
      <pc:sldChg chg="modSp mod ord">
        <pc:chgData name="Robbins, Kain" userId="57e58e06-2989-4aae-ae68-6e2d7ac06ccf" providerId="ADAL" clId="{86F950A3-A9D2-4A8A-B3CB-E4FDD611B729}" dt="2026-03-13T21:38:35.079" v="51"/>
        <pc:sldMkLst>
          <pc:docMk/>
          <pc:sldMk cId="4171026419" sldId="669"/>
        </pc:sldMkLst>
        <pc:spChg chg="mod">
          <ac:chgData name="Robbins, Kain" userId="57e58e06-2989-4aae-ae68-6e2d7ac06ccf" providerId="ADAL" clId="{86F950A3-A9D2-4A8A-B3CB-E4FDD611B729}" dt="2026-03-13T21:38:05.166" v="47" actId="20577"/>
          <ac:spMkLst>
            <pc:docMk/>
            <pc:sldMk cId="4171026419" sldId="669"/>
            <ac:spMk id="5" creationId="{00000000-0000-0000-0000-000000000000}"/>
          </ac:spMkLst>
        </pc:spChg>
        <pc:graphicFrameChg chg="mod">
          <ac:chgData name="Robbins, Kain" userId="57e58e06-2989-4aae-ae68-6e2d7ac06ccf" providerId="ADAL" clId="{86F950A3-A9D2-4A8A-B3CB-E4FDD611B729}" dt="2026-03-13T21:37:40.353" v="32"/>
          <ac:graphicFrameMkLst>
            <pc:docMk/>
            <pc:sldMk cId="4171026419" sldId="669"/>
            <ac:graphicFrameMk id="4" creationId="{00000000-0000-0000-0000-000000000000}"/>
          </ac:graphicFrameMkLst>
        </pc:graphicFrameChg>
        <pc:cxnChg chg="mod">
          <ac:chgData name="Robbins, Kain" userId="57e58e06-2989-4aae-ae68-6e2d7ac06ccf" providerId="ADAL" clId="{86F950A3-A9D2-4A8A-B3CB-E4FDD611B729}" dt="2026-03-13T21:36:43.171" v="20" actId="14100"/>
          <ac:cxnSpMkLst>
            <pc:docMk/>
            <pc:sldMk cId="4171026419" sldId="669"/>
            <ac:cxnSpMk id="9" creationId="{BA5EAE5B-8080-7065-DB3C-91BC532BF6C1}"/>
          </ac:cxnSpMkLst>
        </pc:cxnChg>
      </pc:sldChg>
      <pc:sldChg chg="del">
        <pc:chgData name="Robbins, Kain" userId="57e58e06-2989-4aae-ae68-6e2d7ac06ccf" providerId="ADAL" clId="{86F950A3-A9D2-4A8A-B3CB-E4FDD611B729}" dt="2026-03-16T01:13:39.481" v="975" actId="2696"/>
        <pc:sldMkLst>
          <pc:docMk/>
          <pc:sldMk cId="1092068717" sldId="765"/>
        </pc:sldMkLst>
      </pc:sldChg>
      <pc:sldChg chg="del">
        <pc:chgData name="Robbins, Kain" userId="57e58e06-2989-4aae-ae68-6e2d7ac06ccf" providerId="ADAL" clId="{86F950A3-A9D2-4A8A-B3CB-E4FDD611B729}" dt="2026-03-16T01:13:39.481" v="975" actId="2696"/>
        <pc:sldMkLst>
          <pc:docMk/>
          <pc:sldMk cId="1823871107" sldId="832"/>
        </pc:sldMkLst>
      </pc:sldChg>
      <pc:sldChg chg="del">
        <pc:chgData name="Robbins, Kain" userId="57e58e06-2989-4aae-ae68-6e2d7ac06ccf" providerId="ADAL" clId="{86F950A3-A9D2-4A8A-B3CB-E4FDD611B729}" dt="2026-03-16T01:13:39.481" v="975" actId="2696"/>
        <pc:sldMkLst>
          <pc:docMk/>
          <pc:sldMk cId="3485401093" sldId="881"/>
        </pc:sldMkLst>
      </pc:sldChg>
      <pc:sldChg chg="del">
        <pc:chgData name="Robbins, Kain" userId="57e58e06-2989-4aae-ae68-6e2d7ac06ccf" providerId="ADAL" clId="{86F950A3-A9D2-4A8A-B3CB-E4FDD611B729}" dt="2026-03-16T01:13:39.481" v="975" actId="2696"/>
        <pc:sldMkLst>
          <pc:docMk/>
          <pc:sldMk cId="1004192660" sldId="902"/>
        </pc:sldMkLst>
      </pc:sldChg>
      <pc:sldChg chg="del">
        <pc:chgData name="Robbins, Kain" userId="57e58e06-2989-4aae-ae68-6e2d7ac06ccf" providerId="ADAL" clId="{86F950A3-A9D2-4A8A-B3CB-E4FDD611B729}" dt="2026-03-16T01:13:39.481" v="975" actId="2696"/>
        <pc:sldMkLst>
          <pc:docMk/>
          <pc:sldMk cId="1516639664" sldId="954"/>
        </pc:sldMkLst>
      </pc:sldChg>
      <pc:sldChg chg="del">
        <pc:chgData name="Robbins, Kain" userId="57e58e06-2989-4aae-ae68-6e2d7ac06ccf" providerId="ADAL" clId="{86F950A3-A9D2-4A8A-B3CB-E4FDD611B729}" dt="2026-03-16T01:13:39.481" v="975" actId="2696"/>
        <pc:sldMkLst>
          <pc:docMk/>
          <pc:sldMk cId="379603806" sldId="955"/>
        </pc:sldMkLst>
      </pc:sldChg>
      <pc:sldChg chg="modSp mod">
        <pc:chgData name="Robbins, Kain" userId="57e58e06-2989-4aae-ae68-6e2d7ac06ccf" providerId="ADAL" clId="{86F950A3-A9D2-4A8A-B3CB-E4FDD611B729}" dt="2026-03-15T00:52:54.710" v="128" actId="1076"/>
        <pc:sldMkLst>
          <pc:docMk/>
          <pc:sldMk cId="1435874622" sldId="965"/>
        </pc:sldMkLst>
        <pc:spChg chg="mod">
          <ac:chgData name="Robbins, Kain" userId="57e58e06-2989-4aae-ae68-6e2d7ac06ccf" providerId="ADAL" clId="{86F950A3-A9D2-4A8A-B3CB-E4FDD611B729}" dt="2026-03-15T00:51:49.674" v="122" actId="1076"/>
          <ac:spMkLst>
            <pc:docMk/>
            <pc:sldMk cId="1435874622" sldId="965"/>
            <ac:spMk id="14" creationId="{3FB76716-3894-47A9-860F-EF2D135AB68A}"/>
          </ac:spMkLst>
        </pc:spChg>
        <pc:cxnChg chg="mod">
          <ac:chgData name="Robbins, Kain" userId="57e58e06-2989-4aae-ae68-6e2d7ac06ccf" providerId="ADAL" clId="{86F950A3-A9D2-4A8A-B3CB-E4FDD611B729}" dt="2026-03-15T00:51:37.378" v="120" actId="14100"/>
          <ac:cxnSpMkLst>
            <pc:docMk/>
            <pc:sldMk cId="1435874622" sldId="965"/>
            <ac:cxnSpMk id="9" creationId="{160863C0-9656-4085-9F05-0F7C67814211}"/>
          </ac:cxnSpMkLst>
        </pc:cxnChg>
        <pc:cxnChg chg="mod">
          <ac:chgData name="Robbins, Kain" userId="57e58e06-2989-4aae-ae68-6e2d7ac06ccf" providerId="ADAL" clId="{86F950A3-A9D2-4A8A-B3CB-E4FDD611B729}" dt="2026-03-15T00:52:42.643" v="126" actId="14100"/>
          <ac:cxnSpMkLst>
            <pc:docMk/>
            <pc:sldMk cId="1435874622" sldId="965"/>
            <ac:cxnSpMk id="21" creationId="{C4B889B1-0FC8-4E20-9E11-02A20DE2CB52}"/>
          </ac:cxnSpMkLst>
        </pc:cxnChg>
        <pc:cxnChg chg="mod">
          <ac:chgData name="Robbins, Kain" userId="57e58e06-2989-4aae-ae68-6e2d7ac06ccf" providerId="ADAL" clId="{86F950A3-A9D2-4A8A-B3CB-E4FDD611B729}" dt="2026-03-15T00:52:54.710" v="128" actId="1076"/>
          <ac:cxnSpMkLst>
            <pc:docMk/>
            <pc:sldMk cId="1435874622" sldId="965"/>
            <ac:cxnSpMk id="23" creationId="{4C5590DB-71CD-4504-99E6-A68723864022}"/>
          </ac:cxnSpMkLst>
        </pc:cxnChg>
      </pc:sldChg>
      <pc:sldChg chg="addSp delSp modSp del mod">
        <pc:chgData name="Robbins, Kain" userId="57e58e06-2989-4aae-ae68-6e2d7ac06ccf" providerId="ADAL" clId="{86F950A3-A9D2-4A8A-B3CB-E4FDD611B729}" dt="2026-03-15T01:32:36.119" v="571" actId="2696"/>
        <pc:sldMkLst>
          <pc:docMk/>
          <pc:sldMk cId="325819513" sldId="1014"/>
        </pc:sldMkLst>
        <pc:spChg chg="mod">
          <ac:chgData name="Robbins, Kain" userId="57e58e06-2989-4aae-ae68-6e2d7ac06ccf" providerId="ADAL" clId="{86F950A3-A9D2-4A8A-B3CB-E4FDD611B729}" dt="2026-03-15T01:28:04.222" v="538" actId="20577"/>
          <ac:spMkLst>
            <pc:docMk/>
            <pc:sldMk cId="325819513" sldId="1014"/>
            <ac:spMk id="2" creationId="{00000000-0000-0000-0000-000000000000}"/>
          </ac:spMkLst>
        </pc:spChg>
        <pc:spChg chg="add del mod">
          <ac:chgData name="Robbins, Kain" userId="57e58e06-2989-4aae-ae68-6e2d7ac06ccf" providerId="ADAL" clId="{86F950A3-A9D2-4A8A-B3CB-E4FDD611B729}" dt="2026-03-15T01:32:27.098" v="570" actId="21"/>
          <ac:spMkLst>
            <pc:docMk/>
            <pc:sldMk cId="325819513" sldId="1014"/>
            <ac:spMk id="5" creationId="{8CBFC785-E3B9-5332-4227-5920EF14DC77}"/>
          </ac:spMkLst>
        </pc:spChg>
        <pc:spChg chg="del">
          <ac:chgData name="Robbins, Kain" userId="57e58e06-2989-4aae-ae68-6e2d7ac06ccf" providerId="ADAL" clId="{86F950A3-A9D2-4A8A-B3CB-E4FDD611B729}" dt="2026-03-15T01:28:22.994" v="539" actId="21"/>
          <ac:spMkLst>
            <pc:docMk/>
            <pc:sldMk cId="325819513" sldId="1014"/>
            <ac:spMk id="6" creationId="{00000000-0000-0000-0000-000000000000}"/>
          </ac:spMkLst>
        </pc:spChg>
        <pc:graphicFrameChg chg="del mod">
          <ac:chgData name="Robbins, Kain" userId="57e58e06-2989-4aae-ae68-6e2d7ac06ccf" providerId="ADAL" clId="{86F950A3-A9D2-4A8A-B3CB-E4FDD611B729}" dt="2026-03-15T01:32:20.885" v="569" actId="21"/>
          <ac:graphicFrameMkLst>
            <pc:docMk/>
            <pc:sldMk cId="325819513" sldId="1014"/>
            <ac:graphicFrameMk id="9" creationId="{083AE2DE-F996-4D1F-B6A4-1416678F98C2}"/>
          </ac:graphicFrameMkLst>
        </pc:graphicFrameChg>
      </pc:sldChg>
      <pc:sldChg chg="addSp delSp modSp mod delAnim modAnim">
        <pc:chgData name="Robbins, Kain" userId="57e58e06-2989-4aae-ae68-6e2d7ac06ccf" providerId="ADAL" clId="{86F950A3-A9D2-4A8A-B3CB-E4FDD611B729}" dt="2026-03-16T01:21:30.474" v="988" actId="207"/>
        <pc:sldMkLst>
          <pc:docMk/>
          <pc:sldMk cId="410426794" sldId="1022"/>
        </pc:sldMkLst>
        <pc:spChg chg="del">
          <ac:chgData name="Robbins, Kain" userId="57e58e06-2989-4aae-ae68-6e2d7ac06ccf" providerId="ADAL" clId="{86F950A3-A9D2-4A8A-B3CB-E4FDD611B729}" dt="2026-03-16T01:21:05.383" v="987" actId="21"/>
          <ac:spMkLst>
            <pc:docMk/>
            <pc:sldMk cId="410426794" sldId="1022"/>
            <ac:spMk id="4" creationId="{5645691D-790F-7A33-F124-DA6E0D977DAE}"/>
          </ac:spMkLst>
        </pc:spChg>
        <pc:spChg chg="del">
          <ac:chgData name="Robbins, Kain" userId="57e58e06-2989-4aae-ae68-6e2d7ac06ccf" providerId="ADAL" clId="{86F950A3-A9D2-4A8A-B3CB-E4FDD611B729}" dt="2026-03-16T01:18:46.160" v="981" actId="21"/>
          <ac:spMkLst>
            <pc:docMk/>
            <pc:sldMk cId="410426794" sldId="1022"/>
            <ac:spMk id="6" creationId="{C320FB48-9E51-426E-BCDA-A9853697294A}"/>
          </ac:spMkLst>
        </pc:spChg>
        <pc:spChg chg="del">
          <ac:chgData name="Robbins, Kain" userId="57e58e06-2989-4aae-ae68-6e2d7ac06ccf" providerId="ADAL" clId="{86F950A3-A9D2-4A8A-B3CB-E4FDD611B729}" dt="2026-03-16T01:19:45.070" v="986" actId="21"/>
          <ac:spMkLst>
            <pc:docMk/>
            <pc:sldMk cId="410426794" sldId="1022"/>
            <ac:spMk id="11" creationId="{DA866B8C-FBF9-405F-81B8-A1FFC34F6D3F}"/>
          </ac:spMkLst>
        </pc:spChg>
        <pc:graphicFrameChg chg="add del modGraphic">
          <ac:chgData name="Robbins, Kain" userId="57e58e06-2989-4aae-ae68-6e2d7ac06ccf" providerId="ADAL" clId="{86F950A3-A9D2-4A8A-B3CB-E4FDD611B729}" dt="2026-03-16T01:21:30.474" v="988" actId="207"/>
          <ac:graphicFrameMkLst>
            <pc:docMk/>
            <pc:sldMk cId="410426794" sldId="1022"/>
            <ac:graphicFrameMk id="5" creationId="{43032183-86E6-4283-8C1D-6A5CA42B567E}"/>
          </ac:graphicFrameMkLst>
        </pc:graphicFrameChg>
      </pc:sldChg>
      <pc:sldChg chg="del">
        <pc:chgData name="Robbins, Kain" userId="57e58e06-2989-4aae-ae68-6e2d7ac06ccf" providerId="ADAL" clId="{86F950A3-A9D2-4A8A-B3CB-E4FDD611B729}" dt="2026-03-16T01:13:39.481" v="975" actId="2696"/>
        <pc:sldMkLst>
          <pc:docMk/>
          <pc:sldMk cId="3449155689" sldId="1024"/>
        </pc:sldMkLst>
      </pc:sldChg>
      <pc:sldChg chg="del">
        <pc:chgData name="Robbins, Kain" userId="57e58e06-2989-4aae-ae68-6e2d7ac06ccf" providerId="ADAL" clId="{86F950A3-A9D2-4A8A-B3CB-E4FDD611B729}" dt="2026-03-16T01:13:39.481" v="975" actId="2696"/>
        <pc:sldMkLst>
          <pc:docMk/>
          <pc:sldMk cId="492856919" sldId="1030"/>
        </pc:sldMkLst>
      </pc:sldChg>
      <pc:sldChg chg="modSp mod">
        <pc:chgData name="Robbins, Kain" userId="57e58e06-2989-4aae-ae68-6e2d7ac06ccf" providerId="ADAL" clId="{86F950A3-A9D2-4A8A-B3CB-E4FDD611B729}" dt="2026-03-15T00:56:24.292" v="142" actId="27918"/>
        <pc:sldMkLst>
          <pc:docMk/>
          <pc:sldMk cId="444912658" sldId="1032"/>
        </pc:sldMkLst>
        <pc:graphicFrameChg chg="mod">
          <ac:chgData name="Robbins, Kain" userId="57e58e06-2989-4aae-ae68-6e2d7ac06ccf" providerId="ADAL" clId="{86F950A3-A9D2-4A8A-B3CB-E4FDD611B729}" dt="2026-03-15T00:56:20.698" v="139" actId="207"/>
          <ac:graphicFrameMkLst>
            <pc:docMk/>
            <pc:sldMk cId="444912658" sldId="1032"/>
            <ac:graphicFrameMk id="4" creationId="{00000000-0000-0000-0000-000000000000}"/>
          </ac:graphicFrameMkLst>
        </pc:graphicFrameChg>
      </pc:sldChg>
      <pc:sldChg chg="ord">
        <pc:chgData name="Robbins, Kain" userId="57e58e06-2989-4aae-ae68-6e2d7ac06ccf" providerId="ADAL" clId="{86F950A3-A9D2-4A8A-B3CB-E4FDD611B729}" dt="2026-03-16T01:15:59.056" v="978"/>
        <pc:sldMkLst>
          <pc:docMk/>
          <pc:sldMk cId="241732488" sldId="1035"/>
        </pc:sldMkLst>
      </pc:sldChg>
      <pc:sldChg chg="ord">
        <pc:chgData name="Robbins, Kain" userId="57e58e06-2989-4aae-ae68-6e2d7ac06ccf" providerId="ADAL" clId="{86F950A3-A9D2-4A8A-B3CB-E4FDD611B729}" dt="2026-03-16T01:16:11.861" v="980"/>
        <pc:sldMkLst>
          <pc:docMk/>
          <pc:sldMk cId="1325231323" sldId="1036"/>
        </pc:sldMkLst>
      </pc:sldChg>
      <pc:sldChg chg="modAnim">
        <pc:chgData name="Robbins, Kain" userId="57e58e06-2989-4aae-ae68-6e2d7ac06ccf" providerId="ADAL" clId="{86F950A3-A9D2-4A8A-B3CB-E4FDD611B729}" dt="2026-03-15T01:00:22.310" v="149"/>
        <pc:sldMkLst>
          <pc:docMk/>
          <pc:sldMk cId="2230725258" sldId="1059"/>
        </pc:sldMkLst>
      </pc:sldChg>
      <pc:sldChg chg="modSp mod modAnim">
        <pc:chgData name="Robbins, Kain" userId="57e58e06-2989-4aae-ae68-6e2d7ac06ccf" providerId="ADAL" clId="{86F950A3-A9D2-4A8A-B3CB-E4FDD611B729}" dt="2026-03-15T00:54:33.874" v="136"/>
        <pc:sldMkLst>
          <pc:docMk/>
          <pc:sldMk cId="1783375682" sldId="1061"/>
        </pc:sldMkLst>
        <pc:cxnChg chg="mod">
          <ac:chgData name="Robbins, Kain" userId="57e58e06-2989-4aae-ae68-6e2d7ac06ccf" providerId="ADAL" clId="{86F950A3-A9D2-4A8A-B3CB-E4FDD611B729}" dt="2026-03-15T00:54:07.740" v="134" actId="14100"/>
          <ac:cxnSpMkLst>
            <pc:docMk/>
            <pc:sldMk cId="1783375682" sldId="1061"/>
            <ac:cxnSpMk id="23" creationId="{2447BB0D-97B9-F3B5-EFC4-5F8033838678}"/>
          </ac:cxnSpMkLst>
        </pc:cxnChg>
      </pc:sldChg>
      <pc:sldChg chg="mod modShow">
        <pc:chgData name="Robbins, Kain" userId="57e58e06-2989-4aae-ae68-6e2d7ac06ccf" providerId="ADAL" clId="{86F950A3-A9D2-4A8A-B3CB-E4FDD611B729}" dt="2026-03-13T21:38:15.726" v="48" actId="729"/>
        <pc:sldMkLst>
          <pc:docMk/>
          <pc:sldMk cId="4031365512" sldId="1063"/>
        </pc:sldMkLst>
      </pc:sldChg>
      <pc:sldChg chg="delSp modSp mod">
        <pc:chgData name="Robbins, Kain" userId="57e58e06-2989-4aae-ae68-6e2d7ac06ccf" providerId="ADAL" clId="{86F950A3-A9D2-4A8A-B3CB-E4FDD611B729}" dt="2026-03-13T21:44:17.401" v="71" actId="21"/>
        <pc:sldMkLst>
          <pc:docMk/>
          <pc:sldMk cId="363599921" sldId="1067"/>
        </pc:sldMkLst>
        <pc:spChg chg="mod">
          <ac:chgData name="Robbins, Kain" userId="57e58e06-2989-4aae-ae68-6e2d7ac06ccf" providerId="ADAL" clId="{86F950A3-A9D2-4A8A-B3CB-E4FDD611B729}" dt="2026-03-13T21:43:09.747" v="56" actId="20577"/>
          <ac:spMkLst>
            <pc:docMk/>
            <pc:sldMk cId="363599921" sldId="1067"/>
            <ac:spMk id="9" creationId="{B74267C7-4014-7BF4-963D-C75B5CC46AE3}"/>
          </ac:spMkLst>
        </pc:spChg>
        <pc:spChg chg="mod">
          <ac:chgData name="Robbins, Kain" userId="57e58e06-2989-4aae-ae68-6e2d7ac06ccf" providerId="ADAL" clId="{86F950A3-A9D2-4A8A-B3CB-E4FDD611B729}" dt="2026-03-13T21:43:26.957" v="60" actId="20577"/>
          <ac:spMkLst>
            <pc:docMk/>
            <pc:sldMk cId="363599921" sldId="1067"/>
            <ac:spMk id="11" creationId="{B210ACBB-427A-49A3-8CC8-B0DDD28AE8B2}"/>
          </ac:spMkLst>
        </pc:spChg>
        <pc:spChg chg="mod">
          <ac:chgData name="Robbins, Kain" userId="57e58e06-2989-4aae-ae68-6e2d7ac06ccf" providerId="ADAL" clId="{86F950A3-A9D2-4A8A-B3CB-E4FDD611B729}" dt="2026-03-13T21:44:00.110" v="66" actId="20577"/>
          <ac:spMkLst>
            <pc:docMk/>
            <pc:sldMk cId="363599921" sldId="1067"/>
            <ac:spMk id="12" creationId="{F30708DD-A183-4A0C-8587-972E5FEDF76E}"/>
          </ac:spMkLst>
        </pc:spChg>
        <pc:spChg chg="mod">
          <ac:chgData name="Robbins, Kain" userId="57e58e06-2989-4aae-ae68-6e2d7ac06ccf" providerId="ADAL" clId="{86F950A3-A9D2-4A8A-B3CB-E4FDD611B729}" dt="2026-03-13T21:43:46.765" v="64" actId="20577"/>
          <ac:spMkLst>
            <pc:docMk/>
            <pc:sldMk cId="363599921" sldId="1067"/>
            <ac:spMk id="17" creationId="{858A6282-EE28-F135-02FF-E6127A7AFB6E}"/>
          </ac:spMkLst>
        </pc:spChg>
        <pc:spChg chg="mod">
          <ac:chgData name="Robbins, Kain" userId="57e58e06-2989-4aae-ae68-6e2d7ac06ccf" providerId="ADAL" clId="{86F950A3-A9D2-4A8A-B3CB-E4FDD611B729}" dt="2026-03-13T21:44:11.567" v="70" actId="20577"/>
          <ac:spMkLst>
            <pc:docMk/>
            <pc:sldMk cId="363599921" sldId="1067"/>
            <ac:spMk id="20" creationId="{A3F11010-22AA-88F0-5648-2784D6A3CBA9}"/>
          </ac:spMkLst>
        </pc:spChg>
      </pc:sldChg>
      <pc:sldChg chg="del">
        <pc:chgData name="Robbins, Kain" userId="57e58e06-2989-4aae-ae68-6e2d7ac06ccf" providerId="ADAL" clId="{86F950A3-A9D2-4A8A-B3CB-E4FDD611B729}" dt="2026-03-16T01:13:39.481" v="975" actId="2696"/>
        <pc:sldMkLst>
          <pc:docMk/>
          <pc:sldMk cId="2649189689" sldId="1070"/>
        </pc:sldMkLst>
      </pc:sldChg>
      <pc:sldChg chg="del">
        <pc:chgData name="Robbins, Kain" userId="57e58e06-2989-4aae-ae68-6e2d7ac06ccf" providerId="ADAL" clId="{86F950A3-A9D2-4A8A-B3CB-E4FDD611B729}" dt="2026-03-16T01:13:39.481" v="975" actId="2696"/>
        <pc:sldMkLst>
          <pc:docMk/>
          <pc:sldMk cId="647519281" sldId="1072"/>
        </pc:sldMkLst>
      </pc:sldChg>
      <pc:sldChg chg="del">
        <pc:chgData name="Robbins, Kain" userId="57e58e06-2989-4aae-ae68-6e2d7ac06ccf" providerId="ADAL" clId="{86F950A3-A9D2-4A8A-B3CB-E4FDD611B729}" dt="2026-03-16T01:13:39.481" v="975" actId="2696"/>
        <pc:sldMkLst>
          <pc:docMk/>
          <pc:sldMk cId="371812049" sldId="1073"/>
        </pc:sldMkLst>
      </pc:sldChg>
      <pc:sldChg chg="del">
        <pc:chgData name="Robbins, Kain" userId="57e58e06-2989-4aae-ae68-6e2d7ac06ccf" providerId="ADAL" clId="{86F950A3-A9D2-4A8A-B3CB-E4FDD611B729}" dt="2026-03-16T01:13:39.481" v="975" actId="2696"/>
        <pc:sldMkLst>
          <pc:docMk/>
          <pc:sldMk cId="862443132" sldId="1074"/>
        </pc:sldMkLst>
      </pc:sldChg>
      <pc:sldChg chg="del">
        <pc:chgData name="Robbins, Kain" userId="57e58e06-2989-4aae-ae68-6e2d7ac06ccf" providerId="ADAL" clId="{86F950A3-A9D2-4A8A-B3CB-E4FDD611B729}" dt="2026-03-16T01:13:39.481" v="975" actId="2696"/>
        <pc:sldMkLst>
          <pc:docMk/>
          <pc:sldMk cId="44323422" sldId="1079"/>
        </pc:sldMkLst>
      </pc:sldChg>
      <pc:sldChg chg="del">
        <pc:chgData name="Robbins, Kain" userId="57e58e06-2989-4aae-ae68-6e2d7ac06ccf" providerId="ADAL" clId="{86F950A3-A9D2-4A8A-B3CB-E4FDD611B729}" dt="2026-03-16T01:13:39.481" v="975" actId="2696"/>
        <pc:sldMkLst>
          <pc:docMk/>
          <pc:sldMk cId="2102325426" sldId="1081"/>
        </pc:sldMkLst>
      </pc:sldChg>
      <pc:sldChg chg="del">
        <pc:chgData name="Robbins, Kain" userId="57e58e06-2989-4aae-ae68-6e2d7ac06ccf" providerId="ADAL" clId="{86F950A3-A9D2-4A8A-B3CB-E4FDD611B729}" dt="2026-03-16T01:13:39.481" v="975" actId="2696"/>
        <pc:sldMkLst>
          <pc:docMk/>
          <pc:sldMk cId="3420093816" sldId="1082"/>
        </pc:sldMkLst>
      </pc:sldChg>
      <pc:sldChg chg="del">
        <pc:chgData name="Robbins, Kain" userId="57e58e06-2989-4aae-ae68-6e2d7ac06ccf" providerId="ADAL" clId="{86F950A3-A9D2-4A8A-B3CB-E4FDD611B729}" dt="2026-03-16T01:13:39.481" v="975" actId="2696"/>
        <pc:sldMkLst>
          <pc:docMk/>
          <pc:sldMk cId="724089000" sldId="1084"/>
        </pc:sldMkLst>
      </pc:sldChg>
      <pc:sldChg chg="del">
        <pc:chgData name="Robbins, Kain" userId="57e58e06-2989-4aae-ae68-6e2d7ac06ccf" providerId="ADAL" clId="{86F950A3-A9D2-4A8A-B3CB-E4FDD611B729}" dt="2026-03-16T01:13:39.481" v="975" actId="2696"/>
        <pc:sldMkLst>
          <pc:docMk/>
          <pc:sldMk cId="2936195187" sldId="1085"/>
        </pc:sldMkLst>
      </pc:sldChg>
      <pc:sldChg chg="del">
        <pc:chgData name="Robbins, Kain" userId="57e58e06-2989-4aae-ae68-6e2d7ac06ccf" providerId="ADAL" clId="{86F950A3-A9D2-4A8A-B3CB-E4FDD611B729}" dt="2026-03-16T01:13:39.481" v="975" actId="2696"/>
        <pc:sldMkLst>
          <pc:docMk/>
          <pc:sldMk cId="0" sldId="1086"/>
        </pc:sldMkLst>
      </pc:sldChg>
      <pc:sldChg chg="del">
        <pc:chgData name="Robbins, Kain" userId="57e58e06-2989-4aae-ae68-6e2d7ac06ccf" providerId="ADAL" clId="{86F950A3-A9D2-4A8A-B3CB-E4FDD611B729}" dt="2026-03-16T01:13:39.481" v="975" actId="2696"/>
        <pc:sldMkLst>
          <pc:docMk/>
          <pc:sldMk cId="816867422" sldId="1087"/>
        </pc:sldMkLst>
      </pc:sldChg>
      <pc:sldChg chg="del">
        <pc:chgData name="Robbins, Kain" userId="57e58e06-2989-4aae-ae68-6e2d7ac06ccf" providerId="ADAL" clId="{86F950A3-A9D2-4A8A-B3CB-E4FDD611B729}" dt="2026-03-16T01:13:39.481" v="975" actId="2696"/>
        <pc:sldMkLst>
          <pc:docMk/>
          <pc:sldMk cId="3416967010" sldId="1089"/>
        </pc:sldMkLst>
      </pc:sldChg>
      <pc:sldChg chg="mod modShow">
        <pc:chgData name="Robbins, Kain" userId="57e58e06-2989-4aae-ae68-6e2d7ac06ccf" providerId="ADAL" clId="{86F950A3-A9D2-4A8A-B3CB-E4FDD611B729}" dt="2026-03-13T21:38:21.444" v="49" actId="729"/>
        <pc:sldMkLst>
          <pc:docMk/>
          <pc:sldMk cId="3745641134" sldId="1092"/>
        </pc:sldMkLst>
      </pc:sldChg>
      <pc:sldChg chg="delSp mod modAnim">
        <pc:chgData name="Robbins, Kain" userId="57e58e06-2989-4aae-ae68-6e2d7ac06ccf" providerId="ADAL" clId="{86F950A3-A9D2-4A8A-B3CB-E4FDD611B729}" dt="2026-03-15T01:54:00.136" v="701"/>
        <pc:sldMkLst>
          <pc:docMk/>
          <pc:sldMk cId="3097595183" sldId="1093"/>
        </pc:sldMkLst>
      </pc:sldChg>
      <pc:sldChg chg="del">
        <pc:chgData name="Robbins, Kain" userId="57e58e06-2989-4aae-ae68-6e2d7ac06ccf" providerId="ADAL" clId="{86F950A3-A9D2-4A8A-B3CB-E4FDD611B729}" dt="2026-03-16T01:13:39.481" v="975" actId="2696"/>
        <pc:sldMkLst>
          <pc:docMk/>
          <pc:sldMk cId="4288682324" sldId="1095"/>
        </pc:sldMkLst>
      </pc:sldChg>
      <pc:sldChg chg="del">
        <pc:chgData name="Robbins, Kain" userId="57e58e06-2989-4aae-ae68-6e2d7ac06ccf" providerId="ADAL" clId="{86F950A3-A9D2-4A8A-B3CB-E4FDD611B729}" dt="2026-03-16T01:13:39.481" v="975" actId="2696"/>
        <pc:sldMkLst>
          <pc:docMk/>
          <pc:sldMk cId="3573465432" sldId="1097"/>
        </pc:sldMkLst>
      </pc:sldChg>
      <pc:sldChg chg="addSp delSp modSp del mod">
        <pc:chgData name="Robbins, Kain" userId="57e58e06-2989-4aae-ae68-6e2d7ac06ccf" providerId="ADAL" clId="{86F950A3-A9D2-4A8A-B3CB-E4FDD611B729}" dt="2026-03-15T02:08:37.619" v="810" actId="2696"/>
        <pc:sldMkLst>
          <pc:docMk/>
          <pc:sldMk cId="1534224023" sldId="1108"/>
        </pc:sldMkLst>
        <pc:spChg chg="add del mod">
          <ac:chgData name="Robbins, Kain" userId="57e58e06-2989-4aae-ae68-6e2d7ac06ccf" providerId="ADAL" clId="{86F950A3-A9D2-4A8A-B3CB-E4FDD611B729}" dt="2026-03-15T01:34:11.405" v="575" actId="21"/>
          <ac:spMkLst>
            <pc:docMk/>
            <pc:sldMk cId="1534224023" sldId="1108"/>
            <ac:spMk id="6" creationId="{A7256CA3-073F-B5E1-2797-A9EF64C30B35}"/>
          </ac:spMkLst>
        </pc:spChg>
        <pc:graphicFrameChg chg="add del">
          <ac:chgData name="Robbins, Kain" userId="57e58e06-2989-4aae-ae68-6e2d7ac06ccf" providerId="ADAL" clId="{86F950A3-A9D2-4A8A-B3CB-E4FDD611B729}" dt="2026-03-15T01:34:11.405" v="575" actId="21"/>
          <ac:graphicFrameMkLst>
            <pc:docMk/>
            <pc:sldMk cId="1534224023" sldId="1108"/>
            <ac:graphicFrameMk id="4" creationId="{9D74BAE7-3591-2987-7350-1C3F3C79B4DC}"/>
          </ac:graphicFrameMkLst>
        </pc:graphicFrameChg>
      </pc:sldChg>
      <pc:sldChg chg="modSp">
        <pc:chgData name="Robbins, Kain" userId="57e58e06-2989-4aae-ae68-6e2d7ac06ccf" providerId="ADAL" clId="{86F950A3-A9D2-4A8A-B3CB-E4FDD611B729}" dt="2026-03-16T01:29:48.114" v="1010" actId="692"/>
        <pc:sldMkLst>
          <pc:docMk/>
          <pc:sldMk cId="399365260" sldId="1109"/>
        </pc:sldMkLst>
        <pc:graphicFrameChg chg="mod">
          <ac:chgData name="Robbins, Kain" userId="57e58e06-2989-4aae-ae68-6e2d7ac06ccf" providerId="ADAL" clId="{86F950A3-A9D2-4A8A-B3CB-E4FDD611B729}" dt="2026-03-16T01:29:48.114" v="1010" actId="692"/>
          <ac:graphicFrameMkLst>
            <pc:docMk/>
            <pc:sldMk cId="399365260" sldId="1109"/>
            <ac:graphicFrameMk id="9" creationId="{B388FCE0-935E-6152-C343-17D966CA4714}"/>
          </ac:graphicFrameMkLst>
        </pc:graphicFrameChg>
      </pc:sldChg>
      <pc:sldChg chg="modSp">
        <pc:chgData name="Robbins, Kain" userId="57e58e06-2989-4aae-ae68-6e2d7ac06ccf" providerId="ADAL" clId="{86F950A3-A9D2-4A8A-B3CB-E4FDD611B729}" dt="2026-03-16T01:41:15.016" v="1029" actId="6549"/>
        <pc:sldMkLst>
          <pc:docMk/>
          <pc:sldMk cId="3601715594" sldId="1111"/>
        </pc:sldMkLst>
        <pc:graphicFrameChg chg="mod">
          <ac:chgData name="Robbins, Kain" userId="57e58e06-2989-4aae-ae68-6e2d7ac06ccf" providerId="ADAL" clId="{86F950A3-A9D2-4A8A-B3CB-E4FDD611B729}" dt="2026-03-16T01:41:15.016" v="1029" actId="6549"/>
          <ac:graphicFrameMkLst>
            <pc:docMk/>
            <pc:sldMk cId="3601715594" sldId="1111"/>
            <ac:graphicFrameMk id="3" creationId="{58AA19A5-F974-6975-D5AD-B6A280EE4508}"/>
          </ac:graphicFrameMkLst>
        </pc:graphicFrameChg>
      </pc:sldChg>
      <pc:sldChg chg="modSp mod">
        <pc:chgData name="Robbins, Kain" userId="57e58e06-2989-4aae-ae68-6e2d7ac06ccf" providerId="ADAL" clId="{86F950A3-A9D2-4A8A-B3CB-E4FDD611B729}" dt="2026-03-16T01:58:14.602" v="1042" actId="255"/>
        <pc:sldMkLst>
          <pc:docMk/>
          <pc:sldMk cId="1422549465" sldId="1112"/>
        </pc:sldMkLst>
        <pc:spChg chg="mod">
          <ac:chgData name="Robbins, Kain" userId="57e58e06-2989-4aae-ae68-6e2d7ac06ccf" providerId="ADAL" clId="{86F950A3-A9D2-4A8A-B3CB-E4FDD611B729}" dt="2026-03-15T01:08:47.527" v="223" actId="20577"/>
          <ac:spMkLst>
            <pc:docMk/>
            <pc:sldMk cId="1422549465" sldId="1112"/>
            <ac:spMk id="2" creationId="{FBB9FD63-3CC2-1A43-A72E-D2F8123F5748}"/>
          </ac:spMkLst>
        </pc:spChg>
        <pc:graphicFrameChg chg="mod modGraphic">
          <ac:chgData name="Robbins, Kain" userId="57e58e06-2989-4aae-ae68-6e2d7ac06ccf" providerId="ADAL" clId="{86F950A3-A9D2-4A8A-B3CB-E4FDD611B729}" dt="2026-03-16T01:58:14.602" v="1042" actId="255"/>
          <ac:graphicFrameMkLst>
            <pc:docMk/>
            <pc:sldMk cId="1422549465" sldId="1112"/>
            <ac:graphicFrameMk id="12" creationId="{B5D0F737-FF2E-EEFE-3233-8B83E39A0734}"/>
          </ac:graphicFrameMkLst>
        </pc:graphicFrameChg>
      </pc:sldChg>
      <pc:sldChg chg="addSp delSp modSp mod modNotesTx">
        <pc:chgData name="Robbins, Kain" userId="57e58e06-2989-4aae-ae68-6e2d7ac06ccf" providerId="ADAL" clId="{86F950A3-A9D2-4A8A-B3CB-E4FDD611B729}" dt="2026-03-15T01:16:04.088" v="461" actId="20577"/>
        <pc:sldMkLst>
          <pc:docMk/>
          <pc:sldMk cId="3760960464" sldId="1113"/>
        </pc:sldMkLst>
        <pc:spChg chg="add del">
          <ac:chgData name="Robbins, Kain" userId="57e58e06-2989-4aae-ae68-6e2d7ac06ccf" providerId="ADAL" clId="{86F950A3-A9D2-4A8A-B3CB-E4FDD611B729}" dt="2026-03-15T01:09:56.468" v="225" actId="21"/>
          <ac:spMkLst>
            <pc:docMk/>
            <pc:sldMk cId="3760960464" sldId="1113"/>
            <ac:spMk id="6" creationId="{BB930DF5-03EB-B92A-C6D1-EC227AE89C76}"/>
          </ac:spMkLst>
        </pc:spChg>
        <pc:graphicFrameChg chg="mod">
          <ac:chgData name="Robbins, Kain" userId="57e58e06-2989-4aae-ae68-6e2d7ac06ccf" providerId="ADAL" clId="{86F950A3-A9D2-4A8A-B3CB-E4FDD611B729}" dt="2026-03-15T01:16:04.088" v="461" actId="20577"/>
          <ac:graphicFrameMkLst>
            <pc:docMk/>
            <pc:sldMk cId="3760960464" sldId="1113"/>
            <ac:graphicFrameMk id="5" creationId="{B598CB92-04BD-DFBC-D743-E0739BB6DD32}"/>
          </ac:graphicFrameMkLst>
        </pc:graphicFrameChg>
      </pc:sldChg>
      <pc:sldChg chg="modSp mod">
        <pc:chgData name="Robbins, Kain" userId="57e58e06-2989-4aae-ae68-6e2d7ac06ccf" providerId="ADAL" clId="{86F950A3-A9D2-4A8A-B3CB-E4FDD611B729}" dt="2026-03-16T01:30:30.253" v="1015" actId="113"/>
        <pc:sldMkLst>
          <pc:docMk/>
          <pc:sldMk cId="78843670" sldId="1114"/>
        </pc:sldMkLst>
        <pc:graphicFrameChg chg="mod">
          <ac:chgData name="Robbins, Kain" userId="57e58e06-2989-4aae-ae68-6e2d7ac06ccf" providerId="ADAL" clId="{86F950A3-A9D2-4A8A-B3CB-E4FDD611B729}" dt="2026-03-16T01:30:30.253" v="1015" actId="113"/>
          <ac:graphicFrameMkLst>
            <pc:docMk/>
            <pc:sldMk cId="78843670" sldId="1114"/>
            <ac:graphicFrameMk id="3" creationId="{A686B7BA-F79E-74AE-2000-FDE9F048AF54}"/>
          </ac:graphicFrameMkLst>
        </pc:graphicFrameChg>
      </pc:sldChg>
      <pc:sldChg chg="modSp">
        <pc:chgData name="Robbins, Kain" userId="57e58e06-2989-4aae-ae68-6e2d7ac06ccf" providerId="ADAL" clId="{86F950A3-A9D2-4A8A-B3CB-E4FDD611B729}" dt="2026-03-15T01:15:39.595" v="403" actId="113"/>
        <pc:sldMkLst>
          <pc:docMk/>
          <pc:sldMk cId="1789534600" sldId="1116"/>
        </pc:sldMkLst>
        <pc:graphicFrameChg chg="mod">
          <ac:chgData name="Robbins, Kain" userId="57e58e06-2989-4aae-ae68-6e2d7ac06ccf" providerId="ADAL" clId="{86F950A3-A9D2-4A8A-B3CB-E4FDD611B729}" dt="2026-03-15T01:15:39.595" v="403" actId="113"/>
          <ac:graphicFrameMkLst>
            <pc:docMk/>
            <pc:sldMk cId="1789534600" sldId="1116"/>
            <ac:graphicFrameMk id="4" creationId="{5A42B7AC-6E96-A457-F213-A7D148AF9674}"/>
          </ac:graphicFrameMkLst>
        </pc:graphicFrameChg>
      </pc:sldChg>
      <pc:sldChg chg="modSp add del modAnim">
        <pc:chgData name="Robbins, Kain" userId="57e58e06-2989-4aae-ae68-6e2d7ac06ccf" providerId="ADAL" clId="{86F950A3-A9D2-4A8A-B3CB-E4FDD611B729}" dt="2026-03-15T01:12:11.138" v="254"/>
        <pc:sldMkLst>
          <pc:docMk/>
          <pc:sldMk cId="3597262018" sldId="1118"/>
        </pc:sldMkLst>
        <pc:graphicFrameChg chg="mod">
          <ac:chgData name="Robbins, Kain" userId="57e58e06-2989-4aae-ae68-6e2d7ac06ccf" providerId="ADAL" clId="{86F950A3-A9D2-4A8A-B3CB-E4FDD611B729}" dt="2026-03-15T01:12:11.138" v="254"/>
          <ac:graphicFrameMkLst>
            <pc:docMk/>
            <pc:sldMk cId="3597262018" sldId="1118"/>
            <ac:graphicFrameMk id="7" creationId="{4C121BA6-430F-BEA1-614C-6F52848CC7ED}"/>
          </ac:graphicFrameMkLst>
        </pc:graphicFrameChg>
      </pc:sldChg>
      <pc:sldChg chg="modSp mod">
        <pc:chgData name="Robbins, Kain" userId="57e58e06-2989-4aae-ae68-6e2d7ac06ccf" providerId="ADAL" clId="{86F950A3-A9D2-4A8A-B3CB-E4FDD611B729}" dt="2026-03-16T01:57:07.844" v="1038"/>
        <pc:sldMkLst>
          <pc:docMk/>
          <pc:sldMk cId="565610750" sldId="1119"/>
        </pc:sldMkLst>
        <pc:spChg chg="mod">
          <ac:chgData name="Robbins, Kain" userId="57e58e06-2989-4aae-ae68-6e2d7ac06ccf" providerId="ADAL" clId="{86F950A3-A9D2-4A8A-B3CB-E4FDD611B729}" dt="2026-03-15T01:05:41.462" v="180" actId="20577"/>
          <ac:spMkLst>
            <pc:docMk/>
            <pc:sldMk cId="565610750" sldId="1119"/>
            <ac:spMk id="2" creationId="{FFC0C75F-48B8-795C-1228-83CACBECA603}"/>
          </ac:spMkLst>
        </pc:spChg>
        <pc:graphicFrameChg chg="mod">
          <ac:chgData name="Robbins, Kain" userId="57e58e06-2989-4aae-ae68-6e2d7ac06ccf" providerId="ADAL" clId="{86F950A3-A9D2-4A8A-B3CB-E4FDD611B729}" dt="2026-03-16T01:57:07.844" v="1038"/>
          <ac:graphicFrameMkLst>
            <pc:docMk/>
            <pc:sldMk cId="565610750" sldId="1119"/>
            <ac:graphicFrameMk id="4" creationId="{BDE77DDE-5C5E-3141-2052-BF4E0572C876}"/>
          </ac:graphicFrameMkLst>
        </pc:graphicFrameChg>
      </pc:sldChg>
      <pc:sldChg chg="modSp add del mod">
        <pc:chgData name="Robbins, Kain" userId="57e58e06-2989-4aae-ae68-6e2d7ac06ccf" providerId="ADAL" clId="{86F950A3-A9D2-4A8A-B3CB-E4FDD611B729}" dt="2026-03-15T01:09:41.464" v="224" actId="2696"/>
        <pc:sldMkLst>
          <pc:docMk/>
          <pc:sldMk cId="53948268" sldId="1120"/>
        </pc:sldMkLst>
      </pc:sldChg>
      <pc:sldChg chg="addSp delSp modSp add mod">
        <pc:chgData name="Robbins, Kain" userId="57e58e06-2989-4aae-ae68-6e2d7ac06ccf" providerId="ADAL" clId="{86F950A3-A9D2-4A8A-B3CB-E4FDD611B729}" dt="2026-03-16T01:55:26.220" v="1037" actId="27918"/>
        <pc:sldMkLst>
          <pc:docMk/>
          <pc:sldMk cId="2845496352" sldId="1121"/>
        </pc:sldMkLst>
        <pc:graphicFrameChg chg="add mod">
          <ac:chgData name="Robbins, Kain" userId="57e58e06-2989-4aae-ae68-6e2d7ac06ccf" providerId="ADAL" clId="{86F950A3-A9D2-4A8A-B3CB-E4FDD611B729}" dt="2026-03-16T01:52:56.458" v="1030"/>
          <ac:graphicFrameMkLst>
            <pc:docMk/>
            <pc:sldMk cId="2845496352" sldId="1121"/>
            <ac:graphicFrameMk id="4" creationId="{0F8AB817-5320-CF64-81C7-C106D2703BA1}"/>
          </ac:graphicFrameMkLst>
        </pc:graphicFrameChg>
      </pc:sldChg>
      <pc:sldChg chg="delSp modSp add mod setBg">
        <pc:chgData name="Robbins, Kain" userId="57e58e06-2989-4aae-ae68-6e2d7ac06ccf" providerId="ADAL" clId="{86F950A3-A9D2-4A8A-B3CB-E4FDD611B729}" dt="2026-03-16T01:36:33.902" v="1025"/>
        <pc:sldMkLst>
          <pc:docMk/>
          <pc:sldMk cId="1743736940" sldId="1122"/>
        </pc:sldMkLst>
        <pc:spChg chg="mod">
          <ac:chgData name="Robbins, Kain" userId="57e58e06-2989-4aae-ae68-6e2d7ac06ccf" providerId="ADAL" clId="{86F950A3-A9D2-4A8A-B3CB-E4FDD611B729}" dt="2026-03-15T02:11:27.203" v="912" actId="20577"/>
          <ac:spMkLst>
            <pc:docMk/>
            <pc:sldMk cId="1743736940" sldId="1122"/>
            <ac:spMk id="2" creationId="{A9AEB695-C518-EA81-BC32-9BC9FD98B29E}"/>
          </ac:spMkLst>
        </pc:spChg>
        <pc:spChg chg="del">
          <ac:chgData name="Robbins, Kain" userId="57e58e06-2989-4aae-ae68-6e2d7ac06ccf" providerId="ADAL" clId="{86F950A3-A9D2-4A8A-B3CB-E4FDD611B729}" dt="2026-03-15T01:34:26.284" v="577" actId="21"/>
          <ac:spMkLst>
            <pc:docMk/>
            <pc:sldMk cId="1743736940" sldId="1122"/>
            <ac:spMk id="6" creationId="{62118139-42D7-C78D-72D6-FC659A746641}"/>
          </ac:spMkLst>
        </pc:spChg>
        <pc:graphicFrameChg chg="mod">
          <ac:chgData name="Robbins, Kain" userId="57e58e06-2989-4aae-ae68-6e2d7ac06ccf" providerId="ADAL" clId="{86F950A3-A9D2-4A8A-B3CB-E4FDD611B729}" dt="2026-03-16T01:36:33.902" v="1025"/>
          <ac:graphicFrameMkLst>
            <pc:docMk/>
            <pc:sldMk cId="1743736940" sldId="1122"/>
            <ac:graphicFrameMk id="9" creationId="{087955FF-25EC-7D40-5572-111EDB338B6D}"/>
          </ac:graphicFrameMkLst>
        </pc:graphicFrameChg>
        <pc:cxnChg chg="del">
          <ac:chgData name="Robbins, Kain" userId="57e58e06-2989-4aae-ae68-6e2d7ac06ccf" providerId="ADAL" clId="{86F950A3-A9D2-4A8A-B3CB-E4FDD611B729}" dt="2026-03-15T01:34:29.104" v="578" actId="21"/>
          <ac:cxnSpMkLst>
            <pc:docMk/>
            <pc:sldMk cId="1743736940" sldId="1122"/>
            <ac:cxnSpMk id="4" creationId="{7E066F75-795D-78CF-F98D-CF9AE2201CD4}"/>
          </ac:cxnSpMkLst>
        </pc:cxnChg>
      </pc:sldChg>
      <pc:sldChg chg="modSp add mod">
        <pc:chgData name="Robbins, Kain" userId="57e58e06-2989-4aae-ae68-6e2d7ac06ccf" providerId="ADAL" clId="{86F950A3-A9D2-4A8A-B3CB-E4FDD611B729}" dt="2026-03-16T01:36:42.234" v="1026" actId="14100"/>
        <pc:sldMkLst>
          <pc:docMk/>
          <pc:sldMk cId="3031625797" sldId="1123"/>
        </pc:sldMkLst>
        <pc:spChg chg="mod">
          <ac:chgData name="Robbins, Kain" userId="57e58e06-2989-4aae-ae68-6e2d7ac06ccf" providerId="ADAL" clId="{86F950A3-A9D2-4A8A-B3CB-E4FDD611B729}" dt="2026-03-15T01:45:30.747" v="600" actId="1076"/>
          <ac:spMkLst>
            <pc:docMk/>
            <pc:sldMk cId="3031625797" sldId="1123"/>
            <ac:spMk id="6" creationId="{A5813F5F-7758-EB1A-4B05-1F3086572F5C}"/>
          </ac:spMkLst>
        </pc:spChg>
        <pc:graphicFrameChg chg="mod">
          <ac:chgData name="Robbins, Kain" userId="57e58e06-2989-4aae-ae68-6e2d7ac06ccf" providerId="ADAL" clId="{86F950A3-A9D2-4A8A-B3CB-E4FDD611B729}" dt="2026-03-16T01:36:42.234" v="1026" actId="14100"/>
          <ac:graphicFrameMkLst>
            <pc:docMk/>
            <pc:sldMk cId="3031625797" sldId="1123"/>
            <ac:graphicFrameMk id="9" creationId="{E42DFBC6-B8D3-4799-E01E-EE6E5A804323}"/>
          </ac:graphicFrameMkLst>
        </pc:graphicFrameChg>
        <pc:cxnChg chg="mod">
          <ac:chgData name="Robbins, Kain" userId="57e58e06-2989-4aae-ae68-6e2d7ac06ccf" providerId="ADAL" clId="{86F950A3-A9D2-4A8A-B3CB-E4FDD611B729}" dt="2026-03-15T01:45:39.794" v="601" actId="1076"/>
          <ac:cxnSpMkLst>
            <pc:docMk/>
            <pc:sldMk cId="3031625797" sldId="1123"/>
            <ac:cxnSpMk id="4" creationId="{E0534F60-C89D-38D9-236F-DEC9650CE008}"/>
          </ac:cxnSpMkLst>
        </pc:cxnChg>
      </pc:sldChg>
      <pc:sldMasterChg chg="del delSldLayout">
        <pc:chgData name="Robbins, Kain" userId="57e58e06-2989-4aae-ae68-6e2d7ac06ccf" providerId="ADAL" clId="{86F950A3-A9D2-4A8A-B3CB-E4FDD611B729}" dt="2026-03-16T01:13:39.481" v="975" actId="2696"/>
        <pc:sldMasterMkLst>
          <pc:docMk/>
          <pc:sldMasterMk cId="1063067320" sldId="2147483661"/>
        </pc:sldMasterMkLst>
        <pc:sldLayoutChg chg="del">
          <pc:chgData name="Robbins, Kain" userId="57e58e06-2989-4aae-ae68-6e2d7ac06ccf" providerId="ADAL" clId="{86F950A3-A9D2-4A8A-B3CB-E4FDD611B729}" dt="2026-03-16T01:13:39.481" v="975" actId="2696"/>
          <pc:sldLayoutMkLst>
            <pc:docMk/>
            <pc:sldMasterMk cId="1063067320" sldId="2147483661"/>
            <pc:sldLayoutMk cId="4070747448" sldId="214748366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3.xml"/><Relationship Id="rId1" Type="http://schemas.microsoft.com/office/2011/relationships/chartStyle" Target="style23.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4.xml"/><Relationship Id="rId1" Type="http://schemas.microsoft.com/office/2011/relationships/chartStyle" Target="style24.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5.xml"/><Relationship Id="rId1" Type="http://schemas.microsoft.com/office/2011/relationships/chartStyle" Target="style25.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6.xml"/><Relationship Id="rId1" Type="http://schemas.microsoft.com/office/2011/relationships/chartStyle" Target="style26.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7.xml"/><Relationship Id="rId1" Type="http://schemas.microsoft.com/office/2011/relationships/chartStyle" Target="style27.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Ex1.xml.rels><?xml version="1.0" encoding="UTF-8" standalone="yes"?>
<Relationships xmlns="http://schemas.openxmlformats.org/package/2006/relationships"><Relationship Id="rId3" Type="http://schemas.microsoft.com/office/2011/relationships/chartColorStyle" Target="colors19.xml"/><Relationship Id="rId2" Type="http://schemas.microsoft.com/office/2011/relationships/chartStyle" Target="style19.xml"/><Relationship Id="rId1" Type="http://schemas.openxmlformats.org/officeDocument/2006/relationships/oleObject" Target="https://pennstatehealth-my.sharepoint.com/personal/krobbins_pennstatehealth_psu_edu/Documents/DEM/AAAEM/Retreat/'26%20Maui/2025-review-2026-01-14-Benchmark-Survey-ED-Questionnaire-formatt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dirty="0"/>
              <a:t>Patients per Hour</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Sheet1!$B$18</c:f>
              <c:strCache>
                <c:ptCount val="1"/>
                <c:pt idx="0">
                  <c:v>3 Year </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Sheet1!$A$19:$A$22</c:f>
              <c:strCache>
                <c:ptCount val="4"/>
                <c:pt idx="0">
                  <c:v>PGY1</c:v>
                </c:pt>
                <c:pt idx="1">
                  <c:v>PGY2</c:v>
                </c:pt>
                <c:pt idx="2">
                  <c:v>PGY3</c:v>
                </c:pt>
                <c:pt idx="3">
                  <c:v>PGY4</c:v>
                </c:pt>
              </c:strCache>
            </c:strRef>
          </c:cat>
          <c:val>
            <c:numRef>
              <c:f>Sheet1!$B$19:$B$22</c:f>
              <c:numCache>
                <c:formatCode>0.00</c:formatCode>
                <c:ptCount val="4"/>
                <c:pt idx="0">
                  <c:v>0.9</c:v>
                </c:pt>
                <c:pt idx="1">
                  <c:v>1.3</c:v>
                </c:pt>
                <c:pt idx="2">
                  <c:v>1.49</c:v>
                </c:pt>
              </c:numCache>
            </c:numRef>
          </c:val>
          <c:extLst>
            <c:ext xmlns:c16="http://schemas.microsoft.com/office/drawing/2014/chart" uri="{C3380CC4-5D6E-409C-BE32-E72D297353CC}">
              <c16:uniqueId val="{00000000-C28F-46F4-A33D-967EFF61D331}"/>
            </c:ext>
          </c:extLst>
        </c:ser>
        <c:ser>
          <c:idx val="1"/>
          <c:order val="1"/>
          <c:tx>
            <c:strRef>
              <c:f>Sheet1!$C$18</c:f>
              <c:strCache>
                <c:ptCount val="1"/>
                <c:pt idx="0">
                  <c:v>4 Year</c:v>
                </c:pt>
              </c:strCache>
            </c:strRef>
          </c:tx>
          <c:spPr>
            <a:solidFill>
              <a:schemeClr val="tx1">
                <a:lumMod val="50000"/>
                <a:lumOff val="50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0-DA8C-4C1F-939F-B9365CC63995}"/>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1-DA8C-4C1F-939F-B9365CC63995}"/>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2-DA8C-4C1F-939F-B9365CC63995}"/>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3-DA8C-4C1F-939F-B9365CC63995}"/>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Sheet1!$A$19:$A$22</c:f>
              <c:strCache>
                <c:ptCount val="4"/>
                <c:pt idx="0">
                  <c:v>PGY1</c:v>
                </c:pt>
                <c:pt idx="1">
                  <c:v>PGY2</c:v>
                </c:pt>
                <c:pt idx="2">
                  <c:v>PGY3</c:v>
                </c:pt>
                <c:pt idx="3">
                  <c:v>PGY4</c:v>
                </c:pt>
              </c:strCache>
            </c:strRef>
          </c:cat>
          <c:val>
            <c:numRef>
              <c:f>Sheet1!$C$19:$C$22</c:f>
              <c:numCache>
                <c:formatCode>0.00</c:formatCode>
                <c:ptCount val="4"/>
                <c:pt idx="0">
                  <c:v>0.95</c:v>
                </c:pt>
                <c:pt idx="1">
                  <c:v>1.1599999999999999</c:v>
                </c:pt>
                <c:pt idx="2">
                  <c:v>1.31</c:v>
                </c:pt>
                <c:pt idx="3">
                  <c:v>1.31</c:v>
                </c:pt>
              </c:numCache>
            </c:numRef>
          </c:val>
          <c:extLst>
            <c:ext xmlns:c16="http://schemas.microsoft.com/office/drawing/2014/chart" uri="{C3380CC4-5D6E-409C-BE32-E72D297353CC}">
              <c16:uniqueId val="{00000001-C28F-46F4-A33D-967EFF61D331}"/>
            </c:ext>
          </c:extLst>
        </c:ser>
        <c:dLbls>
          <c:showLegendKey val="0"/>
          <c:showVal val="0"/>
          <c:showCatName val="0"/>
          <c:showSerName val="0"/>
          <c:showPercent val="0"/>
          <c:showBubbleSize val="0"/>
        </c:dLbls>
        <c:gapWidth val="219"/>
        <c:overlap val="-27"/>
        <c:axId val="737368184"/>
        <c:axId val="737366744"/>
      </c:barChart>
      <c:catAx>
        <c:axId val="737368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7366744"/>
        <c:crosses val="autoZero"/>
        <c:auto val="1"/>
        <c:lblAlgn val="ctr"/>
        <c:lblOffset val="100"/>
        <c:noMultiLvlLbl val="0"/>
      </c:catAx>
      <c:valAx>
        <c:axId val="7373667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7368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81814773153358E-2"/>
          <c:y val="4.2725831146106737E-2"/>
          <c:w val="0.92064516935383078"/>
          <c:h val="0.76570920822397204"/>
        </c:manualLayout>
      </c:layout>
      <c:lineChart>
        <c:grouping val="standard"/>
        <c:varyColors val="0"/>
        <c:ser>
          <c:idx val="0"/>
          <c:order val="0"/>
          <c:tx>
            <c:strRef>
              <c:f>Sheet1!$B$1</c:f>
              <c:strCache>
                <c:ptCount val="1"/>
                <c:pt idx="0">
                  <c:v>Total</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Sheet1!$A$9:$A$19</c:f>
              <c:strCache>
                <c:ptCount val="11"/>
                <c:pt idx="0">
                  <c:v>FY 15</c:v>
                </c:pt>
                <c:pt idx="1">
                  <c:v>FY 16</c:v>
                </c:pt>
                <c:pt idx="2">
                  <c:v>FY 17</c:v>
                </c:pt>
                <c:pt idx="3">
                  <c:v>FY 18</c:v>
                </c:pt>
                <c:pt idx="4">
                  <c:v>FY 19</c:v>
                </c:pt>
                <c:pt idx="5">
                  <c:v>FY 20</c:v>
                </c:pt>
                <c:pt idx="6">
                  <c:v>FY 21</c:v>
                </c:pt>
                <c:pt idx="7">
                  <c:v>FY 22</c:v>
                </c:pt>
                <c:pt idx="8">
                  <c:v>FY 23</c:v>
                </c:pt>
                <c:pt idx="9">
                  <c:v>FY 24</c:v>
                </c:pt>
                <c:pt idx="10">
                  <c:v>FY 25</c:v>
                </c:pt>
              </c:strCache>
            </c:strRef>
          </c:cat>
          <c:val>
            <c:numRef>
              <c:f>Sheet1!$B$9:$B$19</c:f>
              <c:numCache>
                <c:formatCode>_(* #,##0.0_);_(* \(#,##0.0\);_(* "-"?_);_(@_)</c:formatCode>
                <c:ptCount val="11"/>
                <c:pt idx="0">
                  <c:v>4.45</c:v>
                </c:pt>
                <c:pt idx="1">
                  <c:v>4.4400000000000004</c:v>
                </c:pt>
                <c:pt idx="2">
                  <c:v>4.54</c:v>
                </c:pt>
                <c:pt idx="3">
                  <c:v>4.7</c:v>
                </c:pt>
                <c:pt idx="4">
                  <c:v>4.9000000000000004</c:v>
                </c:pt>
                <c:pt idx="5">
                  <c:v>5</c:v>
                </c:pt>
                <c:pt idx="6">
                  <c:v>5.2</c:v>
                </c:pt>
                <c:pt idx="7">
                  <c:v>5.9</c:v>
                </c:pt>
                <c:pt idx="8">
                  <c:v>5.6</c:v>
                </c:pt>
                <c:pt idx="9">
                  <c:v>5.8</c:v>
                </c:pt>
                <c:pt idx="10">
                  <c:v>5.8</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Admit</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Sheet1!$A$9:$A$19</c:f>
              <c:strCache>
                <c:ptCount val="11"/>
                <c:pt idx="0">
                  <c:v>FY 15</c:v>
                </c:pt>
                <c:pt idx="1">
                  <c:v>FY 16</c:v>
                </c:pt>
                <c:pt idx="2">
                  <c:v>FY 17</c:v>
                </c:pt>
                <c:pt idx="3">
                  <c:v>FY 18</c:v>
                </c:pt>
                <c:pt idx="4">
                  <c:v>FY 19</c:v>
                </c:pt>
                <c:pt idx="5">
                  <c:v>FY 20</c:v>
                </c:pt>
                <c:pt idx="6">
                  <c:v>FY 21</c:v>
                </c:pt>
                <c:pt idx="7">
                  <c:v>FY 22</c:v>
                </c:pt>
                <c:pt idx="8">
                  <c:v>FY 23</c:v>
                </c:pt>
                <c:pt idx="9">
                  <c:v>FY 24</c:v>
                </c:pt>
                <c:pt idx="10">
                  <c:v>FY 25</c:v>
                </c:pt>
              </c:strCache>
            </c:strRef>
          </c:cat>
          <c:val>
            <c:numRef>
              <c:f>Sheet1!$C$9:$C$19</c:f>
              <c:numCache>
                <c:formatCode>_(* #,##0.0_);_(* \(#,##0.0\);_(* "-"?_);_(@_)</c:formatCode>
                <c:ptCount val="11"/>
                <c:pt idx="0">
                  <c:v>6.6749999999999998</c:v>
                </c:pt>
                <c:pt idx="1">
                  <c:v>6.79</c:v>
                </c:pt>
                <c:pt idx="2">
                  <c:v>6.94</c:v>
                </c:pt>
                <c:pt idx="3">
                  <c:v>6.9</c:v>
                </c:pt>
                <c:pt idx="4">
                  <c:v>7.3</c:v>
                </c:pt>
                <c:pt idx="5">
                  <c:v>7.5</c:v>
                </c:pt>
                <c:pt idx="6">
                  <c:v>8.1999999999999993</c:v>
                </c:pt>
                <c:pt idx="7">
                  <c:v>10</c:v>
                </c:pt>
                <c:pt idx="8">
                  <c:v>10.8</c:v>
                </c:pt>
                <c:pt idx="9">
                  <c:v>10.1</c:v>
                </c:pt>
                <c:pt idx="10">
                  <c:v>10</c:v>
                </c:pt>
              </c:numCache>
            </c:numRef>
          </c:val>
          <c:smooth val="0"/>
          <c:extLst>
            <c:ext xmlns:c16="http://schemas.microsoft.com/office/drawing/2014/chart" uri="{C3380CC4-5D6E-409C-BE32-E72D297353CC}">
              <c16:uniqueId val="{00000001-F8D7-4EEF-A11D-35C9744B5D77}"/>
            </c:ext>
          </c:extLst>
        </c:ser>
        <c:ser>
          <c:idx val="2"/>
          <c:order val="2"/>
          <c:tx>
            <c:strRef>
              <c:f>Sheet1!$D$1</c:f>
              <c:strCache>
                <c:ptCount val="1"/>
                <c:pt idx="0">
                  <c:v>D/C</c:v>
                </c:pt>
              </c:strCache>
            </c:strRef>
          </c:tx>
          <c:spPr>
            <a:ln w="476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Sheet1!$A$9:$A$19</c:f>
              <c:strCache>
                <c:ptCount val="11"/>
                <c:pt idx="0">
                  <c:v>FY 15</c:v>
                </c:pt>
                <c:pt idx="1">
                  <c:v>FY 16</c:v>
                </c:pt>
                <c:pt idx="2">
                  <c:v>FY 17</c:v>
                </c:pt>
                <c:pt idx="3">
                  <c:v>FY 18</c:v>
                </c:pt>
                <c:pt idx="4">
                  <c:v>FY 19</c:v>
                </c:pt>
                <c:pt idx="5">
                  <c:v>FY 20</c:v>
                </c:pt>
                <c:pt idx="6">
                  <c:v>FY 21</c:v>
                </c:pt>
                <c:pt idx="7">
                  <c:v>FY 22</c:v>
                </c:pt>
                <c:pt idx="8">
                  <c:v>FY 23</c:v>
                </c:pt>
                <c:pt idx="9">
                  <c:v>FY 24</c:v>
                </c:pt>
                <c:pt idx="10">
                  <c:v>FY 25</c:v>
                </c:pt>
              </c:strCache>
            </c:strRef>
          </c:cat>
          <c:val>
            <c:numRef>
              <c:f>Sheet1!$D$9:$D$19</c:f>
              <c:numCache>
                <c:formatCode>_(* #,##0.0_);_(* \(#,##0.0\);_(* "-"?_);_(@_)</c:formatCode>
                <c:ptCount val="11"/>
                <c:pt idx="0">
                  <c:v>3.8</c:v>
                </c:pt>
                <c:pt idx="1">
                  <c:v>3.88</c:v>
                </c:pt>
                <c:pt idx="2">
                  <c:v>4</c:v>
                </c:pt>
                <c:pt idx="3">
                  <c:v>3.7</c:v>
                </c:pt>
                <c:pt idx="4">
                  <c:v>4.0999999999999996</c:v>
                </c:pt>
                <c:pt idx="5">
                  <c:v>4</c:v>
                </c:pt>
                <c:pt idx="6">
                  <c:v>4.2</c:v>
                </c:pt>
                <c:pt idx="7">
                  <c:v>4.5999999999999996</c:v>
                </c:pt>
                <c:pt idx="8">
                  <c:v>4.7</c:v>
                </c:pt>
                <c:pt idx="9">
                  <c:v>4.9000000000000004</c:v>
                </c:pt>
                <c:pt idx="10">
                  <c:v>4.9000000000000004</c:v>
                </c:pt>
              </c:numCache>
            </c:numRef>
          </c:val>
          <c:smooth val="0"/>
          <c:extLst>
            <c:ext xmlns:c16="http://schemas.microsoft.com/office/drawing/2014/chart" uri="{C3380CC4-5D6E-409C-BE32-E72D297353CC}">
              <c16:uniqueId val="{00000002-F8D7-4EEF-A11D-35C9744B5D77}"/>
            </c:ext>
          </c:extLst>
        </c:ser>
        <c:ser>
          <c:idx val="3"/>
          <c:order val="3"/>
          <c:tx>
            <c:strRef>
              <c:f>Sheet1!$E$1</c:f>
              <c:strCache>
                <c:ptCount val="1"/>
                <c:pt idx="0">
                  <c:v>FT</c:v>
                </c:pt>
              </c:strCache>
            </c:strRef>
          </c:tx>
          <c:spPr>
            <a:ln w="34925" cap="rnd">
              <a:solidFill>
                <a:schemeClr val="bg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Sheet1!$A$9:$A$19</c:f>
              <c:strCache>
                <c:ptCount val="11"/>
                <c:pt idx="0">
                  <c:v>FY 15</c:v>
                </c:pt>
                <c:pt idx="1">
                  <c:v>FY 16</c:v>
                </c:pt>
                <c:pt idx="2">
                  <c:v>FY 17</c:v>
                </c:pt>
                <c:pt idx="3">
                  <c:v>FY 18</c:v>
                </c:pt>
                <c:pt idx="4">
                  <c:v>FY 19</c:v>
                </c:pt>
                <c:pt idx="5">
                  <c:v>FY 20</c:v>
                </c:pt>
                <c:pt idx="6">
                  <c:v>FY 21</c:v>
                </c:pt>
                <c:pt idx="7">
                  <c:v>FY 22</c:v>
                </c:pt>
                <c:pt idx="8">
                  <c:v>FY 23</c:v>
                </c:pt>
                <c:pt idx="9">
                  <c:v>FY 24</c:v>
                </c:pt>
                <c:pt idx="10">
                  <c:v>FY 25</c:v>
                </c:pt>
              </c:strCache>
            </c:strRef>
          </c:cat>
          <c:val>
            <c:numRef>
              <c:f>Sheet1!$E$9:$E$19</c:f>
              <c:numCache>
                <c:formatCode>General</c:formatCode>
                <c:ptCount val="11"/>
                <c:pt idx="8" formatCode="_(* #,##0.0_);_(* \(#,##0.0\);_(* &quot;-&quot;?_);_(@_)">
                  <c:v>3</c:v>
                </c:pt>
                <c:pt idx="9" formatCode="_(* #,##0.0_);_(* \(#,##0.0\);_(* &quot;-&quot;?_);_(@_)">
                  <c:v>3.1</c:v>
                </c:pt>
                <c:pt idx="10" formatCode="_(* #,##0.0_);_(* \(#,##0.0\);_(* &quot;-&quot;?_);_(@_)">
                  <c:v>3.2</c:v>
                </c:pt>
              </c:numCache>
            </c:numRef>
          </c:val>
          <c:smooth val="0"/>
          <c:extLst>
            <c:ext xmlns:c16="http://schemas.microsoft.com/office/drawing/2014/chart" uri="{C3380CC4-5D6E-409C-BE32-E72D297353CC}">
              <c16:uniqueId val="{00000001-B04D-4E3D-A33A-B2B5134C67B6}"/>
            </c:ext>
          </c:extLst>
        </c:ser>
        <c:dLbls>
          <c:dLblPos val="t"/>
          <c:showLegendKey val="0"/>
          <c:showVal val="1"/>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2"/>
        </c:scaling>
        <c:delete val="0"/>
        <c:axPos val="l"/>
        <c:majorGridlines>
          <c:spPr>
            <a:ln w="9525" cap="flat" cmpd="sng" algn="ctr">
              <a:solidFill>
                <a:schemeClr val="lt1">
                  <a:lumMod val="95000"/>
                  <a:alpha val="10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Median</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Sheet1!$A$15:$A$19</c:f>
              <c:strCache>
                <c:ptCount val="5"/>
                <c:pt idx="0">
                  <c:v>FY 21</c:v>
                </c:pt>
                <c:pt idx="1">
                  <c:v>FY 22</c:v>
                </c:pt>
                <c:pt idx="2">
                  <c:v>FY 23</c:v>
                </c:pt>
                <c:pt idx="3">
                  <c:v>FY 24</c:v>
                </c:pt>
                <c:pt idx="4">
                  <c:v>FY 25</c:v>
                </c:pt>
              </c:strCache>
            </c:strRef>
          </c:cat>
          <c:val>
            <c:numRef>
              <c:f>Sheet1!$B$15:$B$19</c:f>
              <c:numCache>
                <c:formatCode>General</c:formatCode>
                <c:ptCount val="5"/>
                <c:pt idx="0">
                  <c:v>5.2</c:v>
                </c:pt>
                <c:pt idx="1">
                  <c:v>5.9</c:v>
                </c:pt>
                <c:pt idx="2">
                  <c:v>5.6</c:v>
                </c:pt>
                <c:pt idx="3">
                  <c:v>5.8</c:v>
                </c:pt>
                <c:pt idx="4">
                  <c:v>5.8</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Mean</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Sheet1!$A$15:$A$19</c:f>
              <c:strCache>
                <c:ptCount val="5"/>
                <c:pt idx="0">
                  <c:v>FY 21</c:v>
                </c:pt>
                <c:pt idx="1">
                  <c:v>FY 22</c:v>
                </c:pt>
                <c:pt idx="2">
                  <c:v>FY 23</c:v>
                </c:pt>
                <c:pt idx="3">
                  <c:v>FY 24</c:v>
                </c:pt>
                <c:pt idx="4">
                  <c:v>FY 25</c:v>
                </c:pt>
              </c:strCache>
            </c:strRef>
          </c:cat>
          <c:val>
            <c:numRef>
              <c:f>Sheet1!$C$15:$C$19</c:f>
              <c:numCache>
                <c:formatCode>General</c:formatCode>
                <c:ptCount val="5"/>
                <c:pt idx="0">
                  <c:v>7.7</c:v>
                </c:pt>
                <c:pt idx="1">
                  <c:v>8.4</c:v>
                </c:pt>
                <c:pt idx="2">
                  <c:v>8.1</c:v>
                </c:pt>
                <c:pt idx="3">
                  <c:v>8.3000000000000007</c:v>
                </c:pt>
                <c:pt idx="4">
                  <c:v>8.5</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10"/>
          <c:min val="4"/>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81814773153358E-2"/>
          <c:y val="4.2725831146106737E-2"/>
          <c:w val="0.92064516935383078"/>
          <c:h val="0.76570920822397204"/>
        </c:manualLayout>
      </c:layout>
      <c:lineChart>
        <c:grouping val="standard"/>
        <c:varyColors val="0"/>
        <c:ser>
          <c:idx val="0"/>
          <c:order val="0"/>
          <c:tx>
            <c:strRef>
              <c:f>Sheet1!$B$1</c:f>
              <c:strCache>
                <c:ptCount val="1"/>
                <c:pt idx="0">
                  <c:v>Median</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Sheet1!$A$15:$A$19</c:f>
              <c:strCache>
                <c:ptCount val="5"/>
                <c:pt idx="0">
                  <c:v>FY 21</c:v>
                </c:pt>
                <c:pt idx="1">
                  <c:v>FY 22</c:v>
                </c:pt>
                <c:pt idx="2">
                  <c:v>FY 23</c:v>
                </c:pt>
                <c:pt idx="3">
                  <c:v>FY 24</c:v>
                </c:pt>
                <c:pt idx="4">
                  <c:v>FY 25</c:v>
                </c:pt>
              </c:strCache>
            </c:strRef>
          </c:cat>
          <c:val>
            <c:numRef>
              <c:f>Sheet1!$B$15:$B$19</c:f>
              <c:numCache>
                <c:formatCode>General</c:formatCode>
                <c:ptCount val="5"/>
                <c:pt idx="0">
                  <c:v>4.2</c:v>
                </c:pt>
                <c:pt idx="1">
                  <c:v>4.5999999999999996</c:v>
                </c:pt>
                <c:pt idx="2">
                  <c:v>4.7</c:v>
                </c:pt>
                <c:pt idx="3">
                  <c:v>4.9000000000000004</c:v>
                </c:pt>
                <c:pt idx="4">
                  <c:v>4.9000000000000004</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Mean</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Sheet1!$A$15:$A$19</c:f>
              <c:strCache>
                <c:ptCount val="5"/>
                <c:pt idx="0">
                  <c:v>FY 21</c:v>
                </c:pt>
                <c:pt idx="1">
                  <c:v>FY 22</c:v>
                </c:pt>
                <c:pt idx="2">
                  <c:v>FY 23</c:v>
                </c:pt>
                <c:pt idx="3">
                  <c:v>FY 24</c:v>
                </c:pt>
                <c:pt idx="4">
                  <c:v>FY 25</c:v>
                </c:pt>
              </c:strCache>
            </c:strRef>
          </c:cat>
          <c:val>
            <c:numRef>
              <c:f>Sheet1!$C$15:$C$19</c:f>
              <c:numCache>
                <c:formatCode>General</c:formatCode>
                <c:ptCount val="5"/>
                <c:pt idx="0">
                  <c:v>5.4</c:v>
                </c:pt>
                <c:pt idx="1">
                  <c:v>5.7</c:v>
                </c:pt>
                <c:pt idx="2">
                  <c:v>5.8</c:v>
                </c:pt>
                <c:pt idx="3">
                  <c:v>5.8</c:v>
                </c:pt>
                <c:pt idx="4">
                  <c:v>5.7</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7"/>
          <c:min val="2"/>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Median</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Sheet1!$A$15:$A$19</c:f>
              <c:strCache>
                <c:ptCount val="5"/>
                <c:pt idx="0">
                  <c:v>FY 21</c:v>
                </c:pt>
                <c:pt idx="1">
                  <c:v>FY 22</c:v>
                </c:pt>
                <c:pt idx="2">
                  <c:v>FY 23</c:v>
                </c:pt>
                <c:pt idx="3">
                  <c:v>FY 24</c:v>
                </c:pt>
                <c:pt idx="4">
                  <c:v>FY 25</c:v>
                </c:pt>
              </c:strCache>
            </c:strRef>
          </c:cat>
          <c:val>
            <c:numRef>
              <c:f>Sheet1!$B$15:$B$19</c:f>
              <c:numCache>
                <c:formatCode>_(* #,##0.0_);_(* \(#,##0.0\);_(* "-"?_);_(@_)</c:formatCode>
                <c:ptCount val="5"/>
                <c:pt idx="0">
                  <c:v>8.1999999999999993</c:v>
                </c:pt>
                <c:pt idx="1">
                  <c:v>10</c:v>
                </c:pt>
                <c:pt idx="2">
                  <c:v>10.8</c:v>
                </c:pt>
                <c:pt idx="3">
                  <c:v>10.1</c:v>
                </c:pt>
                <c:pt idx="4">
                  <c:v>10</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Mean</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Sheet1!$A$15:$A$19</c:f>
              <c:strCache>
                <c:ptCount val="5"/>
                <c:pt idx="0">
                  <c:v>FY 21</c:v>
                </c:pt>
                <c:pt idx="1">
                  <c:v>FY 22</c:v>
                </c:pt>
                <c:pt idx="2">
                  <c:v>FY 23</c:v>
                </c:pt>
                <c:pt idx="3">
                  <c:v>FY 24</c:v>
                </c:pt>
                <c:pt idx="4">
                  <c:v>FY 25</c:v>
                </c:pt>
              </c:strCache>
            </c:strRef>
          </c:cat>
          <c:val>
            <c:numRef>
              <c:f>Sheet1!$C$15:$C$19</c:f>
              <c:numCache>
                <c:formatCode>_(* #,##0.0_);_(* \(#,##0.0\);_(* "-"?_);_(@_)</c:formatCode>
                <c:ptCount val="5"/>
                <c:pt idx="0">
                  <c:v>11.3</c:v>
                </c:pt>
                <c:pt idx="1">
                  <c:v>13.4</c:v>
                </c:pt>
                <c:pt idx="2">
                  <c:v>14.3</c:v>
                </c:pt>
                <c:pt idx="3">
                  <c:v>12.8</c:v>
                </c:pt>
                <c:pt idx="4">
                  <c:v>13.4</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18"/>
          <c:min val="5"/>
        </c:scaling>
        <c:delete val="0"/>
        <c:axPos val="l"/>
        <c:majorGridlines>
          <c:spPr>
            <a:ln w="9525" cap="flat" cmpd="sng" algn="ctr">
              <a:solidFill>
                <a:schemeClr val="lt1">
                  <a:lumMod val="95000"/>
                  <a:alpha val="10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Admit</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Sheet1!$A$12:$A$19</c:f>
              <c:strCache>
                <c:ptCount val="8"/>
                <c:pt idx="0">
                  <c:v>FY 18</c:v>
                </c:pt>
                <c:pt idx="1">
                  <c:v>FY 19</c:v>
                </c:pt>
                <c:pt idx="2">
                  <c:v>FY 20</c:v>
                </c:pt>
                <c:pt idx="3">
                  <c:v>FY 21</c:v>
                </c:pt>
                <c:pt idx="4">
                  <c:v>FY 22</c:v>
                </c:pt>
                <c:pt idx="5">
                  <c:v>FY 23</c:v>
                </c:pt>
                <c:pt idx="6">
                  <c:v>FY 24</c:v>
                </c:pt>
                <c:pt idx="7">
                  <c:v>FY 25</c:v>
                </c:pt>
              </c:strCache>
            </c:strRef>
          </c:cat>
          <c:val>
            <c:numRef>
              <c:f>Sheet1!$B$12:$B$19</c:f>
              <c:numCache>
                <c:formatCode>#,##0.0</c:formatCode>
                <c:ptCount val="8"/>
                <c:pt idx="0">
                  <c:v>4.0999999999999996</c:v>
                </c:pt>
                <c:pt idx="1">
                  <c:v>4.2</c:v>
                </c:pt>
                <c:pt idx="2">
                  <c:v>4.0999999999999996</c:v>
                </c:pt>
                <c:pt idx="3">
                  <c:v>3.5</c:v>
                </c:pt>
                <c:pt idx="4">
                  <c:v>3.7</c:v>
                </c:pt>
                <c:pt idx="5">
                  <c:v>3.9</c:v>
                </c:pt>
                <c:pt idx="6">
                  <c:v>4</c:v>
                </c:pt>
                <c:pt idx="7">
                  <c:v>3.9</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Discharge</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Sheet1!$A$12:$A$19</c:f>
              <c:strCache>
                <c:ptCount val="8"/>
                <c:pt idx="0">
                  <c:v>FY 18</c:v>
                </c:pt>
                <c:pt idx="1">
                  <c:v>FY 19</c:v>
                </c:pt>
                <c:pt idx="2">
                  <c:v>FY 20</c:v>
                </c:pt>
                <c:pt idx="3">
                  <c:v>FY 21</c:v>
                </c:pt>
                <c:pt idx="4">
                  <c:v>FY 22</c:v>
                </c:pt>
                <c:pt idx="5">
                  <c:v>FY 23</c:v>
                </c:pt>
                <c:pt idx="6">
                  <c:v>FY 24</c:v>
                </c:pt>
                <c:pt idx="7">
                  <c:v>FY 25</c:v>
                </c:pt>
              </c:strCache>
            </c:strRef>
          </c:cat>
          <c:val>
            <c:numRef>
              <c:f>Sheet1!$C$12:$C$19</c:f>
              <c:numCache>
                <c:formatCode>#,##0.0</c:formatCode>
                <c:ptCount val="8"/>
                <c:pt idx="0">
                  <c:v>3.4</c:v>
                </c:pt>
                <c:pt idx="1">
                  <c:v>3.7</c:v>
                </c:pt>
                <c:pt idx="2">
                  <c:v>3.6</c:v>
                </c:pt>
                <c:pt idx="3">
                  <c:v>3</c:v>
                </c:pt>
                <c:pt idx="4">
                  <c:v>3.1</c:v>
                </c:pt>
                <c:pt idx="5">
                  <c:v>3.1</c:v>
                </c:pt>
                <c:pt idx="6">
                  <c:v>3.1</c:v>
                </c:pt>
                <c:pt idx="7">
                  <c:v>3.1</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5"/>
          <c:min val="2"/>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5874486074848E-2"/>
          <c:y val="2.3976822800905587E-2"/>
          <c:w val="0.94409152102544025"/>
          <c:h val="0.77852904386300437"/>
        </c:manualLayout>
      </c:layout>
      <c:lineChart>
        <c:grouping val="standard"/>
        <c:varyColors val="0"/>
        <c:ser>
          <c:idx val="0"/>
          <c:order val="0"/>
          <c:tx>
            <c:strRef>
              <c:f>Sheet1!$B$1</c:f>
              <c:strCache>
                <c:ptCount val="1"/>
                <c:pt idx="0">
                  <c:v>Mean</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Sheet1!$A$5:$A$13</c:f>
              <c:strCache>
                <c:ptCount val="9"/>
                <c:pt idx="0">
                  <c:v>FY 17</c:v>
                </c:pt>
                <c:pt idx="1">
                  <c:v>FY 18</c:v>
                </c:pt>
                <c:pt idx="2">
                  <c:v>FY 19</c:v>
                </c:pt>
                <c:pt idx="3">
                  <c:v>FY 20</c:v>
                </c:pt>
                <c:pt idx="4">
                  <c:v>FY 21</c:v>
                </c:pt>
                <c:pt idx="5">
                  <c:v>FY 22</c:v>
                </c:pt>
                <c:pt idx="6">
                  <c:v>FY 23</c:v>
                </c:pt>
                <c:pt idx="7">
                  <c:v>FY 24</c:v>
                </c:pt>
                <c:pt idx="8">
                  <c:v>FY 24</c:v>
                </c:pt>
              </c:strCache>
            </c:strRef>
          </c:cat>
          <c:val>
            <c:numRef>
              <c:f>Sheet1!$B$5:$B$13</c:f>
              <c:numCache>
                <c:formatCode>0.0</c:formatCode>
                <c:ptCount val="9"/>
                <c:pt idx="0">
                  <c:v>4.2</c:v>
                </c:pt>
                <c:pt idx="1">
                  <c:v>4.7</c:v>
                </c:pt>
                <c:pt idx="2">
                  <c:v>4.8</c:v>
                </c:pt>
                <c:pt idx="3">
                  <c:v>5</c:v>
                </c:pt>
                <c:pt idx="4">
                  <c:v>6.5</c:v>
                </c:pt>
                <c:pt idx="5">
                  <c:v>7.2</c:v>
                </c:pt>
                <c:pt idx="6">
                  <c:v>8</c:v>
                </c:pt>
                <c:pt idx="7">
                  <c:v>7.6</c:v>
                </c:pt>
                <c:pt idx="8">
                  <c:v>8.3000000000000007</c:v>
                </c:pt>
              </c:numCache>
            </c:numRef>
          </c:val>
          <c:smooth val="0"/>
          <c:extLst>
            <c:ext xmlns:c16="http://schemas.microsoft.com/office/drawing/2014/chart" uri="{C3380CC4-5D6E-409C-BE32-E72D297353CC}">
              <c16:uniqueId val="{00000000-E5AF-4993-BFBF-AF1A7582E4FA}"/>
            </c:ext>
          </c:extLst>
        </c:ser>
        <c:ser>
          <c:idx val="1"/>
          <c:order val="1"/>
          <c:tx>
            <c:strRef>
              <c:f>Sheet1!$C$1</c:f>
              <c:strCache>
                <c:ptCount val="1"/>
                <c:pt idx="0">
                  <c:v>Median</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Sheet1!$A$5:$A$13</c:f>
              <c:strCache>
                <c:ptCount val="9"/>
                <c:pt idx="0">
                  <c:v>FY 17</c:v>
                </c:pt>
                <c:pt idx="1">
                  <c:v>FY 18</c:v>
                </c:pt>
                <c:pt idx="2">
                  <c:v>FY 19</c:v>
                </c:pt>
                <c:pt idx="3">
                  <c:v>FY 20</c:v>
                </c:pt>
                <c:pt idx="4">
                  <c:v>FY 21</c:v>
                </c:pt>
                <c:pt idx="5">
                  <c:v>FY 22</c:v>
                </c:pt>
                <c:pt idx="6">
                  <c:v>FY 23</c:v>
                </c:pt>
                <c:pt idx="7">
                  <c:v>FY 24</c:v>
                </c:pt>
                <c:pt idx="8">
                  <c:v>FY 24</c:v>
                </c:pt>
              </c:strCache>
            </c:strRef>
          </c:cat>
          <c:val>
            <c:numRef>
              <c:f>Sheet1!$C$5:$C$13</c:f>
              <c:numCache>
                <c:formatCode>0.0</c:formatCode>
                <c:ptCount val="9"/>
                <c:pt idx="0">
                  <c:v>2.7</c:v>
                </c:pt>
                <c:pt idx="1">
                  <c:v>2.9</c:v>
                </c:pt>
                <c:pt idx="2">
                  <c:v>2.9</c:v>
                </c:pt>
                <c:pt idx="3">
                  <c:v>2.7</c:v>
                </c:pt>
                <c:pt idx="4">
                  <c:v>3.9</c:v>
                </c:pt>
                <c:pt idx="5">
                  <c:v>4.0999999999999996</c:v>
                </c:pt>
                <c:pt idx="6">
                  <c:v>4.8</c:v>
                </c:pt>
                <c:pt idx="7">
                  <c:v>4.2</c:v>
                </c:pt>
                <c:pt idx="8">
                  <c:v>4.5999999999999996</c:v>
                </c:pt>
              </c:numCache>
            </c:numRef>
          </c:val>
          <c:smooth val="0"/>
          <c:extLst>
            <c:ext xmlns:c16="http://schemas.microsoft.com/office/drawing/2014/chart" uri="{C3380CC4-5D6E-409C-BE32-E72D297353CC}">
              <c16:uniqueId val="{00000001-E5AF-4993-BFBF-AF1A7582E4FA}"/>
            </c:ext>
          </c:extLst>
        </c:ser>
        <c:dLbls>
          <c:showLegendKey val="0"/>
          <c:showVal val="0"/>
          <c:showCatName val="0"/>
          <c:showSerName val="0"/>
          <c:showPercent val="0"/>
          <c:showBubbleSize val="0"/>
        </c:dLbls>
        <c:smooth val="0"/>
        <c:axId val="661632760"/>
        <c:axId val="646541192"/>
      </c:lineChart>
      <c:catAx>
        <c:axId val="66163276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6541192"/>
        <c:crosses val="autoZero"/>
        <c:auto val="1"/>
        <c:lblAlgn val="ctr"/>
        <c:lblOffset val="100"/>
        <c:noMultiLvlLbl val="0"/>
      </c:catAx>
      <c:valAx>
        <c:axId val="646541192"/>
        <c:scaling>
          <c:orientation val="minMax"/>
          <c:min val="1"/>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632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10190758959736E-2"/>
          <c:y val="5.0234666556397509E-2"/>
          <c:w val="0.94409152102544025"/>
          <c:h val="0.77852904386300437"/>
        </c:manualLayout>
      </c:layout>
      <c:lineChart>
        <c:grouping val="standard"/>
        <c:varyColors val="0"/>
        <c:ser>
          <c:idx val="0"/>
          <c:order val="0"/>
          <c:tx>
            <c:strRef>
              <c:f>Sheet1!$B$1</c:f>
              <c:strCache>
                <c:ptCount val="1"/>
                <c:pt idx="0">
                  <c:v>Hours</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FY 19</c:v>
                </c:pt>
                <c:pt idx="1">
                  <c:v>FY 20</c:v>
                </c:pt>
                <c:pt idx="2">
                  <c:v>FY 21</c:v>
                </c:pt>
                <c:pt idx="3">
                  <c:v>FY 22</c:v>
                </c:pt>
                <c:pt idx="4">
                  <c:v>FY 23</c:v>
                </c:pt>
                <c:pt idx="5">
                  <c:v>FY 24</c:v>
                </c:pt>
                <c:pt idx="6">
                  <c:v>FY 25</c:v>
                </c:pt>
              </c:strCache>
            </c:strRef>
          </c:cat>
          <c:val>
            <c:numRef>
              <c:f>Sheet1!$B$2:$B$8</c:f>
              <c:numCache>
                <c:formatCode>_(* #,##0_);_(* \(#,##0\);_(* "-"_);_(@_)</c:formatCode>
                <c:ptCount val="7"/>
                <c:pt idx="0">
                  <c:v>80013</c:v>
                </c:pt>
                <c:pt idx="1">
                  <c:v>86440</c:v>
                </c:pt>
                <c:pt idx="2">
                  <c:v>111891</c:v>
                </c:pt>
                <c:pt idx="3">
                  <c:v>126576</c:v>
                </c:pt>
                <c:pt idx="4">
                  <c:v>127401</c:v>
                </c:pt>
                <c:pt idx="5">
                  <c:v>143948</c:v>
                </c:pt>
                <c:pt idx="6">
                  <c:v>159841</c:v>
                </c:pt>
              </c:numCache>
            </c:numRef>
          </c:val>
          <c:smooth val="0"/>
          <c:extLst>
            <c:ext xmlns:c16="http://schemas.microsoft.com/office/drawing/2014/chart" uri="{C3380CC4-5D6E-409C-BE32-E72D297353CC}">
              <c16:uniqueId val="{00000000-E5AF-4993-BFBF-AF1A7582E4FA}"/>
            </c:ext>
          </c:extLst>
        </c:ser>
        <c:dLbls>
          <c:showLegendKey val="0"/>
          <c:showVal val="0"/>
          <c:showCatName val="0"/>
          <c:showSerName val="0"/>
          <c:showPercent val="0"/>
          <c:showBubbleSize val="0"/>
        </c:dLbls>
        <c:smooth val="0"/>
        <c:axId val="661632760"/>
        <c:axId val="646541192"/>
      </c:lineChart>
      <c:catAx>
        <c:axId val="66163276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6541192"/>
        <c:crosses val="autoZero"/>
        <c:auto val="1"/>
        <c:lblAlgn val="ctr"/>
        <c:lblOffset val="100"/>
        <c:noMultiLvlLbl val="0"/>
      </c:catAx>
      <c:valAx>
        <c:axId val="646541192"/>
        <c:scaling>
          <c:orientation val="minMax"/>
          <c:min val="60000"/>
        </c:scaling>
        <c:delete val="0"/>
        <c:axPos val="l"/>
        <c:majorGridlines>
          <c:spPr>
            <a:ln w="9525" cap="flat" cmpd="sng" algn="ctr">
              <a:solidFill>
                <a:schemeClr val="lt1">
                  <a:lumMod val="95000"/>
                  <a:alpha val="10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632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Academic and Academic Affiliate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804342638988306E-2"/>
          <c:y val="0.14264588801399825"/>
          <c:w val="0.92052899069434502"/>
          <c:h val="0.59441841644794402"/>
        </c:manualLayout>
      </c:layout>
      <c:bar3DChart>
        <c:barDir val="col"/>
        <c:grouping val="clustered"/>
        <c:varyColors val="0"/>
        <c:ser>
          <c:idx val="0"/>
          <c:order val="0"/>
          <c:tx>
            <c:strRef>
              <c:f>Sheet1!$E$1</c:f>
              <c:strCache>
                <c:ptCount val="1"/>
                <c:pt idx="0">
                  <c:v>FY 15</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9316915860451479E-3"/>
                  <c:y val="-1.5552099533437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EC-4D1F-870B-6BFE3ED60DA9}"/>
                </c:ext>
              </c:extLst>
            </c:dLbl>
            <c:dLbl>
              <c:idx val="1"/>
              <c:layout>
                <c:manualLayout>
                  <c:x val="-4.3975373790677225E-3"/>
                  <c:y val="-1.0368066355624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EC-4D1F-870B-6BFE3ED60DA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&lt; 4 hours</c:v>
                </c:pt>
                <c:pt idx="1">
                  <c:v>4-8 hours</c:v>
                </c:pt>
                <c:pt idx="2">
                  <c:v>&gt;8 hours</c:v>
                </c:pt>
              </c:strCache>
            </c:strRef>
          </c:cat>
          <c:val>
            <c:numRef>
              <c:f>Sheet1!$E$2:$E$4</c:f>
              <c:numCache>
                <c:formatCode>0.0%</c:formatCode>
                <c:ptCount val="3"/>
                <c:pt idx="0">
                  <c:v>0.754</c:v>
                </c:pt>
                <c:pt idx="1">
                  <c:v>0.15859999999999999</c:v>
                </c:pt>
                <c:pt idx="2">
                  <c:v>6.9099999999999995E-2</c:v>
                </c:pt>
              </c:numCache>
            </c:numRef>
          </c:val>
          <c:extLst>
            <c:ext xmlns:c16="http://schemas.microsoft.com/office/drawing/2014/chart" uri="{C3380CC4-5D6E-409C-BE32-E72D297353CC}">
              <c16:uniqueId val="{00000000-A3A0-4D1D-89C0-BC20E69A556E}"/>
            </c:ext>
          </c:extLst>
        </c:ser>
        <c:ser>
          <c:idx val="1"/>
          <c:order val="1"/>
          <c:tx>
            <c:strRef>
              <c:f>Sheet1!$F$1</c:f>
              <c:strCache>
                <c:ptCount val="1"/>
                <c:pt idx="0">
                  <c:v>FY 16</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Sheet1!$F$2:$F$4</c:f>
              <c:numCache>
                <c:formatCode>0.0%</c:formatCode>
                <c:ptCount val="3"/>
                <c:pt idx="0">
                  <c:v>0.74</c:v>
                </c:pt>
                <c:pt idx="1">
                  <c:v>0.1583</c:v>
                </c:pt>
                <c:pt idx="2">
                  <c:v>9.7000000000000003E-2</c:v>
                </c:pt>
              </c:numCache>
            </c:numRef>
          </c:val>
          <c:extLst>
            <c:ext xmlns:c16="http://schemas.microsoft.com/office/drawing/2014/chart" uri="{C3380CC4-5D6E-409C-BE32-E72D297353CC}">
              <c16:uniqueId val="{00000001-A3A0-4D1D-89C0-BC20E69A556E}"/>
            </c:ext>
          </c:extLst>
        </c:ser>
        <c:ser>
          <c:idx val="2"/>
          <c:order val="2"/>
          <c:tx>
            <c:strRef>
              <c:f>Sheet1!$G$1</c:f>
              <c:strCache>
                <c:ptCount val="1"/>
                <c:pt idx="0">
                  <c:v>FY 17</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Sheet1!$G$2:$G$4</c:f>
              <c:numCache>
                <c:formatCode>0.0%</c:formatCode>
                <c:ptCount val="3"/>
                <c:pt idx="0">
                  <c:v>0.68469999999999998</c:v>
                </c:pt>
                <c:pt idx="1">
                  <c:v>0.19520000000000001</c:v>
                </c:pt>
                <c:pt idx="2">
                  <c:v>0.12189999999999999</c:v>
                </c:pt>
              </c:numCache>
            </c:numRef>
          </c:val>
          <c:extLst>
            <c:ext xmlns:c16="http://schemas.microsoft.com/office/drawing/2014/chart" uri="{C3380CC4-5D6E-409C-BE32-E72D297353CC}">
              <c16:uniqueId val="{00000002-A3A0-4D1D-89C0-BC20E69A556E}"/>
            </c:ext>
          </c:extLst>
        </c:ser>
        <c:ser>
          <c:idx val="3"/>
          <c:order val="3"/>
          <c:tx>
            <c:strRef>
              <c:f>Sheet1!$H$1</c:f>
              <c:strCache>
                <c:ptCount val="1"/>
                <c:pt idx="0">
                  <c:v>FY 18</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Sheet1!$H$2:$H$4</c:f>
              <c:numCache>
                <c:formatCode>0.0%</c:formatCode>
                <c:ptCount val="3"/>
                <c:pt idx="0">
                  <c:v>0.67800000000000005</c:v>
                </c:pt>
                <c:pt idx="1">
                  <c:v>0.17199999999999999</c:v>
                </c:pt>
                <c:pt idx="2">
                  <c:v>0.14599999999999999</c:v>
                </c:pt>
              </c:numCache>
            </c:numRef>
          </c:val>
          <c:extLst>
            <c:ext xmlns:c16="http://schemas.microsoft.com/office/drawing/2014/chart" uri="{C3380CC4-5D6E-409C-BE32-E72D297353CC}">
              <c16:uniqueId val="{00000003-A3A0-4D1D-89C0-BC20E69A556E}"/>
            </c:ext>
          </c:extLst>
        </c:ser>
        <c:ser>
          <c:idx val="4"/>
          <c:order val="4"/>
          <c:tx>
            <c:strRef>
              <c:f>Sheet1!$I$1</c:f>
              <c:strCache>
                <c:ptCount val="1"/>
                <c:pt idx="0">
                  <c:v>FY 19</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Sheet1!$I$2:$I$4</c:f>
              <c:numCache>
                <c:formatCode>0.0%</c:formatCode>
                <c:ptCount val="3"/>
                <c:pt idx="0">
                  <c:v>0.65</c:v>
                </c:pt>
                <c:pt idx="1">
                  <c:v>0.17</c:v>
                </c:pt>
                <c:pt idx="2">
                  <c:v>0.15</c:v>
                </c:pt>
              </c:numCache>
            </c:numRef>
          </c:val>
          <c:extLst>
            <c:ext xmlns:c16="http://schemas.microsoft.com/office/drawing/2014/chart" uri="{C3380CC4-5D6E-409C-BE32-E72D297353CC}">
              <c16:uniqueId val="{00000000-FE54-49DF-B042-C2A8F8BE545D}"/>
            </c:ext>
          </c:extLst>
        </c:ser>
        <c:ser>
          <c:idx val="5"/>
          <c:order val="5"/>
          <c:tx>
            <c:strRef>
              <c:f>Sheet1!$J$1</c:f>
              <c:strCache>
                <c:ptCount val="1"/>
                <c:pt idx="0">
                  <c:v>FY 20</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Sheet1!$J$2:$J$4</c:f>
              <c:numCache>
                <c:formatCode>0.0%</c:formatCode>
                <c:ptCount val="3"/>
                <c:pt idx="0">
                  <c:v>0.61899999999999999</c:v>
                </c:pt>
                <c:pt idx="1">
                  <c:v>0.17599999999999999</c:v>
                </c:pt>
                <c:pt idx="2">
                  <c:v>0.161</c:v>
                </c:pt>
              </c:numCache>
            </c:numRef>
          </c:val>
          <c:extLst>
            <c:ext xmlns:c16="http://schemas.microsoft.com/office/drawing/2014/chart" uri="{C3380CC4-5D6E-409C-BE32-E72D297353CC}">
              <c16:uniqueId val="{00000000-8CEC-4D1F-870B-6BFE3ED60DA9}"/>
            </c:ext>
          </c:extLst>
        </c:ser>
        <c:ser>
          <c:idx val="6"/>
          <c:order val="6"/>
          <c:tx>
            <c:strRef>
              <c:f>Sheet1!$K$1</c:f>
              <c:strCache>
                <c:ptCount val="1"/>
                <c:pt idx="0">
                  <c:v>FY 21</c:v>
                </c:pt>
              </c:strCache>
            </c:strRef>
          </c:tx>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Sheet1!$K$2:$K$4</c:f>
              <c:numCache>
                <c:formatCode>0.0%</c:formatCode>
                <c:ptCount val="3"/>
                <c:pt idx="0">
                  <c:v>0.53200000000000003</c:v>
                </c:pt>
                <c:pt idx="1">
                  <c:v>0.20100000000000001</c:v>
                </c:pt>
                <c:pt idx="2">
                  <c:v>0.26600000000000001</c:v>
                </c:pt>
              </c:numCache>
            </c:numRef>
          </c:val>
          <c:extLst>
            <c:ext xmlns:c16="http://schemas.microsoft.com/office/drawing/2014/chart" uri="{C3380CC4-5D6E-409C-BE32-E72D297353CC}">
              <c16:uniqueId val="{00000000-EBCD-40F1-91D8-7A90DA96F7BE}"/>
            </c:ext>
          </c:extLst>
        </c:ser>
        <c:ser>
          <c:idx val="7"/>
          <c:order val="7"/>
          <c:tx>
            <c:strRef>
              <c:f>Sheet1!$L$1</c:f>
              <c:strCache>
                <c:ptCount val="1"/>
                <c:pt idx="0">
                  <c:v>FY 22</c:v>
                </c:pt>
              </c:strCache>
            </c:strRef>
          </c:tx>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Sheet1!$L$2:$L$4</c:f>
              <c:numCache>
                <c:formatCode>0.0%</c:formatCode>
                <c:ptCount val="3"/>
                <c:pt idx="0">
                  <c:v>0.438</c:v>
                </c:pt>
                <c:pt idx="1">
                  <c:v>0.20499999999999999</c:v>
                </c:pt>
                <c:pt idx="2">
                  <c:v>0.311</c:v>
                </c:pt>
              </c:numCache>
            </c:numRef>
          </c:val>
          <c:extLst>
            <c:ext xmlns:c16="http://schemas.microsoft.com/office/drawing/2014/chart" uri="{C3380CC4-5D6E-409C-BE32-E72D297353CC}">
              <c16:uniqueId val="{00000000-4B31-4DB9-AB66-DBD2F428DC94}"/>
            </c:ext>
          </c:extLst>
        </c:ser>
        <c:ser>
          <c:idx val="8"/>
          <c:order val="8"/>
          <c:tx>
            <c:strRef>
              <c:f>Sheet1!$M$1</c:f>
              <c:strCache>
                <c:ptCount val="1"/>
                <c:pt idx="0">
                  <c:v>FY 23</c:v>
                </c:pt>
              </c:strCache>
            </c:strRef>
          </c:tx>
          <c:spPr>
            <a:gradFill rotWithShape="1">
              <a:gsLst>
                <a:gs pos="0">
                  <a:schemeClr val="accent3">
                    <a:lumMod val="60000"/>
                    <a:tint val="100000"/>
                    <a:shade val="100000"/>
                    <a:satMod val="130000"/>
                  </a:schemeClr>
                </a:gs>
                <a:gs pos="100000">
                  <a:schemeClr val="accent3">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Sheet1!$M$2:$M$4</c:f>
              <c:numCache>
                <c:formatCode>0.0%</c:formatCode>
                <c:ptCount val="3"/>
                <c:pt idx="0">
                  <c:v>0.439</c:v>
                </c:pt>
                <c:pt idx="1">
                  <c:v>0.18099999999999999</c:v>
                </c:pt>
                <c:pt idx="2">
                  <c:v>0.34</c:v>
                </c:pt>
              </c:numCache>
            </c:numRef>
          </c:val>
          <c:extLst>
            <c:ext xmlns:c16="http://schemas.microsoft.com/office/drawing/2014/chart" uri="{C3380CC4-5D6E-409C-BE32-E72D297353CC}">
              <c16:uniqueId val="{00000001-5BC7-445F-AFF8-E4F8EDC8A27B}"/>
            </c:ext>
          </c:extLst>
        </c:ser>
        <c:ser>
          <c:idx val="9"/>
          <c:order val="9"/>
          <c:tx>
            <c:strRef>
              <c:f>Sheet1!$N$1</c:f>
              <c:strCache>
                <c:ptCount val="1"/>
                <c:pt idx="0">
                  <c:v>FY 24</c:v>
                </c:pt>
              </c:strCache>
            </c:strRef>
          </c:tx>
          <c:spPr>
            <a:gradFill rotWithShape="1">
              <a:gsLst>
                <a:gs pos="0">
                  <a:schemeClr val="accent4">
                    <a:lumMod val="60000"/>
                    <a:tint val="100000"/>
                    <a:shade val="100000"/>
                    <a:satMod val="130000"/>
                  </a:schemeClr>
                </a:gs>
                <a:gs pos="100000">
                  <a:schemeClr val="accent4">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224860744649663E-2"/>
                  <c:y val="-7.7760497667185074E-3"/>
                </c:manualLayout>
              </c:layout>
              <c:tx>
                <c:rich>
                  <a:bodyPr/>
                  <a:lstStyle/>
                  <a:p>
                    <a:r>
                      <a:rPr lang="en-US" dirty="0"/>
                      <a:t>48.3%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996-4AC5-9C74-CE88662935EF}"/>
                </c:ext>
              </c:extLst>
            </c:dLbl>
            <c:dLbl>
              <c:idx val="1"/>
              <c:layout>
                <c:manualLayout>
                  <c:x val="2.7851070067428905E-2"/>
                  <c:y val="-5.184033177812338E-3"/>
                </c:manualLayout>
              </c:layout>
              <c:tx>
                <c:rich>
                  <a:bodyPr/>
                  <a:lstStyle/>
                  <a:p>
                    <a:r>
                      <a:rPr lang="en-US" dirty="0"/>
                      <a:t>15.1%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996-4AC5-9C74-CE88662935EF}"/>
                </c:ext>
              </c:extLst>
            </c:dLbl>
            <c:dLbl>
              <c:idx val="2"/>
              <c:layout>
                <c:manualLayout>
                  <c:x val="3.8111990618586819E-2"/>
                  <c:y val="-1.0368066355624676E-2"/>
                </c:manualLayout>
              </c:layout>
              <c:tx>
                <c:rich>
                  <a:bodyPr/>
                  <a:lstStyle/>
                  <a:p>
                    <a:r>
                      <a:rPr lang="en-US" dirty="0"/>
                      <a:t>32.7%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853-4A10-BC9A-4D95FE00E21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&lt; 4 hours</c:v>
                </c:pt>
                <c:pt idx="1">
                  <c:v>4-8 hours</c:v>
                </c:pt>
                <c:pt idx="2">
                  <c:v>&gt;8 hours</c:v>
                </c:pt>
              </c:strCache>
            </c:strRef>
          </c:cat>
          <c:val>
            <c:numRef>
              <c:f>Sheet1!$N$2:$N$4</c:f>
              <c:numCache>
                <c:formatCode>0.0%</c:formatCode>
                <c:ptCount val="3"/>
                <c:pt idx="0">
                  <c:v>0.499</c:v>
                </c:pt>
                <c:pt idx="1">
                  <c:v>0.16900000000000001</c:v>
                </c:pt>
                <c:pt idx="2">
                  <c:v>0.30299999999999999</c:v>
                </c:pt>
              </c:numCache>
            </c:numRef>
          </c:val>
          <c:extLst>
            <c:ext xmlns:c16="http://schemas.microsoft.com/office/drawing/2014/chart" uri="{C3380CC4-5D6E-409C-BE32-E72D297353CC}">
              <c16:uniqueId val="{00000000-9853-4A10-BC9A-4D95FE00E215}"/>
            </c:ext>
          </c:extLst>
        </c:ser>
        <c:ser>
          <c:idx val="10"/>
          <c:order val="10"/>
          <c:tx>
            <c:strRef>
              <c:f>Sheet1!$O$1</c:f>
              <c:strCache>
                <c:ptCount val="1"/>
                <c:pt idx="0">
                  <c:v>FY 25</c:v>
                </c:pt>
              </c:strCache>
            </c:strRef>
          </c:tx>
          <c:spPr>
            <a:gradFill rotWithShape="1">
              <a:gsLst>
                <a:gs pos="0">
                  <a:schemeClr val="accent5">
                    <a:lumMod val="60000"/>
                    <a:tint val="100000"/>
                    <a:shade val="100000"/>
                    <a:satMod val="130000"/>
                  </a:schemeClr>
                </a:gs>
                <a:gs pos="100000">
                  <a:schemeClr val="accent5">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Sheet1!$O$2:$O$4</c:f>
              <c:numCache>
                <c:formatCode>0.0%</c:formatCode>
                <c:ptCount val="3"/>
                <c:pt idx="0">
                  <c:v>0.48299999999999998</c:v>
                </c:pt>
                <c:pt idx="1">
                  <c:v>0.151</c:v>
                </c:pt>
                <c:pt idx="2">
                  <c:v>0.32700000000000001</c:v>
                </c:pt>
              </c:numCache>
            </c:numRef>
          </c:val>
          <c:extLst>
            <c:ext xmlns:c16="http://schemas.microsoft.com/office/drawing/2014/chart" uri="{C3380CC4-5D6E-409C-BE32-E72D297353CC}">
              <c16:uniqueId val="{00000000-6390-4ED1-9335-20581F8EA3B4}"/>
            </c:ext>
          </c:extLst>
        </c:ser>
        <c:dLbls>
          <c:showLegendKey val="0"/>
          <c:showVal val="0"/>
          <c:showCatName val="0"/>
          <c:showSerName val="0"/>
          <c:showPercent val="0"/>
          <c:showBubbleSize val="0"/>
        </c:dLbls>
        <c:gapWidth val="150"/>
        <c:shape val="box"/>
        <c:axId val="835042944"/>
        <c:axId val="650828920"/>
        <c:axId val="0"/>
      </c:bar3DChart>
      <c:catAx>
        <c:axId val="83504294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650828920"/>
        <c:crosses val="autoZero"/>
        <c:auto val="1"/>
        <c:lblAlgn val="ctr"/>
        <c:lblOffset val="100"/>
        <c:noMultiLvlLbl val="0"/>
      </c:catAx>
      <c:valAx>
        <c:axId val="650828920"/>
        <c:scaling>
          <c:orientation val="minMax"/>
        </c:scaling>
        <c:delete val="0"/>
        <c:axPos val="l"/>
        <c:majorGridlines>
          <c:spPr>
            <a:ln w="9525" cap="flat" cmpd="sng" algn="ctr">
              <a:solidFill>
                <a:schemeClr val="dk1">
                  <a:lumMod val="50000"/>
                  <a:lumOff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83504294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normalizeH="0" baseline="0">
                <a:solidFill>
                  <a:schemeClr val="tx1">
                    <a:lumMod val="65000"/>
                    <a:lumOff val="35000"/>
                  </a:schemeClr>
                </a:solidFill>
                <a:latin typeface="+mj-lt"/>
                <a:ea typeface="+mj-ea"/>
                <a:cs typeface="+mj-cs"/>
              </a:defRPr>
            </a:pPr>
            <a:r>
              <a:rPr lang="en-US" b="1" dirty="0"/>
              <a:t>TOTAL ARRIVALS PER TOTAL BED HOURS</a:t>
            </a:r>
          </a:p>
        </c:rich>
      </c:tx>
      <c:overlay val="0"/>
      <c:spPr>
        <a:noFill/>
        <a:ln>
          <a:noFill/>
        </a:ln>
        <a:effectLst/>
      </c:spPr>
      <c:txPr>
        <a:bodyPr rot="0" spcFirstLastPara="1" vertOverflow="ellipsis" vert="horz" wrap="square" anchor="ctr" anchorCtr="1"/>
        <a:lstStyle/>
        <a:p>
          <a:pPr>
            <a:defRPr sz="2200" b="1" i="0" u="none" strike="noStrike" kern="1200" spc="0" normalizeH="0" baseline="0">
              <a:solidFill>
                <a:schemeClr val="tx1">
                  <a:lumMod val="65000"/>
                  <a:lumOff val="35000"/>
                </a:schemeClr>
              </a:solidFill>
              <a:latin typeface="+mj-lt"/>
              <a:ea typeface="+mj-ea"/>
              <a:cs typeface="+mj-cs"/>
            </a:defRPr>
          </a:pPr>
          <a:endParaRPr lang="en-US"/>
        </a:p>
      </c:txPr>
    </c:title>
    <c:autoTitleDeleted val="0"/>
    <c:plotArea>
      <c:layout/>
      <c:scatterChart>
        <c:scatterStyle val="lineMarker"/>
        <c:varyColors val="0"/>
        <c:ser>
          <c:idx val="0"/>
          <c:order val="0"/>
          <c:tx>
            <c:strRef>
              <c:f>Boarding!$AS$93</c:f>
              <c:strCache>
                <c:ptCount val="1"/>
                <c:pt idx="0">
                  <c:v>TOTAL ARRIVALS</c:v>
                </c:pt>
              </c:strCache>
            </c:strRef>
          </c:tx>
          <c:spPr>
            <a:ln w="25400" cap="flat" cmpd="dbl" algn="ctr">
              <a:noFill/>
              <a:round/>
            </a:ln>
            <a:effectLst/>
          </c:spPr>
          <c:marker>
            <c:symbol val="circle"/>
            <c:size val="6"/>
            <c:spPr>
              <a:noFill/>
              <a:ln w="34925" cap="flat" cmpd="dbl" algn="ctr">
                <a:solidFill>
                  <a:schemeClr val="accent1">
                    <a:lumMod val="75000"/>
                    <a:alpha val="70000"/>
                  </a:schemeClr>
                </a:solidFill>
                <a:round/>
              </a:ln>
              <a:effectLst/>
            </c:spPr>
          </c:marker>
          <c:trendline>
            <c:spPr>
              <a:ln w="38100" cap="rnd" cmpd="sng" algn="ctr">
                <a:solidFill>
                  <a:schemeClr val="accent1">
                    <a:lumMod val="75000"/>
                    <a:alpha val="25000"/>
                  </a:schemeClr>
                </a:solidFill>
                <a:round/>
              </a:ln>
              <a:effectLst/>
            </c:spPr>
            <c:trendlineType val="linear"/>
            <c:dispRSqr val="0"/>
            <c:dispEq val="0"/>
          </c:trendline>
          <c:xVal>
            <c:numRef>
              <c:f>Boarding!$AR$94:$AR$151</c:f>
              <c:numCache>
                <c:formatCode>#,##0</c:formatCode>
                <c:ptCount val="58"/>
                <c:pt idx="0">
                  <c:v>137240</c:v>
                </c:pt>
                <c:pt idx="1">
                  <c:v>245952</c:v>
                </c:pt>
                <c:pt idx="2">
                  <c:v>257160</c:v>
                </c:pt>
                <c:pt idx="3">
                  <c:v>262800</c:v>
                </c:pt>
                <c:pt idx="4">
                  <c:v>262800</c:v>
                </c:pt>
                <c:pt idx="5">
                  <c:v>271560</c:v>
                </c:pt>
                <c:pt idx="6">
                  <c:v>289080</c:v>
                </c:pt>
                <c:pt idx="7">
                  <c:v>315360</c:v>
                </c:pt>
                <c:pt idx="8">
                  <c:v>317915</c:v>
                </c:pt>
                <c:pt idx="9">
                  <c:v>357152.5</c:v>
                </c:pt>
                <c:pt idx="10">
                  <c:v>373760</c:v>
                </c:pt>
                <c:pt idx="11">
                  <c:v>376680</c:v>
                </c:pt>
                <c:pt idx="12">
                  <c:v>385440</c:v>
                </c:pt>
                <c:pt idx="13">
                  <c:v>394200</c:v>
                </c:pt>
                <c:pt idx="14">
                  <c:v>406280</c:v>
                </c:pt>
                <c:pt idx="15">
                  <c:v>414397</c:v>
                </c:pt>
                <c:pt idx="16">
                  <c:v>424860</c:v>
                </c:pt>
                <c:pt idx="17">
                  <c:v>447480</c:v>
                </c:pt>
                <c:pt idx="18">
                  <c:v>455520</c:v>
                </c:pt>
                <c:pt idx="19">
                  <c:v>461360</c:v>
                </c:pt>
                <c:pt idx="20">
                  <c:v>473040</c:v>
                </c:pt>
                <c:pt idx="21">
                  <c:v>474680</c:v>
                </c:pt>
                <c:pt idx="22">
                  <c:v>481070</c:v>
                </c:pt>
                <c:pt idx="23">
                  <c:v>484720</c:v>
                </c:pt>
                <c:pt idx="24">
                  <c:v>488790</c:v>
                </c:pt>
                <c:pt idx="25">
                  <c:v>490560</c:v>
                </c:pt>
                <c:pt idx="26">
                  <c:v>505160</c:v>
                </c:pt>
                <c:pt idx="27">
                  <c:v>524400</c:v>
                </c:pt>
                <c:pt idx="28">
                  <c:v>565020</c:v>
                </c:pt>
                <c:pt idx="29">
                  <c:v>569400</c:v>
                </c:pt>
                <c:pt idx="30">
                  <c:v>569400</c:v>
                </c:pt>
                <c:pt idx="31">
                  <c:v>586920</c:v>
                </c:pt>
                <c:pt idx="32">
                  <c:v>592344</c:v>
                </c:pt>
                <c:pt idx="33">
                  <c:v>613200</c:v>
                </c:pt>
                <c:pt idx="34">
                  <c:v>648240</c:v>
                </c:pt>
                <c:pt idx="35">
                  <c:v>648240</c:v>
                </c:pt>
                <c:pt idx="36">
                  <c:v>648970</c:v>
                </c:pt>
                <c:pt idx="37">
                  <c:v>678900</c:v>
                </c:pt>
                <c:pt idx="38">
                  <c:v>685105</c:v>
                </c:pt>
                <c:pt idx="39">
                  <c:v>706674</c:v>
                </c:pt>
                <c:pt idx="40">
                  <c:v>707080</c:v>
                </c:pt>
                <c:pt idx="41">
                  <c:v>707845</c:v>
                </c:pt>
                <c:pt idx="42">
                  <c:v>736632</c:v>
                </c:pt>
                <c:pt idx="43">
                  <c:v>753360</c:v>
                </c:pt>
                <c:pt idx="44">
                  <c:v>762120</c:v>
                </c:pt>
                <c:pt idx="45">
                  <c:v>782280</c:v>
                </c:pt>
                <c:pt idx="46">
                  <c:v>788400</c:v>
                </c:pt>
                <c:pt idx="47">
                  <c:v>797160</c:v>
                </c:pt>
                <c:pt idx="48">
                  <c:v>814680</c:v>
                </c:pt>
                <c:pt idx="49">
                  <c:v>827820</c:v>
                </c:pt>
                <c:pt idx="50">
                  <c:v>834390</c:v>
                </c:pt>
                <c:pt idx="51">
                  <c:v>858480</c:v>
                </c:pt>
                <c:pt idx="52">
                  <c:v>911040</c:v>
                </c:pt>
                <c:pt idx="53">
                  <c:v>911040</c:v>
                </c:pt>
                <c:pt idx="54">
                  <c:v>946080</c:v>
                </c:pt>
                <c:pt idx="55">
                  <c:v>998640</c:v>
                </c:pt>
                <c:pt idx="56">
                  <c:v>1024920</c:v>
                </c:pt>
                <c:pt idx="57">
                  <c:v>1054120</c:v>
                </c:pt>
              </c:numCache>
            </c:numRef>
          </c:xVal>
          <c:yVal>
            <c:numRef>
              <c:f>Boarding!$AS$94:$AS$151</c:f>
              <c:numCache>
                <c:formatCode>#,##0</c:formatCode>
                <c:ptCount val="58"/>
                <c:pt idx="0">
                  <c:v>28956</c:v>
                </c:pt>
                <c:pt idx="1">
                  <c:v>46334</c:v>
                </c:pt>
                <c:pt idx="2">
                  <c:v>36829</c:v>
                </c:pt>
                <c:pt idx="3">
                  <c:v>49143</c:v>
                </c:pt>
                <c:pt idx="4">
                  <c:v>57018</c:v>
                </c:pt>
                <c:pt idx="5">
                  <c:v>28474</c:v>
                </c:pt>
                <c:pt idx="6">
                  <c:v>40961</c:v>
                </c:pt>
                <c:pt idx="7">
                  <c:v>41211</c:v>
                </c:pt>
                <c:pt idx="8">
                  <c:v>52331</c:v>
                </c:pt>
                <c:pt idx="9">
                  <c:v>64756</c:v>
                </c:pt>
                <c:pt idx="10">
                  <c:v>68359</c:v>
                </c:pt>
                <c:pt idx="11">
                  <c:v>46402</c:v>
                </c:pt>
                <c:pt idx="12">
                  <c:v>51840</c:v>
                </c:pt>
                <c:pt idx="13">
                  <c:v>51428</c:v>
                </c:pt>
                <c:pt idx="14">
                  <c:v>69300</c:v>
                </c:pt>
                <c:pt idx="15">
                  <c:v>79609</c:v>
                </c:pt>
                <c:pt idx="16">
                  <c:v>51539</c:v>
                </c:pt>
                <c:pt idx="17">
                  <c:v>81708</c:v>
                </c:pt>
                <c:pt idx="18">
                  <c:v>51131</c:v>
                </c:pt>
                <c:pt idx="19">
                  <c:v>58058</c:v>
                </c:pt>
                <c:pt idx="20">
                  <c:v>35594</c:v>
                </c:pt>
                <c:pt idx="21">
                  <c:v>63847</c:v>
                </c:pt>
                <c:pt idx="22">
                  <c:v>75993</c:v>
                </c:pt>
                <c:pt idx="23">
                  <c:v>59215</c:v>
                </c:pt>
                <c:pt idx="24">
                  <c:v>72556</c:v>
                </c:pt>
                <c:pt idx="25">
                  <c:v>62167</c:v>
                </c:pt>
                <c:pt idx="26">
                  <c:v>83700</c:v>
                </c:pt>
                <c:pt idx="27">
                  <c:v>75264</c:v>
                </c:pt>
                <c:pt idx="28">
                  <c:v>65206</c:v>
                </c:pt>
                <c:pt idx="29">
                  <c:v>56280</c:v>
                </c:pt>
                <c:pt idx="30">
                  <c:v>68598</c:v>
                </c:pt>
                <c:pt idx="31">
                  <c:v>64978</c:v>
                </c:pt>
                <c:pt idx="32">
                  <c:v>91389</c:v>
                </c:pt>
                <c:pt idx="33">
                  <c:v>49656</c:v>
                </c:pt>
                <c:pt idx="34">
                  <c:v>80240</c:v>
                </c:pt>
                <c:pt idx="35">
                  <c:v>69800</c:v>
                </c:pt>
                <c:pt idx="36">
                  <c:v>59496</c:v>
                </c:pt>
                <c:pt idx="37">
                  <c:v>66400</c:v>
                </c:pt>
                <c:pt idx="38">
                  <c:v>81872</c:v>
                </c:pt>
                <c:pt idx="39">
                  <c:v>81213</c:v>
                </c:pt>
                <c:pt idx="40">
                  <c:v>89922</c:v>
                </c:pt>
                <c:pt idx="41">
                  <c:v>63850</c:v>
                </c:pt>
                <c:pt idx="42">
                  <c:v>88486</c:v>
                </c:pt>
                <c:pt idx="43">
                  <c:v>75090</c:v>
                </c:pt>
                <c:pt idx="44">
                  <c:v>78559</c:v>
                </c:pt>
                <c:pt idx="45">
                  <c:v>120321</c:v>
                </c:pt>
                <c:pt idx="46">
                  <c:v>100107</c:v>
                </c:pt>
                <c:pt idx="47">
                  <c:v>68426</c:v>
                </c:pt>
                <c:pt idx="48">
                  <c:v>101398</c:v>
                </c:pt>
                <c:pt idx="49">
                  <c:v>82251</c:v>
                </c:pt>
                <c:pt idx="50">
                  <c:v>53133</c:v>
                </c:pt>
                <c:pt idx="51">
                  <c:v>107552</c:v>
                </c:pt>
                <c:pt idx="52">
                  <c:v>58658</c:v>
                </c:pt>
                <c:pt idx="53">
                  <c:v>159172</c:v>
                </c:pt>
                <c:pt idx="54">
                  <c:v>110273</c:v>
                </c:pt>
                <c:pt idx="55">
                  <c:v>94753</c:v>
                </c:pt>
                <c:pt idx="56">
                  <c:v>76712</c:v>
                </c:pt>
                <c:pt idx="57">
                  <c:v>120245</c:v>
                </c:pt>
              </c:numCache>
            </c:numRef>
          </c:yVal>
          <c:smooth val="0"/>
          <c:extLst>
            <c:ext xmlns:c16="http://schemas.microsoft.com/office/drawing/2014/chart" uri="{C3380CC4-5D6E-409C-BE32-E72D297353CC}">
              <c16:uniqueId val="{00000000-03C8-4914-AD28-72F38217256D}"/>
            </c:ext>
          </c:extLst>
        </c:ser>
        <c:dLbls>
          <c:showLegendKey val="0"/>
          <c:showVal val="0"/>
          <c:showCatName val="0"/>
          <c:showSerName val="0"/>
          <c:showPercent val="0"/>
          <c:showBubbleSize val="0"/>
        </c:dLbls>
        <c:axId val="1180453439"/>
        <c:axId val="1180446719"/>
      </c:scatterChart>
      <c:valAx>
        <c:axId val="1180453439"/>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TOTAL BED HOURS</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0446719"/>
        <c:crosses val="autoZero"/>
        <c:crossBetween val="midCat"/>
      </c:valAx>
      <c:valAx>
        <c:axId val="1180446719"/>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TOTAL ARRIVALS</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045343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0" i="0" u="none" strike="noStrike" kern="1200" spc="0" normalizeH="0" baseline="0">
              <a:solidFill>
                <a:schemeClr val="tx1">
                  <a:lumMod val="65000"/>
                  <a:lumOff val="35000"/>
                </a:schemeClr>
              </a:solidFill>
              <a:latin typeface="+mj-lt"/>
              <a:ea typeface="+mj-ea"/>
              <a:cs typeface="+mj-cs"/>
            </a:defRPr>
          </a:pPr>
          <a:endParaRPr lang="en-US"/>
        </a:p>
      </c:txPr>
    </c:title>
    <c:autoTitleDeleted val="0"/>
    <c:plotArea>
      <c:layout/>
      <c:scatterChart>
        <c:scatterStyle val="lineMarker"/>
        <c:varyColors val="0"/>
        <c:ser>
          <c:idx val="0"/>
          <c:order val="0"/>
          <c:tx>
            <c:strRef>
              <c:f>Boarding!$FD$94</c:f>
              <c:strCache>
                <c:ptCount val="1"/>
                <c:pt idx="0">
                  <c:v>% BOARDING HOURS OF TOTAL BED HOURS</c:v>
                </c:pt>
              </c:strCache>
            </c:strRef>
          </c:tx>
          <c:spPr>
            <a:ln w="25400" cap="flat" cmpd="dbl" algn="ctr">
              <a:noFill/>
              <a:round/>
            </a:ln>
            <a:effectLst/>
          </c:spPr>
          <c:marker>
            <c:symbol val="circle"/>
            <c:size val="6"/>
            <c:spPr>
              <a:noFill/>
              <a:ln w="34925" cap="flat" cmpd="dbl" algn="ctr">
                <a:solidFill>
                  <a:schemeClr val="accent1">
                    <a:lumMod val="75000"/>
                    <a:alpha val="70000"/>
                  </a:schemeClr>
                </a:solidFill>
                <a:round/>
              </a:ln>
              <a:effectLst/>
            </c:spPr>
          </c:marker>
          <c:trendline>
            <c:spPr>
              <a:ln w="38100" cap="rnd" cmpd="sng" algn="ctr">
                <a:solidFill>
                  <a:schemeClr val="accent1">
                    <a:lumMod val="75000"/>
                    <a:alpha val="25000"/>
                  </a:schemeClr>
                </a:solidFill>
                <a:round/>
              </a:ln>
              <a:effectLst/>
            </c:spPr>
            <c:trendlineType val="linear"/>
            <c:dispRSqr val="0"/>
            <c:dispEq val="0"/>
          </c:trendline>
          <c:xVal>
            <c:numRef>
              <c:f>Boarding!$FC$95:$FC$147</c:f>
              <c:numCache>
                <c:formatCode>#,##0</c:formatCode>
                <c:ptCount val="53"/>
                <c:pt idx="0">
                  <c:v>3757</c:v>
                </c:pt>
                <c:pt idx="1">
                  <c:v>15312</c:v>
                </c:pt>
                <c:pt idx="2">
                  <c:v>16968</c:v>
                </c:pt>
                <c:pt idx="3">
                  <c:v>26050</c:v>
                </c:pt>
                <c:pt idx="4">
                  <c:v>27979</c:v>
                </c:pt>
                <c:pt idx="5">
                  <c:v>29373</c:v>
                </c:pt>
                <c:pt idx="6">
                  <c:v>29880.13</c:v>
                </c:pt>
                <c:pt idx="7">
                  <c:v>31569.5</c:v>
                </c:pt>
                <c:pt idx="8">
                  <c:v>33809.019999999997</c:v>
                </c:pt>
                <c:pt idx="9">
                  <c:v>38224</c:v>
                </c:pt>
                <c:pt idx="10">
                  <c:v>41955</c:v>
                </c:pt>
                <c:pt idx="11">
                  <c:v>48247.57</c:v>
                </c:pt>
                <c:pt idx="12">
                  <c:v>50959</c:v>
                </c:pt>
                <c:pt idx="13">
                  <c:v>51201</c:v>
                </c:pt>
                <c:pt idx="14">
                  <c:v>65490</c:v>
                </c:pt>
                <c:pt idx="15">
                  <c:v>71614</c:v>
                </c:pt>
                <c:pt idx="16">
                  <c:v>72531.039999999994</c:v>
                </c:pt>
                <c:pt idx="17">
                  <c:v>80082.62</c:v>
                </c:pt>
                <c:pt idx="18">
                  <c:v>87006.05</c:v>
                </c:pt>
                <c:pt idx="19">
                  <c:v>97883</c:v>
                </c:pt>
                <c:pt idx="20">
                  <c:v>99638</c:v>
                </c:pt>
                <c:pt idx="21">
                  <c:v>113051</c:v>
                </c:pt>
                <c:pt idx="22">
                  <c:v>113849.51</c:v>
                </c:pt>
                <c:pt idx="23">
                  <c:v>119301</c:v>
                </c:pt>
                <c:pt idx="24">
                  <c:v>119841</c:v>
                </c:pt>
                <c:pt idx="25">
                  <c:v>120771.11</c:v>
                </c:pt>
                <c:pt idx="26">
                  <c:v>123263</c:v>
                </c:pt>
                <c:pt idx="27">
                  <c:v>136582</c:v>
                </c:pt>
                <c:pt idx="28">
                  <c:v>150329</c:v>
                </c:pt>
                <c:pt idx="29">
                  <c:v>159841</c:v>
                </c:pt>
                <c:pt idx="30">
                  <c:v>164054</c:v>
                </c:pt>
                <c:pt idx="31">
                  <c:v>164225</c:v>
                </c:pt>
                <c:pt idx="32">
                  <c:v>167512</c:v>
                </c:pt>
                <c:pt idx="33">
                  <c:v>171337</c:v>
                </c:pt>
                <c:pt idx="34">
                  <c:v>175248</c:v>
                </c:pt>
                <c:pt idx="35">
                  <c:v>180748.75</c:v>
                </c:pt>
                <c:pt idx="36">
                  <c:v>182092</c:v>
                </c:pt>
                <c:pt idx="37">
                  <c:v>184181.52</c:v>
                </c:pt>
                <c:pt idx="38">
                  <c:v>198196.95</c:v>
                </c:pt>
                <c:pt idx="39">
                  <c:v>200424.6</c:v>
                </c:pt>
                <c:pt idx="40">
                  <c:v>203886</c:v>
                </c:pt>
                <c:pt idx="41">
                  <c:v>218345.17</c:v>
                </c:pt>
                <c:pt idx="42">
                  <c:v>218903</c:v>
                </c:pt>
                <c:pt idx="43">
                  <c:v>250258.82</c:v>
                </c:pt>
                <c:pt idx="44">
                  <c:v>261535.13333333301</c:v>
                </c:pt>
                <c:pt idx="45">
                  <c:v>261962.06</c:v>
                </c:pt>
                <c:pt idx="46">
                  <c:v>266916.59999999998</c:v>
                </c:pt>
                <c:pt idx="47">
                  <c:v>274970</c:v>
                </c:pt>
                <c:pt idx="48">
                  <c:v>280040</c:v>
                </c:pt>
                <c:pt idx="49">
                  <c:v>283990.40000000002</c:v>
                </c:pt>
                <c:pt idx="50">
                  <c:v>368713.63</c:v>
                </c:pt>
                <c:pt idx="51">
                  <c:v>412037.57</c:v>
                </c:pt>
                <c:pt idx="52">
                  <c:v>641917.55976199999</c:v>
                </c:pt>
              </c:numCache>
            </c:numRef>
          </c:xVal>
          <c:yVal>
            <c:numRef>
              <c:f>Boarding!$FD$95:$FD$147</c:f>
              <c:numCache>
                <c:formatCode>0%</c:formatCode>
                <c:ptCount val="53"/>
                <c:pt idx="0">
                  <c:v>3.0634377038486628E-2</c:v>
                </c:pt>
                <c:pt idx="1">
                  <c:v>5.6385329209014581E-2</c:v>
                </c:pt>
                <c:pt idx="2">
                  <c:v>0.12363742349169339</c:v>
                </c:pt>
                <c:pt idx="3">
                  <c:v>3.684165865248628E-2</c:v>
                </c:pt>
                <c:pt idx="4">
                  <c:v>0.11375796903460837</c:v>
                </c:pt>
                <c:pt idx="5">
                  <c:v>0.11176940639269406</c:v>
                </c:pt>
                <c:pt idx="6">
                  <c:v>5.0910055884958769E-2</c:v>
                </c:pt>
                <c:pt idx="7">
                  <c:v>0.12012747336377473</c:v>
                </c:pt>
                <c:pt idx="8">
                  <c:v>0.13147075750505521</c:v>
                </c:pt>
                <c:pt idx="9">
                  <c:v>0.13222637332226372</c:v>
                </c:pt>
                <c:pt idx="10">
                  <c:v>8.5834407414226974E-2</c:v>
                </c:pt>
                <c:pt idx="11">
                  <c:v>0.15299204084221207</c:v>
                </c:pt>
                <c:pt idx="12">
                  <c:v>8.6029401834069388E-2</c:v>
                </c:pt>
                <c:pt idx="13">
                  <c:v>0.17190773569701853</c:v>
                </c:pt>
                <c:pt idx="14">
                  <c:v>0.18336704908967458</c:v>
                </c:pt>
                <c:pt idx="15">
                  <c:v>0.15522368649211027</c:v>
                </c:pt>
                <c:pt idx="16">
                  <c:v>0.1026371990479344</c:v>
                </c:pt>
                <c:pt idx="17">
                  <c:v>0.16646770740224914</c:v>
                </c:pt>
                <c:pt idx="18">
                  <c:v>0.11122111008845938</c:v>
                </c:pt>
                <c:pt idx="19">
                  <c:v>0.20692330458312194</c:v>
                </c:pt>
                <c:pt idx="20">
                  <c:v>0.19000381388253243</c:v>
                </c:pt>
                <c:pt idx="21">
                  <c:v>0.29330375674553755</c:v>
                </c:pt>
                <c:pt idx="22">
                  <c:v>0.24993306550755179</c:v>
                </c:pt>
                <c:pt idx="23">
                  <c:v>0.24319349315068492</c:v>
                </c:pt>
                <c:pt idx="24">
                  <c:v>0.3769592501140242</c:v>
                </c:pt>
                <c:pt idx="25">
                  <c:v>0.29143818608725447</c:v>
                </c:pt>
                <c:pt idx="26">
                  <c:v>0.2010159817351598</c:v>
                </c:pt>
                <c:pt idx="27">
                  <c:v>0.17133574188368708</c:v>
                </c:pt>
                <c:pt idx="28">
                  <c:v>0.38135210553018772</c:v>
                </c:pt>
                <c:pt idx="29">
                  <c:v>0.24657688510428236</c:v>
                </c:pt>
                <c:pt idx="30">
                  <c:v>0.28811731647348088</c:v>
                </c:pt>
                <c:pt idx="31">
                  <c:v>0.32509501939979413</c:v>
                </c:pt>
                <c:pt idx="32">
                  <c:v>0.44818065068493151</c:v>
                </c:pt>
                <c:pt idx="33">
                  <c:v>0.22743044494000211</c:v>
                </c:pt>
                <c:pt idx="34">
                  <c:v>0.41248411241350091</c:v>
                </c:pt>
                <c:pt idx="35">
                  <c:v>0.31743721461187213</c:v>
                </c:pt>
                <c:pt idx="36">
                  <c:v>0.17766459821254341</c:v>
                </c:pt>
                <c:pt idx="37">
                  <c:v>0.28412550907071454</c:v>
                </c:pt>
                <c:pt idx="38">
                  <c:v>0.28000049445853259</c:v>
                </c:pt>
                <c:pt idx="39">
                  <c:v>0.20069754866618603</c:v>
                </c:pt>
                <c:pt idx="40">
                  <c:v>0.24435335993959659</c:v>
                </c:pt>
                <c:pt idx="41">
                  <c:v>0.27694719685438868</c:v>
                </c:pt>
                <c:pt idx="42">
                  <c:v>0.33730835015486077</c:v>
                </c:pt>
                <c:pt idx="43">
                  <c:v>0.27469575430277487</c:v>
                </c:pt>
                <c:pt idx="44">
                  <c:v>0.69431648437223381</c:v>
                </c:pt>
                <c:pt idx="45">
                  <c:v>0.34372810056159137</c:v>
                </c:pt>
                <c:pt idx="46">
                  <c:v>0.31091766843723789</c:v>
                </c:pt>
                <c:pt idx="47">
                  <c:v>0.37328000955701085</c:v>
                </c:pt>
                <c:pt idx="48">
                  <c:v>0.33828610084317845</c:v>
                </c:pt>
                <c:pt idx="49">
                  <c:v>0.34859134875042963</c:v>
                </c:pt>
                <c:pt idx="50">
                  <c:v>0.54310447783178672</c:v>
                </c:pt>
                <c:pt idx="51">
                  <c:v>0.39088298296209162</c:v>
                </c:pt>
                <c:pt idx="52">
                  <c:v>0.67850240969262643</c:v>
                </c:pt>
              </c:numCache>
            </c:numRef>
          </c:yVal>
          <c:smooth val="0"/>
          <c:extLst>
            <c:ext xmlns:c16="http://schemas.microsoft.com/office/drawing/2014/chart" uri="{C3380CC4-5D6E-409C-BE32-E72D297353CC}">
              <c16:uniqueId val="{00000000-F10A-4C64-8B2E-9EFBFB3CBAA0}"/>
            </c:ext>
          </c:extLst>
        </c:ser>
        <c:dLbls>
          <c:showLegendKey val="0"/>
          <c:showVal val="0"/>
          <c:showCatName val="0"/>
          <c:showSerName val="0"/>
          <c:showPercent val="0"/>
          <c:showBubbleSize val="0"/>
        </c:dLbls>
        <c:axId val="1735507727"/>
        <c:axId val="1735518287"/>
      </c:scatterChart>
      <c:valAx>
        <c:axId val="173550772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BOARDING HOURS</a:t>
                </a:r>
              </a:p>
            </c:rich>
          </c:tx>
          <c:layout>
            <c:manualLayout>
              <c:xMode val="edge"/>
              <c:yMode val="edge"/>
              <c:x val="0.45079173405143902"/>
              <c:y val="0.95164152886173448"/>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518287"/>
        <c:crosses val="autoZero"/>
        <c:crossBetween val="midCat"/>
      </c:valAx>
      <c:valAx>
        <c:axId val="1735518287"/>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OF TOTAL BED HOURS</a:t>
                </a:r>
              </a:p>
            </c:rich>
          </c:tx>
          <c:layout>
            <c:manualLayout>
              <c:xMode val="edge"/>
              <c:yMode val="edge"/>
              <c:x val="1.4848813357665122E-3"/>
              <c:y val="0.31943593351804866"/>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50772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a:solidFill>
                  <a:schemeClr val="bg1"/>
                </a:solidFill>
              </a:rPr>
              <a:t>Arrivals per</a:t>
            </a:r>
            <a:r>
              <a:rPr lang="en-US" sz="2400" b="1" baseline="0" dirty="0">
                <a:solidFill>
                  <a:schemeClr val="bg1"/>
                </a:solidFill>
              </a:rPr>
              <a:t> Physician Hour</a:t>
            </a:r>
            <a:endParaRPr lang="en-US" sz="2400" b="1" dirty="0">
              <a:solidFill>
                <a:schemeClr val="bg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cene3d>
          <a:camera prst="orthographicFront"/>
          <a:lightRig rig="threePt" dir="t"/>
        </a:scene3d>
        <a:sp3d>
          <a:bevelB w="6350" h="88900"/>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132981160274051"/>
          <c:y val="0.15533109938659595"/>
          <c:w val="0.87796921828029029"/>
          <c:h val="0.77828634414436171"/>
        </c:manualLayout>
      </c:layout>
      <c:bar3DChart>
        <c:barDir val="col"/>
        <c:grouping val="stack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Sheet1!$AC$8:$AG$8</c:f>
              <c:numCache>
                <c:formatCode>General</c:formatCode>
                <c:ptCount val="5"/>
                <c:pt idx="0">
                  <c:v>2021</c:v>
                </c:pt>
                <c:pt idx="1">
                  <c:v>2022</c:v>
                </c:pt>
                <c:pt idx="2">
                  <c:v>2023</c:v>
                </c:pt>
                <c:pt idx="3">
                  <c:v>2024</c:v>
                </c:pt>
                <c:pt idx="4">
                  <c:v>2025</c:v>
                </c:pt>
              </c:numCache>
            </c:numRef>
          </c:cat>
          <c:val>
            <c:numRef>
              <c:f>Sheet1!$AC$9:$AG$9</c:f>
              <c:numCache>
                <c:formatCode>General</c:formatCode>
                <c:ptCount val="5"/>
                <c:pt idx="0">
                  <c:v>2.1</c:v>
                </c:pt>
                <c:pt idx="1">
                  <c:v>2.1</c:v>
                </c:pt>
                <c:pt idx="2">
                  <c:v>2.2999999999999998</c:v>
                </c:pt>
                <c:pt idx="3">
                  <c:v>2.2999999999999998</c:v>
                </c:pt>
                <c:pt idx="4">
                  <c:v>2.2000000000000002</c:v>
                </c:pt>
              </c:numCache>
            </c:numRef>
          </c:val>
          <c:extLst>
            <c:ext xmlns:c16="http://schemas.microsoft.com/office/drawing/2014/chart" uri="{C3380CC4-5D6E-409C-BE32-E72D297353CC}">
              <c16:uniqueId val="{00000000-9557-49CA-B123-DDEFE564F9D1}"/>
            </c:ext>
          </c:extLst>
        </c:ser>
        <c:dLbls>
          <c:showLegendKey val="0"/>
          <c:showVal val="0"/>
          <c:showCatName val="0"/>
          <c:showSerName val="0"/>
          <c:showPercent val="0"/>
          <c:showBubbleSize val="0"/>
        </c:dLbls>
        <c:gapWidth val="150"/>
        <c:shape val="box"/>
        <c:axId val="475698208"/>
        <c:axId val="475698600"/>
        <c:axId val="0"/>
      </c:bar3DChart>
      <c:catAx>
        <c:axId val="475698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75698600"/>
        <c:crosses val="autoZero"/>
        <c:auto val="1"/>
        <c:lblAlgn val="ctr"/>
        <c:lblOffset val="100"/>
        <c:noMultiLvlLbl val="0"/>
      </c:catAx>
      <c:valAx>
        <c:axId val="475698600"/>
        <c:scaling>
          <c:orientation val="minMax"/>
          <c:min val="0"/>
        </c:scaling>
        <c:delete val="0"/>
        <c:axPos val="l"/>
        <c:majorGridlines>
          <c:spPr>
            <a:ln w="9525" cap="flat" cmpd="sng" algn="ctr">
              <a:solidFill>
                <a:schemeClr val="accent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475698208"/>
        <c:crosses val="autoZero"/>
        <c:crossBetween val="between"/>
      </c:valAx>
      <c:spPr>
        <a:noFill/>
        <a:ln>
          <a:noFill/>
        </a:ln>
        <a:effectLst/>
      </c:spPr>
    </c:plotArea>
    <c:plotVisOnly val="1"/>
    <c:dispBlanksAs val="gap"/>
    <c:showDLblsOverMax val="0"/>
  </c:chart>
  <c:spPr>
    <a:solidFill>
      <a:schemeClr val="tx1"/>
    </a:solidFill>
    <a:ln w="9525" cap="flat" cmpd="sng" algn="ctr">
      <a:solidFill>
        <a:schemeClr val="tx1">
          <a:lumMod val="15000"/>
          <a:lumOff val="85000"/>
        </a:schemeClr>
      </a:solidFill>
      <a:round/>
    </a:ln>
    <a:effectLst/>
    <a:scene3d>
      <a:camera prst="orthographicFront"/>
      <a:lightRig rig="threePt" dir="t"/>
    </a:scene3d>
    <a:sp3d>
      <a:bevelT/>
    </a:sp3d>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normalizeH="0" baseline="0">
                <a:solidFill>
                  <a:schemeClr val="tx1">
                    <a:lumMod val="65000"/>
                    <a:lumOff val="35000"/>
                  </a:schemeClr>
                </a:solidFill>
                <a:latin typeface="+mj-lt"/>
                <a:ea typeface="+mj-ea"/>
                <a:cs typeface="+mj-cs"/>
              </a:defRPr>
            </a:pPr>
            <a:r>
              <a:rPr lang="en-US" b="1" dirty="0"/>
              <a:t>BED</a:t>
            </a:r>
            <a:r>
              <a:rPr lang="en-US" b="1" baseline="0" dirty="0"/>
              <a:t> HOUR FROM BOARDING </a:t>
            </a:r>
            <a:r>
              <a:rPr lang="en-US" b="1" dirty="0"/>
              <a:t>&amp; DISCHARGE LOS</a:t>
            </a:r>
          </a:p>
        </c:rich>
      </c:tx>
      <c:overlay val="0"/>
      <c:spPr>
        <a:noFill/>
        <a:ln>
          <a:noFill/>
        </a:ln>
        <a:effectLst/>
      </c:spPr>
      <c:txPr>
        <a:bodyPr rot="0" spcFirstLastPara="1" vertOverflow="ellipsis" vert="horz" wrap="square" anchor="ctr" anchorCtr="1"/>
        <a:lstStyle/>
        <a:p>
          <a:pPr>
            <a:defRPr sz="2200" b="1" i="0" u="none" strike="noStrike" kern="1200" spc="0" normalizeH="0" baseline="0">
              <a:solidFill>
                <a:schemeClr val="tx1">
                  <a:lumMod val="65000"/>
                  <a:lumOff val="35000"/>
                </a:schemeClr>
              </a:solidFill>
              <a:latin typeface="+mj-lt"/>
              <a:ea typeface="+mj-ea"/>
              <a:cs typeface="+mj-cs"/>
            </a:defRPr>
          </a:pPr>
          <a:endParaRPr lang="en-US"/>
        </a:p>
      </c:txPr>
    </c:title>
    <c:autoTitleDeleted val="0"/>
    <c:plotArea>
      <c:layout/>
      <c:scatterChart>
        <c:scatterStyle val="lineMarker"/>
        <c:varyColors val="0"/>
        <c:ser>
          <c:idx val="0"/>
          <c:order val="0"/>
          <c:tx>
            <c:strRef>
              <c:f>Boarding!$DI$92</c:f>
              <c:strCache>
                <c:ptCount val="1"/>
                <c:pt idx="0">
                  <c:v>% of Total Bed Hours</c:v>
                </c:pt>
              </c:strCache>
            </c:strRef>
          </c:tx>
          <c:spPr>
            <a:ln w="25400" cap="flat" cmpd="dbl" algn="ctr">
              <a:noFill/>
              <a:round/>
            </a:ln>
            <a:effectLst/>
          </c:spPr>
          <c:marker>
            <c:symbol val="circle"/>
            <c:size val="6"/>
            <c:spPr>
              <a:noFill/>
              <a:ln w="34925" cap="flat" cmpd="dbl" algn="ctr">
                <a:solidFill>
                  <a:schemeClr val="accent1">
                    <a:lumMod val="75000"/>
                    <a:alpha val="70000"/>
                  </a:schemeClr>
                </a:solidFill>
                <a:round/>
              </a:ln>
              <a:effectLst/>
            </c:spPr>
          </c:marker>
          <c:trendline>
            <c:spPr>
              <a:ln w="38100" cap="rnd" cmpd="sng" algn="ctr">
                <a:solidFill>
                  <a:schemeClr val="accent1">
                    <a:lumMod val="75000"/>
                    <a:alpha val="25000"/>
                  </a:schemeClr>
                </a:solidFill>
                <a:round/>
              </a:ln>
              <a:effectLst/>
            </c:spPr>
            <c:trendlineType val="linear"/>
            <c:dispRSqr val="0"/>
            <c:dispEq val="0"/>
          </c:trendline>
          <c:xVal>
            <c:numRef>
              <c:f>Boarding!$DH$93:$DH$145</c:f>
              <c:numCache>
                <c:formatCode>0.00</c:formatCode>
                <c:ptCount val="53"/>
                <c:pt idx="0">
                  <c:v>2.08</c:v>
                </c:pt>
                <c:pt idx="1">
                  <c:v>2.62</c:v>
                </c:pt>
                <c:pt idx="2">
                  <c:v>2.62</c:v>
                </c:pt>
                <c:pt idx="3">
                  <c:v>3.1</c:v>
                </c:pt>
                <c:pt idx="4">
                  <c:v>3.1952780000000001</c:v>
                </c:pt>
                <c:pt idx="5">
                  <c:v>3.57</c:v>
                </c:pt>
                <c:pt idx="6">
                  <c:v>3.65</c:v>
                </c:pt>
                <c:pt idx="7">
                  <c:v>3.67</c:v>
                </c:pt>
                <c:pt idx="8">
                  <c:v>3.72</c:v>
                </c:pt>
                <c:pt idx="9">
                  <c:v>3.8</c:v>
                </c:pt>
                <c:pt idx="10">
                  <c:v>3.83</c:v>
                </c:pt>
                <c:pt idx="11">
                  <c:v>3.85</c:v>
                </c:pt>
                <c:pt idx="12">
                  <c:v>3.95</c:v>
                </c:pt>
                <c:pt idx="13">
                  <c:v>3.98</c:v>
                </c:pt>
                <c:pt idx="14">
                  <c:v>4.1100000000000003</c:v>
                </c:pt>
                <c:pt idx="15">
                  <c:v>4.2813889999999999</c:v>
                </c:pt>
                <c:pt idx="16">
                  <c:v>4.3499999999999996</c:v>
                </c:pt>
                <c:pt idx="17">
                  <c:v>4.4032562767692696</c:v>
                </c:pt>
                <c:pt idx="18">
                  <c:v>4.42</c:v>
                </c:pt>
                <c:pt idx="19">
                  <c:v>4.42</c:v>
                </c:pt>
                <c:pt idx="20">
                  <c:v>4.45</c:v>
                </c:pt>
                <c:pt idx="21">
                  <c:v>4.4800000000000004</c:v>
                </c:pt>
                <c:pt idx="22">
                  <c:v>4.5199999999999996</c:v>
                </c:pt>
                <c:pt idx="23">
                  <c:v>4.68</c:v>
                </c:pt>
                <c:pt idx="24">
                  <c:v>4.7</c:v>
                </c:pt>
                <c:pt idx="25">
                  <c:v>4.7300000000000004</c:v>
                </c:pt>
                <c:pt idx="26">
                  <c:v>4.7699999999999996</c:v>
                </c:pt>
                <c:pt idx="27">
                  <c:v>4.83</c:v>
                </c:pt>
                <c:pt idx="28">
                  <c:v>4.88</c:v>
                </c:pt>
                <c:pt idx="29">
                  <c:v>4.97</c:v>
                </c:pt>
                <c:pt idx="30">
                  <c:v>5</c:v>
                </c:pt>
                <c:pt idx="31">
                  <c:v>5</c:v>
                </c:pt>
                <c:pt idx="32">
                  <c:v>5</c:v>
                </c:pt>
                <c:pt idx="33">
                  <c:v>5.05</c:v>
                </c:pt>
                <c:pt idx="34">
                  <c:v>5.056667</c:v>
                </c:pt>
                <c:pt idx="35">
                  <c:v>5.07</c:v>
                </c:pt>
                <c:pt idx="36">
                  <c:v>5.18</c:v>
                </c:pt>
                <c:pt idx="37">
                  <c:v>5.18</c:v>
                </c:pt>
                <c:pt idx="38">
                  <c:v>5.22</c:v>
                </c:pt>
                <c:pt idx="39">
                  <c:v>5.22</c:v>
                </c:pt>
                <c:pt idx="40">
                  <c:v>5.22</c:v>
                </c:pt>
                <c:pt idx="41">
                  <c:v>5.32</c:v>
                </c:pt>
                <c:pt idx="42">
                  <c:v>5.4</c:v>
                </c:pt>
                <c:pt idx="43">
                  <c:v>5.56666666666667</c:v>
                </c:pt>
                <c:pt idx="44">
                  <c:v>5.62</c:v>
                </c:pt>
                <c:pt idx="45">
                  <c:v>5.82</c:v>
                </c:pt>
                <c:pt idx="46">
                  <c:v>5.88</c:v>
                </c:pt>
                <c:pt idx="47">
                  <c:v>5.95</c:v>
                </c:pt>
                <c:pt idx="48">
                  <c:v>6.1111110000000002</c:v>
                </c:pt>
                <c:pt idx="49">
                  <c:v>6.62</c:v>
                </c:pt>
                <c:pt idx="50">
                  <c:v>6.63</c:v>
                </c:pt>
                <c:pt idx="51">
                  <c:v>6.83</c:v>
                </c:pt>
                <c:pt idx="52">
                  <c:v>6.93</c:v>
                </c:pt>
              </c:numCache>
            </c:numRef>
          </c:xVal>
          <c:yVal>
            <c:numRef>
              <c:f>Boarding!$DI$93:$DI$145</c:f>
              <c:numCache>
                <c:formatCode>0%</c:formatCode>
                <c:ptCount val="53"/>
                <c:pt idx="0">
                  <c:v>3.0634377038486628E-2</c:v>
                </c:pt>
                <c:pt idx="1">
                  <c:v>0.12363742349169339</c:v>
                </c:pt>
                <c:pt idx="2">
                  <c:v>0.11122111008845938</c:v>
                </c:pt>
                <c:pt idx="3">
                  <c:v>5.6385329209014581E-2</c:v>
                </c:pt>
                <c:pt idx="4">
                  <c:v>0.13222637332226372</c:v>
                </c:pt>
                <c:pt idx="5">
                  <c:v>0.15299204084221207</c:v>
                </c:pt>
                <c:pt idx="6">
                  <c:v>0.1026371990479344</c:v>
                </c:pt>
                <c:pt idx="7">
                  <c:v>0.11375796903460837</c:v>
                </c:pt>
                <c:pt idx="8">
                  <c:v>8.6029401834069388E-2</c:v>
                </c:pt>
                <c:pt idx="9">
                  <c:v>0.31091766843723789</c:v>
                </c:pt>
                <c:pt idx="10">
                  <c:v>0.24657688510428236</c:v>
                </c:pt>
                <c:pt idx="11">
                  <c:v>0.24319349315068492</c:v>
                </c:pt>
                <c:pt idx="12">
                  <c:v>0.18336704908967458</c:v>
                </c:pt>
                <c:pt idx="13">
                  <c:v>0.29330375674553755</c:v>
                </c:pt>
                <c:pt idx="14">
                  <c:v>0.2010159817351598</c:v>
                </c:pt>
                <c:pt idx="15">
                  <c:v>0.11176940639269406</c:v>
                </c:pt>
                <c:pt idx="16">
                  <c:v>0.29143818608725447</c:v>
                </c:pt>
                <c:pt idx="17">
                  <c:v>0.20692330458312194</c:v>
                </c:pt>
                <c:pt idx="18">
                  <c:v>0.28412550907071454</c:v>
                </c:pt>
                <c:pt idx="19">
                  <c:v>0.17766459821254341</c:v>
                </c:pt>
                <c:pt idx="20">
                  <c:v>0.24993306550755179</c:v>
                </c:pt>
                <c:pt idx="21">
                  <c:v>0.19000381388253243</c:v>
                </c:pt>
                <c:pt idx="22">
                  <c:v>0.34859134875042963</c:v>
                </c:pt>
                <c:pt idx="23">
                  <c:v>8.5834407414226974E-2</c:v>
                </c:pt>
                <c:pt idx="24">
                  <c:v>0.28000049445853259</c:v>
                </c:pt>
                <c:pt idx="25">
                  <c:v>0.22743044494000211</c:v>
                </c:pt>
                <c:pt idx="26">
                  <c:v>0.17133574188368708</c:v>
                </c:pt>
                <c:pt idx="27">
                  <c:v>0.32509501939979413</c:v>
                </c:pt>
                <c:pt idx="28">
                  <c:v>0.39088298296209162</c:v>
                </c:pt>
                <c:pt idx="29">
                  <c:v>0.16646770740224914</c:v>
                </c:pt>
                <c:pt idx="30">
                  <c:v>0.67850240969262643</c:v>
                </c:pt>
                <c:pt idx="31">
                  <c:v>0.37328000955701085</c:v>
                </c:pt>
                <c:pt idx="32">
                  <c:v>0.24435335993959659</c:v>
                </c:pt>
                <c:pt idx="33">
                  <c:v>0.12012747336377473</c:v>
                </c:pt>
                <c:pt idx="34">
                  <c:v>0.3769592501140242</c:v>
                </c:pt>
                <c:pt idx="35">
                  <c:v>0.13147075750505521</c:v>
                </c:pt>
                <c:pt idx="36">
                  <c:v>0.38135210553018772</c:v>
                </c:pt>
                <c:pt idx="37">
                  <c:v>0.17190773569701853</c:v>
                </c:pt>
                <c:pt idx="38">
                  <c:v>0.27694719685438868</c:v>
                </c:pt>
                <c:pt idx="39">
                  <c:v>0.15522368649211027</c:v>
                </c:pt>
                <c:pt idx="40">
                  <c:v>5.0910055884958769E-2</c:v>
                </c:pt>
                <c:pt idx="41">
                  <c:v>0.41248411241350091</c:v>
                </c:pt>
                <c:pt idx="42">
                  <c:v>0.54310447783178672</c:v>
                </c:pt>
                <c:pt idx="43">
                  <c:v>0.69431648437223381</c:v>
                </c:pt>
                <c:pt idx="44">
                  <c:v>0.31743721461187213</c:v>
                </c:pt>
                <c:pt idx="45">
                  <c:v>0.27469575430277487</c:v>
                </c:pt>
                <c:pt idx="46">
                  <c:v>3.684165865248628E-2</c:v>
                </c:pt>
                <c:pt idx="47">
                  <c:v>0.20069754866618603</c:v>
                </c:pt>
                <c:pt idx="48">
                  <c:v>0.28811731647348088</c:v>
                </c:pt>
                <c:pt idx="49">
                  <c:v>0.33730835015486077</c:v>
                </c:pt>
                <c:pt idx="50">
                  <c:v>0.34372810056159137</c:v>
                </c:pt>
                <c:pt idx="51">
                  <c:v>0.33828610084317845</c:v>
                </c:pt>
                <c:pt idx="52">
                  <c:v>0.44818065068493151</c:v>
                </c:pt>
              </c:numCache>
            </c:numRef>
          </c:yVal>
          <c:smooth val="0"/>
          <c:extLst>
            <c:ext xmlns:c16="http://schemas.microsoft.com/office/drawing/2014/chart" uri="{C3380CC4-5D6E-409C-BE32-E72D297353CC}">
              <c16:uniqueId val="{00000000-8636-45D9-B870-A43B65953594}"/>
            </c:ext>
          </c:extLst>
        </c:ser>
        <c:dLbls>
          <c:showLegendKey val="0"/>
          <c:showVal val="0"/>
          <c:showCatName val="0"/>
          <c:showSerName val="0"/>
          <c:showPercent val="0"/>
          <c:showBubbleSize val="0"/>
        </c:dLbls>
        <c:axId val="1250326432"/>
        <c:axId val="1250325952"/>
      </c:scatterChart>
      <c:valAx>
        <c:axId val="1250326432"/>
        <c:scaling>
          <c:orientation val="minMax"/>
          <c:max val="7"/>
          <c:min val="2"/>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Median discharge los</a:t>
                </a:r>
              </a:p>
            </c:rich>
          </c:tx>
          <c:layout>
            <c:manualLayout>
              <c:xMode val="edge"/>
              <c:yMode val="edge"/>
              <c:x val="0.42021469547085577"/>
              <c:y val="0.94869968648240965"/>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0325952"/>
        <c:crosses val="autoZero"/>
        <c:crossBetween val="midCat"/>
      </c:valAx>
      <c:valAx>
        <c:axId val="12503259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OF TOTAL BED HOURS from boarding</a:t>
                </a:r>
              </a:p>
            </c:rich>
          </c:tx>
          <c:layout>
            <c:manualLayout>
              <c:xMode val="edge"/>
              <c:yMode val="edge"/>
              <c:x val="4.4727244808763439E-3"/>
              <c:y val="0.18773115843694457"/>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032643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normalizeH="0" baseline="0">
                <a:solidFill>
                  <a:schemeClr val="tx1">
                    <a:lumMod val="65000"/>
                    <a:lumOff val="35000"/>
                  </a:schemeClr>
                </a:solidFill>
                <a:latin typeface="+mj-lt"/>
                <a:ea typeface="+mj-ea"/>
                <a:cs typeface="+mj-cs"/>
              </a:defRPr>
            </a:pPr>
            <a:r>
              <a:rPr lang="en-US" b="1"/>
              <a:t>% ED BEDS FOR BOARDING &amp; HOSPITAL BED USAGE</a:t>
            </a:r>
          </a:p>
        </c:rich>
      </c:tx>
      <c:overlay val="0"/>
      <c:spPr>
        <a:noFill/>
        <a:ln>
          <a:noFill/>
        </a:ln>
        <a:effectLst/>
      </c:spPr>
      <c:txPr>
        <a:bodyPr rot="0" spcFirstLastPara="1" vertOverflow="ellipsis" vert="horz" wrap="square" anchor="ctr" anchorCtr="1"/>
        <a:lstStyle/>
        <a:p>
          <a:pPr>
            <a:defRPr sz="2200" b="1" i="0" u="none" strike="noStrike" kern="1200" spc="0" normalizeH="0" baseline="0">
              <a:solidFill>
                <a:schemeClr val="tx1">
                  <a:lumMod val="65000"/>
                  <a:lumOff val="35000"/>
                </a:schemeClr>
              </a:solidFill>
              <a:latin typeface="+mj-lt"/>
              <a:ea typeface="+mj-ea"/>
              <a:cs typeface="+mj-cs"/>
            </a:defRPr>
          </a:pPr>
          <a:endParaRPr lang="en-US"/>
        </a:p>
      </c:txPr>
    </c:title>
    <c:autoTitleDeleted val="0"/>
    <c:plotArea>
      <c:layout/>
      <c:scatterChart>
        <c:scatterStyle val="lineMarker"/>
        <c:varyColors val="0"/>
        <c:ser>
          <c:idx val="0"/>
          <c:order val="0"/>
          <c:tx>
            <c:strRef>
              <c:f>Boarding!$C$3</c:f>
              <c:strCache>
                <c:ptCount val="1"/>
                <c:pt idx="0">
                  <c:v>% BOARDING HOURS OF TOTAL BED HOURS</c:v>
                </c:pt>
              </c:strCache>
            </c:strRef>
          </c:tx>
          <c:spPr>
            <a:ln w="25400" cap="flat" cmpd="dbl" algn="ctr">
              <a:noFill/>
              <a:round/>
            </a:ln>
            <a:effectLst/>
          </c:spPr>
          <c:marker>
            <c:symbol val="circle"/>
            <c:size val="6"/>
            <c:spPr>
              <a:noFill/>
              <a:ln w="34925" cap="flat" cmpd="dbl" algn="ctr">
                <a:solidFill>
                  <a:schemeClr val="accent1">
                    <a:lumMod val="75000"/>
                    <a:alpha val="70000"/>
                  </a:schemeClr>
                </a:solidFill>
                <a:round/>
              </a:ln>
              <a:effectLst/>
            </c:spPr>
          </c:marker>
          <c:trendline>
            <c:spPr>
              <a:ln w="38100" cap="rnd" cmpd="sng" algn="ctr">
                <a:solidFill>
                  <a:schemeClr val="accent1">
                    <a:lumMod val="75000"/>
                    <a:alpha val="25000"/>
                  </a:schemeClr>
                </a:solidFill>
                <a:round/>
              </a:ln>
              <a:effectLst/>
            </c:spPr>
            <c:trendlineType val="linear"/>
            <c:dispRSqr val="0"/>
            <c:dispEq val="0"/>
          </c:trendline>
          <c:xVal>
            <c:numRef>
              <c:f>Boarding!$B$4:$B$42</c:f>
              <c:numCache>
                <c:formatCode>0.0</c:formatCode>
                <c:ptCount val="39"/>
                <c:pt idx="0">
                  <c:v>40.609929078014197</c:v>
                </c:pt>
                <c:pt idx="1">
                  <c:v>41.156950672645699</c:v>
                </c:pt>
                <c:pt idx="2">
                  <c:v>42.052854122621603</c:v>
                </c:pt>
                <c:pt idx="3">
                  <c:v>42.461001164144399</c:v>
                </c:pt>
                <c:pt idx="4">
                  <c:v>42.806743421052602</c:v>
                </c:pt>
                <c:pt idx="5">
                  <c:v>43.884057971014499</c:v>
                </c:pt>
                <c:pt idx="6">
                  <c:v>46.005185185185198</c:v>
                </c:pt>
                <c:pt idx="7">
                  <c:v>47.827667057444302</c:v>
                </c:pt>
                <c:pt idx="8">
                  <c:v>47.9106487148103</c:v>
                </c:pt>
                <c:pt idx="9">
                  <c:v>49.661800486617999</c:v>
                </c:pt>
                <c:pt idx="10">
                  <c:v>50.001636661211101</c:v>
                </c:pt>
                <c:pt idx="11">
                  <c:v>50.646010844306701</c:v>
                </c:pt>
                <c:pt idx="12">
                  <c:v>50.750481695568403</c:v>
                </c:pt>
                <c:pt idx="13">
                  <c:v>50.8705882352941</c:v>
                </c:pt>
                <c:pt idx="14">
                  <c:v>51.392533936651603</c:v>
                </c:pt>
                <c:pt idx="15">
                  <c:v>52.023121387283197</c:v>
                </c:pt>
                <c:pt idx="16">
                  <c:v>53.802547770700599</c:v>
                </c:pt>
                <c:pt idx="17">
                  <c:v>54.235820895522401</c:v>
                </c:pt>
                <c:pt idx="18">
                  <c:v>54.315721649484502</c:v>
                </c:pt>
                <c:pt idx="19">
                  <c:v>57.111731843575399</c:v>
                </c:pt>
                <c:pt idx="20">
                  <c:v>58.127243066884198</c:v>
                </c:pt>
                <c:pt idx="21">
                  <c:v>58.2316384180791</c:v>
                </c:pt>
                <c:pt idx="22">
                  <c:v>58.643678160919499</c:v>
                </c:pt>
                <c:pt idx="23">
                  <c:v>58.652173913043498</c:v>
                </c:pt>
                <c:pt idx="24">
                  <c:v>59.177952755905501</c:v>
                </c:pt>
                <c:pt idx="25">
                  <c:v>59.880645161290303</c:v>
                </c:pt>
                <c:pt idx="26">
                  <c:v>60.222591362126202</c:v>
                </c:pt>
                <c:pt idx="27">
                  <c:v>61.826000000000001</c:v>
                </c:pt>
                <c:pt idx="28">
                  <c:v>62.542813455657502</c:v>
                </c:pt>
                <c:pt idx="29">
                  <c:v>62.594907407407398</c:v>
                </c:pt>
                <c:pt idx="30">
                  <c:v>63.178947368420999</c:v>
                </c:pt>
                <c:pt idx="31">
                  <c:v>63.491506228765601</c:v>
                </c:pt>
                <c:pt idx="32">
                  <c:v>66.358156028368796</c:v>
                </c:pt>
                <c:pt idx="33">
                  <c:v>69.111224489795902</c:v>
                </c:pt>
                <c:pt idx="34">
                  <c:v>70.311224489795904</c:v>
                </c:pt>
                <c:pt idx="35">
                  <c:v>72.394871794871804</c:v>
                </c:pt>
                <c:pt idx="36">
                  <c:v>72.679513184584195</c:v>
                </c:pt>
                <c:pt idx="37">
                  <c:v>73.054616384915505</c:v>
                </c:pt>
                <c:pt idx="38">
                  <c:v>73.828199052132703</c:v>
                </c:pt>
              </c:numCache>
            </c:numRef>
          </c:xVal>
          <c:yVal>
            <c:numRef>
              <c:f>Boarding!$C$4:$C$42</c:f>
              <c:numCache>
                <c:formatCode>0%</c:formatCode>
                <c:ptCount val="39"/>
                <c:pt idx="0">
                  <c:v>0.11176940639269406</c:v>
                </c:pt>
                <c:pt idx="1">
                  <c:v>0.11375796903460837</c:v>
                </c:pt>
                <c:pt idx="2">
                  <c:v>0.34859134875042963</c:v>
                </c:pt>
                <c:pt idx="3">
                  <c:v>0.33828610084317845</c:v>
                </c:pt>
                <c:pt idx="4">
                  <c:v>0.17766459821254341</c:v>
                </c:pt>
                <c:pt idx="5">
                  <c:v>0.69431648437223381</c:v>
                </c:pt>
                <c:pt idx="6">
                  <c:v>0.37328000955701085</c:v>
                </c:pt>
                <c:pt idx="7">
                  <c:v>0.31091766843723789</c:v>
                </c:pt>
                <c:pt idx="8">
                  <c:v>0.17133574188368708</c:v>
                </c:pt>
                <c:pt idx="9">
                  <c:v>0.24435335993959659</c:v>
                </c:pt>
                <c:pt idx="10">
                  <c:v>0.15522368649211027</c:v>
                </c:pt>
                <c:pt idx="11">
                  <c:v>8.5834407414226974E-2</c:v>
                </c:pt>
                <c:pt idx="12">
                  <c:v>0.33730835015486077</c:v>
                </c:pt>
                <c:pt idx="13">
                  <c:v>0.39088298296209162</c:v>
                </c:pt>
                <c:pt idx="14">
                  <c:v>0.28811731647348088</c:v>
                </c:pt>
                <c:pt idx="15">
                  <c:v>0.2010159817351598</c:v>
                </c:pt>
                <c:pt idx="16">
                  <c:v>8.6029401834069388E-2</c:v>
                </c:pt>
                <c:pt idx="17">
                  <c:v>0.41248411241350091</c:v>
                </c:pt>
                <c:pt idx="18">
                  <c:v>0.29143818608725447</c:v>
                </c:pt>
                <c:pt idx="19">
                  <c:v>0.3769592501140242</c:v>
                </c:pt>
                <c:pt idx="20">
                  <c:v>0.44818065068493151</c:v>
                </c:pt>
                <c:pt idx="21">
                  <c:v>0.38135210553018772</c:v>
                </c:pt>
                <c:pt idx="22">
                  <c:v>0.13222637332226372</c:v>
                </c:pt>
                <c:pt idx="23">
                  <c:v>0.18336704908967458</c:v>
                </c:pt>
                <c:pt idx="24">
                  <c:v>0.20069754866618603</c:v>
                </c:pt>
                <c:pt idx="25">
                  <c:v>0.24657688510428236</c:v>
                </c:pt>
                <c:pt idx="26">
                  <c:v>5.6385329209014581E-2</c:v>
                </c:pt>
                <c:pt idx="27">
                  <c:v>0.24993306550755179</c:v>
                </c:pt>
                <c:pt idx="28">
                  <c:v>0.22743044494000211</c:v>
                </c:pt>
                <c:pt idx="29">
                  <c:v>0.12012747336377473</c:v>
                </c:pt>
                <c:pt idx="30">
                  <c:v>0.1026371990479344</c:v>
                </c:pt>
                <c:pt idx="31">
                  <c:v>0.54310447783178672</c:v>
                </c:pt>
                <c:pt idx="32">
                  <c:v>0.28412550907071454</c:v>
                </c:pt>
                <c:pt idx="33">
                  <c:v>0.27694719685438868</c:v>
                </c:pt>
                <c:pt idx="34">
                  <c:v>0.15299204084221207</c:v>
                </c:pt>
                <c:pt idx="35">
                  <c:v>3.684165865248628E-2</c:v>
                </c:pt>
                <c:pt idx="36">
                  <c:v>0.34372810056159137</c:v>
                </c:pt>
                <c:pt idx="37">
                  <c:v>0.31743721461187213</c:v>
                </c:pt>
                <c:pt idx="38">
                  <c:v>0.11122111008845938</c:v>
                </c:pt>
              </c:numCache>
            </c:numRef>
          </c:yVal>
          <c:smooth val="0"/>
          <c:extLst>
            <c:ext xmlns:c16="http://schemas.microsoft.com/office/drawing/2014/chart" uri="{C3380CC4-5D6E-409C-BE32-E72D297353CC}">
              <c16:uniqueId val="{00000001-4FEF-4991-8BC6-EB261B9DC26B}"/>
            </c:ext>
          </c:extLst>
        </c:ser>
        <c:dLbls>
          <c:showLegendKey val="0"/>
          <c:showVal val="0"/>
          <c:showCatName val="0"/>
          <c:showSerName val="0"/>
          <c:showPercent val="0"/>
          <c:showBubbleSize val="0"/>
        </c:dLbls>
        <c:axId val="1174525775"/>
        <c:axId val="1174528175"/>
      </c:scatterChart>
      <c:valAx>
        <c:axId val="1174525775"/>
        <c:scaling>
          <c:orientation val="minMax"/>
          <c:min val="4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HOSPITAL ADMIT/OBS PER IP BED</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528175"/>
        <c:crosses val="autoZero"/>
        <c:crossBetween val="midCat"/>
      </c:valAx>
      <c:valAx>
        <c:axId val="117452817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BOARDING HR % OF ED BED HOURS</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525775"/>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485541537231766E-2"/>
          <c:y val="3.8770086643108E-2"/>
          <c:w val="0.88811659969211465"/>
          <c:h val="0.76145433597599288"/>
        </c:manualLayout>
      </c:layout>
      <c:lineChart>
        <c:grouping val="standard"/>
        <c:varyColors val="0"/>
        <c:ser>
          <c:idx val="0"/>
          <c:order val="0"/>
          <c:tx>
            <c:strRef>
              <c:f>Sheet1!$B$1</c:f>
              <c:strCache>
                <c:ptCount val="1"/>
                <c:pt idx="0">
                  <c:v>Discharge</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Sheet1!$A$13:$A$19</c:f>
              <c:strCache>
                <c:ptCount val="7"/>
                <c:pt idx="0">
                  <c:v>FY 19</c:v>
                </c:pt>
                <c:pt idx="1">
                  <c:v>FY 20</c:v>
                </c:pt>
                <c:pt idx="2">
                  <c:v>FY 21</c:v>
                </c:pt>
                <c:pt idx="3">
                  <c:v>FY 22</c:v>
                </c:pt>
                <c:pt idx="4">
                  <c:v>FY 23</c:v>
                </c:pt>
                <c:pt idx="5">
                  <c:v>FY 24</c:v>
                </c:pt>
                <c:pt idx="6">
                  <c:v>FY 25</c:v>
                </c:pt>
              </c:strCache>
            </c:strRef>
          </c:cat>
          <c:val>
            <c:numRef>
              <c:f>Sheet1!$B$13:$B$19</c:f>
              <c:numCache>
                <c:formatCode>0.0</c:formatCode>
                <c:ptCount val="7"/>
                <c:pt idx="0">
                  <c:v>13</c:v>
                </c:pt>
                <c:pt idx="1">
                  <c:v>13</c:v>
                </c:pt>
                <c:pt idx="2">
                  <c:v>14.5</c:v>
                </c:pt>
                <c:pt idx="3">
                  <c:v>15</c:v>
                </c:pt>
                <c:pt idx="4">
                  <c:v>15.3</c:v>
                </c:pt>
                <c:pt idx="5">
                  <c:v>14.4</c:v>
                </c:pt>
                <c:pt idx="6">
                  <c:v>13.2</c:v>
                </c:pt>
              </c:numCache>
            </c:numRef>
          </c:val>
          <c:smooth val="0"/>
          <c:extLst>
            <c:ext xmlns:c16="http://schemas.microsoft.com/office/drawing/2014/chart" uri="{C3380CC4-5D6E-409C-BE32-E72D297353CC}">
              <c16:uniqueId val="{00000000-F067-4C00-B617-51B2726890E5}"/>
            </c:ext>
          </c:extLst>
        </c:ser>
        <c:ser>
          <c:idx val="1"/>
          <c:order val="1"/>
          <c:tx>
            <c:strRef>
              <c:f>Sheet1!$C$1</c:f>
              <c:strCache>
                <c:ptCount val="1"/>
                <c:pt idx="0">
                  <c:v>Admit</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Sheet1!$A$13:$A$19</c:f>
              <c:strCache>
                <c:ptCount val="7"/>
                <c:pt idx="0">
                  <c:v>FY 19</c:v>
                </c:pt>
                <c:pt idx="1">
                  <c:v>FY 20</c:v>
                </c:pt>
                <c:pt idx="2">
                  <c:v>FY 21</c:v>
                </c:pt>
                <c:pt idx="3">
                  <c:v>FY 22</c:v>
                </c:pt>
                <c:pt idx="4">
                  <c:v>FY 23</c:v>
                </c:pt>
                <c:pt idx="5">
                  <c:v>FY 24</c:v>
                </c:pt>
                <c:pt idx="6">
                  <c:v>FY 25</c:v>
                </c:pt>
              </c:strCache>
            </c:strRef>
          </c:cat>
          <c:val>
            <c:numRef>
              <c:f>Sheet1!$C$13:$C$19</c:f>
              <c:numCache>
                <c:formatCode>0.0</c:formatCode>
                <c:ptCount val="7"/>
                <c:pt idx="0">
                  <c:v>17</c:v>
                </c:pt>
                <c:pt idx="1">
                  <c:v>19.5</c:v>
                </c:pt>
                <c:pt idx="2">
                  <c:v>22.5</c:v>
                </c:pt>
                <c:pt idx="3">
                  <c:v>27</c:v>
                </c:pt>
                <c:pt idx="4">
                  <c:v>25.8</c:v>
                </c:pt>
                <c:pt idx="5">
                  <c:v>23.3</c:v>
                </c:pt>
                <c:pt idx="6">
                  <c:v>21.1</c:v>
                </c:pt>
              </c:numCache>
            </c:numRef>
          </c:val>
          <c:smooth val="0"/>
          <c:extLst>
            <c:ext xmlns:c16="http://schemas.microsoft.com/office/drawing/2014/chart" uri="{C3380CC4-5D6E-409C-BE32-E72D297353CC}">
              <c16:uniqueId val="{00000001-F067-4C00-B617-51B2726890E5}"/>
            </c:ext>
          </c:extLst>
        </c:ser>
        <c:dLbls>
          <c:dLblPos val="ctr"/>
          <c:showLegendKey val="0"/>
          <c:showVal val="1"/>
          <c:showCatName val="0"/>
          <c:showSerName val="0"/>
          <c:showPercent val="0"/>
          <c:showBubbleSize val="0"/>
        </c:dLbls>
        <c:smooth val="0"/>
        <c:axId val="287720376"/>
        <c:axId val="287720768"/>
      </c:lineChart>
      <c:catAx>
        <c:axId val="287720376"/>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a:t>Year</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3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a:t>Length of Stay</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7720376"/>
        <c:crosses val="autoZero"/>
        <c:crossBetween val="between"/>
        <c:majorUnit val="2"/>
      </c:valAx>
      <c:spPr>
        <a:solidFill>
          <a:schemeClr val="bg1">
            <a:lumMod val="7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4955219899969"/>
          <c:y val="3.44591190184022E-2"/>
          <c:w val="0.85243375895608398"/>
          <c:h val="0.81208761525494177"/>
        </c:manualLayout>
      </c:layout>
      <c:scatterChart>
        <c:scatterStyle val="lineMarker"/>
        <c:varyColors val="0"/>
        <c:ser>
          <c:idx val="0"/>
          <c:order val="0"/>
          <c:tx>
            <c:strRef>
              <c:f>Boarding!$FR$92</c:f>
              <c:strCache>
                <c:ptCount val="1"/>
                <c:pt idx="0">
                  <c:v>Median Discharge LOS</c:v>
                </c:pt>
              </c:strCache>
            </c:strRef>
          </c:tx>
          <c:spPr>
            <a:ln w="25400" cap="rnd">
              <a:noFill/>
              <a:round/>
            </a:ln>
            <a:effectLst/>
          </c:spPr>
          <c:marker>
            <c:symbol val="circle"/>
            <c:size val="6"/>
            <c:spPr>
              <a:solidFill>
                <a:schemeClr val="lt1"/>
              </a:solidFill>
              <a:ln w="38100">
                <a:solidFill>
                  <a:schemeClr val="accent1">
                    <a:alpha val="60000"/>
                  </a:schemeClr>
                </a:solidFill>
              </a:ln>
              <a:effectLst/>
            </c:spPr>
          </c:marker>
          <c:trendline>
            <c:spPr>
              <a:ln w="15875" cap="rnd">
                <a:solidFill>
                  <a:schemeClr val="accent1"/>
                </a:solidFill>
              </a:ln>
              <a:effectLst/>
            </c:spPr>
            <c:trendlineType val="linear"/>
            <c:dispRSqr val="0"/>
            <c:dispEq val="0"/>
          </c:trendline>
          <c:xVal>
            <c:numRef>
              <c:f>Boarding!$FQ$93:$FQ$151</c:f>
              <c:numCache>
                <c:formatCode>0.0%</c:formatCode>
                <c:ptCount val="59"/>
                <c:pt idx="0">
                  <c:v>0.59823027981963095</c:v>
                </c:pt>
                <c:pt idx="1">
                  <c:v>0.53150908244061501</c:v>
                </c:pt>
                <c:pt idx="2">
                  <c:v>0.47056165066699901</c:v>
                </c:pt>
                <c:pt idx="3">
                  <c:v>0.46258781949053901</c:v>
                </c:pt>
                <c:pt idx="4">
                  <c:v>0.44987849718189798</c:v>
                </c:pt>
                <c:pt idx="5">
                  <c:v>0.44878438723193098</c:v>
                </c:pt>
                <c:pt idx="6">
                  <c:v>0.434900487532067</c:v>
                </c:pt>
                <c:pt idx="7">
                  <c:v>0.42398472534512399</c:v>
                </c:pt>
                <c:pt idx="8">
                  <c:v>0.422893112168997</c:v>
                </c:pt>
                <c:pt idx="9">
                  <c:v>0.420020056780463</c:v>
                </c:pt>
                <c:pt idx="10">
                  <c:v>0.42001836353466399</c:v>
                </c:pt>
                <c:pt idx="11">
                  <c:v>0.40279949188977898</c:v>
                </c:pt>
                <c:pt idx="12">
                  <c:v>0.40198705286421199</c:v>
                </c:pt>
                <c:pt idx="13">
                  <c:v>0.39892865754934698</c:v>
                </c:pt>
                <c:pt idx="14">
                  <c:v>0.39649941001292399</c:v>
                </c:pt>
                <c:pt idx="15">
                  <c:v>0.39325990551761297</c:v>
                </c:pt>
                <c:pt idx="16">
                  <c:v>0.39035842293906797</c:v>
                </c:pt>
                <c:pt idx="17">
                  <c:v>0.38230418566100299</c:v>
                </c:pt>
                <c:pt idx="18">
                  <c:v>0.38160873618324698</c:v>
                </c:pt>
                <c:pt idx="19">
                  <c:v>0.38149096385542203</c:v>
                </c:pt>
                <c:pt idx="20">
                  <c:v>0.37830325491459899</c:v>
                </c:pt>
                <c:pt idx="21">
                  <c:v>0.37710460176597499</c:v>
                </c:pt>
                <c:pt idx="22">
                  <c:v>0.37278122692339299</c:v>
                </c:pt>
                <c:pt idx="23">
                  <c:v>0.369167675137824</c:v>
                </c:pt>
                <c:pt idx="24">
                  <c:v>0.36629794167440999</c:v>
                </c:pt>
                <c:pt idx="25">
                  <c:v>0.365587225208095</c:v>
                </c:pt>
                <c:pt idx="26">
                  <c:v>0.363664025653329</c:v>
                </c:pt>
                <c:pt idx="27">
                  <c:v>0.355623395815509</c:v>
                </c:pt>
                <c:pt idx="28">
                  <c:v>0.35167022032693701</c:v>
                </c:pt>
                <c:pt idx="29">
                  <c:v>0.35141107484329398</c:v>
                </c:pt>
                <c:pt idx="30">
                  <c:v>0.34818880351262399</c:v>
                </c:pt>
                <c:pt idx="31">
                  <c:v>0.34570582964511698</c:v>
                </c:pt>
                <c:pt idx="32">
                  <c:v>0.34497862133694901</c:v>
                </c:pt>
                <c:pt idx="33">
                  <c:v>0.34434980951687699</c:v>
                </c:pt>
                <c:pt idx="34">
                  <c:v>0.340372273351778</c:v>
                </c:pt>
                <c:pt idx="35">
                  <c:v>0.337318897904753</c:v>
                </c:pt>
                <c:pt idx="36">
                  <c:v>0.334479161727751</c:v>
                </c:pt>
                <c:pt idx="37">
                  <c:v>0.32745221799246499</c:v>
                </c:pt>
                <c:pt idx="38">
                  <c:v>0.316637587238285</c:v>
                </c:pt>
                <c:pt idx="39">
                  <c:v>0.31541436234354903</c:v>
                </c:pt>
                <c:pt idx="40">
                  <c:v>0.31358305888146798</c:v>
                </c:pt>
                <c:pt idx="41">
                  <c:v>0.29597578129778002</c:v>
                </c:pt>
                <c:pt idx="42">
                  <c:v>0.29389192361518701</c:v>
                </c:pt>
                <c:pt idx="43">
                  <c:v>0.29269548152556801</c:v>
                </c:pt>
                <c:pt idx="44">
                  <c:v>0.28836730078154399</c:v>
                </c:pt>
                <c:pt idx="45">
                  <c:v>0.28444342316908999</c:v>
                </c:pt>
                <c:pt idx="46">
                  <c:v>0.27555455822341901</c:v>
                </c:pt>
                <c:pt idx="47">
                  <c:v>0.26865143779528999</c:v>
                </c:pt>
                <c:pt idx="48">
                  <c:v>0.264791707928963</c:v>
                </c:pt>
                <c:pt idx="49">
                  <c:v>0.245050876118837</c:v>
                </c:pt>
                <c:pt idx="50">
                  <c:v>0.24072029219400301</c:v>
                </c:pt>
                <c:pt idx="51">
                  <c:v>0.240705695622978</c:v>
                </c:pt>
                <c:pt idx="52">
                  <c:v>0.23511891915224201</c:v>
                </c:pt>
                <c:pt idx="53">
                  <c:v>0.230193692748759</c:v>
                </c:pt>
                <c:pt idx="54">
                  <c:v>0.229749097093501</c:v>
                </c:pt>
                <c:pt idx="55">
                  <c:v>0.220830945558739</c:v>
                </c:pt>
                <c:pt idx="56">
                  <c:v>0.21149703823370999</c:v>
                </c:pt>
                <c:pt idx="57">
                  <c:v>0.180206250657687</c:v>
                </c:pt>
                <c:pt idx="58">
                  <c:v>0.13329752691584701</c:v>
                </c:pt>
              </c:numCache>
            </c:numRef>
          </c:xVal>
          <c:yVal>
            <c:numRef>
              <c:f>Boarding!$FR$93:$FR$151</c:f>
              <c:numCache>
                <c:formatCode>0.00</c:formatCode>
                <c:ptCount val="59"/>
                <c:pt idx="0">
                  <c:v>3.95</c:v>
                </c:pt>
                <c:pt idx="1">
                  <c:v>2.64</c:v>
                </c:pt>
                <c:pt idx="2">
                  <c:v>7.5666666669999998</c:v>
                </c:pt>
                <c:pt idx="3">
                  <c:v>5.56666666666667</c:v>
                </c:pt>
                <c:pt idx="4">
                  <c:v>5.32</c:v>
                </c:pt>
                <c:pt idx="5">
                  <c:v>4.68</c:v>
                </c:pt>
                <c:pt idx="6">
                  <c:v>6.83</c:v>
                </c:pt>
                <c:pt idx="7">
                  <c:v>4.3499999999999996</c:v>
                </c:pt>
                <c:pt idx="8">
                  <c:v>3.8</c:v>
                </c:pt>
                <c:pt idx="9">
                  <c:v>7.07</c:v>
                </c:pt>
                <c:pt idx="10">
                  <c:v>5.95</c:v>
                </c:pt>
                <c:pt idx="11">
                  <c:v>3.95</c:v>
                </c:pt>
                <c:pt idx="12">
                  <c:v>4.45</c:v>
                </c:pt>
                <c:pt idx="13">
                  <c:v>5.22</c:v>
                </c:pt>
                <c:pt idx="14">
                  <c:v>4.4032562767692696</c:v>
                </c:pt>
                <c:pt idx="15">
                  <c:v>4.97</c:v>
                </c:pt>
                <c:pt idx="16">
                  <c:v>4.83</c:v>
                </c:pt>
                <c:pt idx="17">
                  <c:v>2.62</c:v>
                </c:pt>
                <c:pt idx="18">
                  <c:v>4.7300000000000004</c:v>
                </c:pt>
                <c:pt idx="19">
                  <c:v>5.4</c:v>
                </c:pt>
                <c:pt idx="20">
                  <c:v>5.18</c:v>
                </c:pt>
                <c:pt idx="21">
                  <c:v>5.88</c:v>
                </c:pt>
                <c:pt idx="22">
                  <c:v>2.4300000000000002</c:v>
                </c:pt>
                <c:pt idx="23">
                  <c:v>6.62</c:v>
                </c:pt>
                <c:pt idx="24">
                  <c:v>6.63</c:v>
                </c:pt>
                <c:pt idx="25">
                  <c:v>5.32</c:v>
                </c:pt>
                <c:pt idx="26">
                  <c:v>5.97</c:v>
                </c:pt>
                <c:pt idx="27">
                  <c:v>5.18</c:v>
                </c:pt>
                <c:pt idx="28">
                  <c:v>5.62</c:v>
                </c:pt>
                <c:pt idx="29">
                  <c:v>6.3744444444444399</c:v>
                </c:pt>
                <c:pt idx="30">
                  <c:v>5.71</c:v>
                </c:pt>
                <c:pt idx="31">
                  <c:v>5.07</c:v>
                </c:pt>
                <c:pt idx="32">
                  <c:v>4.42</c:v>
                </c:pt>
                <c:pt idx="33">
                  <c:v>3.57</c:v>
                </c:pt>
                <c:pt idx="34">
                  <c:v>5</c:v>
                </c:pt>
                <c:pt idx="35">
                  <c:v>5</c:v>
                </c:pt>
                <c:pt idx="36">
                  <c:v>5.43</c:v>
                </c:pt>
                <c:pt idx="37">
                  <c:v>4.5199999999999996</c:v>
                </c:pt>
                <c:pt idx="38">
                  <c:v>3.83</c:v>
                </c:pt>
                <c:pt idx="39">
                  <c:v>4.88</c:v>
                </c:pt>
                <c:pt idx="40">
                  <c:v>5.22</c:v>
                </c:pt>
                <c:pt idx="41">
                  <c:v>5.3666666666666698</c:v>
                </c:pt>
                <c:pt idx="42">
                  <c:v>2.08</c:v>
                </c:pt>
                <c:pt idx="43">
                  <c:v>3.85</c:v>
                </c:pt>
                <c:pt idx="44">
                  <c:v>5.63</c:v>
                </c:pt>
                <c:pt idx="45">
                  <c:v>3.72</c:v>
                </c:pt>
                <c:pt idx="46">
                  <c:v>2.62</c:v>
                </c:pt>
                <c:pt idx="47">
                  <c:v>5</c:v>
                </c:pt>
                <c:pt idx="48">
                  <c:v>4.58</c:v>
                </c:pt>
                <c:pt idx="49">
                  <c:v>6.1111110000000002</c:v>
                </c:pt>
                <c:pt idx="50">
                  <c:v>4.6166666666666698</c:v>
                </c:pt>
                <c:pt idx="51">
                  <c:v>5.05</c:v>
                </c:pt>
                <c:pt idx="52">
                  <c:v>3.67</c:v>
                </c:pt>
                <c:pt idx="53">
                  <c:v>5.22</c:v>
                </c:pt>
                <c:pt idx="54">
                  <c:v>5.056667</c:v>
                </c:pt>
                <c:pt idx="55">
                  <c:v>4.42</c:v>
                </c:pt>
                <c:pt idx="56">
                  <c:v>4.3099999999999996</c:v>
                </c:pt>
                <c:pt idx="57">
                  <c:v>4.2813889999999999</c:v>
                </c:pt>
                <c:pt idx="58">
                  <c:v>3.1952780000000001</c:v>
                </c:pt>
              </c:numCache>
            </c:numRef>
          </c:yVal>
          <c:smooth val="0"/>
          <c:extLst>
            <c:ext xmlns:c16="http://schemas.microsoft.com/office/drawing/2014/chart" uri="{C3380CC4-5D6E-409C-BE32-E72D297353CC}">
              <c16:uniqueId val="{00000001-BF75-41D1-892A-C19076136FBC}"/>
            </c:ext>
          </c:extLst>
        </c:ser>
        <c:dLbls>
          <c:showLegendKey val="0"/>
          <c:showVal val="0"/>
          <c:showCatName val="0"/>
          <c:showSerName val="0"/>
          <c:showPercent val="0"/>
          <c:showBubbleSize val="0"/>
        </c:dLbls>
        <c:axId val="1226523647"/>
        <c:axId val="1153927760"/>
      </c:scatterChart>
      <c:valAx>
        <c:axId val="1226523647"/>
        <c:scaling>
          <c:orientation val="minMax"/>
          <c:max val="0.60000000000000009"/>
          <c:min val="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r>
                  <a:rPr lang="en-US" b="1"/>
                  <a:t>% Visits with CT</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1" i="0" u="none" strike="noStrike" kern="1200" spc="20" baseline="0">
                <a:solidFill>
                  <a:schemeClr val="tx1">
                    <a:lumMod val="65000"/>
                    <a:lumOff val="35000"/>
                  </a:schemeClr>
                </a:solidFill>
                <a:latin typeface="+mn-lt"/>
                <a:ea typeface="+mn-ea"/>
                <a:cs typeface="+mn-cs"/>
              </a:defRPr>
            </a:pPr>
            <a:endParaRPr lang="en-US"/>
          </a:p>
        </c:txPr>
        <c:crossAx val="1153927760"/>
        <c:crosses val="autoZero"/>
        <c:crossBetween val="midCat"/>
      </c:valAx>
      <c:valAx>
        <c:axId val="1153927760"/>
        <c:scaling>
          <c:orientation val="minMax"/>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r>
                  <a:rPr lang="en-US" b="1"/>
                  <a:t>Median Discharge LOS</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1" i="0" u="none" strike="noStrike" kern="1200" spc="20" baseline="0">
                <a:solidFill>
                  <a:schemeClr val="tx1">
                    <a:lumMod val="65000"/>
                    <a:lumOff val="35000"/>
                  </a:schemeClr>
                </a:solidFill>
                <a:latin typeface="+mn-lt"/>
                <a:ea typeface="+mn-ea"/>
                <a:cs typeface="+mn-cs"/>
              </a:defRPr>
            </a:pPr>
            <a:endParaRPr lang="en-US"/>
          </a:p>
        </c:txPr>
        <c:crossAx val="122652364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50" normalizeH="0" baseline="0">
                <a:solidFill>
                  <a:schemeClr val="tx1">
                    <a:lumMod val="65000"/>
                    <a:lumOff val="35000"/>
                  </a:schemeClr>
                </a:solidFill>
                <a:latin typeface="+mj-lt"/>
                <a:ea typeface="+mj-ea"/>
                <a:cs typeface="+mj-cs"/>
              </a:defRPr>
            </a:pPr>
            <a:r>
              <a:rPr lang="en-US" b="1"/>
              <a:t>Median All CT Types Ordered to First Result</a:t>
            </a:r>
          </a:p>
        </c:rich>
      </c:tx>
      <c:overlay val="0"/>
      <c:spPr>
        <a:noFill/>
        <a:ln>
          <a:noFill/>
        </a:ln>
        <a:effectLst/>
      </c:spPr>
      <c:txPr>
        <a:bodyPr rot="0" spcFirstLastPara="1" vertOverflow="ellipsis" vert="horz" wrap="square" anchor="ctr" anchorCtr="1"/>
        <a:lstStyle/>
        <a:p>
          <a:pPr>
            <a:defRPr sz="2128" b="1"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scatterChart>
        <c:scatterStyle val="lineMarker"/>
        <c:varyColors val="0"/>
        <c:ser>
          <c:idx val="0"/>
          <c:order val="0"/>
          <c:tx>
            <c:strRef>
              <c:f>Academics!$FZ$94</c:f>
              <c:strCache>
                <c:ptCount val="1"/>
                <c:pt idx="0">
                  <c:v>Median ALL CT Types Ordered to First Result</c:v>
                </c:pt>
              </c:strCache>
            </c:strRef>
          </c:tx>
          <c:spPr>
            <a:ln w="25400" cap="rnd">
              <a:noFill/>
              <a:round/>
            </a:ln>
            <a:effectLst/>
          </c:spPr>
          <c:marker>
            <c:symbol val="circle"/>
            <c:size val="6"/>
            <c:spPr>
              <a:solidFill>
                <a:schemeClr val="lt1"/>
              </a:solidFill>
              <a:ln w="38100">
                <a:solidFill>
                  <a:schemeClr val="accent1">
                    <a:alpha val="60000"/>
                  </a:schemeClr>
                </a:solidFill>
              </a:ln>
              <a:effectLst/>
            </c:spPr>
          </c:marker>
          <c:trendline>
            <c:spPr>
              <a:ln w="15875" cap="rnd">
                <a:solidFill>
                  <a:schemeClr val="accent1"/>
                </a:solidFill>
              </a:ln>
              <a:effectLst/>
            </c:spPr>
            <c:trendlineType val="linear"/>
            <c:dispRSqr val="0"/>
            <c:dispEq val="0"/>
          </c:trendline>
          <c:trendline>
            <c:spPr>
              <a:ln w="15875" cap="rnd">
                <a:solidFill>
                  <a:schemeClr val="accent1"/>
                </a:solidFill>
              </a:ln>
              <a:effectLst/>
            </c:spPr>
            <c:trendlineType val="linear"/>
            <c:dispRSqr val="0"/>
            <c:dispEq val="0"/>
          </c:trendline>
          <c:xVal>
            <c:numRef>
              <c:f>Academics!$FY$95:$FY$150</c:f>
              <c:numCache>
                <c:formatCode>0.00</c:formatCode>
                <c:ptCount val="56"/>
                <c:pt idx="0">
                  <c:v>3.1</c:v>
                </c:pt>
                <c:pt idx="1">
                  <c:v>3.67</c:v>
                </c:pt>
                <c:pt idx="2">
                  <c:v>4.42</c:v>
                </c:pt>
                <c:pt idx="3">
                  <c:v>4.7699999999999996</c:v>
                </c:pt>
                <c:pt idx="4">
                  <c:v>4.45</c:v>
                </c:pt>
                <c:pt idx="5">
                  <c:v>4.1100000000000003</c:v>
                </c:pt>
                <c:pt idx="6">
                  <c:v>4.3099999999999996</c:v>
                </c:pt>
                <c:pt idx="7">
                  <c:v>2.08</c:v>
                </c:pt>
                <c:pt idx="8">
                  <c:v>5.32</c:v>
                </c:pt>
                <c:pt idx="9">
                  <c:v>2.62</c:v>
                </c:pt>
                <c:pt idx="10">
                  <c:v>3.83</c:v>
                </c:pt>
                <c:pt idx="11">
                  <c:v>2.4300000000000002</c:v>
                </c:pt>
                <c:pt idx="12">
                  <c:v>4.68</c:v>
                </c:pt>
                <c:pt idx="13">
                  <c:v>5</c:v>
                </c:pt>
                <c:pt idx="14">
                  <c:v>6.62</c:v>
                </c:pt>
                <c:pt idx="15">
                  <c:v>4.97</c:v>
                </c:pt>
                <c:pt idx="16">
                  <c:v>3.72</c:v>
                </c:pt>
                <c:pt idx="17">
                  <c:v>2.62</c:v>
                </c:pt>
                <c:pt idx="18">
                  <c:v>3.95</c:v>
                </c:pt>
                <c:pt idx="19">
                  <c:v>5.05</c:v>
                </c:pt>
                <c:pt idx="20">
                  <c:v>3.57</c:v>
                </c:pt>
                <c:pt idx="21">
                  <c:v>3.8</c:v>
                </c:pt>
                <c:pt idx="22">
                  <c:v>5.056667</c:v>
                </c:pt>
                <c:pt idx="23">
                  <c:v>3.1952780000000001</c:v>
                </c:pt>
                <c:pt idx="24">
                  <c:v>5.18</c:v>
                </c:pt>
                <c:pt idx="25">
                  <c:v>5.07</c:v>
                </c:pt>
                <c:pt idx="26">
                  <c:v>5.95</c:v>
                </c:pt>
                <c:pt idx="27">
                  <c:v>4.42</c:v>
                </c:pt>
                <c:pt idx="28">
                  <c:v>7.07</c:v>
                </c:pt>
                <c:pt idx="29">
                  <c:v>4.2813889999999999</c:v>
                </c:pt>
                <c:pt idx="30">
                  <c:v>4.5199999999999996</c:v>
                </c:pt>
                <c:pt idx="31">
                  <c:v>6.83</c:v>
                </c:pt>
                <c:pt idx="32">
                  <c:v>5.22</c:v>
                </c:pt>
                <c:pt idx="33">
                  <c:v>6.1111110000000002</c:v>
                </c:pt>
                <c:pt idx="34">
                  <c:v>3.95</c:v>
                </c:pt>
                <c:pt idx="35">
                  <c:v>4.4032562767692696</c:v>
                </c:pt>
                <c:pt idx="36">
                  <c:v>5.63</c:v>
                </c:pt>
                <c:pt idx="37">
                  <c:v>6.3744444444444399</c:v>
                </c:pt>
                <c:pt idx="38">
                  <c:v>5.22</c:v>
                </c:pt>
                <c:pt idx="39">
                  <c:v>4.7300000000000004</c:v>
                </c:pt>
                <c:pt idx="40">
                  <c:v>5.97</c:v>
                </c:pt>
                <c:pt idx="41">
                  <c:v>5.32</c:v>
                </c:pt>
                <c:pt idx="42">
                  <c:v>6.63</c:v>
                </c:pt>
                <c:pt idx="43">
                  <c:v>4.6166666666666698</c:v>
                </c:pt>
                <c:pt idx="44">
                  <c:v>5</c:v>
                </c:pt>
                <c:pt idx="45">
                  <c:v>3.85</c:v>
                </c:pt>
                <c:pt idx="46">
                  <c:v>5.18</c:v>
                </c:pt>
                <c:pt idx="47">
                  <c:v>5.22</c:v>
                </c:pt>
                <c:pt idx="48">
                  <c:v>5.62</c:v>
                </c:pt>
                <c:pt idx="49">
                  <c:v>4.58</c:v>
                </c:pt>
                <c:pt idx="50">
                  <c:v>5.82</c:v>
                </c:pt>
                <c:pt idx="51">
                  <c:v>5.4</c:v>
                </c:pt>
                <c:pt idx="52">
                  <c:v>4.3499999999999996</c:v>
                </c:pt>
                <c:pt idx="53">
                  <c:v>5.56666666666667</c:v>
                </c:pt>
                <c:pt idx="54">
                  <c:v>4.88</c:v>
                </c:pt>
                <c:pt idx="55">
                  <c:v>7.5666666669999998</c:v>
                </c:pt>
              </c:numCache>
            </c:numRef>
          </c:xVal>
          <c:yVal>
            <c:numRef>
              <c:f>Academics!$FZ$95:$FZ$150</c:f>
              <c:numCache>
                <c:formatCode>0.00</c:formatCode>
                <c:ptCount val="56"/>
                <c:pt idx="0">
                  <c:v>0.56000000000000005</c:v>
                </c:pt>
                <c:pt idx="1">
                  <c:v>0.9</c:v>
                </c:pt>
                <c:pt idx="2">
                  <c:v>0.93</c:v>
                </c:pt>
                <c:pt idx="3">
                  <c:v>0.94</c:v>
                </c:pt>
                <c:pt idx="4">
                  <c:v>0.95</c:v>
                </c:pt>
                <c:pt idx="5">
                  <c:v>0.98</c:v>
                </c:pt>
                <c:pt idx="6">
                  <c:v>1.05</c:v>
                </c:pt>
                <c:pt idx="7">
                  <c:v>1.1000000000000001</c:v>
                </c:pt>
                <c:pt idx="8">
                  <c:v>1.33</c:v>
                </c:pt>
                <c:pt idx="9">
                  <c:v>1.35</c:v>
                </c:pt>
                <c:pt idx="10">
                  <c:v>1.43</c:v>
                </c:pt>
                <c:pt idx="11">
                  <c:v>1.5</c:v>
                </c:pt>
                <c:pt idx="12">
                  <c:v>1.55</c:v>
                </c:pt>
                <c:pt idx="13">
                  <c:v>1.58</c:v>
                </c:pt>
                <c:pt idx="14">
                  <c:v>1.65</c:v>
                </c:pt>
                <c:pt idx="15">
                  <c:v>1.68</c:v>
                </c:pt>
                <c:pt idx="16">
                  <c:v>1.72</c:v>
                </c:pt>
                <c:pt idx="17">
                  <c:v>1.73</c:v>
                </c:pt>
                <c:pt idx="18">
                  <c:v>1.73</c:v>
                </c:pt>
                <c:pt idx="19">
                  <c:v>1.766</c:v>
                </c:pt>
                <c:pt idx="20">
                  <c:v>1.83</c:v>
                </c:pt>
                <c:pt idx="21">
                  <c:v>1.85</c:v>
                </c:pt>
                <c:pt idx="22">
                  <c:v>1.85</c:v>
                </c:pt>
                <c:pt idx="23">
                  <c:v>1.862222</c:v>
                </c:pt>
                <c:pt idx="24">
                  <c:v>2</c:v>
                </c:pt>
                <c:pt idx="25">
                  <c:v>2.0299999999999998</c:v>
                </c:pt>
                <c:pt idx="26">
                  <c:v>2.1</c:v>
                </c:pt>
                <c:pt idx="27">
                  <c:v>2.11</c:v>
                </c:pt>
                <c:pt idx="28">
                  <c:v>2.12</c:v>
                </c:pt>
                <c:pt idx="29">
                  <c:v>2.1647219999999998</c:v>
                </c:pt>
                <c:pt idx="30">
                  <c:v>2.2000000000000002</c:v>
                </c:pt>
                <c:pt idx="31">
                  <c:v>2.23</c:v>
                </c:pt>
                <c:pt idx="32">
                  <c:v>2.2666666666666702</c:v>
                </c:pt>
                <c:pt idx="33">
                  <c:v>2.2833329999999998</c:v>
                </c:pt>
                <c:pt idx="34">
                  <c:v>2.2999999999999998</c:v>
                </c:pt>
                <c:pt idx="35">
                  <c:v>2.3646546192293201</c:v>
                </c:pt>
                <c:pt idx="36">
                  <c:v>2.4</c:v>
                </c:pt>
                <c:pt idx="37">
                  <c:v>2.4375</c:v>
                </c:pt>
                <c:pt idx="38">
                  <c:v>2.4500000000000002</c:v>
                </c:pt>
                <c:pt idx="39">
                  <c:v>2.4500000000000002</c:v>
                </c:pt>
                <c:pt idx="40">
                  <c:v>2.5</c:v>
                </c:pt>
                <c:pt idx="41">
                  <c:v>2.5</c:v>
                </c:pt>
                <c:pt idx="42">
                  <c:v>2.5299999999999998</c:v>
                </c:pt>
                <c:pt idx="43">
                  <c:v>2.53722222222222</c:v>
                </c:pt>
                <c:pt idx="44">
                  <c:v>2.61</c:v>
                </c:pt>
                <c:pt idx="45">
                  <c:v>2.68</c:v>
                </c:pt>
                <c:pt idx="46">
                  <c:v>2.78</c:v>
                </c:pt>
                <c:pt idx="47">
                  <c:v>2.82</c:v>
                </c:pt>
                <c:pt idx="48">
                  <c:v>3</c:v>
                </c:pt>
                <c:pt idx="49">
                  <c:v>3.07</c:v>
                </c:pt>
                <c:pt idx="50">
                  <c:v>3.15</c:v>
                </c:pt>
                <c:pt idx="51">
                  <c:v>3.18</c:v>
                </c:pt>
                <c:pt idx="52">
                  <c:v>3.5</c:v>
                </c:pt>
                <c:pt idx="53">
                  <c:v>3.55</c:v>
                </c:pt>
                <c:pt idx="54">
                  <c:v>3.93</c:v>
                </c:pt>
                <c:pt idx="55">
                  <c:v>4.05</c:v>
                </c:pt>
              </c:numCache>
            </c:numRef>
          </c:yVal>
          <c:smooth val="0"/>
          <c:extLst>
            <c:ext xmlns:c16="http://schemas.microsoft.com/office/drawing/2014/chart" uri="{C3380CC4-5D6E-409C-BE32-E72D297353CC}">
              <c16:uniqueId val="{00000001-C591-48B0-8676-D30FC138B946}"/>
            </c:ext>
          </c:extLst>
        </c:ser>
        <c:dLbls>
          <c:showLegendKey val="0"/>
          <c:showVal val="0"/>
          <c:showCatName val="0"/>
          <c:showSerName val="0"/>
          <c:showPercent val="0"/>
          <c:showBubbleSize val="0"/>
        </c:dLbls>
        <c:axId val="1977233375"/>
        <c:axId val="1977245375"/>
      </c:scatterChart>
      <c:valAx>
        <c:axId val="1977233375"/>
        <c:scaling>
          <c:orientation val="minMax"/>
          <c:min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r>
                  <a:rPr lang="en-US" b="1"/>
                  <a:t>Organization Median Discharge LOS</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1" i="0" u="none" strike="noStrike" kern="1200" spc="20" baseline="0">
                <a:solidFill>
                  <a:schemeClr val="tx1">
                    <a:lumMod val="65000"/>
                    <a:lumOff val="35000"/>
                  </a:schemeClr>
                </a:solidFill>
                <a:latin typeface="+mn-lt"/>
                <a:ea typeface="+mn-ea"/>
                <a:cs typeface="+mn-cs"/>
              </a:defRPr>
            </a:pPr>
            <a:endParaRPr lang="en-US"/>
          </a:p>
        </c:txPr>
        <c:crossAx val="1977245375"/>
        <c:crosses val="autoZero"/>
        <c:crossBetween val="midCat"/>
      </c:valAx>
      <c:valAx>
        <c:axId val="1977245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r>
                  <a:rPr lang="en-US" b="1"/>
                  <a:t>LOS CT Order to First Result</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1" i="0" u="none" strike="noStrike" kern="1200" spc="20" baseline="0">
                <a:solidFill>
                  <a:schemeClr val="tx1">
                    <a:lumMod val="65000"/>
                    <a:lumOff val="35000"/>
                  </a:schemeClr>
                </a:solidFill>
                <a:latin typeface="+mn-lt"/>
                <a:ea typeface="+mn-ea"/>
                <a:cs typeface="+mn-cs"/>
              </a:defRPr>
            </a:pPr>
            <a:endParaRPr lang="en-US"/>
          </a:p>
        </c:txPr>
        <c:crossAx val="1977233375"/>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Sheet1!$J$1</c:f>
              <c:strCache>
                <c:ptCount val="1"/>
                <c:pt idx="0">
                  <c:v>FY 20</c:v>
                </c:pt>
              </c:strCache>
            </c:strRef>
          </c:tx>
          <c:spPr>
            <a:gradFill>
              <a:gsLst>
                <a:gs pos="100000">
                  <a:schemeClr val="accent1">
                    <a:alpha val="0"/>
                  </a:schemeClr>
                </a:gs>
                <a:gs pos="50000">
                  <a:schemeClr val="accent1"/>
                </a:gs>
              </a:gsLst>
              <a:lin ang="5400000" scaled="0"/>
            </a:gradFill>
            <a:ln>
              <a:noFill/>
            </a:ln>
            <a:effectLst/>
            <a:sp3d/>
          </c:spPr>
          <c:invertIfNegative val="0"/>
          <c:cat>
            <c:strRef>
              <c:f>Sheet1!$A$2:$A$7</c:f>
              <c:strCache>
                <c:ptCount val="6"/>
                <c:pt idx="0">
                  <c:v>Level 1</c:v>
                </c:pt>
                <c:pt idx="1">
                  <c:v>Level 2</c:v>
                </c:pt>
                <c:pt idx="2">
                  <c:v>Level 3</c:v>
                </c:pt>
                <c:pt idx="3">
                  <c:v>Level 4</c:v>
                </c:pt>
                <c:pt idx="4">
                  <c:v>Level 5</c:v>
                </c:pt>
                <c:pt idx="5">
                  <c:v>CC</c:v>
                </c:pt>
              </c:strCache>
            </c:strRef>
          </c:cat>
          <c:val>
            <c:numRef>
              <c:f>Sheet1!$J$2:$J$7</c:f>
              <c:numCache>
                <c:formatCode>General</c:formatCode>
                <c:ptCount val="6"/>
                <c:pt idx="0">
                  <c:v>0.3</c:v>
                </c:pt>
                <c:pt idx="1">
                  <c:v>2.7</c:v>
                </c:pt>
                <c:pt idx="2">
                  <c:v>15.1</c:v>
                </c:pt>
                <c:pt idx="3">
                  <c:v>34.299999999999997</c:v>
                </c:pt>
                <c:pt idx="4">
                  <c:v>37.6</c:v>
                </c:pt>
                <c:pt idx="5">
                  <c:v>4.8</c:v>
                </c:pt>
              </c:numCache>
            </c:numRef>
          </c:val>
          <c:extLst>
            <c:ext xmlns:c16="http://schemas.microsoft.com/office/drawing/2014/chart" uri="{C3380CC4-5D6E-409C-BE32-E72D297353CC}">
              <c16:uniqueId val="{00000000-D8FD-4987-B9C4-D4E6DC8B984F}"/>
            </c:ext>
          </c:extLst>
        </c:ser>
        <c:ser>
          <c:idx val="1"/>
          <c:order val="1"/>
          <c:tx>
            <c:strRef>
              <c:f>Sheet1!$K$1</c:f>
              <c:strCache>
                <c:ptCount val="1"/>
                <c:pt idx="0">
                  <c:v>FY 21</c:v>
                </c:pt>
              </c:strCache>
            </c:strRef>
          </c:tx>
          <c:spPr>
            <a:gradFill>
              <a:gsLst>
                <a:gs pos="100000">
                  <a:schemeClr val="accent2">
                    <a:alpha val="0"/>
                  </a:schemeClr>
                </a:gs>
                <a:gs pos="50000">
                  <a:schemeClr val="accent2"/>
                </a:gs>
              </a:gsLst>
              <a:lin ang="5400000" scaled="0"/>
            </a:gradFill>
            <a:ln>
              <a:noFill/>
            </a:ln>
            <a:effectLst/>
            <a:sp3d/>
          </c:spPr>
          <c:invertIfNegative val="0"/>
          <c:cat>
            <c:strRef>
              <c:f>Sheet1!$A$2:$A$7</c:f>
              <c:strCache>
                <c:ptCount val="6"/>
                <c:pt idx="0">
                  <c:v>Level 1</c:v>
                </c:pt>
                <c:pt idx="1">
                  <c:v>Level 2</c:v>
                </c:pt>
                <c:pt idx="2">
                  <c:v>Level 3</c:v>
                </c:pt>
                <c:pt idx="3">
                  <c:v>Level 4</c:v>
                </c:pt>
                <c:pt idx="4">
                  <c:v>Level 5</c:v>
                </c:pt>
                <c:pt idx="5">
                  <c:v>CC</c:v>
                </c:pt>
              </c:strCache>
            </c:strRef>
          </c:cat>
          <c:val>
            <c:numRef>
              <c:f>Sheet1!$K$2:$K$7</c:f>
              <c:numCache>
                <c:formatCode>General</c:formatCode>
                <c:ptCount val="6"/>
                <c:pt idx="0">
                  <c:v>0.3</c:v>
                </c:pt>
                <c:pt idx="1">
                  <c:v>3.1</c:v>
                </c:pt>
                <c:pt idx="2">
                  <c:v>13.1</c:v>
                </c:pt>
                <c:pt idx="3">
                  <c:v>36.6</c:v>
                </c:pt>
                <c:pt idx="4">
                  <c:v>37.9</c:v>
                </c:pt>
                <c:pt idx="5">
                  <c:v>5.5</c:v>
                </c:pt>
              </c:numCache>
            </c:numRef>
          </c:val>
          <c:extLst>
            <c:ext xmlns:c16="http://schemas.microsoft.com/office/drawing/2014/chart" uri="{C3380CC4-5D6E-409C-BE32-E72D297353CC}">
              <c16:uniqueId val="{00000001-D8FD-4987-B9C4-D4E6DC8B984F}"/>
            </c:ext>
          </c:extLst>
        </c:ser>
        <c:ser>
          <c:idx val="2"/>
          <c:order val="2"/>
          <c:tx>
            <c:strRef>
              <c:f>Sheet1!$L$1</c:f>
              <c:strCache>
                <c:ptCount val="1"/>
                <c:pt idx="0">
                  <c:v>FY 22</c:v>
                </c:pt>
              </c:strCache>
            </c:strRef>
          </c:tx>
          <c:spPr>
            <a:gradFill>
              <a:gsLst>
                <a:gs pos="100000">
                  <a:schemeClr val="accent3">
                    <a:alpha val="0"/>
                  </a:schemeClr>
                </a:gs>
                <a:gs pos="50000">
                  <a:schemeClr val="accent3"/>
                </a:gs>
              </a:gsLst>
              <a:lin ang="5400000" scaled="0"/>
            </a:gradFill>
            <a:ln>
              <a:noFill/>
            </a:ln>
            <a:effectLst/>
            <a:sp3d/>
          </c:spPr>
          <c:invertIfNegative val="0"/>
          <c:cat>
            <c:strRef>
              <c:f>Sheet1!$A$2:$A$7</c:f>
              <c:strCache>
                <c:ptCount val="6"/>
                <c:pt idx="0">
                  <c:v>Level 1</c:v>
                </c:pt>
                <c:pt idx="1">
                  <c:v>Level 2</c:v>
                </c:pt>
                <c:pt idx="2">
                  <c:v>Level 3</c:v>
                </c:pt>
                <c:pt idx="3">
                  <c:v>Level 4</c:v>
                </c:pt>
                <c:pt idx="4">
                  <c:v>Level 5</c:v>
                </c:pt>
                <c:pt idx="5">
                  <c:v>CC</c:v>
                </c:pt>
              </c:strCache>
            </c:strRef>
          </c:cat>
          <c:val>
            <c:numRef>
              <c:f>Sheet1!$L$2:$L$7</c:f>
              <c:numCache>
                <c:formatCode>General</c:formatCode>
                <c:ptCount val="6"/>
                <c:pt idx="0">
                  <c:v>0.3</c:v>
                </c:pt>
                <c:pt idx="1">
                  <c:v>2.4</c:v>
                </c:pt>
                <c:pt idx="2">
                  <c:v>13.3</c:v>
                </c:pt>
                <c:pt idx="3">
                  <c:v>35.9</c:v>
                </c:pt>
                <c:pt idx="4">
                  <c:v>36.200000000000003</c:v>
                </c:pt>
                <c:pt idx="5">
                  <c:v>5.5</c:v>
                </c:pt>
              </c:numCache>
            </c:numRef>
          </c:val>
          <c:extLst>
            <c:ext xmlns:c16="http://schemas.microsoft.com/office/drawing/2014/chart" uri="{C3380CC4-5D6E-409C-BE32-E72D297353CC}">
              <c16:uniqueId val="{00000002-D8FD-4987-B9C4-D4E6DC8B984F}"/>
            </c:ext>
          </c:extLst>
        </c:ser>
        <c:ser>
          <c:idx val="3"/>
          <c:order val="3"/>
          <c:tx>
            <c:strRef>
              <c:f>Sheet1!$M$1</c:f>
              <c:strCache>
                <c:ptCount val="1"/>
                <c:pt idx="0">
                  <c:v>FY 23</c:v>
                </c:pt>
              </c:strCache>
            </c:strRef>
          </c:tx>
          <c:spPr>
            <a:gradFill>
              <a:gsLst>
                <a:gs pos="100000">
                  <a:schemeClr val="accent4">
                    <a:alpha val="0"/>
                  </a:schemeClr>
                </a:gs>
                <a:gs pos="50000">
                  <a:schemeClr val="accent4"/>
                </a:gs>
              </a:gsLst>
              <a:lin ang="5400000" scaled="0"/>
            </a:gradFill>
            <a:ln>
              <a:noFill/>
            </a:ln>
            <a:effectLst/>
            <a:sp3d/>
          </c:spPr>
          <c:invertIfNegative val="0"/>
          <c:cat>
            <c:strRef>
              <c:f>Sheet1!$A$2:$A$7</c:f>
              <c:strCache>
                <c:ptCount val="6"/>
                <c:pt idx="0">
                  <c:v>Level 1</c:v>
                </c:pt>
                <c:pt idx="1">
                  <c:v>Level 2</c:v>
                </c:pt>
                <c:pt idx="2">
                  <c:v>Level 3</c:v>
                </c:pt>
                <c:pt idx="3">
                  <c:v>Level 4</c:v>
                </c:pt>
                <c:pt idx="4">
                  <c:v>Level 5</c:v>
                </c:pt>
                <c:pt idx="5">
                  <c:v>CC</c:v>
                </c:pt>
              </c:strCache>
            </c:strRef>
          </c:cat>
          <c:val>
            <c:numRef>
              <c:f>Sheet1!$M$2:$M$7</c:f>
              <c:numCache>
                <c:formatCode>General</c:formatCode>
                <c:ptCount val="6"/>
                <c:pt idx="0">
                  <c:v>0.1</c:v>
                </c:pt>
                <c:pt idx="1">
                  <c:v>2</c:v>
                </c:pt>
                <c:pt idx="2">
                  <c:v>12.6</c:v>
                </c:pt>
                <c:pt idx="3">
                  <c:v>39.6</c:v>
                </c:pt>
                <c:pt idx="4">
                  <c:v>35.299999999999997</c:v>
                </c:pt>
                <c:pt idx="5">
                  <c:v>5.3</c:v>
                </c:pt>
              </c:numCache>
            </c:numRef>
          </c:val>
          <c:extLst>
            <c:ext xmlns:c16="http://schemas.microsoft.com/office/drawing/2014/chart" uri="{C3380CC4-5D6E-409C-BE32-E72D297353CC}">
              <c16:uniqueId val="{00000003-D8FD-4987-B9C4-D4E6DC8B984F}"/>
            </c:ext>
          </c:extLst>
        </c:ser>
        <c:ser>
          <c:idx val="4"/>
          <c:order val="4"/>
          <c:tx>
            <c:strRef>
              <c:f>Sheet1!$N$1</c:f>
              <c:strCache>
                <c:ptCount val="1"/>
                <c:pt idx="0">
                  <c:v>FY24</c:v>
                </c:pt>
              </c:strCache>
            </c:strRef>
          </c:tx>
          <c:spPr>
            <a:gradFill>
              <a:gsLst>
                <a:gs pos="100000">
                  <a:schemeClr val="accent5">
                    <a:alpha val="0"/>
                  </a:schemeClr>
                </a:gs>
                <a:gs pos="50000">
                  <a:schemeClr val="accent5"/>
                </a:gs>
              </a:gsLst>
              <a:lin ang="5400000" scaled="0"/>
            </a:gradFill>
            <a:ln>
              <a:noFill/>
            </a:ln>
            <a:effectLst/>
            <a:sp3d/>
          </c:spPr>
          <c:invertIfNegative val="0"/>
          <c:cat>
            <c:strRef>
              <c:f>Sheet1!$A$2:$A$7</c:f>
              <c:strCache>
                <c:ptCount val="6"/>
                <c:pt idx="0">
                  <c:v>Level 1</c:v>
                </c:pt>
                <c:pt idx="1">
                  <c:v>Level 2</c:v>
                </c:pt>
                <c:pt idx="2">
                  <c:v>Level 3</c:v>
                </c:pt>
                <c:pt idx="3">
                  <c:v>Level 4</c:v>
                </c:pt>
                <c:pt idx="4">
                  <c:v>Level 5</c:v>
                </c:pt>
                <c:pt idx="5">
                  <c:v>CC</c:v>
                </c:pt>
              </c:strCache>
            </c:strRef>
          </c:cat>
          <c:val>
            <c:numRef>
              <c:f>Sheet1!$N$2:$N$7</c:f>
              <c:numCache>
                <c:formatCode>General</c:formatCode>
                <c:ptCount val="6"/>
                <c:pt idx="0">
                  <c:v>0</c:v>
                </c:pt>
                <c:pt idx="1">
                  <c:v>1</c:v>
                </c:pt>
                <c:pt idx="2">
                  <c:v>9.6999999999999993</c:v>
                </c:pt>
                <c:pt idx="3">
                  <c:v>40.1</c:v>
                </c:pt>
                <c:pt idx="4">
                  <c:v>39.5</c:v>
                </c:pt>
                <c:pt idx="5">
                  <c:v>6.2</c:v>
                </c:pt>
              </c:numCache>
            </c:numRef>
          </c:val>
          <c:extLst>
            <c:ext xmlns:c16="http://schemas.microsoft.com/office/drawing/2014/chart" uri="{C3380CC4-5D6E-409C-BE32-E72D297353CC}">
              <c16:uniqueId val="{00000000-5766-4257-A853-846D9A1C69AE}"/>
            </c:ext>
          </c:extLst>
        </c:ser>
        <c:ser>
          <c:idx val="5"/>
          <c:order val="5"/>
          <c:tx>
            <c:strRef>
              <c:f>Sheet1!$O$1</c:f>
              <c:strCache>
                <c:ptCount val="1"/>
                <c:pt idx="0">
                  <c:v>FY25</c:v>
                </c:pt>
              </c:strCache>
            </c:strRef>
          </c:tx>
          <c:spPr>
            <a:gradFill>
              <a:gsLst>
                <a:gs pos="100000">
                  <a:schemeClr val="accent6">
                    <a:alpha val="0"/>
                  </a:schemeClr>
                </a:gs>
                <a:gs pos="50000">
                  <a:schemeClr val="accent6"/>
                </a:gs>
              </a:gsLst>
              <a:lin ang="5400000" scaled="0"/>
            </a:gradFill>
            <a:ln>
              <a:noFill/>
            </a:ln>
            <a:effectLst/>
            <a:sp3d/>
          </c:spPr>
          <c:invertIfNegative val="0"/>
          <c:cat>
            <c:strRef>
              <c:f>Sheet1!$A$2:$A$7</c:f>
              <c:strCache>
                <c:ptCount val="6"/>
                <c:pt idx="0">
                  <c:v>Level 1</c:v>
                </c:pt>
                <c:pt idx="1">
                  <c:v>Level 2</c:v>
                </c:pt>
                <c:pt idx="2">
                  <c:v>Level 3</c:v>
                </c:pt>
                <c:pt idx="3">
                  <c:v>Level 4</c:v>
                </c:pt>
                <c:pt idx="4">
                  <c:v>Level 5</c:v>
                </c:pt>
                <c:pt idx="5">
                  <c:v>CC</c:v>
                </c:pt>
              </c:strCache>
            </c:strRef>
          </c:cat>
          <c:val>
            <c:numRef>
              <c:f>Sheet1!$O$2:$O$7</c:f>
              <c:numCache>
                <c:formatCode>General</c:formatCode>
                <c:ptCount val="6"/>
                <c:pt idx="0">
                  <c:v>0</c:v>
                </c:pt>
                <c:pt idx="1">
                  <c:v>1</c:v>
                </c:pt>
                <c:pt idx="2">
                  <c:v>9.3000000000000007</c:v>
                </c:pt>
                <c:pt idx="3">
                  <c:v>37.200000000000003</c:v>
                </c:pt>
                <c:pt idx="4">
                  <c:v>42.7</c:v>
                </c:pt>
                <c:pt idx="5">
                  <c:v>6.2</c:v>
                </c:pt>
              </c:numCache>
            </c:numRef>
          </c:val>
          <c:extLst>
            <c:ext xmlns:c16="http://schemas.microsoft.com/office/drawing/2014/chart" uri="{C3380CC4-5D6E-409C-BE32-E72D297353CC}">
              <c16:uniqueId val="{00000000-1037-4A5F-9225-00782DEA6A20}"/>
            </c:ext>
          </c:extLst>
        </c:ser>
        <c:dLbls>
          <c:showLegendKey val="0"/>
          <c:showVal val="0"/>
          <c:showCatName val="0"/>
          <c:showSerName val="0"/>
          <c:showPercent val="0"/>
          <c:showBubbleSize val="0"/>
        </c:dLbls>
        <c:gapWidth val="150"/>
        <c:gapDepth val="0"/>
        <c:shape val="box"/>
        <c:axId val="482138880"/>
        <c:axId val="482139272"/>
        <c:axId val="0"/>
      </c:bar3DChart>
      <c:catAx>
        <c:axId val="482138880"/>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2139272"/>
        <c:crosses val="autoZero"/>
        <c:auto val="1"/>
        <c:lblAlgn val="ctr"/>
        <c:lblOffset val="100"/>
        <c:noMultiLvlLbl val="0"/>
      </c:catAx>
      <c:valAx>
        <c:axId val="48213927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213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EM Level Billing Vizient &amp; AAAEM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'Acad Level Billing'!$C$96</c:f>
              <c:strCache>
                <c:ptCount val="1"/>
                <c:pt idx="0">
                  <c:v>AAAEM FY 25</c:v>
                </c:pt>
              </c:strCache>
            </c:strRef>
          </c:tx>
          <c:spPr>
            <a:ln w="38100" cap="rnd">
              <a:solidFill>
                <a:schemeClr val="accent1"/>
              </a:solidFill>
              <a:round/>
            </a:ln>
            <a:effectLst/>
          </c:spPr>
          <c:marker>
            <c:symbol val="none"/>
          </c:marker>
          <c:dLbls>
            <c:delete val="1"/>
          </c:dLbls>
          <c:cat>
            <c:strRef>
              <c:f>'Acad Level Billing'!$D$95:$H$95</c:f>
              <c:strCache>
                <c:ptCount val="5"/>
                <c:pt idx="0">
                  <c:v>LEVEL 1</c:v>
                </c:pt>
                <c:pt idx="1">
                  <c:v>LEVEL 2</c:v>
                </c:pt>
                <c:pt idx="2">
                  <c:v>LEVEL 3</c:v>
                </c:pt>
                <c:pt idx="3">
                  <c:v>LEVEL 4</c:v>
                </c:pt>
                <c:pt idx="4">
                  <c:v>LEVEL 5</c:v>
                </c:pt>
              </c:strCache>
            </c:strRef>
          </c:cat>
          <c:val>
            <c:numRef>
              <c:f>'Acad Level Billing'!$D$96:$H$96</c:f>
              <c:numCache>
                <c:formatCode>0.00%</c:formatCode>
                <c:ptCount val="5"/>
                <c:pt idx="0">
                  <c:v>8.1641102484866486E-4</c:v>
                </c:pt>
                <c:pt idx="1">
                  <c:v>1.5464804708263034E-2</c:v>
                </c:pt>
                <c:pt idx="2">
                  <c:v>0.10880130967616804</c:v>
                </c:pt>
                <c:pt idx="3">
                  <c:v>0.41688192711935101</c:v>
                </c:pt>
                <c:pt idx="4">
                  <c:v>0.45803554747136921</c:v>
                </c:pt>
              </c:numCache>
            </c:numRef>
          </c:val>
          <c:smooth val="0"/>
          <c:extLst>
            <c:ext xmlns:c16="http://schemas.microsoft.com/office/drawing/2014/chart" uri="{C3380CC4-5D6E-409C-BE32-E72D297353CC}">
              <c16:uniqueId val="{00000000-7798-4840-9B9F-C306F5AA7FBE}"/>
            </c:ext>
          </c:extLst>
        </c:ser>
        <c:ser>
          <c:idx val="1"/>
          <c:order val="1"/>
          <c:tx>
            <c:strRef>
              <c:f>'Acad Level Billing'!$C$97</c:f>
              <c:strCache>
                <c:ptCount val="1"/>
                <c:pt idx="0">
                  <c:v>VIZIENT ACADEMIC</c:v>
                </c:pt>
              </c:strCache>
            </c:strRef>
          </c:tx>
          <c:spPr>
            <a:ln w="38100" cap="rnd">
              <a:solidFill>
                <a:schemeClr val="accent2"/>
              </a:solidFill>
              <a:round/>
            </a:ln>
            <a:effectLst/>
          </c:spPr>
          <c:marker>
            <c:symbol val="none"/>
          </c:marker>
          <c:dLbls>
            <c:delete val="1"/>
          </c:dLbls>
          <c:cat>
            <c:strRef>
              <c:f>'Acad Level Billing'!$D$95:$H$95</c:f>
              <c:strCache>
                <c:ptCount val="5"/>
                <c:pt idx="0">
                  <c:v>LEVEL 1</c:v>
                </c:pt>
                <c:pt idx="1">
                  <c:v>LEVEL 2</c:v>
                </c:pt>
                <c:pt idx="2">
                  <c:v>LEVEL 3</c:v>
                </c:pt>
                <c:pt idx="3">
                  <c:v>LEVEL 4</c:v>
                </c:pt>
                <c:pt idx="4">
                  <c:v>LEVEL 5</c:v>
                </c:pt>
              </c:strCache>
            </c:strRef>
          </c:cat>
          <c:val>
            <c:numRef>
              <c:f>'Acad Level Billing'!$D$97:$H$97</c:f>
              <c:numCache>
                <c:formatCode>0.00%</c:formatCode>
                <c:ptCount val="5"/>
                <c:pt idx="0">
                  <c:v>0</c:v>
                </c:pt>
                <c:pt idx="1">
                  <c:v>0.02</c:v>
                </c:pt>
                <c:pt idx="2">
                  <c:v>0.14000000000000001</c:v>
                </c:pt>
                <c:pt idx="3">
                  <c:v>0.45</c:v>
                </c:pt>
                <c:pt idx="4">
                  <c:v>0.39</c:v>
                </c:pt>
              </c:numCache>
            </c:numRef>
          </c:val>
          <c:smooth val="0"/>
          <c:extLst>
            <c:ext xmlns:c16="http://schemas.microsoft.com/office/drawing/2014/chart" uri="{C3380CC4-5D6E-409C-BE32-E72D297353CC}">
              <c16:uniqueId val="{00000001-7798-4840-9B9F-C306F5AA7FBE}"/>
            </c:ext>
          </c:extLst>
        </c:ser>
        <c:dLbls>
          <c:dLblPos val="ctr"/>
          <c:showLegendKey val="0"/>
          <c:showVal val="1"/>
          <c:showCatName val="0"/>
          <c:showSerName val="0"/>
          <c:showPercent val="0"/>
          <c:showBubbleSize val="0"/>
        </c:dLbls>
        <c:smooth val="0"/>
        <c:axId val="1387158640"/>
        <c:axId val="1387154800"/>
      </c:lineChart>
      <c:catAx>
        <c:axId val="138715864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EM Level Billing</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7154800"/>
        <c:crosses val="autoZero"/>
        <c:auto val="1"/>
        <c:lblAlgn val="ctr"/>
        <c:lblOffset val="100"/>
        <c:noMultiLvlLbl val="0"/>
      </c:catAx>
      <c:valAx>
        <c:axId val="1387154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 OF UNITS BILLED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71586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200" b="1" i="0" u="none" strike="noStrike" kern="1200" baseline="0" dirty="0">
                <a:solidFill>
                  <a:prstClr val="black">
                    <a:lumMod val="75000"/>
                    <a:lumOff val="25000"/>
                  </a:prstClr>
                </a:solidFill>
              </a:rPr>
              <a:t>EM Level Billing % of 4, 5 &amp; Critical Care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ofPieChart>
        <c:ofPieType val="pie"/>
        <c:varyColors val="1"/>
        <c:ser>
          <c:idx val="0"/>
          <c:order val="0"/>
          <c:tx>
            <c:strRef>
              <c:f>'Acad Level Billing'!$Y$88</c:f>
              <c:strCache>
                <c:ptCount val="1"/>
                <c:pt idx="0">
                  <c:v>Organizations</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9F4-43E3-B5F8-A75FE28E6FFE}"/>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9F4-43E3-B5F8-A75FE28E6FFE}"/>
              </c:ext>
            </c:extLst>
          </c:dPt>
          <c:dPt>
            <c:idx val="2"/>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9F4-43E3-B5F8-A75FE28E6FFE}"/>
              </c:ext>
            </c:extLst>
          </c:dPt>
          <c:dPt>
            <c:idx val="3"/>
            <c:bubble3D val="0"/>
            <c:spPr>
              <a:solidFill>
                <a:schemeClr val="tx2">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9F4-43E3-B5F8-A75FE28E6FFE}"/>
              </c:ext>
            </c:extLst>
          </c:dPt>
          <c:dPt>
            <c:idx val="4"/>
            <c:bubble3D val="0"/>
            <c:spPr>
              <a:solidFill>
                <a:schemeClr val="tx2">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9F4-43E3-B5F8-A75FE28E6FF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'Acad Level Billing'!$X$89:$X$92</c:f>
              <c:strCache>
                <c:ptCount val="4"/>
                <c:pt idx="0">
                  <c:v>&lt;80%</c:v>
                </c:pt>
                <c:pt idx="1">
                  <c:v>80% - 90%</c:v>
                </c:pt>
                <c:pt idx="2">
                  <c:v>90% - 95%</c:v>
                </c:pt>
                <c:pt idx="3">
                  <c:v>&gt;95%</c:v>
                </c:pt>
              </c:strCache>
            </c:strRef>
          </c:cat>
          <c:val>
            <c:numRef>
              <c:f>'Acad Level Billing'!$Y$89:$Y$92</c:f>
              <c:numCache>
                <c:formatCode>General</c:formatCode>
                <c:ptCount val="4"/>
                <c:pt idx="0">
                  <c:v>10</c:v>
                </c:pt>
                <c:pt idx="1">
                  <c:v>24</c:v>
                </c:pt>
                <c:pt idx="2">
                  <c:v>22</c:v>
                </c:pt>
                <c:pt idx="3">
                  <c:v>16</c:v>
                </c:pt>
              </c:numCache>
            </c:numRef>
          </c:val>
          <c:extLst>
            <c:ext xmlns:c16="http://schemas.microsoft.com/office/drawing/2014/chart" uri="{C3380CC4-5D6E-409C-BE32-E72D297353CC}">
              <c16:uniqueId val="{0000000A-39F4-43E3-B5F8-A75FE28E6FFE}"/>
            </c:ext>
          </c:extLst>
        </c:ser>
        <c:ser>
          <c:idx val="1"/>
          <c:order val="1"/>
          <c:tx>
            <c:strRef>
              <c:f>'Acad Level Billing'!$Z$88</c:f>
              <c:strCache>
                <c:ptCount val="1"/>
                <c:pt idx="0">
                  <c:v>% of 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C-39F4-43E3-B5F8-A75FE28E6FF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E-39F4-43E3-B5F8-A75FE28E6FF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0-39F4-43E3-B5F8-A75FE28E6FF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2-39F4-43E3-B5F8-A75FE28E6FF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4-39F4-43E3-B5F8-A75FE28E6FF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'Acad Level Billing'!$X$89:$X$92</c:f>
              <c:strCache>
                <c:ptCount val="4"/>
                <c:pt idx="0">
                  <c:v>&lt;80%</c:v>
                </c:pt>
                <c:pt idx="1">
                  <c:v>80% - 90%</c:v>
                </c:pt>
                <c:pt idx="2">
                  <c:v>90% - 95%</c:v>
                </c:pt>
                <c:pt idx="3">
                  <c:v>&gt;95%</c:v>
                </c:pt>
              </c:strCache>
            </c:strRef>
          </c:cat>
          <c:val>
            <c:numRef>
              <c:f>'Acad Level Billing'!$Z$89:$Z$92</c:f>
              <c:numCache>
                <c:formatCode>0.0%</c:formatCode>
                <c:ptCount val="4"/>
                <c:pt idx="0">
                  <c:v>0.1388888888888889</c:v>
                </c:pt>
                <c:pt idx="1">
                  <c:v>0.33333333333333331</c:v>
                </c:pt>
                <c:pt idx="2">
                  <c:v>0.30555555555555558</c:v>
                </c:pt>
                <c:pt idx="3">
                  <c:v>0.22222222222222221</c:v>
                </c:pt>
              </c:numCache>
            </c:numRef>
          </c:val>
          <c:extLst>
            <c:ext xmlns:c16="http://schemas.microsoft.com/office/drawing/2014/chart" uri="{C3380CC4-5D6E-409C-BE32-E72D297353CC}">
              <c16:uniqueId val="{00000015-39F4-43E3-B5F8-A75FE28E6FFE}"/>
            </c:ext>
          </c:extLst>
        </c:ser>
        <c:dLbls>
          <c:dLblPos val="ctr"/>
          <c:showLegendKey val="0"/>
          <c:showVal val="0"/>
          <c:showCatName val="0"/>
          <c:showSerName val="0"/>
          <c:showPercent val="1"/>
          <c:showBubbleSize val="0"/>
          <c:showLeaderLines val="1"/>
        </c:dLbls>
        <c:gapWidth val="100"/>
        <c:secondPieSize val="75"/>
        <c:serLines>
          <c:spPr>
            <a:ln w="9525">
              <a:solidFill>
                <a:schemeClr val="dk1">
                  <a:lumMod val="50000"/>
                  <a:lumOff val="50000"/>
                </a:schemeClr>
              </a:solidFill>
              <a:round/>
            </a:ln>
            <a:effectLst/>
          </c:spPr>
        </c:serLines>
      </c:of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dirty="0"/>
              <a:t>AAAEM E&amp;M &lt;80% 4,5 &amp; CC   V.   BENCHMARKS</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'Acad Level Billing'!$C$111</c:f>
              <c:strCache>
                <c:ptCount val="1"/>
                <c:pt idx="0">
                  <c:v>AAAEM 4,5 &amp; CC &lt;80%</c:v>
                </c:pt>
              </c:strCache>
            </c:strRef>
          </c:tx>
          <c:spPr>
            <a:solidFill>
              <a:schemeClr val="accent2"/>
            </a:solidFill>
            <a:ln>
              <a:noFill/>
            </a:ln>
            <a:effectLst/>
          </c:spPr>
          <c:invertIfNegative val="0"/>
          <c:cat>
            <c:strRef>
              <c:f>'Acad Level Billing'!$D$110:$H$110</c:f>
              <c:strCache>
                <c:ptCount val="5"/>
                <c:pt idx="0">
                  <c:v>LEVEL 1</c:v>
                </c:pt>
                <c:pt idx="1">
                  <c:v>LEVEL 2</c:v>
                </c:pt>
                <c:pt idx="2">
                  <c:v>LEVEL 3</c:v>
                </c:pt>
                <c:pt idx="3">
                  <c:v>LEVEL 4</c:v>
                </c:pt>
                <c:pt idx="4">
                  <c:v>LEVEL 5</c:v>
                </c:pt>
              </c:strCache>
            </c:strRef>
          </c:cat>
          <c:val>
            <c:numRef>
              <c:f>'Acad Level Billing'!$D$111:$H$111</c:f>
              <c:numCache>
                <c:formatCode>0.00%</c:formatCode>
                <c:ptCount val="5"/>
                <c:pt idx="0">
                  <c:v>4.4037216216482877E-3</c:v>
                </c:pt>
                <c:pt idx="1">
                  <c:v>3.7821358214305684E-2</c:v>
                </c:pt>
                <c:pt idx="2">
                  <c:v>0.209536902134769</c:v>
                </c:pt>
                <c:pt idx="3">
                  <c:v>0.49051834993636145</c:v>
                </c:pt>
                <c:pt idx="4">
                  <c:v>0.25771966809291558</c:v>
                </c:pt>
              </c:numCache>
            </c:numRef>
          </c:val>
          <c:extLst>
            <c:ext xmlns:c16="http://schemas.microsoft.com/office/drawing/2014/chart" uri="{C3380CC4-5D6E-409C-BE32-E72D297353CC}">
              <c16:uniqueId val="{00000000-04C0-40C1-BEDF-8D3C1742FE4E}"/>
            </c:ext>
          </c:extLst>
        </c:ser>
        <c:ser>
          <c:idx val="1"/>
          <c:order val="1"/>
          <c:tx>
            <c:strRef>
              <c:f>'Acad Level Billing'!$C$112</c:f>
              <c:strCache>
                <c:ptCount val="1"/>
                <c:pt idx="0">
                  <c:v>AAAEM FY 25</c:v>
                </c:pt>
              </c:strCache>
            </c:strRef>
          </c:tx>
          <c:spPr>
            <a:solidFill>
              <a:schemeClr val="tx2">
                <a:lumMod val="75000"/>
              </a:schemeClr>
            </a:solidFill>
            <a:ln>
              <a:noFill/>
            </a:ln>
            <a:effectLst/>
          </c:spPr>
          <c:invertIfNegative val="0"/>
          <c:cat>
            <c:strRef>
              <c:f>'Acad Level Billing'!$D$110:$H$110</c:f>
              <c:strCache>
                <c:ptCount val="5"/>
                <c:pt idx="0">
                  <c:v>LEVEL 1</c:v>
                </c:pt>
                <c:pt idx="1">
                  <c:v>LEVEL 2</c:v>
                </c:pt>
                <c:pt idx="2">
                  <c:v>LEVEL 3</c:v>
                </c:pt>
                <c:pt idx="3">
                  <c:v>LEVEL 4</c:v>
                </c:pt>
                <c:pt idx="4">
                  <c:v>LEVEL 5</c:v>
                </c:pt>
              </c:strCache>
            </c:strRef>
          </c:cat>
          <c:val>
            <c:numRef>
              <c:f>'Acad Level Billing'!$D$112:$H$112</c:f>
              <c:numCache>
                <c:formatCode>0.00%</c:formatCode>
                <c:ptCount val="5"/>
                <c:pt idx="0">
                  <c:v>8.1641102484866486E-4</c:v>
                </c:pt>
                <c:pt idx="1">
                  <c:v>1.5464804708263034E-2</c:v>
                </c:pt>
                <c:pt idx="2">
                  <c:v>0.10880130967616804</c:v>
                </c:pt>
                <c:pt idx="3">
                  <c:v>0.41688192711935101</c:v>
                </c:pt>
                <c:pt idx="4">
                  <c:v>0.45803554747136921</c:v>
                </c:pt>
              </c:numCache>
            </c:numRef>
          </c:val>
          <c:extLst>
            <c:ext xmlns:c16="http://schemas.microsoft.com/office/drawing/2014/chart" uri="{C3380CC4-5D6E-409C-BE32-E72D297353CC}">
              <c16:uniqueId val="{00000001-04C0-40C1-BEDF-8D3C1742FE4E}"/>
            </c:ext>
          </c:extLst>
        </c:ser>
        <c:dLbls>
          <c:showLegendKey val="0"/>
          <c:showVal val="0"/>
          <c:showCatName val="0"/>
          <c:showSerName val="0"/>
          <c:showPercent val="0"/>
          <c:showBubbleSize val="0"/>
        </c:dLbls>
        <c:gapWidth val="247"/>
        <c:overlap val="-27"/>
        <c:axId val="33024847"/>
        <c:axId val="33004207"/>
      </c:barChart>
      <c:lineChart>
        <c:grouping val="standard"/>
        <c:varyColors val="0"/>
        <c:ser>
          <c:idx val="2"/>
          <c:order val="2"/>
          <c:tx>
            <c:strRef>
              <c:f>'Acad Level Billing'!$C$113</c:f>
              <c:strCache>
                <c:ptCount val="1"/>
                <c:pt idx="0">
                  <c:v>VIZIENT ACADEMIC</c:v>
                </c:pt>
              </c:strCache>
            </c:strRef>
          </c:tx>
          <c:spPr>
            <a:ln w="22225" cap="rnd">
              <a:solidFill>
                <a:schemeClr val="accent3"/>
              </a:solidFill>
              <a:round/>
            </a:ln>
            <a:effectLst/>
          </c:spPr>
          <c:marker>
            <c:symbol val="none"/>
          </c:marker>
          <c:cat>
            <c:strRef>
              <c:f>'Acad Level Billing'!$D$110:$H$110</c:f>
              <c:strCache>
                <c:ptCount val="5"/>
                <c:pt idx="0">
                  <c:v>LEVEL 1</c:v>
                </c:pt>
                <c:pt idx="1">
                  <c:v>LEVEL 2</c:v>
                </c:pt>
                <c:pt idx="2">
                  <c:v>LEVEL 3</c:v>
                </c:pt>
                <c:pt idx="3">
                  <c:v>LEVEL 4</c:v>
                </c:pt>
                <c:pt idx="4">
                  <c:v>LEVEL 5</c:v>
                </c:pt>
              </c:strCache>
            </c:strRef>
          </c:cat>
          <c:val>
            <c:numRef>
              <c:f>'Acad Level Billing'!$D$113:$H$113</c:f>
              <c:numCache>
                <c:formatCode>0.00%</c:formatCode>
                <c:ptCount val="5"/>
                <c:pt idx="0">
                  <c:v>0</c:v>
                </c:pt>
                <c:pt idx="1">
                  <c:v>0.02</c:v>
                </c:pt>
                <c:pt idx="2">
                  <c:v>0.14000000000000001</c:v>
                </c:pt>
                <c:pt idx="3">
                  <c:v>0.45</c:v>
                </c:pt>
                <c:pt idx="4">
                  <c:v>0.39</c:v>
                </c:pt>
              </c:numCache>
            </c:numRef>
          </c:val>
          <c:smooth val="0"/>
          <c:extLst>
            <c:ext xmlns:c16="http://schemas.microsoft.com/office/drawing/2014/chart" uri="{C3380CC4-5D6E-409C-BE32-E72D297353CC}">
              <c16:uniqueId val="{00000002-04C0-40C1-BEDF-8D3C1742FE4E}"/>
            </c:ext>
          </c:extLst>
        </c:ser>
        <c:dLbls>
          <c:showLegendKey val="0"/>
          <c:showVal val="0"/>
          <c:showCatName val="0"/>
          <c:showSerName val="0"/>
          <c:showPercent val="0"/>
          <c:showBubbleSize val="0"/>
        </c:dLbls>
        <c:marker val="1"/>
        <c:smooth val="0"/>
        <c:axId val="33024847"/>
        <c:axId val="33004207"/>
      </c:lineChart>
      <c:catAx>
        <c:axId val="33024847"/>
        <c:scaling>
          <c:orientation val="minMax"/>
        </c:scaling>
        <c:delete val="0"/>
        <c:axPos val="b"/>
        <c:majorGridlines>
          <c:spPr>
            <a:ln w="9525" cap="flat" cmpd="sng" algn="ctr">
              <a:solidFill>
                <a:schemeClr val="dk1">
                  <a:lumMod val="15000"/>
                  <a:lumOff val="85000"/>
                </a:schemeClr>
              </a:solidFill>
              <a:round/>
            </a:ln>
            <a:effectLst/>
          </c:spPr>
        </c:majorGridlines>
        <c:title>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3004207"/>
        <c:crosses val="autoZero"/>
        <c:auto val="1"/>
        <c:lblAlgn val="ctr"/>
        <c:lblOffset val="100"/>
        <c:noMultiLvlLbl val="0"/>
      </c:catAx>
      <c:valAx>
        <c:axId val="33004207"/>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t>% OF UNITS BILLED</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33024847"/>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064"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400" b="1" dirty="0">
                <a:solidFill>
                  <a:schemeClr val="tx1"/>
                </a:solidFill>
              </a:rPr>
              <a:t>Acute Care Space in</a:t>
            </a:r>
            <a:r>
              <a:rPr lang="en-US" sz="2400" b="1" baseline="0" dirty="0">
                <a:solidFill>
                  <a:schemeClr val="tx1"/>
                </a:solidFill>
              </a:rPr>
              <a:t> ED Provider Coverage</a:t>
            </a:r>
            <a:endParaRPr lang="en-US" sz="2400" b="1" dirty="0">
              <a:solidFill>
                <a:schemeClr val="tx1"/>
              </a:solidFill>
            </a:endParaRPr>
          </a:p>
        </c:rich>
      </c:tx>
      <c:layout>
        <c:manualLayout>
          <c:xMode val="edge"/>
          <c:yMode val="edge"/>
          <c:x val="0.16532214133610657"/>
          <c:y val="7.01508165223622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A6EE-4BD5-979E-88EF50BE16E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EE-4BD5-979E-88EF50BE16E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EE-4BD5-979E-88EF50BE16E8}"/>
              </c:ext>
            </c:extLst>
          </c:dPt>
          <c:dLbls>
            <c:dLbl>
              <c:idx val="0"/>
              <c:layout>
                <c:manualLayout>
                  <c:x val="1.2578616352201259E-2"/>
                  <c:y val="-5.892668587878430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EE-4BD5-979E-88EF50BE16E8}"/>
                </c:ext>
              </c:extLst>
            </c:dLbl>
            <c:dLbl>
              <c:idx val="1"/>
              <c:layout>
                <c:manualLayout>
                  <c:x val="3.4591194968553458E-2"/>
                  <c:y val="5.331462055699527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EE-4BD5-979E-88EF50BE16E8}"/>
                </c:ext>
              </c:extLst>
            </c:dLbl>
            <c:dLbl>
              <c:idx val="2"/>
              <c:layout>
                <c:manualLayout>
                  <c:x val="-1.257861635220126E-2"/>
                  <c:y val="-0.1851981556190362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EE-4BD5-979E-88EF50BE16E8}"/>
                </c:ext>
              </c:extLst>
            </c:dLbl>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64</c:v>
                </c:pt>
                <c:pt idx="1">
                  <c:v>24</c:v>
                </c:pt>
                <c:pt idx="2">
                  <c:v>99</c:v>
                </c:pt>
              </c:numCache>
            </c:numRef>
          </c:val>
          <c:extLst>
            <c:ext xmlns:c16="http://schemas.microsoft.com/office/drawing/2014/chart" uri="{C3380CC4-5D6E-409C-BE32-E72D297353CC}">
              <c16:uniqueId val="{00000000-A6EE-4BD5-979E-88EF50BE16E8}"/>
            </c:ext>
          </c:extLst>
        </c:ser>
        <c:dLbls>
          <c:dLblPos val="out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400" b="1" baseline="0" dirty="0">
                <a:solidFill>
                  <a:schemeClr val="tx1"/>
                </a:solidFill>
              </a:rPr>
              <a:t>Total Daily ED Provider Coverage</a:t>
            </a:r>
            <a:endParaRPr lang="en-US" sz="2400" b="1" dirty="0">
              <a:solidFill>
                <a:schemeClr val="tx1"/>
              </a:solidFill>
            </a:endParaRPr>
          </a:p>
        </c:rich>
      </c:tx>
      <c:layout>
        <c:manualLayout>
          <c:xMode val="edge"/>
          <c:yMode val="edge"/>
          <c:x val="0.15073886990541274"/>
          <c:y val="7.576288184415118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946417075224081E-2"/>
          <c:y val="0.29223261436295433"/>
          <c:w val="0.80581785767345115"/>
          <c:h val="0.55835078634094004"/>
        </c:manualLayout>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823-42AE-8B04-F659AEBDED2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823-42AE-8B04-F659AEBDED2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823-42AE-8B04-F659AEBDED28}"/>
              </c:ext>
            </c:extLst>
          </c:dPt>
          <c:dLbls>
            <c:dLbl>
              <c:idx val="0"/>
              <c:layout>
                <c:manualLayout>
                  <c:x val="4.6220654736804305E-2"/>
                  <c:y val="-1.104882012520841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23-42AE-8B04-F659AEBDED28}"/>
                </c:ext>
              </c:extLst>
            </c:dLbl>
            <c:dLbl>
              <c:idx val="1"/>
              <c:layout>
                <c:manualLayout>
                  <c:x val="2.7732392842082471E-2"/>
                  <c:y val="3.590866540692717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23-42AE-8B04-F659AEBDED28}"/>
                </c:ext>
              </c:extLst>
            </c:dLbl>
            <c:dLbl>
              <c:idx val="2"/>
              <c:layout>
                <c:manualLayout>
                  <c:x val="3.389514680698983E-2"/>
                  <c:y val="-8.286615093906271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23-42AE-8B04-F659AEBDED28}"/>
                </c:ext>
              </c:extLst>
            </c:dLbl>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81</c:v>
                </c:pt>
                <c:pt idx="1">
                  <c:v>67</c:v>
                </c:pt>
                <c:pt idx="2">
                  <c:v>104</c:v>
                </c:pt>
              </c:numCache>
            </c:numRef>
          </c:val>
          <c:extLst>
            <c:ext xmlns:c16="http://schemas.microsoft.com/office/drawing/2014/chart" uri="{C3380CC4-5D6E-409C-BE32-E72D297353CC}">
              <c16:uniqueId val="{00000006-1823-42AE-8B04-F659AEBDED2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Sheet1!$K$1</c:f>
              <c:strCache>
                <c:ptCount val="1"/>
                <c:pt idx="0">
                  <c:v>FY 20</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Sheet1!$K$2:$K$6</c:f>
              <c:numCache>
                <c:formatCode>General</c:formatCode>
                <c:ptCount val="5"/>
                <c:pt idx="0">
                  <c:v>9</c:v>
                </c:pt>
                <c:pt idx="1">
                  <c:v>27.4</c:v>
                </c:pt>
                <c:pt idx="2">
                  <c:v>25.6</c:v>
                </c:pt>
                <c:pt idx="3">
                  <c:v>26</c:v>
                </c:pt>
                <c:pt idx="4">
                  <c:v>2.8</c:v>
                </c:pt>
              </c:numCache>
            </c:numRef>
          </c:val>
          <c:extLst>
            <c:ext xmlns:c16="http://schemas.microsoft.com/office/drawing/2014/chart" uri="{C3380CC4-5D6E-409C-BE32-E72D297353CC}">
              <c16:uniqueId val="{00000000-5852-4DB0-96E2-205CC7BD1066}"/>
            </c:ext>
          </c:extLst>
        </c:ser>
        <c:ser>
          <c:idx val="1"/>
          <c:order val="1"/>
          <c:tx>
            <c:strRef>
              <c:f>Sheet1!$L$1</c:f>
              <c:strCache>
                <c:ptCount val="1"/>
                <c:pt idx="0">
                  <c:v>FY 21</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Sheet1!$L$2:$L$6</c:f>
              <c:numCache>
                <c:formatCode>General</c:formatCode>
                <c:ptCount val="5"/>
                <c:pt idx="0">
                  <c:v>7.2</c:v>
                </c:pt>
                <c:pt idx="1">
                  <c:v>28</c:v>
                </c:pt>
                <c:pt idx="2">
                  <c:v>28</c:v>
                </c:pt>
                <c:pt idx="3">
                  <c:v>26.2</c:v>
                </c:pt>
                <c:pt idx="4">
                  <c:v>3.1</c:v>
                </c:pt>
              </c:numCache>
            </c:numRef>
          </c:val>
          <c:extLst>
            <c:ext xmlns:c16="http://schemas.microsoft.com/office/drawing/2014/chart" uri="{C3380CC4-5D6E-409C-BE32-E72D297353CC}">
              <c16:uniqueId val="{00000001-5852-4DB0-96E2-205CC7BD1066}"/>
            </c:ext>
          </c:extLst>
        </c:ser>
        <c:ser>
          <c:idx val="2"/>
          <c:order val="2"/>
          <c:tx>
            <c:strRef>
              <c:f>Sheet1!$M$1</c:f>
              <c:strCache>
                <c:ptCount val="1"/>
                <c:pt idx="0">
                  <c:v>FY 22</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Sheet1!$M$2:$M$6</c:f>
              <c:numCache>
                <c:formatCode>General</c:formatCode>
                <c:ptCount val="5"/>
                <c:pt idx="0">
                  <c:v>5.7</c:v>
                </c:pt>
                <c:pt idx="1">
                  <c:v>28</c:v>
                </c:pt>
                <c:pt idx="2">
                  <c:v>28</c:v>
                </c:pt>
                <c:pt idx="3">
                  <c:v>26</c:v>
                </c:pt>
                <c:pt idx="4">
                  <c:v>3</c:v>
                </c:pt>
              </c:numCache>
            </c:numRef>
          </c:val>
          <c:extLst>
            <c:ext xmlns:c16="http://schemas.microsoft.com/office/drawing/2014/chart" uri="{C3380CC4-5D6E-409C-BE32-E72D297353CC}">
              <c16:uniqueId val="{00000002-5852-4DB0-96E2-205CC7BD1066}"/>
            </c:ext>
          </c:extLst>
        </c:ser>
        <c:ser>
          <c:idx val="3"/>
          <c:order val="3"/>
          <c:tx>
            <c:strRef>
              <c:f>Sheet1!$N$1</c:f>
              <c:strCache>
                <c:ptCount val="1"/>
                <c:pt idx="0">
                  <c:v>FY 23</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Sheet1!$N$2:$N$6</c:f>
              <c:numCache>
                <c:formatCode>General</c:formatCode>
                <c:ptCount val="5"/>
                <c:pt idx="0">
                  <c:v>6.6</c:v>
                </c:pt>
                <c:pt idx="1">
                  <c:v>29.6</c:v>
                </c:pt>
                <c:pt idx="2">
                  <c:v>31.2</c:v>
                </c:pt>
                <c:pt idx="3">
                  <c:v>24.8</c:v>
                </c:pt>
                <c:pt idx="4">
                  <c:v>2.6</c:v>
                </c:pt>
              </c:numCache>
            </c:numRef>
          </c:val>
          <c:extLst>
            <c:ext xmlns:c16="http://schemas.microsoft.com/office/drawing/2014/chart" uri="{C3380CC4-5D6E-409C-BE32-E72D297353CC}">
              <c16:uniqueId val="{00000003-5852-4DB0-96E2-205CC7BD1066}"/>
            </c:ext>
          </c:extLst>
        </c:ser>
        <c:ser>
          <c:idx val="4"/>
          <c:order val="4"/>
          <c:tx>
            <c:strRef>
              <c:f>Sheet1!$O$1</c:f>
              <c:strCache>
                <c:ptCount val="1"/>
                <c:pt idx="0">
                  <c:v>FY24</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Sheet1!$O$2:$O$6</c:f>
              <c:numCache>
                <c:formatCode>General</c:formatCode>
                <c:ptCount val="5"/>
                <c:pt idx="0">
                  <c:v>6</c:v>
                </c:pt>
                <c:pt idx="1">
                  <c:v>28.4</c:v>
                </c:pt>
                <c:pt idx="2">
                  <c:v>26.6</c:v>
                </c:pt>
                <c:pt idx="3">
                  <c:v>29.6</c:v>
                </c:pt>
                <c:pt idx="4">
                  <c:v>2.9</c:v>
                </c:pt>
              </c:numCache>
            </c:numRef>
          </c:val>
          <c:extLst>
            <c:ext xmlns:c16="http://schemas.microsoft.com/office/drawing/2014/chart" uri="{C3380CC4-5D6E-409C-BE32-E72D297353CC}">
              <c16:uniqueId val="{00000004-5852-4DB0-96E2-205CC7BD1066}"/>
            </c:ext>
          </c:extLst>
        </c:ser>
        <c:ser>
          <c:idx val="5"/>
          <c:order val="5"/>
          <c:tx>
            <c:strRef>
              <c:f>Sheet1!$P$1</c:f>
              <c:strCache>
                <c:ptCount val="1"/>
                <c:pt idx="0">
                  <c:v>FY25</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Sheet1!$P$2:$P$6</c:f>
              <c:numCache>
                <c:formatCode>General</c:formatCode>
                <c:ptCount val="5"/>
                <c:pt idx="0">
                  <c:v>7.4</c:v>
                </c:pt>
                <c:pt idx="1">
                  <c:v>30</c:v>
                </c:pt>
                <c:pt idx="2">
                  <c:v>25</c:v>
                </c:pt>
                <c:pt idx="3">
                  <c:v>29</c:v>
                </c:pt>
                <c:pt idx="4">
                  <c:v>3.3</c:v>
                </c:pt>
              </c:numCache>
            </c:numRef>
          </c:val>
          <c:extLst>
            <c:ext xmlns:c16="http://schemas.microsoft.com/office/drawing/2014/chart" uri="{C3380CC4-5D6E-409C-BE32-E72D297353CC}">
              <c16:uniqueId val="{00000000-ADD5-4E25-991D-9F9BC2D3AD25}"/>
            </c:ext>
          </c:extLst>
        </c:ser>
        <c:dLbls>
          <c:showLegendKey val="0"/>
          <c:showVal val="0"/>
          <c:showCatName val="0"/>
          <c:showSerName val="0"/>
          <c:showPercent val="0"/>
          <c:showBubbleSize val="0"/>
        </c:dLbls>
        <c:gapWidth val="150"/>
        <c:shape val="box"/>
        <c:axId val="197904472"/>
        <c:axId val="197905648"/>
        <c:axId val="0"/>
      </c:bar3DChart>
      <c:catAx>
        <c:axId val="197904472"/>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5648"/>
        <c:crosses val="autoZero"/>
        <c:auto val="1"/>
        <c:lblAlgn val="ctr"/>
        <c:lblOffset val="100"/>
        <c:noMultiLvlLbl val="0"/>
      </c:catAx>
      <c:valAx>
        <c:axId val="19790564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4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0689940331548E-2"/>
          <c:y val="3.2042158298775325E-2"/>
          <c:w val="0.89420646330482079"/>
          <c:h val="0.70403053423513995"/>
        </c:manualLayout>
      </c:layout>
      <c:lineChart>
        <c:grouping val="standard"/>
        <c:varyColors val="0"/>
        <c:ser>
          <c:idx val="0"/>
          <c:order val="0"/>
          <c:tx>
            <c:strRef>
              <c:f>Sheet1!$B$1</c:f>
              <c:strCache>
                <c:ptCount val="1"/>
                <c:pt idx="0">
                  <c:v>Total</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Sheet1!$A$4:$A$15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Sheet1!$B$4:$B$15</c:f>
              <c:numCache>
                <c:formatCode>#,##0</c:formatCode>
                <c:ptCount val="12"/>
                <c:pt idx="0">
                  <c:v>61307</c:v>
                </c:pt>
                <c:pt idx="1">
                  <c:v>62866</c:v>
                </c:pt>
                <c:pt idx="2">
                  <c:v>68045</c:v>
                </c:pt>
                <c:pt idx="3">
                  <c:v>69984</c:v>
                </c:pt>
                <c:pt idx="4">
                  <c:v>65468</c:v>
                </c:pt>
                <c:pt idx="5">
                  <c:v>64326</c:v>
                </c:pt>
                <c:pt idx="6">
                  <c:v>59417</c:v>
                </c:pt>
                <c:pt idx="7">
                  <c:v>56235</c:v>
                </c:pt>
                <c:pt idx="8">
                  <c:v>62483</c:v>
                </c:pt>
                <c:pt idx="9">
                  <c:v>63573</c:v>
                </c:pt>
                <c:pt idx="10">
                  <c:v>66201</c:v>
                </c:pt>
                <c:pt idx="11">
                  <c:v>65803</c:v>
                </c:pt>
              </c:numCache>
            </c:numRef>
          </c:val>
          <c:smooth val="0"/>
          <c:extLst>
            <c:ext xmlns:c16="http://schemas.microsoft.com/office/drawing/2014/chart" uri="{C3380CC4-5D6E-409C-BE32-E72D297353CC}">
              <c16:uniqueId val="{00000000-4F43-4C56-A6D5-36BDD8C0B91A}"/>
            </c:ext>
          </c:extLst>
        </c:ser>
        <c:ser>
          <c:idx val="1"/>
          <c:order val="1"/>
          <c:tx>
            <c:strRef>
              <c:f>Sheet1!$C$1</c:f>
              <c:strCache>
                <c:ptCount val="1"/>
                <c:pt idx="0">
                  <c:v>Discharged</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Sheet1!$A$4:$A$15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Sheet1!$C$4:$C$15</c:f>
              <c:numCache>
                <c:formatCode>#,##0</c:formatCode>
                <c:ptCount val="12"/>
                <c:pt idx="0">
                  <c:v>45319</c:v>
                </c:pt>
                <c:pt idx="1">
                  <c:v>46752</c:v>
                </c:pt>
                <c:pt idx="2">
                  <c:v>48970</c:v>
                </c:pt>
                <c:pt idx="3">
                  <c:v>49751</c:v>
                </c:pt>
                <c:pt idx="4">
                  <c:v>42832</c:v>
                </c:pt>
                <c:pt idx="5">
                  <c:v>42244</c:v>
                </c:pt>
                <c:pt idx="6">
                  <c:v>38875</c:v>
                </c:pt>
                <c:pt idx="7">
                  <c:v>35748</c:v>
                </c:pt>
                <c:pt idx="8">
                  <c:v>35842</c:v>
                </c:pt>
                <c:pt idx="9">
                  <c:v>38517</c:v>
                </c:pt>
                <c:pt idx="10">
                  <c:v>38795</c:v>
                </c:pt>
                <c:pt idx="11">
                  <c:v>40610</c:v>
                </c:pt>
              </c:numCache>
            </c:numRef>
          </c:val>
          <c:smooth val="0"/>
          <c:extLst>
            <c:ext xmlns:c16="http://schemas.microsoft.com/office/drawing/2014/chart" uri="{C3380CC4-5D6E-409C-BE32-E72D297353CC}">
              <c16:uniqueId val="{00000001-4F43-4C56-A6D5-36BDD8C0B91A}"/>
            </c:ext>
          </c:extLst>
        </c:ser>
        <c:ser>
          <c:idx val="2"/>
          <c:order val="2"/>
          <c:tx>
            <c:strRef>
              <c:f>Sheet1!$D$1</c:f>
              <c:strCache>
                <c:ptCount val="1"/>
                <c:pt idx="0">
                  <c:v>Hospitalized</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Sheet1!$A$4:$A$15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Sheet1!$D$4:$D$15</c:f>
              <c:numCache>
                <c:formatCode>#,##0</c:formatCode>
                <c:ptCount val="12"/>
                <c:pt idx="0">
                  <c:v>14857</c:v>
                </c:pt>
                <c:pt idx="1">
                  <c:v>15725</c:v>
                </c:pt>
                <c:pt idx="2">
                  <c:v>18023</c:v>
                </c:pt>
                <c:pt idx="3">
                  <c:v>17260</c:v>
                </c:pt>
                <c:pt idx="4">
                  <c:v>18842</c:v>
                </c:pt>
                <c:pt idx="5">
                  <c:v>17964</c:v>
                </c:pt>
                <c:pt idx="6">
                  <c:v>17473</c:v>
                </c:pt>
                <c:pt idx="7">
                  <c:v>17699</c:v>
                </c:pt>
                <c:pt idx="8">
                  <c:v>17985</c:v>
                </c:pt>
                <c:pt idx="9">
                  <c:v>17668</c:v>
                </c:pt>
                <c:pt idx="10">
                  <c:v>19140</c:v>
                </c:pt>
                <c:pt idx="11">
                  <c:v>19732</c:v>
                </c:pt>
              </c:numCache>
            </c:numRef>
          </c:val>
          <c:smooth val="0"/>
          <c:extLst>
            <c:ext xmlns:c16="http://schemas.microsoft.com/office/drawing/2014/chart" uri="{C3380CC4-5D6E-409C-BE32-E72D297353CC}">
              <c16:uniqueId val="{00000002-4F43-4C56-A6D5-36BDD8C0B91A}"/>
            </c:ext>
          </c:extLst>
        </c:ser>
        <c:dLbls>
          <c:showLegendKey val="0"/>
          <c:showVal val="0"/>
          <c:showCatName val="0"/>
          <c:showSerName val="0"/>
          <c:showPercent val="0"/>
          <c:showBubbleSize val="0"/>
        </c:dLbls>
        <c:smooth val="0"/>
        <c:axId val="287719200"/>
        <c:axId val="287719592"/>
      </c:lineChart>
      <c:catAx>
        <c:axId val="28771920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592"/>
        <c:crosses val="autoZero"/>
        <c:auto val="1"/>
        <c:lblAlgn val="ctr"/>
        <c:lblOffset val="100"/>
        <c:noMultiLvlLbl val="0"/>
      </c:catAx>
      <c:valAx>
        <c:axId val="287719592"/>
        <c:scaling>
          <c:orientation val="minMax"/>
          <c:max val="80000"/>
          <c:min val="10000"/>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200"/>
        <c:crosses val="autoZero"/>
        <c:crossBetween val="between"/>
        <c:majorUnit val="10000"/>
        <c:minorUnit val="5000"/>
      </c:valAx>
      <c:spPr>
        <a:noFill/>
        <a:ln>
          <a:noFill/>
        </a:ln>
        <a:effectLst/>
      </c:spPr>
    </c:plotArea>
    <c:legend>
      <c:legendPos val="b"/>
      <c:layout>
        <c:manualLayout>
          <c:xMode val="edge"/>
          <c:yMode val="edge"/>
          <c:x val="0.29895252931618232"/>
          <c:y val="0.82733228772557588"/>
          <c:w val="0.38383940020639168"/>
          <c:h val="6.14900643997530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LWBS</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Sheet1!$A$2:$A$10</c:f>
              <c:strCache>
                <c:ptCount val="9"/>
                <c:pt idx="0">
                  <c:v>FY 17</c:v>
                </c:pt>
                <c:pt idx="1">
                  <c:v>FY 18</c:v>
                </c:pt>
                <c:pt idx="2">
                  <c:v>FY 19</c:v>
                </c:pt>
                <c:pt idx="3">
                  <c:v>FY 20</c:v>
                </c:pt>
                <c:pt idx="4">
                  <c:v>FY 21</c:v>
                </c:pt>
                <c:pt idx="5">
                  <c:v>FY 22</c:v>
                </c:pt>
                <c:pt idx="6">
                  <c:v>FY 23</c:v>
                </c:pt>
                <c:pt idx="7">
                  <c:v>FY 24</c:v>
                </c:pt>
                <c:pt idx="8">
                  <c:v>FY 25</c:v>
                </c:pt>
              </c:strCache>
            </c:strRef>
          </c:cat>
          <c:val>
            <c:numRef>
              <c:f>Sheet1!$B$2:$B$10</c:f>
              <c:numCache>
                <c:formatCode>General</c:formatCode>
                <c:ptCount val="9"/>
                <c:pt idx="0" formatCode="0.0">
                  <c:v>3.4</c:v>
                </c:pt>
                <c:pt idx="1">
                  <c:v>2.8</c:v>
                </c:pt>
                <c:pt idx="2">
                  <c:v>3.1</c:v>
                </c:pt>
                <c:pt idx="3">
                  <c:v>2.8</c:v>
                </c:pt>
                <c:pt idx="4">
                  <c:v>3.2</c:v>
                </c:pt>
                <c:pt idx="5">
                  <c:v>4.5</c:v>
                </c:pt>
                <c:pt idx="6">
                  <c:v>4.2</c:v>
                </c:pt>
                <c:pt idx="7">
                  <c:v>4.0999999999999996</c:v>
                </c:pt>
                <c:pt idx="8">
                  <c:v>3.7</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SAL</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1.9958272013721839E-2"/>
                  <c:y val="-5.28381496425544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Sheet1!$A$2:$A$10</c:f>
              <c:strCache>
                <c:ptCount val="9"/>
                <c:pt idx="0">
                  <c:v>FY 17</c:v>
                </c:pt>
                <c:pt idx="1">
                  <c:v>FY 18</c:v>
                </c:pt>
                <c:pt idx="2">
                  <c:v>FY 19</c:v>
                </c:pt>
                <c:pt idx="3">
                  <c:v>FY 20</c:v>
                </c:pt>
                <c:pt idx="4">
                  <c:v>FY 21</c:v>
                </c:pt>
                <c:pt idx="5">
                  <c:v>FY 22</c:v>
                </c:pt>
                <c:pt idx="6">
                  <c:v>FY 23</c:v>
                </c:pt>
                <c:pt idx="7">
                  <c:v>FY 24</c:v>
                </c:pt>
                <c:pt idx="8">
                  <c:v>FY 25</c:v>
                </c:pt>
              </c:strCache>
            </c:strRef>
          </c:cat>
          <c:val>
            <c:numRef>
              <c:f>Sheet1!$C$2:$C$10</c:f>
              <c:numCache>
                <c:formatCode>General</c:formatCode>
                <c:ptCount val="9"/>
                <c:pt idx="0" formatCode="0.0">
                  <c:v>1.9</c:v>
                </c:pt>
                <c:pt idx="1">
                  <c:v>2.1</c:v>
                </c:pt>
                <c:pt idx="2">
                  <c:v>2.1</c:v>
                </c:pt>
                <c:pt idx="3">
                  <c:v>2.2000000000000002</c:v>
                </c:pt>
                <c:pt idx="4">
                  <c:v>2.2999999999999998</c:v>
                </c:pt>
                <c:pt idx="5">
                  <c:v>3.5</c:v>
                </c:pt>
                <c:pt idx="6">
                  <c:v>3.3</c:v>
                </c:pt>
                <c:pt idx="7">
                  <c:v>3.2</c:v>
                </c:pt>
                <c:pt idx="8">
                  <c:v>2.6</c:v>
                </c:pt>
              </c:numCache>
            </c:numRef>
          </c:val>
          <c:smooth val="0"/>
          <c:extLst>
            <c:ext xmlns:c16="http://schemas.microsoft.com/office/drawing/2014/chart" uri="{C3380CC4-5D6E-409C-BE32-E72D297353CC}">
              <c16:uniqueId val="{00000001-F8D7-4EEF-A11D-35C9744B5D77}"/>
            </c:ext>
          </c:extLst>
        </c:ser>
        <c:ser>
          <c:idx val="2"/>
          <c:order val="2"/>
          <c:tx>
            <c:strRef>
              <c:f>Sheet1!$D$1</c:f>
              <c:strCache>
                <c:ptCount val="1"/>
                <c:pt idx="0">
                  <c:v>AMA</c:v>
                </c:pt>
              </c:strCache>
            </c:strRef>
          </c:tx>
          <c:spPr>
            <a:ln w="47625" cap="rnd">
              <a:solidFill>
                <a:schemeClr val="accent3"/>
              </a:solidFill>
              <a:round/>
            </a:ln>
            <a:effectLst>
              <a:outerShdw blurRad="40000" dist="23000" dir="5400000" rotWithShape="0">
                <a:srgbClr val="000000">
                  <a:alpha val="35000"/>
                </a:srgbClr>
              </a:outerShdw>
            </a:effectLst>
          </c:spPr>
          <c:marker>
            <c:symbol val="none"/>
          </c:marker>
          <c:dLbls>
            <c:dLbl>
              <c:idx val="0"/>
              <c:layout>
                <c:manualLayout>
                  <c:x val="-2.0169199516111451E-2"/>
                  <c:y val="4.20437897729210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61-4E08-B0A6-178C4E014704}"/>
                </c:ext>
              </c:extLst>
            </c:dLbl>
            <c:dLbl>
              <c:idx val="1"/>
              <c:layout>
                <c:manualLayout>
                  <c:x val="-2.2480189976252968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8E-4689-B5A6-54F3B279E448}"/>
                </c:ext>
              </c:extLst>
            </c:dLbl>
            <c:dLbl>
              <c:idx val="2"/>
              <c:layout>
                <c:manualLayout>
                  <c:x val="-3.0416697912760905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8E-4689-B5A6-54F3B279E448}"/>
                </c:ext>
              </c:extLst>
            </c:dLbl>
            <c:dLbl>
              <c:idx val="3"/>
              <c:layout>
                <c:manualLayout>
                  <c:x val="-2.2480189976252968E-2"/>
                  <c:y val="5.44966644794400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E-4689-B5A6-54F3B279E448}"/>
                </c:ext>
              </c:extLst>
            </c:dLbl>
            <c:dLbl>
              <c:idx val="4"/>
              <c:layout>
                <c:manualLayout>
                  <c:x val="-2.2480189976253086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8E-4689-B5A6-54F3B279E448}"/>
                </c:ext>
              </c:extLst>
            </c:dLbl>
            <c:dLbl>
              <c:idx val="5"/>
              <c:layout>
                <c:manualLayout>
                  <c:x val="-2.5654793150856142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Sheet1!$A$2:$A$10</c:f>
              <c:strCache>
                <c:ptCount val="9"/>
                <c:pt idx="0">
                  <c:v>FY 17</c:v>
                </c:pt>
                <c:pt idx="1">
                  <c:v>FY 18</c:v>
                </c:pt>
                <c:pt idx="2">
                  <c:v>FY 19</c:v>
                </c:pt>
                <c:pt idx="3">
                  <c:v>FY 20</c:v>
                </c:pt>
                <c:pt idx="4">
                  <c:v>FY 21</c:v>
                </c:pt>
                <c:pt idx="5">
                  <c:v>FY 22</c:v>
                </c:pt>
                <c:pt idx="6">
                  <c:v>FY 23</c:v>
                </c:pt>
                <c:pt idx="7">
                  <c:v>FY 24</c:v>
                </c:pt>
                <c:pt idx="8">
                  <c:v>FY 25</c:v>
                </c:pt>
              </c:strCache>
            </c:strRef>
          </c:cat>
          <c:val>
            <c:numRef>
              <c:f>Sheet1!$D$2:$D$10</c:f>
              <c:numCache>
                <c:formatCode>General</c:formatCode>
                <c:ptCount val="9"/>
                <c:pt idx="0" formatCode="0.0">
                  <c:v>1.4</c:v>
                </c:pt>
                <c:pt idx="1">
                  <c:v>1.4</c:v>
                </c:pt>
                <c:pt idx="2">
                  <c:v>1.3</c:v>
                </c:pt>
                <c:pt idx="3">
                  <c:v>1.3</c:v>
                </c:pt>
                <c:pt idx="4">
                  <c:v>1.4</c:v>
                </c:pt>
                <c:pt idx="5">
                  <c:v>1.8</c:v>
                </c:pt>
                <c:pt idx="6">
                  <c:v>2.1</c:v>
                </c:pt>
                <c:pt idx="7">
                  <c:v>1.7</c:v>
                </c:pt>
                <c:pt idx="8">
                  <c:v>1.7</c:v>
                </c:pt>
              </c:numCache>
            </c:numRef>
          </c:val>
          <c:smooth val="0"/>
          <c:extLst>
            <c:ext xmlns:c16="http://schemas.microsoft.com/office/drawing/2014/chart" uri="{C3380CC4-5D6E-409C-BE32-E72D297353CC}">
              <c16:uniqueId val="{00000002-F8D7-4EEF-A11D-35C9744B5D77}"/>
            </c:ext>
          </c:extLst>
        </c:ser>
        <c:ser>
          <c:idx val="3"/>
          <c:order val="3"/>
          <c:tx>
            <c:strRef>
              <c:f>Sheet1!$E$1</c:f>
              <c:strCache>
                <c:ptCount val="1"/>
                <c:pt idx="0">
                  <c:v>TOTAL</c:v>
                </c:pt>
              </c:strCache>
            </c:strRef>
          </c:tx>
          <c:spPr>
            <a:ln w="34925" cap="rnd">
              <a:solidFill>
                <a:schemeClr val="accent4"/>
              </a:solidFill>
              <a:round/>
            </a:ln>
            <a:effectLst>
              <a:outerShdw blurRad="40000" dist="23000" dir="5400000" rotWithShape="0">
                <a:srgbClr val="000000">
                  <a:alpha val="35000"/>
                </a:srgbClr>
              </a:outerShdw>
            </a:effectLst>
          </c:spPr>
          <c:marker>
            <c:symbol val="none"/>
          </c:marker>
          <c:dLbls>
            <c:dLbl>
              <c:idx val="0"/>
              <c:layout>
                <c:manualLayout>
                  <c:x val="-1.4285714285714285E-2"/>
                  <c:y val="-6.5972222222222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8E-4689-B5A6-54F3B279E448}"/>
                </c:ext>
              </c:extLst>
            </c:dLbl>
            <c:dLbl>
              <c:idx val="1"/>
              <c:layout>
                <c:manualLayout>
                  <c:x val="-3.1746031746031772E-2"/>
                  <c:y val="-7.6388888888888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8E-4689-B5A6-54F3B279E448}"/>
                </c:ext>
              </c:extLst>
            </c:dLbl>
            <c:dLbl>
              <c:idx val="2"/>
              <c:layout>
                <c:manualLayout>
                  <c:x val="-3.0158730158730159E-2"/>
                  <c:y val="-7.98611111111111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18E-4689-B5A6-54F3B279E448}"/>
                </c:ext>
              </c:extLst>
            </c:dLbl>
            <c:dLbl>
              <c:idx val="3"/>
              <c:layout>
                <c:manualLayout>
                  <c:x val="-2.6984126984126985E-2"/>
                  <c:y val="-0.100694444444444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8E-4689-B5A6-54F3B279E448}"/>
                </c:ext>
              </c:extLst>
            </c:dLbl>
            <c:dLbl>
              <c:idx val="4"/>
              <c:layout>
                <c:manualLayout>
                  <c:x val="-3.3333333333333333E-2"/>
                  <c:y val="-4.8611111111111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8E-4689-B5A6-54F3B279E448}"/>
                </c:ext>
              </c:extLst>
            </c:dLbl>
            <c:dLbl>
              <c:idx val="5"/>
              <c:layout>
                <c:manualLayout>
                  <c:x val="-4.9206349206349205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8E-4689-B5A6-54F3B279E44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Sheet1!$A$2:$A$10</c:f>
              <c:strCache>
                <c:ptCount val="9"/>
                <c:pt idx="0">
                  <c:v>FY 17</c:v>
                </c:pt>
                <c:pt idx="1">
                  <c:v>FY 18</c:v>
                </c:pt>
                <c:pt idx="2">
                  <c:v>FY 19</c:v>
                </c:pt>
                <c:pt idx="3">
                  <c:v>FY 20</c:v>
                </c:pt>
                <c:pt idx="4">
                  <c:v>FY 21</c:v>
                </c:pt>
                <c:pt idx="5">
                  <c:v>FY 22</c:v>
                </c:pt>
                <c:pt idx="6">
                  <c:v>FY 23</c:v>
                </c:pt>
                <c:pt idx="7">
                  <c:v>FY 24</c:v>
                </c:pt>
                <c:pt idx="8">
                  <c:v>FY 25</c:v>
                </c:pt>
              </c:strCache>
            </c:strRef>
          </c:cat>
          <c:val>
            <c:numRef>
              <c:f>Sheet1!$E$2:$E$10</c:f>
              <c:numCache>
                <c:formatCode>General</c:formatCode>
                <c:ptCount val="9"/>
                <c:pt idx="0">
                  <c:v>6.6</c:v>
                </c:pt>
                <c:pt idx="1">
                  <c:v>5.6</c:v>
                </c:pt>
                <c:pt idx="2">
                  <c:v>5.9</c:v>
                </c:pt>
                <c:pt idx="3">
                  <c:v>5.6</c:v>
                </c:pt>
                <c:pt idx="4">
                  <c:v>5.9</c:v>
                </c:pt>
                <c:pt idx="5">
                  <c:v>8.5</c:v>
                </c:pt>
                <c:pt idx="6">
                  <c:v>8.6</c:v>
                </c:pt>
                <c:pt idx="7">
                  <c:v>8.1</c:v>
                </c:pt>
                <c:pt idx="8">
                  <c:v>7.1</c:v>
                </c:pt>
              </c:numCache>
            </c:numRef>
          </c:val>
          <c:smooth val="0"/>
          <c:extLst>
            <c:ext xmlns:c16="http://schemas.microsoft.com/office/drawing/2014/chart" uri="{C3380CC4-5D6E-409C-BE32-E72D297353CC}">
              <c16:uniqueId val="{00000000-818E-4689-B5A6-54F3B279E448}"/>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0689940331548E-2"/>
          <c:y val="3.2042158298775325E-2"/>
          <c:w val="0.89420646330482079"/>
          <c:h val="0.70403053423513995"/>
        </c:manualLayout>
      </c:layout>
      <c:lineChart>
        <c:grouping val="standard"/>
        <c:varyColors val="0"/>
        <c:ser>
          <c:idx val="1"/>
          <c:order val="0"/>
          <c:tx>
            <c:strRef>
              <c:f>Sheet1!$C$1</c:f>
              <c:strCache>
                <c:ptCount val="1"/>
                <c:pt idx="0">
                  <c:v>Discharged</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Sheet1!$A$4:$A$15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Sheet1!$C$4:$C$15</c:f>
              <c:numCache>
                <c:formatCode>#,##0</c:formatCode>
                <c:ptCount val="12"/>
                <c:pt idx="0">
                  <c:v>45319</c:v>
                </c:pt>
                <c:pt idx="1">
                  <c:v>46752</c:v>
                </c:pt>
                <c:pt idx="2">
                  <c:v>48970</c:v>
                </c:pt>
                <c:pt idx="3">
                  <c:v>49751</c:v>
                </c:pt>
                <c:pt idx="4">
                  <c:v>42832</c:v>
                </c:pt>
                <c:pt idx="5">
                  <c:v>42244</c:v>
                </c:pt>
                <c:pt idx="6">
                  <c:v>38875</c:v>
                </c:pt>
                <c:pt idx="7">
                  <c:v>35748</c:v>
                </c:pt>
                <c:pt idx="8">
                  <c:v>35842</c:v>
                </c:pt>
                <c:pt idx="9">
                  <c:v>38517</c:v>
                </c:pt>
                <c:pt idx="10">
                  <c:v>38795</c:v>
                </c:pt>
                <c:pt idx="11">
                  <c:v>40610</c:v>
                </c:pt>
              </c:numCache>
            </c:numRef>
          </c:val>
          <c:smooth val="0"/>
          <c:extLst>
            <c:ext xmlns:c16="http://schemas.microsoft.com/office/drawing/2014/chart" uri="{C3380CC4-5D6E-409C-BE32-E72D297353CC}">
              <c16:uniqueId val="{00000001-4F43-4C56-A6D5-36BDD8C0B91A}"/>
            </c:ext>
          </c:extLst>
        </c:ser>
        <c:ser>
          <c:idx val="2"/>
          <c:order val="1"/>
          <c:tx>
            <c:strRef>
              <c:f>Sheet1!$D$1</c:f>
              <c:strCache>
                <c:ptCount val="1"/>
                <c:pt idx="0">
                  <c:v>Hospitalized</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Sheet1!$A$4:$A$15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Sheet1!$D$4:$D$15</c:f>
              <c:numCache>
                <c:formatCode>#,##0</c:formatCode>
                <c:ptCount val="12"/>
                <c:pt idx="0">
                  <c:v>14857</c:v>
                </c:pt>
                <c:pt idx="1">
                  <c:v>15725</c:v>
                </c:pt>
                <c:pt idx="2">
                  <c:v>18023</c:v>
                </c:pt>
                <c:pt idx="3">
                  <c:v>17260</c:v>
                </c:pt>
                <c:pt idx="4">
                  <c:v>18842</c:v>
                </c:pt>
                <c:pt idx="5">
                  <c:v>17964</c:v>
                </c:pt>
                <c:pt idx="6">
                  <c:v>17473</c:v>
                </c:pt>
                <c:pt idx="7">
                  <c:v>17699</c:v>
                </c:pt>
                <c:pt idx="8">
                  <c:v>17985</c:v>
                </c:pt>
                <c:pt idx="9">
                  <c:v>17668</c:v>
                </c:pt>
                <c:pt idx="10">
                  <c:v>19140</c:v>
                </c:pt>
                <c:pt idx="11">
                  <c:v>19732</c:v>
                </c:pt>
              </c:numCache>
            </c:numRef>
          </c:val>
          <c:smooth val="0"/>
          <c:extLst>
            <c:ext xmlns:c16="http://schemas.microsoft.com/office/drawing/2014/chart" uri="{C3380CC4-5D6E-409C-BE32-E72D297353CC}">
              <c16:uniqueId val="{00000002-4F43-4C56-A6D5-36BDD8C0B91A}"/>
            </c:ext>
          </c:extLst>
        </c:ser>
        <c:dLbls>
          <c:showLegendKey val="0"/>
          <c:showVal val="0"/>
          <c:showCatName val="0"/>
          <c:showSerName val="0"/>
          <c:showPercent val="0"/>
          <c:showBubbleSize val="0"/>
        </c:dLbls>
        <c:smooth val="0"/>
        <c:axId val="287719200"/>
        <c:axId val="287719592"/>
      </c:lineChart>
      <c:catAx>
        <c:axId val="28771920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592"/>
        <c:crosses val="autoZero"/>
        <c:auto val="1"/>
        <c:lblAlgn val="ctr"/>
        <c:lblOffset val="100"/>
        <c:noMultiLvlLbl val="0"/>
      </c:catAx>
      <c:valAx>
        <c:axId val="287719592"/>
        <c:scaling>
          <c:orientation val="minMax"/>
          <c:max val="60000"/>
          <c:min val="0"/>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200"/>
        <c:crosses val="autoZero"/>
        <c:crossBetween val="between"/>
        <c:majorUnit val="10000"/>
        <c:minorUnit val="5000"/>
      </c:valAx>
      <c:spPr>
        <a:noFill/>
        <a:ln>
          <a:noFill/>
        </a:ln>
        <a:effectLst/>
      </c:spPr>
    </c:plotArea>
    <c:legend>
      <c:legendPos val="b"/>
      <c:layout>
        <c:manualLayout>
          <c:xMode val="edge"/>
          <c:yMode val="edge"/>
          <c:x val="0.29895252931618232"/>
          <c:y val="0.82733228772557588"/>
          <c:w val="0.38383940020639168"/>
          <c:h val="6.14900643997530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Hospital Inpatient Volumes and ED Hospitalizations</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manualLayout>
          <c:layoutTarget val="inner"/>
          <c:xMode val="edge"/>
          <c:yMode val="edge"/>
          <c:x val="7.0877442403032953E-2"/>
          <c:y val="0.19782243027616445"/>
          <c:w val="0.90906082920190534"/>
          <c:h val="0.72162543087515296"/>
        </c:manualLayout>
      </c:layout>
      <c:lineChart>
        <c:grouping val="standard"/>
        <c:varyColors val="0"/>
        <c:ser>
          <c:idx val="0"/>
          <c:order val="0"/>
          <c:tx>
            <c:strRef>
              <c:f>Sheet1!$B$1</c:f>
              <c:strCache>
                <c:ptCount val="1"/>
                <c:pt idx="0">
                  <c:v>Hospital</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_(* #,##0_);_(* \(#,##0\);_(* "-"_);_(@_)</c:formatCode>
                <c:ptCount val="8"/>
                <c:pt idx="0">
                  <c:v>30823</c:v>
                </c:pt>
                <c:pt idx="1">
                  <c:v>30858</c:v>
                </c:pt>
                <c:pt idx="2">
                  <c:v>28461</c:v>
                </c:pt>
                <c:pt idx="3">
                  <c:v>29841</c:v>
                </c:pt>
                <c:pt idx="4">
                  <c:v>31906</c:v>
                </c:pt>
                <c:pt idx="5">
                  <c:v>31249</c:v>
                </c:pt>
                <c:pt idx="6">
                  <c:v>33077</c:v>
                </c:pt>
                <c:pt idx="7">
                  <c:v>36800</c:v>
                </c:pt>
              </c:numCache>
            </c:numRef>
          </c:val>
          <c:smooth val="0"/>
          <c:extLst>
            <c:ext xmlns:c16="http://schemas.microsoft.com/office/drawing/2014/chart" uri="{C3380CC4-5D6E-409C-BE32-E72D297353CC}">
              <c16:uniqueId val="{00000000-613A-4AB9-9A87-06EA33667159}"/>
            </c:ext>
          </c:extLst>
        </c:ser>
        <c:ser>
          <c:idx val="1"/>
          <c:order val="1"/>
          <c:tx>
            <c:strRef>
              <c:f>Sheet1!$C$1</c:f>
              <c:strCache>
                <c:ptCount val="1"/>
                <c:pt idx="0">
                  <c:v>ED</c:v>
                </c:pt>
              </c:strCache>
            </c:strRef>
          </c:tx>
          <c:spPr>
            <a:ln w="22225" cap="rnd">
              <a:solidFill>
                <a:schemeClr val="accent2"/>
              </a:solidFill>
            </a:ln>
            <a:effectLst>
              <a:glow rad="139700">
                <a:schemeClr val="accent2">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Sheet1!$C$2:$C$9</c:f>
              <c:numCache>
                <c:formatCode>_(* #,##0_);_(* \(#,##0\);_(* "-"_);_(@_)</c:formatCode>
                <c:ptCount val="8"/>
                <c:pt idx="0">
                  <c:v>18842</c:v>
                </c:pt>
                <c:pt idx="1">
                  <c:v>17964</c:v>
                </c:pt>
                <c:pt idx="2">
                  <c:v>17473</c:v>
                </c:pt>
                <c:pt idx="3">
                  <c:v>17699</c:v>
                </c:pt>
                <c:pt idx="4">
                  <c:v>17985</c:v>
                </c:pt>
                <c:pt idx="5">
                  <c:v>17668</c:v>
                </c:pt>
                <c:pt idx="6">
                  <c:v>19140</c:v>
                </c:pt>
                <c:pt idx="7">
                  <c:v>19732</c:v>
                </c:pt>
              </c:numCache>
            </c:numRef>
          </c:val>
          <c:smooth val="0"/>
          <c:extLst>
            <c:ext xmlns:c16="http://schemas.microsoft.com/office/drawing/2014/chart" uri="{C3380CC4-5D6E-409C-BE32-E72D297353CC}">
              <c16:uniqueId val="{00000001-613A-4AB9-9A87-06EA33667159}"/>
            </c:ext>
          </c:extLst>
        </c:ser>
        <c:dLbls>
          <c:showLegendKey val="0"/>
          <c:showVal val="0"/>
          <c:showCatName val="0"/>
          <c:showSerName val="0"/>
          <c:showPercent val="0"/>
          <c:showBubbleSize val="0"/>
        </c:dLbls>
        <c:marker val="1"/>
        <c:smooth val="0"/>
        <c:axId val="329523152"/>
        <c:axId val="320616256"/>
      </c:lineChart>
      <c:lineChart>
        <c:grouping val="standard"/>
        <c:varyColors val="0"/>
        <c:ser>
          <c:idx val="2"/>
          <c:order val="2"/>
          <c:tx>
            <c:strRef>
              <c:f>Sheet1!$D$1</c:f>
              <c:strCache>
                <c:ptCount val="1"/>
                <c:pt idx="0">
                  <c:v>% from ED</c:v>
                </c:pt>
              </c:strCache>
            </c:strRef>
          </c:tx>
          <c:spPr>
            <a:ln w="22225" cap="rnd">
              <a:solidFill>
                <a:schemeClr val="accent3"/>
              </a:solidFill>
            </a:ln>
            <a:effectLst>
              <a:glow rad="139700">
                <a:schemeClr val="accent3">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Sheet1!$D$2:$D$9</c:f>
              <c:numCache>
                <c:formatCode>0%</c:formatCode>
                <c:ptCount val="8"/>
                <c:pt idx="0">
                  <c:v>0.61129675891379809</c:v>
                </c:pt>
                <c:pt idx="1">
                  <c:v>0.58215049581956058</c:v>
                </c:pt>
                <c:pt idx="2">
                  <c:v>0.61392783106707427</c:v>
                </c:pt>
                <c:pt idx="3">
                  <c:v>0.59311015046412652</c:v>
                </c:pt>
                <c:pt idx="4">
                  <c:v>0.56368708079984953</c:v>
                </c:pt>
                <c:pt idx="5">
                  <c:v>0.56539409261096352</c:v>
                </c:pt>
                <c:pt idx="6">
                  <c:v>0.57864981709344865</c:v>
                </c:pt>
                <c:pt idx="7">
                  <c:v>0.53619565217391307</c:v>
                </c:pt>
              </c:numCache>
            </c:numRef>
          </c:val>
          <c:smooth val="0"/>
          <c:extLst>
            <c:ext xmlns:c16="http://schemas.microsoft.com/office/drawing/2014/chart" uri="{C3380CC4-5D6E-409C-BE32-E72D297353CC}">
              <c16:uniqueId val="{00000000-8D60-485B-954C-46C652F50421}"/>
            </c:ext>
          </c:extLst>
        </c:ser>
        <c:dLbls>
          <c:showLegendKey val="0"/>
          <c:showVal val="0"/>
          <c:showCatName val="0"/>
          <c:showSerName val="0"/>
          <c:showPercent val="0"/>
          <c:showBubbleSize val="0"/>
        </c:dLbls>
        <c:marker val="1"/>
        <c:smooth val="0"/>
        <c:axId val="1124238463"/>
        <c:axId val="1124241823"/>
      </c:lineChart>
      <c:catAx>
        <c:axId val="329523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0616256"/>
        <c:crosses val="autoZero"/>
        <c:auto val="1"/>
        <c:lblAlgn val="ctr"/>
        <c:lblOffset val="100"/>
        <c:noMultiLvlLbl val="0"/>
      </c:catAx>
      <c:valAx>
        <c:axId val="320616256"/>
        <c:scaling>
          <c:orientation val="minMax"/>
          <c:min val="100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9523152"/>
        <c:crosses val="autoZero"/>
        <c:crossBetween val="between"/>
      </c:valAx>
      <c:valAx>
        <c:axId val="1124241823"/>
        <c:scaling>
          <c:orientation val="minMax"/>
          <c:max val="0.64000000000000012"/>
          <c:min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124238463"/>
        <c:crosses val="max"/>
        <c:crossBetween val="between"/>
      </c:valAx>
      <c:catAx>
        <c:axId val="1124238463"/>
        <c:scaling>
          <c:orientation val="minMax"/>
        </c:scaling>
        <c:delete val="1"/>
        <c:axPos val="b"/>
        <c:numFmt formatCode="General" sourceLinked="1"/>
        <c:majorTickMark val="out"/>
        <c:minorTickMark val="none"/>
        <c:tickLblPos val="nextTo"/>
        <c:crossAx val="1124241823"/>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Boarding!$AT$94:$AT$151</cx:f>
        <cx:lvl ptCount="58" formatCode="_(* #,##0.0_);_(* \(#,##0.0\);_(* &quot;-&quot;?_);_(@_)">
          <cx:pt idx="0">4.6090708197411345</cx:pt>
          <cx:pt idx="1">4.7396049178063269</cx:pt>
          <cx:pt idx="2">5.2054039116180331</cx:pt>
          <cx:pt idx="3">5.3082401692061989</cx:pt>
          <cx:pt idx="4">5.3476588730846712</cx:pt>
          <cx:pt idx="5">5.4676048508608961</cx:pt>
          <cx:pt idx="6">5.4765751211631661</cx:pt>
          <cx:pt idx="7">5.5153576502563473</cx:pt>
          <cx:pt idx="8">5.7236197321136881</cx:pt>
          <cx:pt idx="9">5.8626262626262626</cx:pt>
          <cx:pt idx="10">6.0353643966547192</cx:pt>
          <cx:pt idx="11">6.0750797806271617</cx:pt>
          <cx:pt idx="12">6.3304514889529298</cx:pt>
          <cx:pt idx="13">6.4815678035649809</cx:pt>
          <cx:pt idx="14">6.5016081980701621</cx:pt>
          <cx:pt idx="15">6.7367274932465957</cx:pt>
          <cx:pt idx="16">6.9674744897959187</cx:pt>
          <cx:pt idx="17">6.9825409324173888</cx:pt>
          <cx:pt idx="18">7.0574448865994484</cx:pt>
          <cx:pt idx="19">7.4346484564662392</cx:pt>
          <cx:pt idx="20">7.4351851851851851</cx:pt>
          <cx:pt idx="21">7.6523258353352261</cx:pt>
          <cx:pt idx="22">7.6650851676129736</cx:pt>
          <cx:pt idx="23">7.8632592691443692</cx:pt>
          <cx:pt idx="24">7.8755731367436841</cx:pt>
          <cx:pt idx="25">7.8910032653980409</cx:pt>
          <cx:pt idx="26">7.9465362223982909</cx:pt>
          <cx:pt idx="27">7.9819994049390059</cx:pt>
          <cx:pt idx="28">8.0344779975936405</cx:pt>
          <cx:pt idx="29">8.0787637088733799</cx:pt>
          <cx:pt idx="30">8.1177535451058151</cx:pt>
          <cx:pt idx="31">8.1857637422950269</cx:pt>
          <cx:pt idx="32">8.2434661130406095</cx:pt>
          <cx:pt idx="33">8.3005335432519907</cx:pt>
          <cx:pt idx="34">8.324842347942047</cx:pt>
          <cx:pt idx="35">8.3680012702755526</cx:pt>
          <cx:pt idx="36">8.5794346757592521</cx:pt>
          <cx:pt idx="37">8.6651535134803552</cx:pt>
          <cx:pt idx="38">8.7014886779210219</cx:pt>
          <cx:pt idx="39">8.7664351948105956</cx:pt>
          <cx:pt idx="40">8.9088811093074654</cx:pt>
          <cx:pt idx="41">9.0325956477577023</cx:pt>
          <cx:pt idx="42">9.2871060171919773</cx:pt>
          <cx:pt idx="43">9.5371215846034971</cx:pt>
          <cx:pt idx="44">9.7012436512684737</cx:pt>
          <cx:pt idx="45">10.03276068717539</cx:pt>
          <cx:pt idx="46">10.064558485611117</cx:pt>
          <cx:pt idx="47">10.117270788912579</cx:pt>
          <cx:pt idx="48">10.224397590361447</cx:pt>
          <cx:pt idx="49">10.539402446360537</cx:pt>
          <cx:pt idx="50">10.907792120478687</cx:pt>
          <cx:pt idx="51">11.086061080657792</cx:pt>
          <cx:pt idx="52">11.649957618449127</cx:pt>
          <cx:pt idx="53">12.348960850652489</cx:pt>
          <cx:pt idx="54">13.289880316907343</cx:pt>
          <cx:pt idx="55">13.360621545520909</cx:pt>
          <cx:pt idx="56">15.531385318285656</cx:pt>
          <cx:pt idx="57">15.703799898368246</cx:pt>
        </cx:lvl>
      </cx:numDim>
    </cx:data>
  </cx:chartData>
  <cx:chart>
    <cx:title pos="t" align="ctr" overlay="0">
      <cx:tx>
        <cx:rich>
          <a:bodyPr spcFirstLastPara="1" vertOverflow="ellipsis" horzOverflow="overflow" wrap="square" lIns="0" tIns="0" rIns="0" bIns="0" anchor="ctr" anchorCtr="1"/>
          <a:lstStyle/>
          <a:p>
            <a:pPr algn="ctr" rtl="0">
              <a:defRPr sz="2000" b="1"/>
            </a:pPr>
            <a:r>
              <a:rPr lang="en-US" sz="2000" b="1" i="0" u="none" strike="noStrike" baseline="0" dirty="0">
                <a:solidFill>
                  <a:sysClr val="windowText" lastClr="000000">
                    <a:lumMod val="65000"/>
                    <a:lumOff val="35000"/>
                  </a:sysClr>
                </a:solidFill>
                <a:latin typeface="Calibri" panose="020F0502020204030204"/>
              </a:rPr>
              <a:t>Bed Hour per Total Arrival – Academic All</a:t>
            </a:r>
            <a:endParaRPr lang="en-US" sz="2000" b="1" i="0" u="none" strike="noStrike" baseline="0" dirty="0">
              <a:solidFill>
                <a:srgbClr val="FF0000"/>
              </a:solidFill>
              <a:latin typeface="Calibri" panose="020F0502020204030204"/>
            </a:endParaRPr>
          </a:p>
        </cx:rich>
      </cx:tx>
    </cx:title>
    <cx:plotArea>
      <cx:plotAreaRegion>
        <cx:series layoutId="boxWhisker" uniqueId="{CF912776-834F-4EE3-AA28-B17A4B039D2F}">
          <cx:tx>
            <cx:txData>
              <cx:f>Boarding!$AT$93</cx:f>
              <cx:v>BED HOURS PER TOTAL ARRIVALS</cx:v>
            </cx:txData>
          </cx:tx>
          <cx:dataLabels>
            <cx:txPr>
              <a:bodyPr spcFirstLastPara="1" vertOverflow="ellipsis" horzOverflow="overflow" wrap="square" lIns="0" tIns="0" rIns="0" bIns="0" anchor="ctr" anchorCtr="1"/>
              <a:lstStyle/>
              <a:p>
                <a:pPr algn="ctr" rtl="0">
                  <a:defRPr sz="1200" b="1"/>
                </a:pPr>
                <a:endParaRPr lang="en-US" sz="1200" b="1" i="0" u="none" strike="noStrike" baseline="0">
                  <a:solidFill>
                    <a:prstClr val="black">
                      <a:lumMod val="65000"/>
                      <a:lumOff val="35000"/>
                    </a:prstClr>
                  </a:solidFill>
                  <a:latin typeface="Calibri"/>
                </a:endParaRPr>
              </a:p>
            </cx:txPr>
            <cx:visibility seriesName="0" categoryName="0" value="1"/>
          </cx:dataLabels>
          <cx:dataId val="0"/>
          <cx:layoutPr>
            <cx:visibility meanLine="0" meanMarker="1" nonoutliers="0" outliers="1"/>
            <cx:statistics quartileMethod="exclusive"/>
          </cx:layoutPr>
        </cx:series>
      </cx:plotAreaRegion>
      <cx:axis id="0">
        <cx:catScaling gapWidth="1"/>
        <cx:tickLabels/>
      </cx:axis>
      <cx:axis id="1">
        <cx:valScaling/>
        <cx:majorGridlines/>
        <cx:tickLabels/>
        <cx:txPr>
          <a:bodyPr spcFirstLastPara="1" vertOverflow="ellipsis" horzOverflow="overflow" wrap="square" lIns="0" tIns="0" rIns="0" bIns="0" anchor="ctr" anchorCtr="1"/>
          <a:lstStyle/>
          <a:p>
            <a:pPr algn="ctr" rtl="0">
              <a:defRPr b="1"/>
            </a:pPr>
            <a:endParaRPr lang="en-US" sz="900" b="1" i="0" u="none" strike="noStrike" baseline="0">
              <a:solidFill>
                <a:prstClr val="black">
                  <a:lumMod val="65000"/>
                  <a:lumOff val="35000"/>
                </a:prstClr>
              </a:solidFill>
              <a:latin typeface="Calibri"/>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b="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b="0"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b="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b="0"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1197" kern="1200" spc="20" baseline="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1197" kern="1200" spc="20" baseline="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0.71287</cdr:x>
      <cdr:y>0.44056</cdr:y>
    </cdr:from>
    <cdr:to>
      <cdr:x>0.71842</cdr:x>
      <cdr:y>0.45066</cdr:y>
    </cdr:to>
    <cdr:sp macro="" textlink="">
      <cdr:nvSpPr>
        <cdr:cNvPr id="2" name="TextBox 1">
          <a:extLst xmlns:a="http://schemas.openxmlformats.org/drawingml/2006/main">
            <a:ext uri="{FF2B5EF4-FFF2-40B4-BE49-F238E27FC236}">
              <a16:creationId xmlns:a16="http://schemas.microsoft.com/office/drawing/2014/main" id="{54511949-DF3B-4D5D-8F4A-BE4DF5BED2C0}"/>
            </a:ext>
          </a:extLst>
        </cdr:cNvPr>
        <cdr:cNvSpPr txBox="1"/>
      </cdr:nvSpPr>
      <cdr:spPr>
        <a:xfrm xmlns:a="http://schemas.openxmlformats.org/drawingml/2006/main">
          <a:off x="5866598" y="1993972"/>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57%</a:t>
          </a:r>
        </a:p>
      </cdr:txBody>
    </cdr:sp>
  </cdr:relSizeAnchor>
</c:userShapes>
</file>

<file path=ppt/drawings/drawing2.xml><?xml version="1.0" encoding="utf-8"?>
<c:userShapes xmlns:c="http://schemas.openxmlformats.org/drawingml/2006/chart">
  <cdr:relSizeAnchor xmlns:cdr="http://schemas.openxmlformats.org/drawingml/2006/chartDrawing">
    <cdr:from>
      <cdr:x>0.14028</cdr:x>
      <cdr:y>0.36262</cdr:y>
    </cdr:from>
    <cdr:to>
      <cdr:x>0.14028</cdr:x>
      <cdr:y>0.55127</cdr:y>
    </cdr:to>
    <cdr:cxnSp macro="">
      <cdr:nvCxnSpPr>
        <cdr:cNvPr id="3" name="Straight Arrow Connector 2">
          <a:extLst xmlns:a="http://schemas.openxmlformats.org/drawingml/2006/main">
            <a:ext uri="{FF2B5EF4-FFF2-40B4-BE49-F238E27FC236}">
              <a16:creationId xmlns:a16="http://schemas.microsoft.com/office/drawing/2014/main" id="{50F29738-FCF3-48E5-9D56-C4CBF6862453}"/>
            </a:ext>
          </a:extLst>
        </cdr:cNvPr>
        <cdr:cNvCxnSpPr/>
      </cdr:nvCxnSpPr>
      <cdr:spPr>
        <a:xfrm xmlns:a="http://schemas.openxmlformats.org/drawingml/2006/main">
          <a:off x="1122369" y="1326317"/>
          <a:ext cx="0" cy="690006"/>
        </a:xfrm>
        <a:prstGeom xmlns:a="http://schemas.openxmlformats.org/drawingml/2006/main" prst="straightConnector1">
          <a:avLst/>
        </a:prstGeom>
        <a:ln xmlns:a="http://schemas.openxmlformats.org/drawingml/2006/main">
          <a:solidFill>
            <a:srgbClr val="FF0000"/>
          </a:solidFill>
          <a:headEnd type="triangle"/>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0.21318</cdr:x>
      <cdr:y>0.42144</cdr:y>
    </cdr:from>
    <cdr:to>
      <cdr:x>0.25407</cdr:x>
      <cdr:y>0.49568</cdr:y>
    </cdr:to>
    <cdr:sp macro="" textlink="">
      <cdr:nvSpPr>
        <cdr:cNvPr id="4" name="TextBox 3">
          <a:extLst xmlns:a="http://schemas.openxmlformats.org/drawingml/2006/main">
            <a:ext uri="{FF2B5EF4-FFF2-40B4-BE49-F238E27FC236}">
              <a16:creationId xmlns:a16="http://schemas.microsoft.com/office/drawing/2014/main" id="{16BCD4E4-FE37-48C2-8570-0D851C0B8B9B}"/>
            </a:ext>
          </a:extLst>
        </cdr:cNvPr>
        <cdr:cNvSpPr txBox="1"/>
      </cdr:nvSpPr>
      <cdr:spPr>
        <a:xfrm xmlns:a="http://schemas.openxmlformats.org/drawingml/2006/main">
          <a:off x="1705632" y="1541477"/>
          <a:ext cx="327171" cy="2715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0.13664</cdr:x>
      <cdr:y>0.52466</cdr:y>
    </cdr:from>
    <cdr:to>
      <cdr:x>0.93836</cdr:x>
      <cdr:y>0.76319</cdr:y>
    </cdr:to>
    <cdr:sp macro="" textlink="">
      <cdr:nvSpPr>
        <cdr:cNvPr id="2" name="TextBox 1">
          <a:extLst xmlns:a="http://schemas.openxmlformats.org/drawingml/2006/main">
            <a:ext uri="{FF2B5EF4-FFF2-40B4-BE49-F238E27FC236}">
              <a16:creationId xmlns:a16="http://schemas.microsoft.com/office/drawing/2014/main" id="{F5C09D8A-55BF-433C-88AC-6E89B4338F0E}"/>
            </a:ext>
          </a:extLst>
        </cdr:cNvPr>
        <cdr:cNvSpPr txBox="1"/>
      </cdr:nvSpPr>
      <cdr:spPr>
        <a:xfrm xmlns:a="http://schemas.openxmlformats.org/drawingml/2006/main">
          <a:off x="1093257" y="1918996"/>
          <a:ext cx="6414586" cy="872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a:ln w="3175">
                <a:solidFill>
                  <a:srgbClr val="FF0000"/>
                </a:solidFill>
              </a:ln>
              <a:solidFill>
                <a:schemeClr val="bg1"/>
              </a:solidFill>
            </a:rPr>
            <a:t>DELTA SHRINKING</a:t>
          </a:r>
        </a:p>
        <a:p xmlns:a="http://schemas.openxmlformats.org/drawingml/2006/main">
          <a:pPr algn="l"/>
          <a:r>
            <a:rPr lang="en-US" sz="1600" b="1" dirty="0">
              <a:ln w="3175">
                <a:solidFill>
                  <a:srgbClr val="FF0000"/>
                </a:solidFill>
              </a:ln>
              <a:solidFill>
                <a:schemeClr val="bg1"/>
              </a:solidFill>
            </a:rPr>
            <a:t>1.2 HRS                                                                                                        .8 HRS</a:t>
          </a:r>
        </a:p>
      </cdr:txBody>
    </cdr:sp>
  </cdr:relSizeAnchor>
</c:userShapes>
</file>

<file path=ppt/drawings/drawing4.xml><?xml version="1.0" encoding="utf-8"?>
<c:userShapes xmlns:c="http://schemas.openxmlformats.org/drawingml/2006/chart">
  <cdr:relSizeAnchor xmlns:cdr="http://schemas.openxmlformats.org/drawingml/2006/chartDrawing">
    <cdr:from>
      <cdr:x>0.12398</cdr:x>
      <cdr:y>0.7711</cdr:y>
    </cdr:from>
    <cdr:to>
      <cdr:x>0.18794</cdr:x>
      <cdr:y>0.84314</cdr:y>
    </cdr:to>
    <cdr:sp macro="" textlink="">
      <cdr:nvSpPr>
        <cdr:cNvPr id="2" name="Rectangle 1">
          <a:extLst xmlns:a="http://schemas.openxmlformats.org/drawingml/2006/main">
            <a:ext uri="{FF2B5EF4-FFF2-40B4-BE49-F238E27FC236}">
              <a16:creationId xmlns:a16="http://schemas.microsoft.com/office/drawing/2014/main" id="{1958D3AC-9676-4CC5-DD4A-7216FD8520C9}"/>
            </a:ext>
          </a:extLst>
        </cdr:cNvPr>
        <cdr:cNvSpPr/>
      </cdr:nvSpPr>
      <cdr:spPr>
        <a:xfrm xmlns:a="http://schemas.openxmlformats.org/drawingml/2006/main">
          <a:off x="1054801" y="3164037"/>
          <a:ext cx="544172" cy="295563"/>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200" b="1" kern="1200" dirty="0">
              <a:solidFill>
                <a:schemeClr val="tx1">
                  <a:lumMod val="75000"/>
                  <a:lumOff val="25000"/>
                </a:schemeClr>
              </a:solidFill>
            </a:rPr>
            <a:t>&lt;80%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8F5EFD3-DCA2-4EAA-9EE0-1B81E6D38DA2}" type="datetimeFigureOut">
              <a:rPr lang="en-US" smtClean="0"/>
              <a:t>3/15/2026</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601BECA-E095-4DB3-A569-547F0757AEAE}" type="slidenum">
              <a:rPr lang="en-US" smtClean="0"/>
              <a:t>‹#›</a:t>
            </a:fld>
            <a:endParaRPr lang="en-US"/>
          </a:p>
        </p:txBody>
      </p:sp>
    </p:spTree>
    <p:extLst>
      <p:ext uri="{BB962C8B-B14F-4D97-AF65-F5344CB8AC3E}">
        <p14:creationId xmlns:p14="http://schemas.microsoft.com/office/powerpoint/2010/main" val="236452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ing.com/ck/a?!&amp;&amp;p=6bfedec3430caa9724814c47fdc81cf19d8402d92342a50c3adc97b383809564JmltdHM9MTc3MjMyMzIwMA&amp;ptn=3&amp;ver=2&amp;hsh=4&amp;fclid=247892b7-5c13-638f-37b8-84025d6d62eb&amp;u=a1aHR0cHM6Ly9qYW1hbmV0d29yay5jb20vam91cm5hbHMvamFtYS1oZWFsdGgtZm9ydW0vZnVsbGFydGljbGUvMjgzMjQzNw&amp;ntb=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cqi.healthit.gov/..."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01BECA-E095-4DB3-A569-547F0757AEAE}" type="slidenum">
              <a:rPr lang="en-US" smtClean="0"/>
              <a:t>1</a:t>
            </a:fld>
            <a:endParaRPr lang="en-US"/>
          </a:p>
        </p:txBody>
      </p:sp>
    </p:spTree>
    <p:extLst>
      <p:ext uri="{BB962C8B-B14F-4D97-AF65-F5344CB8AC3E}">
        <p14:creationId xmlns:p14="http://schemas.microsoft.com/office/powerpoint/2010/main" val="1758054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2243D-F7CE-3BFF-F0D1-77DA61BFF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8146E-2118-CE99-A7E9-9C5B8A576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AF02F-7781-0B00-CFC1-1FA69393520A}"/>
              </a:ext>
            </a:extLst>
          </p:cNvPr>
          <p:cNvSpPr>
            <a:spLocks noGrp="1"/>
          </p:cNvSpPr>
          <p:nvPr>
            <p:ph type="body" idx="1"/>
          </p:nvPr>
        </p:nvSpPr>
        <p:spPr/>
        <p:txBody>
          <a:bodyPr/>
          <a:lstStyle/>
          <a:p>
            <a:pPr algn="l"/>
            <a:r>
              <a:rPr lang="en-US" sz="1200" b="0" i="0" kern="1200">
                <a:solidFill>
                  <a:schemeClr val="tx1"/>
                </a:solidFill>
                <a:effectLst/>
                <a:latin typeface="+mn-lt"/>
                <a:ea typeface="+mn-ea"/>
                <a:cs typeface="+mn-cs"/>
              </a:rPr>
              <a:t>In summary, the ECAT </a:t>
            </a:r>
            <a:r>
              <a:rPr lang="en-US" sz="1200" b="0" i="0" kern="1200" err="1">
                <a:solidFill>
                  <a:schemeClr val="tx1"/>
                </a:solidFill>
                <a:effectLst/>
                <a:latin typeface="+mn-lt"/>
                <a:ea typeface="+mn-ea"/>
                <a:cs typeface="+mn-cs"/>
              </a:rPr>
              <a:t>eCQM</a:t>
            </a:r>
            <a:r>
              <a:rPr lang="en-US" sz="1200" b="0" i="0" kern="1200">
                <a:solidFill>
                  <a:schemeClr val="tx1"/>
                </a:solidFill>
                <a:effectLst/>
                <a:latin typeface="+mn-lt"/>
                <a:ea typeface="+mn-ea"/>
                <a:cs typeface="+mn-cs"/>
              </a:rPr>
              <a:t> is a </a:t>
            </a:r>
            <a:r>
              <a:rPr lang="en-US" sz="1200" b="1" i="0" kern="1200">
                <a:solidFill>
                  <a:schemeClr val="tx1"/>
                </a:solidFill>
                <a:effectLst/>
                <a:latin typeface="+mn-lt"/>
                <a:ea typeface="+mn-ea"/>
                <a:cs typeface="+mn-cs"/>
              </a:rPr>
              <a:t>core CMS quality measure</a:t>
            </a:r>
            <a:r>
              <a:rPr lang="en-US" sz="1200" b="0" i="0" kern="1200">
                <a:solidFill>
                  <a:schemeClr val="tx1"/>
                </a:solidFill>
                <a:effectLst/>
                <a:latin typeface="+mn-lt"/>
                <a:ea typeface="+mn-ea"/>
                <a:cs typeface="+mn-cs"/>
              </a:rPr>
              <a:t> for ED performance, with direct implications for hospital operations, patient care, and Medicare payment. Early preparation will help facilities meet reporting requirements and improve emergency care outcomes.</a:t>
            </a:r>
            <a:endParaRPr lang="en-US"/>
          </a:p>
        </p:txBody>
      </p:sp>
      <p:sp>
        <p:nvSpPr>
          <p:cNvPr id="4" name="Slide Number Placeholder 3">
            <a:extLst>
              <a:ext uri="{FF2B5EF4-FFF2-40B4-BE49-F238E27FC236}">
                <a16:creationId xmlns:a16="http://schemas.microsoft.com/office/drawing/2014/main" id="{96B8FEBA-D8E3-6C5A-7979-A008AE9F024D}"/>
              </a:ext>
            </a:extLst>
          </p:cNvPr>
          <p:cNvSpPr>
            <a:spLocks noGrp="1"/>
          </p:cNvSpPr>
          <p:nvPr>
            <p:ph type="sldNum" sz="quarter" idx="5"/>
          </p:nvPr>
        </p:nvSpPr>
        <p:spPr/>
        <p:txBody>
          <a:bodyPr/>
          <a:lstStyle/>
          <a:p>
            <a:fld id="{3601BECA-E095-4DB3-A569-547F0757AEAE}" type="slidenum">
              <a:rPr lang="en-US" smtClean="0"/>
              <a:t>11</a:t>
            </a:fld>
            <a:endParaRPr lang="en-US"/>
          </a:p>
        </p:txBody>
      </p:sp>
    </p:spTree>
    <p:extLst>
      <p:ext uri="{BB962C8B-B14F-4D97-AF65-F5344CB8AC3E}">
        <p14:creationId xmlns:p14="http://schemas.microsoft.com/office/powerpoint/2010/main" val="275287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F74D3-D8B1-7575-F26A-61AE17917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07F07-EEFB-E3FA-5D57-B9A7A68EF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6F949-C12C-3858-47E1-8466940D4B17}"/>
              </a:ext>
            </a:extLst>
          </p:cNvPr>
          <p:cNvSpPr>
            <a:spLocks noGrp="1"/>
          </p:cNvSpPr>
          <p:nvPr>
            <p:ph type="body" idx="1"/>
          </p:nvPr>
        </p:nvSpPr>
        <p:spPr/>
        <p:txBody>
          <a:bodyPr/>
          <a:lstStyle/>
          <a:p>
            <a:pPr algn="l"/>
            <a:r>
              <a:rPr lang="en-US" sz="1200" b="0" i="0" kern="1200">
                <a:solidFill>
                  <a:schemeClr val="tx1"/>
                </a:solidFill>
                <a:effectLst/>
                <a:latin typeface="+mn-lt"/>
                <a:ea typeface="+mn-ea"/>
                <a:cs typeface="+mn-cs"/>
              </a:rPr>
              <a:t>In summary, the ECAT </a:t>
            </a:r>
            <a:r>
              <a:rPr lang="en-US" sz="1200" b="0" i="0" kern="1200" err="1">
                <a:solidFill>
                  <a:schemeClr val="tx1"/>
                </a:solidFill>
                <a:effectLst/>
                <a:latin typeface="+mn-lt"/>
                <a:ea typeface="+mn-ea"/>
                <a:cs typeface="+mn-cs"/>
              </a:rPr>
              <a:t>eCQM</a:t>
            </a:r>
            <a:r>
              <a:rPr lang="en-US" sz="1200" b="0" i="0" kern="1200">
                <a:solidFill>
                  <a:schemeClr val="tx1"/>
                </a:solidFill>
                <a:effectLst/>
                <a:latin typeface="+mn-lt"/>
                <a:ea typeface="+mn-ea"/>
                <a:cs typeface="+mn-cs"/>
              </a:rPr>
              <a:t> is a </a:t>
            </a:r>
            <a:r>
              <a:rPr lang="en-US" sz="1200" b="1" i="0" kern="1200">
                <a:solidFill>
                  <a:schemeClr val="tx1"/>
                </a:solidFill>
                <a:effectLst/>
                <a:latin typeface="+mn-lt"/>
                <a:ea typeface="+mn-ea"/>
                <a:cs typeface="+mn-cs"/>
              </a:rPr>
              <a:t>core CMS quality measure</a:t>
            </a:r>
            <a:r>
              <a:rPr lang="en-US" sz="1200" b="0" i="0" kern="1200">
                <a:solidFill>
                  <a:schemeClr val="tx1"/>
                </a:solidFill>
                <a:effectLst/>
                <a:latin typeface="+mn-lt"/>
                <a:ea typeface="+mn-ea"/>
                <a:cs typeface="+mn-cs"/>
              </a:rPr>
              <a:t> for ED performance, with direct implications for hospital operations, patient care, and Medicare payment. Early preparation will help facilities meet reporting requirements and improve emergency care outcomes.</a:t>
            </a:r>
            <a:endParaRPr lang="en-US"/>
          </a:p>
        </p:txBody>
      </p:sp>
      <p:sp>
        <p:nvSpPr>
          <p:cNvPr id="4" name="Slide Number Placeholder 3">
            <a:extLst>
              <a:ext uri="{FF2B5EF4-FFF2-40B4-BE49-F238E27FC236}">
                <a16:creationId xmlns:a16="http://schemas.microsoft.com/office/drawing/2014/main" id="{3B7A6EB1-97C7-2425-DF95-8AB5D43CA3E6}"/>
              </a:ext>
            </a:extLst>
          </p:cNvPr>
          <p:cNvSpPr>
            <a:spLocks noGrp="1"/>
          </p:cNvSpPr>
          <p:nvPr>
            <p:ph type="sldNum" sz="quarter" idx="5"/>
          </p:nvPr>
        </p:nvSpPr>
        <p:spPr/>
        <p:txBody>
          <a:bodyPr/>
          <a:lstStyle/>
          <a:p>
            <a:fld id="{3601BECA-E095-4DB3-A569-547F0757AEAE}" type="slidenum">
              <a:rPr lang="en-US" smtClean="0"/>
              <a:t>12</a:t>
            </a:fld>
            <a:endParaRPr lang="en-US"/>
          </a:p>
        </p:txBody>
      </p:sp>
    </p:spTree>
    <p:extLst>
      <p:ext uri="{BB962C8B-B14F-4D97-AF65-F5344CB8AC3E}">
        <p14:creationId xmlns:p14="http://schemas.microsoft.com/office/powerpoint/2010/main" val="2477915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5BDD0-DC50-A034-57CA-246DA1464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39B92-429F-D727-1329-C6C4CC9DF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D03DD-D05C-CE14-1AD6-63C61B1857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Physician and APP Actual Hours: Just report out we are collecting it and may use in calculations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44B6037-ED13-98BE-F8B6-217DBD5CBED8}"/>
              </a:ext>
            </a:extLst>
          </p:cNvPr>
          <p:cNvSpPr>
            <a:spLocks noGrp="1"/>
          </p:cNvSpPr>
          <p:nvPr>
            <p:ph type="sldNum" sz="quarter" idx="5"/>
          </p:nvPr>
        </p:nvSpPr>
        <p:spPr/>
        <p:txBody>
          <a:bodyPr/>
          <a:lstStyle/>
          <a:p>
            <a:fld id="{3601BECA-E095-4DB3-A569-547F0757AEAE}" type="slidenum">
              <a:rPr lang="en-US" smtClean="0"/>
              <a:t>13</a:t>
            </a:fld>
            <a:endParaRPr lang="en-US"/>
          </a:p>
        </p:txBody>
      </p:sp>
    </p:spTree>
    <p:extLst>
      <p:ext uri="{BB962C8B-B14F-4D97-AF65-F5344CB8AC3E}">
        <p14:creationId xmlns:p14="http://schemas.microsoft.com/office/powerpoint/2010/main" val="673041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Caps are a mixed bag when looking at who cares for boarders (ED providers versus inpatient providers)</a:t>
            </a:r>
          </a:p>
          <a:p>
            <a:endParaRPr lang="en-US" dirty="0"/>
          </a:p>
        </p:txBody>
      </p:sp>
      <p:sp>
        <p:nvSpPr>
          <p:cNvPr id="4" name="Slide Number Placeholder 3"/>
          <p:cNvSpPr>
            <a:spLocks noGrp="1"/>
          </p:cNvSpPr>
          <p:nvPr>
            <p:ph type="sldNum" sz="quarter" idx="5"/>
          </p:nvPr>
        </p:nvSpPr>
        <p:spPr/>
        <p:txBody>
          <a:bodyPr/>
          <a:lstStyle/>
          <a:p>
            <a:fld id="{3601BECA-E095-4DB3-A569-547F0757AEAE}" type="slidenum">
              <a:rPr lang="en-US" smtClean="0"/>
              <a:t>14</a:t>
            </a:fld>
            <a:endParaRPr lang="en-US"/>
          </a:p>
        </p:txBody>
      </p:sp>
    </p:spTree>
    <p:extLst>
      <p:ext uri="{BB962C8B-B14F-4D97-AF65-F5344CB8AC3E}">
        <p14:creationId xmlns:p14="http://schemas.microsoft.com/office/powerpoint/2010/main" val="1491262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this read education instead of teaching?  Clinical versus patient care.</a:t>
            </a:r>
          </a:p>
        </p:txBody>
      </p:sp>
      <p:sp>
        <p:nvSpPr>
          <p:cNvPr id="4" name="Slide Number Placeholder 3"/>
          <p:cNvSpPr>
            <a:spLocks noGrp="1"/>
          </p:cNvSpPr>
          <p:nvPr>
            <p:ph type="sldNum" sz="quarter" idx="5"/>
          </p:nvPr>
        </p:nvSpPr>
        <p:spPr/>
        <p:txBody>
          <a:bodyPr/>
          <a:lstStyle/>
          <a:p>
            <a:fld id="{3601BECA-E095-4DB3-A569-547F0757AEAE}" type="slidenum">
              <a:rPr lang="en-US" smtClean="0"/>
              <a:t>15</a:t>
            </a:fld>
            <a:endParaRPr lang="en-US"/>
          </a:p>
        </p:txBody>
      </p:sp>
    </p:spTree>
    <p:extLst>
      <p:ext uri="{BB962C8B-B14F-4D97-AF65-F5344CB8AC3E}">
        <p14:creationId xmlns:p14="http://schemas.microsoft.com/office/powerpoint/2010/main" val="33210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E21BD-425A-8E8E-4789-554FDD9C2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D0801-1811-5F66-2988-3B116C0D4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E35F8-9315-DAF3-D575-924B9B07AF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9D663A-F0A8-9DEC-FF8E-E4F6CD2C9D66}"/>
              </a:ext>
            </a:extLst>
          </p:cNvPr>
          <p:cNvSpPr>
            <a:spLocks noGrp="1"/>
          </p:cNvSpPr>
          <p:nvPr>
            <p:ph type="sldNum" sz="quarter" idx="5"/>
          </p:nvPr>
        </p:nvSpPr>
        <p:spPr/>
        <p:txBody>
          <a:bodyPr/>
          <a:lstStyle/>
          <a:p>
            <a:fld id="{3601BECA-E095-4DB3-A569-547F0757AEAE}" type="slidenum">
              <a:rPr lang="en-US" smtClean="0"/>
              <a:t>16</a:t>
            </a:fld>
            <a:endParaRPr lang="en-US"/>
          </a:p>
        </p:txBody>
      </p:sp>
    </p:spTree>
    <p:extLst>
      <p:ext uri="{BB962C8B-B14F-4D97-AF65-F5344CB8AC3E}">
        <p14:creationId xmlns:p14="http://schemas.microsoft.com/office/powerpoint/2010/main" val="177792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D3BDC-A30F-82FE-1E7F-EC5EAF122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AED66-40A4-6201-18BF-859125BDF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EFC6E-CF21-4966-07D0-BFEE050B4A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A13F7E-C320-A2AD-35EA-ED31799C28C4}"/>
              </a:ext>
            </a:extLst>
          </p:cNvPr>
          <p:cNvSpPr>
            <a:spLocks noGrp="1"/>
          </p:cNvSpPr>
          <p:nvPr>
            <p:ph type="sldNum" sz="quarter" idx="5"/>
          </p:nvPr>
        </p:nvSpPr>
        <p:spPr/>
        <p:txBody>
          <a:bodyPr/>
          <a:lstStyle/>
          <a:p>
            <a:fld id="{3601BECA-E095-4DB3-A569-547F0757AEAE}" type="slidenum">
              <a:rPr lang="en-US" smtClean="0"/>
              <a:t>17</a:t>
            </a:fld>
            <a:endParaRPr lang="en-US"/>
          </a:p>
        </p:txBody>
      </p:sp>
    </p:spTree>
    <p:extLst>
      <p:ext uri="{BB962C8B-B14F-4D97-AF65-F5344CB8AC3E}">
        <p14:creationId xmlns:p14="http://schemas.microsoft.com/office/powerpoint/2010/main" val="587722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people all this data can be used for operations management, expand a little bit beyond “here’s the data” and more of how to utilize the data</a:t>
            </a:r>
          </a:p>
        </p:txBody>
      </p:sp>
      <p:sp>
        <p:nvSpPr>
          <p:cNvPr id="4" name="Slide Number Placeholder 3"/>
          <p:cNvSpPr>
            <a:spLocks noGrp="1"/>
          </p:cNvSpPr>
          <p:nvPr>
            <p:ph type="sldNum" sz="quarter" idx="5"/>
          </p:nvPr>
        </p:nvSpPr>
        <p:spPr/>
        <p:txBody>
          <a:bodyPr/>
          <a:lstStyle/>
          <a:p>
            <a:fld id="{3601BECA-E095-4DB3-A569-547F0757AEAE}" type="slidenum">
              <a:rPr lang="en-US" smtClean="0"/>
              <a:t>20</a:t>
            </a:fld>
            <a:endParaRPr lang="en-US"/>
          </a:p>
        </p:txBody>
      </p:sp>
    </p:spTree>
    <p:extLst>
      <p:ext uri="{BB962C8B-B14F-4D97-AF65-F5344CB8AC3E}">
        <p14:creationId xmlns:p14="http://schemas.microsoft.com/office/powerpoint/2010/main" val="3037340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F5F63-B14B-F9E2-CCA2-0362F7A22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C2DB5-ECB7-9A11-25EC-01E6BA579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F173A-31B4-405B-6D04-245BCA81CE8C}"/>
              </a:ext>
            </a:extLst>
          </p:cNvPr>
          <p:cNvSpPr>
            <a:spLocks noGrp="1"/>
          </p:cNvSpPr>
          <p:nvPr>
            <p:ph type="body" idx="1"/>
          </p:nvPr>
        </p:nvSpPr>
        <p:spPr/>
        <p:txBody>
          <a:bodyPr/>
          <a:lstStyle/>
          <a:p>
            <a:pPr algn="l"/>
            <a:r>
              <a:rPr lang="en-US" sz="1400" b="1" i="1" dirty="0">
                <a:solidFill>
                  <a:srgbClr val="C00000"/>
                </a:solidFill>
              </a:rPr>
              <a:t>Concern used to be hospitals aren’t operating all their beds, but it shows they kind of are. Think about taking it out if we can’t do the math properly, Jim math is involved for mean turnover and estimated inpatient LOS</a:t>
            </a:r>
          </a:p>
          <a:p>
            <a:pPr algn="ctr"/>
            <a:endParaRPr lang="en-US" sz="1400" b="1" i="1" dirty="0">
              <a:solidFill>
                <a:srgbClr val="C00000"/>
              </a:solidFill>
            </a:endParaRPr>
          </a:p>
          <a:p>
            <a:pPr algn="ctr"/>
            <a:endParaRPr lang="en-US" sz="1400" b="1" i="1" dirty="0">
              <a:solidFill>
                <a:srgbClr val="C00000"/>
              </a:solidFill>
            </a:endParaRPr>
          </a:p>
          <a:p>
            <a:pPr algn="ctr"/>
            <a:r>
              <a:rPr lang="en-US" sz="1400" b="1" i="1" dirty="0">
                <a:solidFill>
                  <a:srgbClr val="C00000"/>
                </a:solidFill>
              </a:rPr>
              <a:t>Staffed (612) vs Licensed (664) beds: 92% (Mean)</a:t>
            </a:r>
          </a:p>
          <a:p>
            <a:pPr algn="ctr"/>
            <a:endParaRPr lang="en-US" sz="800" b="1" i="1" dirty="0">
              <a:solidFill>
                <a:srgbClr val="C00000"/>
              </a:solidFill>
            </a:endParaRPr>
          </a:p>
          <a:p>
            <a:pPr algn="ctr"/>
            <a:r>
              <a:rPr lang="en-US" sz="1200" b="1" i="1" dirty="0">
                <a:solidFill>
                  <a:schemeClr val="tx2"/>
                </a:solidFill>
              </a:rPr>
              <a:t>Inpatients from ED: 55% (Academic)</a:t>
            </a:r>
          </a:p>
          <a:p>
            <a:pPr algn="ctr"/>
            <a:r>
              <a:rPr lang="en-US" sz="1200" b="1" i="1" dirty="0">
                <a:solidFill>
                  <a:schemeClr val="tx2"/>
                </a:solidFill>
              </a:rPr>
              <a:t>Inpatients from ED: 80% (Community)</a:t>
            </a:r>
          </a:p>
          <a:p>
            <a:pPr algn="ctr"/>
            <a:endParaRPr lang="en-US" sz="800" b="1" dirty="0"/>
          </a:p>
          <a:p>
            <a:pPr algn="ctr"/>
            <a:r>
              <a:rPr lang="en-US" sz="1200" b="1" i="1" dirty="0"/>
              <a:t>Academic Mean Turnover = 53 patients/bed</a:t>
            </a:r>
          </a:p>
          <a:p>
            <a:pPr algn="ctr"/>
            <a:r>
              <a:rPr lang="en-US" sz="1200" b="1" i="1" dirty="0"/>
              <a:t>Estimated inpatient LOS = 6.9 days</a:t>
            </a:r>
          </a:p>
          <a:p>
            <a:pPr algn="ctr"/>
            <a:endParaRPr lang="en-US" sz="800" b="1" i="1" dirty="0"/>
          </a:p>
          <a:p>
            <a:pPr algn="ctr"/>
            <a:r>
              <a:rPr lang="en-US" sz="1200" b="1" i="1" dirty="0"/>
              <a:t>Community Mean Turnover – 75 patients/bed</a:t>
            </a:r>
          </a:p>
          <a:p>
            <a:pPr algn="ctr"/>
            <a:r>
              <a:rPr lang="en-US" sz="1200" b="1" i="1" dirty="0"/>
              <a:t>Estimated inpatient LOS = 4.9 days</a:t>
            </a:r>
          </a:p>
          <a:p>
            <a:endParaRPr lang="en-US" dirty="0"/>
          </a:p>
        </p:txBody>
      </p:sp>
      <p:sp>
        <p:nvSpPr>
          <p:cNvPr id="4" name="Slide Number Placeholder 3">
            <a:extLst>
              <a:ext uri="{FF2B5EF4-FFF2-40B4-BE49-F238E27FC236}">
                <a16:creationId xmlns:a16="http://schemas.microsoft.com/office/drawing/2014/main" id="{75024CD0-967B-997E-80A9-68F998616084}"/>
              </a:ext>
            </a:extLst>
          </p:cNvPr>
          <p:cNvSpPr>
            <a:spLocks noGrp="1"/>
          </p:cNvSpPr>
          <p:nvPr>
            <p:ph type="sldNum" sz="quarter" idx="5"/>
          </p:nvPr>
        </p:nvSpPr>
        <p:spPr/>
        <p:txBody>
          <a:bodyPr/>
          <a:lstStyle/>
          <a:p>
            <a:fld id="{3601BECA-E095-4DB3-A569-547F0757AEAE}" type="slidenum">
              <a:rPr lang="en-US" smtClean="0"/>
              <a:t>21</a:t>
            </a:fld>
            <a:endParaRPr lang="en-US"/>
          </a:p>
        </p:txBody>
      </p:sp>
    </p:spTree>
    <p:extLst>
      <p:ext uri="{BB962C8B-B14F-4D97-AF65-F5344CB8AC3E}">
        <p14:creationId xmlns:p14="http://schemas.microsoft.com/office/powerpoint/2010/main" val="2810137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C7869-8885-8ADA-D77D-3E5C620B3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69FC9-AFB5-E409-A3C9-82130F0FD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C2774-5B3C-CD47-0838-1AB531A0745A}"/>
              </a:ext>
            </a:extLst>
          </p:cNvPr>
          <p:cNvSpPr>
            <a:spLocks noGrp="1"/>
          </p:cNvSpPr>
          <p:nvPr>
            <p:ph type="body" idx="1"/>
          </p:nvPr>
        </p:nvSpPr>
        <p:spPr/>
        <p:txBody>
          <a:bodyPr/>
          <a:lstStyle/>
          <a:p>
            <a:pPr marL="0" algn="ctr" rtl="0" eaLnBrk="1" fontAlgn="t" latinLnBrk="0" hangingPunct="1"/>
            <a:r>
              <a:rPr lang="en-US" sz="1800" b="1" i="0" u="none" strike="noStrike" kern="1200" dirty="0">
                <a:solidFill>
                  <a:srgbClr val="FFFFFF"/>
                </a:solidFill>
                <a:effectLst/>
                <a:latin typeface="Calibri" panose="020F0502020204030204" pitchFamily="34" charset="0"/>
              </a:rPr>
              <a:t>Fiscal Year</a:t>
            </a:r>
            <a:r>
              <a:rPr lang="en-US" sz="1800" b="1" i="0" u="none" strike="noStrike" kern="1200" baseline="0" dirty="0">
                <a:solidFill>
                  <a:srgbClr val="FFFFFF"/>
                </a:solidFill>
                <a:effectLst/>
                <a:latin typeface="Calibri" panose="020F0502020204030204" pitchFamily="34" charset="0"/>
              </a:rPr>
              <a:t> 2023</a:t>
            </a:r>
            <a:endParaRPr lang="en-US" sz="1800" b="0" i="0" u="none" strike="noStrike" dirty="0">
              <a:effectLst/>
              <a:latin typeface="Arial" panose="020B0604020202020204" pitchFamily="34" charset="0"/>
            </a:endParaRPr>
          </a:p>
          <a:p>
            <a:pPr marL="0" algn="ctr" rtl="0" eaLnBrk="1" fontAlgn="t" latinLnBrk="0" hangingPunct="1"/>
            <a:r>
              <a:rPr lang="en-US" sz="1800" b="1" i="0" u="none" strike="noStrike" kern="1200" dirty="0">
                <a:solidFill>
                  <a:srgbClr val="FFFFFF"/>
                </a:solidFill>
                <a:effectLst/>
                <a:latin typeface="Calibri" panose="020F0502020204030204" pitchFamily="34" charset="0"/>
              </a:rPr>
              <a:t>Median</a:t>
            </a:r>
            <a:endParaRPr lang="en-US" sz="1800" b="0" i="0" u="none" strike="noStrike" dirty="0">
              <a:effectLst/>
              <a:latin typeface="Arial" panose="020B0604020202020204" pitchFamily="34" charset="0"/>
            </a:endParaRPr>
          </a:p>
          <a:p>
            <a:pPr marL="0" algn="l" rtl="0" eaLnBrk="1" fontAlgn="t" latinLnBrk="0" hangingPunct="1"/>
            <a:r>
              <a:rPr lang="en-US" sz="1800" b="1" i="0" u="none" strike="noStrike" kern="1200" dirty="0">
                <a:solidFill>
                  <a:srgbClr val="FFFFFF"/>
                </a:solidFill>
                <a:effectLst/>
                <a:latin typeface="Calibri" panose="020F0502020204030204" pitchFamily="34" charset="0"/>
              </a:rPr>
              <a:t>Hospital Beds</a:t>
            </a:r>
            <a:endParaRPr lang="en-US" sz="1800" b="0" i="0" u="none" strike="noStrike" dirty="0">
              <a:effectLst/>
              <a:latin typeface="Arial" panose="020B0604020202020204" pitchFamily="34" charset="0"/>
            </a:endParaRPr>
          </a:p>
          <a:p>
            <a:pPr marL="0" algn="ctr" rtl="0" eaLnBrk="1" fontAlgn="t" latinLnBrk="0" hangingPunct="1"/>
            <a:r>
              <a:rPr lang="en-US" sz="1800" b="1" i="0" u="none" strike="noStrike" kern="1200" dirty="0">
                <a:solidFill>
                  <a:srgbClr val="FFFFFF"/>
                </a:solidFill>
                <a:effectLst/>
                <a:latin typeface="Calibri" panose="020F0502020204030204" pitchFamily="34" charset="0"/>
              </a:rPr>
              <a:t>604</a:t>
            </a:r>
            <a:endParaRPr lang="en-US" sz="1800" b="0" i="0" u="none" strike="noStrike" dirty="0">
              <a:effectLst/>
              <a:latin typeface="Arial" panose="020B0604020202020204" pitchFamily="34" charset="0"/>
            </a:endParaRPr>
          </a:p>
          <a:p>
            <a:pPr marL="0" algn="l" rtl="0" eaLnBrk="1" fontAlgn="t" latinLnBrk="0" hangingPunct="1"/>
            <a:r>
              <a:rPr lang="en-US" sz="1800" b="1" i="0" u="none" strike="noStrike" kern="1200" dirty="0">
                <a:solidFill>
                  <a:srgbClr val="FFFFFF"/>
                </a:solidFill>
                <a:effectLst/>
                <a:latin typeface="Calibri" panose="020F0502020204030204" pitchFamily="34" charset="0"/>
              </a:rPr>
              <a:t>Licensed ED</a:t>
            </a:r>
            <a:r>
              <a:rPr lang="en-US" sz="1800" b="1" i="0" u="none" strike="noStrike" kern="1200" baseline="0" dirty="0">
                <a:solidFill>
                  <a:srgbClr val="FFFFFF"/>
                </a:solidFill>
                <a:effectLst/>
                <a:latin typeface="Calibri" panose="020F0502020204030204" pitchFamily="34" charset="0"/>
              </a:rPr>
              <a:t> Beds</a:t>
            </a:r>
            <a:endParaRPr lang="en-US" sz="1800" b="0" i="0" u="none" strike="noStrike" dirty="0">
              <a:effectLst/>
              <a:latin typeface="Arial" panose="020B0604020202020204" pitchFamily="34" charset="0"/>
            </a:endParaRPr>
          </a:p>
          <a:p>
            <a:pPr marL="0" algn="ctr" rtl="0" eaLnBrk="1" fontAlgn="t" latinLnBrk="0" hangingPunct="1"/>
            <a:r>
              <a:rPr lang="en-US" sz="1800" b="1" i="0" u="none" strike="noStrike" kern="1200" dirty="0">
                <a:solidFill>
                  <a:srgbClr val="FFFFFF"/>
                </a:solidFill>
                <a:effectLst/>
                <a:latin typeface="Calibri" panose="020F0502020204030204" pitchFamily="34" charset="0"/>
              </a:rPr>
              <a:t>57</a:t>
            </a:r>
            <a:endParaRPr lang="en-US" sz="1800" b="0" i="0" u="none" strike="noStrike" dirty="0">
              <a:effectLst/>
              <a:latin typeface="Arial" panose="020B0604020202020204" pitchFamily="34" charset="0"/>
            </a:endParaRPr>
          </a:p>
          <a:p>
            <a:pPr marL="0" algn="l" rtl="0" eaLnBrk="1" fontAlgn="t" latinLnBrk="0" hangingPunct="1"/>
            <a:r>
              <a:rPr lang="en-US" sz="1800" b="1" i="1" u="none" strike="noStrike" kern="1200" baseline="0" dirty="0">
                <a:solidFill>
                  <a:srgbClr val="FFFFFF"/>
                </a:solidFill>
                <a:effectLst/>
                <a:latin typeface="Calibri" panose="020F0502020204030204" pitchFamily="34" charset="0"/>
              </a:rPr>
              <a:t>Total Bed Hours</a:t>
            </a:r>
            <a:endParaRPr lang="en-US" sz="1800" b="0" i="0" u="none" strike="noStrike" dirty="0">
              <a:effectLst/>
              <a:latin typeface="Arial" panose="020B0604020202020204" pitchFamily="34" charset="0"/>
            </a:endParaRPr>
          </a:p>
          <a:p>
            <a:pPr marL="0" algn="ctr" rtl="0" eaLnBrk="1" fontAlgn="t" latinLnBrk="0" hangingPunct="1"/>
            <a:r>
              <a:rPr lang="en-US" sz="1800" b="1" i="1" u="none" strike="noStrike" kern="1200" dirty="0">
                <a:solidFill>
                  <a:srgbClr val="FFFFFF"/>
                </a:solidFill>
                <a:effectLst/>
                <a:latin typeface="Calibri" panose="020F0502020204030204" pitchFamily="34" charset="0"/>
              </a:rPr>
              <a:t>536,560</a:t>
            </a:r>
            <a:endParaRPr lang="en-US" sz="1800" b="0" i="0" u="none" strike="noStrike" dirty="0">
              <a:effectLst/>
              <a:latin typeface="Arial" panose="020B0604020202020204" pitchFamily="34" charset="0"/>
            </a:endParaRPr>
          </a:p>
          <a:p>
            <a:pPr marL="0" algn="l" rtl="0" eaLnBrk="1" fontAlgn="t" latinLnBrk="0" hangingPunct="1"/>
            <a:r>
              <a:rPr lang="en-US" sz="1800" b="1" i="1" u="none" strike="noStrike" kern="1200" baseline="0" dirty="0">
                <a:solidFill>
                  <a:srgbClr val="FFFFFF"/>
                </a:solidFill>
                <a:effectLst/>
                <a:latin typeface="Calibri" panose="020F0502020204030204" pitchFamily="34" charset="0"/>
              </a:rPr>
              <a:t>% Bed Hours to MAIN</a:t>
            </a:r>
            <a:endParaRPr lang="en-US" sz="1800" b="0" i="0" u="none" strike="noStrike" dirty="0">
              <a:effectLst/>
              <a:latin typeface="Arial" panose="020B0604020202020204" pitchFamily="34" charset="0"/>
            </a:endParaRPr>
          </a:p>
          <a:p>
            <a:pPr marL="0" algn="ctr" rtl="0" eaLnBrk="1" fontAlgn="t" latinLnBrk="0" hangingPunct="1"/>
            <a:r>
              <a:rPr lang="en-US" sz="1800" b="1" i="1" u="none" strike="noStrike" kern="1200" dirty="0">
                <a:solidFill>
                  <a:srgbClr val="FFFFFF"/>
                </a:solidFill>
                <a:effectLst/>
                <a:latin typeface="Calibri" panose="020F0502020204030204" pitchFamily="34" charset="0"/>
              </a:rPr>
              <a:t>69%</a:t>
            </a:r>
            <a:endParaRPr lang="en-US" sz="1800" b="0" i="0" u="none" strike="noStrike" dirty="0">
              <a:effectLst/>
              <a:latin typeface="Arial" panose="020B0604020202020204" pitchFamily="34" charset="0"/>
            </a:endParaRPr>
          </a:p>
          <a:p>
            <a:pPr marL="0" algn="l" rtl="0" eaLnBrk="1" fontAlgn="t" latinLnBrk="0" hangingPunct="1"/>
            <a:r>
              <a:rPr lang="en-US" sz="1800" b="1" i="0" u="none" strike="noStrike" kern="1200" dirty="0">
                <a:solidFill>
                  <a:srgbClr val="FFFFFF"/>
                </a:solidFill>
                <a:effectLst/>
                <a:latin typeface="Calibri" panose="020F0502020204030204" pitchFamily="34" charset="0"/>
              </a:rPr>
              <a:t>ED Treat &amp; D/C</a:t>
            </a:r>
            <a:endParaRPr lang="en-US" sz="1800" b="0" i="0" u="none" strike="noStrike" dirty="0">
              <a:effectLst/>
              <a:latin typeface="Arial" panose="020B0604020202020204" pitchFamily="34" charset="0"/>
            </a:endParaRPr>
          </a:p>
          <a:p>
            <a:pPr marL="0" algn="ctr" rtl="0" eaLnBrk="1" fontAlgn="t" latinLnBrk="0" hangingPunct="1"/>
            <a:r>
              <a:rPr lang="en-US" sz="1800" b="1" i="0" u="none" strike="noStrike" kern="1200" dirty="0">
                <a:solidFill>
                  <a:srgbClr val="FFFFFF"/>
                </a:solidFill>
                <a:effectLst/>
                <a:latin typeface="Calibri" panose="020F0502020204030204" pitchFamily="34" charset="0"/>
              </a:rPr>
              <a:t>38,248</a:t>
            </a:r>
            <a:endParaRPr lang="en-US" sz="1800" b="0" i="0" u="none" strike="noStrike" dirty="0">
              <a:effectLst/>
              <a:latin typeface="Arial" panose="020B0604020202020204" pitchFamily="34" charset="0"/>
            </a:endParaRPr>
          </a:p>
          <a:p>
            <a:pPr marL="0" algn="l" rtl="0" eaLnBrk="1" fontAlgn="t" latinLnBrk="0" hangingPunct="1"/>
            <a:r>
              <a:rPr lang="en-US" sz="1800" b="1" i="0" u="none" strike="noStrike" kern="1200" dirty="0">
                <a:solidFill>
                  <a:srgbClr val="FFFFFF"/>
                </a:solidFill>
                <a:effectLst/>
                <a:latin typeface="Calibri" panose="020F0502020204030204" pitchFamily="34" charset="0"/>
              </a:rPr>
              <a:t>ED Admissions</a:t>
            </a:r>
            <a:endParaRPr lang="en-US" sz="1800" b="0" i="0" u="none" strike="noStrike" dirty="0">
              <a:effectLst/>
              <a:latin typeface="Arial" panose="020B0604020202020204" pitchFamily="34" charset="0"/>
            </a:endParaRPr>
          </a:p>
          <a:p>
            <a:pPr marL="0" algn="ctr" rtl="0" eaLnBrk="1" fontAlgn="t" latinLnBrk="0" hangingPunct="1"/>
            <a:r>
              <a:rPr lang="en-US" sz="1800" b="1" i="0" u="none" strike="noStrike" kern="1200" dirty="0">
                <a:solidFill>
                  <a:srgbClr val="FFFFFF"/>
                </a:solidFill>
                <a:effectLst/>
                <a:latin typeface="Calibri" panose="020F0502020204030204" pitchFamily="34" charset="0"/>
              </a:rPr>
              <a:t>14,803</a:t>
            </a:r>
            <a:endParaRPr lang="en-US" sz="1800" b="0" i="0" u="none" strike="noStrike" dirty="0">
              <a:effectLst/>
              <a:latin typeface="Arial" panose="020B0604020202020204" pitchFamily="34" charset="0"/>
            </a:endParaRPr>
          </a:p>
          <a:p>
            <a:pPr marL="0" algn="l" rtl="0" eaLnBrk="1" fontAlgn="t" latinLnBrk="0" hangingPunct="1"/>
            <a:r>
              <a:rPr lang="en-US" sz="1800" b="1" i="0" u="none" strike="noStrike" kern="1200" dirty="0">
                <a:solidFill>
                  <a:srgbClr val="FFFFFF"/>
                </a:solidFill>
                <a:effectLst/>
                <a:latin typeface="Calibri" panose="020F0502020204030204" pitchFamily="34" charset="0"/>
              </a:rPr>
              <a:t>Hospital</a:t>
            </a:r>
            <a:r>
              <a:rPr lang="en-US" sz="1800" b="1" i="0" u="none" strike="noStrike" kern="1200" baseline="0" dirty="0">
                <a:solidFill>
                  <a:srgbClr val="FFFFFF"/>
                </a:solidFill>
                <a:effectLst/>
                <a:latin typeface="Calibri" panose="020F0502020204030204" pitchFamily="34" charset="0"/>
              </a:rPr>
              <a:t> Observation</a:t>
            </a:r>
            <a:endParaRPr lang="en-US" sz="1800" b="0" i="0" u="none" strike="noStrike" dirty="0">
              <a:effectLst/>
              <a:latin typeface="Arial" panose="020B0604020202020204" pitchFamily="34" charset="0"/>
            </a:endParaRPr>
          </a:p>
          <a:p>
            <a:pPr marL="0" algn="ctr" rtl="0" eaLnBrk="1" fontAlgn="t" latinLnBrk="0" hangingPunct="1"/>
            <a:r>
              <a:rPr lang="en-US" sz="1800" b="1" i="0" u="none" strike="noStrike" kern="1200" dirty="0">
                <a:solidFill>
                  <a:srgbClr val="FFFFFF"/>
                </a:solidFill>
                <a:effectLst/>
                <a:latin typeface="Calibri" panose="020F0502020204030204" pitchFamily="34" charset="0"/>
              </a:rPr>
              <a:t>2,854</a:t>
            </a:r>
            <a:endParaRPr lang="en-US" sz="1800" b="0" i="0" u="none" strike="noStrike" dirty="0">
              <a:effectLst/>
              <a:latin typeface="Arial" panose="020B0604020202020204" pitchFamily="34" charset="0"/>
            </a:endParaRPr>
          </a:p>
          <a:p>
            <a:pPr marL="0" algn="l" rtl="0" eaLnBrk="1" fontAlgn="t" latinLnBrk="0" hangingPunct="1"/>
            <a:r>
              <a:rPr lang="en-US" sz="1800" b="1" i="0" u="none" strike="noStrike" kern="1200" dirty="0">
                <a:solidFill>
                  <a:srgbClr val="FFC000"/>
                </a:solidFill>
                <a:effectLst/>
                <a:latin typeface="Calibri" panose="020F0502020204030204" pitchFamily="34" charset="0"/>
              </a:rPr>
              <a:t>Total Visits</a:t>
            </a:r>
            <a:endParaRPr lang="en-US" sz="1800" b="0" i="0" u="none" strike="noStrike" dirty="0">
              <a:effectLst/>
              <a:latin typeface="Arial" panose="020B0604020202020204" pitchFamily="34" charset="0"/>
            </a:endParaRPr>
          </a:p>
          <a:p>
            <a:pPr marL="0" algn="ctr" rtl="0" eaLnBrk="1" fontAlgn="t" latinLnBrk="0" hangingPunct="1"/>
            <a:r>
              <a:rPr lang="en-US" sz="1800" b="1" i="0" u="none" strike="noStrike" kern="1200" dirty="0">
                <a:solidFill>
                  <a:srgbClr val="FFC000"/>
                </a:solidFill>
                <a:effectLst/>
                <a:latin typeface="Calibri" panose="020F0502020204030204" pitchFamily="34" charset="0"/>
              </a:rPr>
              <a:t>63,591</a:t>
            </a:r>
            <a:endParaRPr lang="en-US" sz="1800" b="0" i="0" u="none" strike="noStrike" dirty="0">
              <a:effectLst/>
              <a:latin typeface="Arial" panose="020B0604020202020204" pitchFamily="34" charset="0"/>
            </a:endParaRPr>
          </a:p>
          <a:p>
            <a:pPr marL="0" algn="l" rtl="0" eaLnBrk="1" fontAlgn="t" latinLnBrk="0" hangingPunct="1"/>
            <a:r>
              <a:rPr lang="en-US" sz="1800" b="1" i="0" u="none" strike="noStrike" kern="1200" dirty="0">
                <a:solidFill>
                  <a:srgbClr val="FFFFFF"/>
                </a:solidFill>
                <a:effectLst/>
                <a:latin typeface="Calibri" panose="020F0502020204030204" pitchFamily="34" charset="0"/>
              </a:rPr>
              <a:t>Hospitalized Rate (Calc)</a:t>
            </a:r>
            <a:endParaRPr lang="en-US" sz="1800" b="0" i="0" u="none" strike="noStrike" dirty="0">
              <a:effectLst/>
              <a:latin typeface="Arial" panose="020B0604020202020204" pitchFamily="34" charset="0"/>
            </a:endParaRPr>
          </a:p>
          <a:p>
            <a:pPr marL="0" algn="ctr" rtl="0" eaLnBrk="1" fontAlgn="t" latinLnBrk="0" hangingPunct="1"/>
            <a:r>
              <a:rPr lang="en-US" sz="1800" b="1" i="0" u="none" strike="noStrike" kern="1200" dirty="0">
                <a:solidFill>
                  <a:srgbClr val="FFFFFF"/>
                </a:solidFill>
                <a:effectLst/>
                <a:latin typeface="Calibri" panose="020F0502020204030204" pitchFamily="34" charset="0"/>
              </a:rPr>
              <a:t>27.8%</a:t>
            </a:r>
            <a:endParaRPr lang="en-US" sz="1800" b="0" i="0" u="none" strike="noStrike" dirty="0">
              <a:effectLst/>
              <a:latin typeface="Arial" panose="020B0604020202020204" pitchFamily="34" charset="0"/>
            </a:endParaRPr>
          </a:p>
          <a:p>
            <a:pPr marL="0" algn="l" rtl="0" eaLnBrk="1" fontAlgn="t" latinLnBrk="0" hangingPunct="1"/>
            <a:r>
              <a:rPr lang="en-US" sz="1800" b="1" i="0" u="none" strike="noStrike" kern="1200" dirty="0">
                <a:solidFill>
                  <a:srgbClr val="FFFFFF"/>
                </a:solidFill>
                <a:effectLst/>
                <a:latin typeface="Calibri" panose="020F0502020204030204" pitchFamily="34" charset="0"/>
              </a:rPr>
              <a:t>Unique visits </a:t>
            </a:r>
            <a:endParaRPr lang="en-US" sz="1800" b="0" i="0" u="none" strike="noStrike" dirty="0">
              <a:effectLst/>
              <a:latin typeface="Arial" panose="020B0604020202020204" pitchFamily="34" charset="0"/>
            </a:endParaRPr>
          </a:p>
          <a:p>
            <a:pPr marL="0" algn="ctr" rtl="0" eaLnBrk="1" fontAlgn="t" latinLnBrk="0" hangingPunct="1"/>
            <a:r>
              <a:rPr lang="en-US" sz="1800" b="1" i="0" u="none" strike="noStrike" kern="1200" dirty="0">
                <a:solidFill>
                  <a:srgbClr val="FFFFFF"/>
                </a:solidFill>
                <a:effectLst/>
                <a:latin typeface="Calibri" panose="020F0502020204030204" pitchFamily="34" charset="0"/>
              </a:rPr>
              <a:t>66.4%</a:t>
            </a:r>
            <a:endParaRPr lang="en-US" sz="1800" b="0" i="0" u="none" strike="noStrike"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4E8B97C0-5CC2-B006-0A8C-02A80C75A118}"/>
              </a:ext>
            </a:extLst>
          </p:cNvPr>
          <p:cNvSpPr>
            <a:spLocks noGrp="1"/>
          </p:cNvSpPr>
          <p:nvPr>
            <p:ph type="sldNum" sz="quarter" idx="5"/>
          </p:nvPr>
        </p:nvSpPr>
        <p:spPr/>
        <p:txBody>
          <a:bodyPr/>
          <a:lstStyle/>
          <a:p>
            <a:fld id="{3601BECA-E095-4DB3-A569-547F0757AEAE}" type="slidenum">
              <a:rPr lang="en-US" smtClean="0"/>
              <a:t>22</a:t>
            </a:fld>
            <a:endParaRPr lang="en-US"/>
          </a:p>
        </p:txBody>
      </p:sp>
    </p:spTree>
    <p:extLst>
      <p:ext uri="{BB962C8B-B14F-4D97-AF65-F5344CB8AC3E}">
        <p14:creationId xmlns:p14="http://schemas.microsoft.com/office/powerpoint/2010/main" val="263578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a:extLst>
            <a:ext uri="{FF2B5EF4-FFF2-40B4-BE49-F238E27FC236}">
              <a16:creationId xmlns:a16="http://schemas.microsoft.com/office/drawing/2014/main" id="{B2CD5777-FB58-9927-3783-D8EA54EE0173}"/>
            </a:ext>
          </a:extLst>
        </p:cNvPr>
        <p:cNvGrpSpPr/>
        <p:nvPr/>
      </p:nvGrpSpPr>
      <p:grpSpPr>
        <a:xfrm>
          <a:off x="0" y="0"/>
          <a:ext cx="0" cy="0"/>
          <a:chOff x="0" y="0"/>
          <a:chExt cx="0" cy="0"/>
        </a:xfrm>
      </p:grpSpPr>
      <p:sp>
        <p:nvSpPr>
          <p:cNvPr id="443" name="Google Shape;443;gc8ee795922_2_6:notes">
            <a:extLst>
              <a:ext uri="{FF2B5EF4-FFF2-40B4-BE49-F238E27FC236}">
                <a16:creationId xmlns:a16="http://schemas.microsoft.com/office/drawing/2014/main" id="{933D5F24-B3A7-80AB-CA4E-BC120B79656A}"/>
              </a:ext>
            </a:extLst>
          </p:cNvPr>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444" name="Google Shape;444;gc8ee795922_2_6:notes">
            <a:extLst>
              <a:ext uri="{FF2B5EF4-FFF2-40B4-BE49-F238E27FC236}">
                <a16:creationId xmlns:a16="http://schemas.microsoft.com/office/drawing/2014/main" id="{7E84596E-3FB4-5D21-88AC-BDBCA20C9CDB}"/>
              </a:ext>
            </a:extLst>
          </p:cNvPr>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3945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Admissions increased &amp; total visits</a:t>
            </a:r>
          </a:p>
        </p:txBody>
      </p:sp>
      <p:sp>
        <p:nvSpPr>
          <p:cNvPr id="4" name="Slide Number Placeholder 3"/>
          <p:cNvSpPr>
            <a:spLocks noGrp="1"/>
          </p:cNvSpPr>
          <p:nvPr>
            <p:ph type="sldNum" sz="quarter" idx="5"/>
          </p:nvPr>
        </p:nvSpPr>
        <p:spPr/>
        <p:txBody>
          <a:bodyPr/>
          <a:lstStyle/>
          <a:p>
            <a:fld id="{3601BECA-E095-4DB3-A569-547F0757AEAE}" type="slidenum">
              <a:rPr lang="en-US" smtClean="0"/>
              <a:t>23</a:t>
            </a:fld>
            <a:endParaRPr lang="en-US"/>
          </a:p>
        </p:txBody>
      </p:sp>
    </p:spTree>
    <p:extLst>
      <p:ext uri="{BB962C8B-B14F-4D97-AF65-F5344CB8AC3E}">
        <p14:creationId xmlns:p14="http://schemas.microsoft.com/office/powerpoint/2010/main" val="1365900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increase was 2075 hours  across the board,</a:t>
            </a:r>
            <a:r>
              <a:rPr lang="en-US" baseline="0" dirty="0"/>
              <a:t>  but hard to make year to year comparisons because of the varying participation among sites and data entry. But it does appear that we have been adding more clinical hours over the past few years</a:t>
            </a:r>
          </a:p>
          <a:p>
            <a:endParaRPr lang="en-US" baseline="0" dirty="0"/>
          </a:p>
          <a:p>
            <a:endParaRPr lang="en-US" baseline="0" dirty="0"/>
          </a:p>
          <a:p>
            <a:r>
              <a:rPr lang="en-US" baseline="0" dirty="0"/>
              <a:t>Why did arrival per faculty </a:t>
            </a:r>
            <a:r>
              <a:rPr lang="en-US" baseline="0" dirty="0" err="1"/>
              <a:t>horu</a:t>
            </a:r>
            <a:r>
              <a:rPr lang="en-US" baseline="0" dirty="0"/>
              <a:t> stay the same but faculty hours went up and the total arrivals are the same-</a:t>
            </a:r>
            <a:r>
              <a:rPr lang="en-US" baseline="0" dirty="0" err="1"/>
              <a:t>ish</a:t>
            </a:r>
            <a:r>
              <a:rPr lang="en-US" baseline="0" dirty="0"/>
              <a:t>? Maybe decrease in LWBS because better boarding?</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25</a:t>
            </a:fld>
            <a:endParaRPr lang="en-US"/>
          </a:p>
        </p:txBody>
      </p:sp>
    </p:spTree>
    <p:extLst>
      <p:ext uri="{BB962C8B-B14F-4D97-AF65-F5344CB8AC3E}">
        <p14:creationId xmlns:p14="http://schemas.microsoft.com/office/powerpoint/2010/main" val="1012720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Care excludes </a:t>
            </a:r>
            <a:r>
              <a:rPr lang="en-US" dirty="0" err="1"/>
              <a:t>Obs</a:t>
            </a:r>
            <a:r>
              <a:rPr lang="en-US" dirty="0"/>
              <a:t>, provider in triage, fast track, etc., get definition</a:t>
            </a:r>
          </a:p>
        </p:txBody>
      </p:sp>
      <p:sp>
        <p:nvSpPr>
          <p:cNvPr id="4" name="Slide Number Placeholder 3"/>
          <p:cNvSpPr>
            <a:spLocks noGrp="1"/>
          </p:cNvSpPr>
          <p:nvPr>
            <p:ph type="sldNum" sz="quarter" idx="10"/>
          </p:nvPr>
        </p:nvSpPr>
        <p:spPr/>
        <p:txBody>
          <a:bodyPr/>
          <a:lstStyle/>
          <a:p>
            <a:fld id="{3601BECA-E095-4DB3-A569-547F0757AEAE}" type="slidenum">
              <a:rPr lang="en-US" smtClean="0"/>
              <a:t>26</a:t>
            </a:fld>
            <a:endParaRPr lang="en-US"/>
          </a:p>
        </p:txBody>
      </p:sp>
    </p:spTree>
    <p:extLst>
      <p:ext uri="{BB962C8B-B14F-4D97-AF65-F5344CB8AC3E}">
        <p14:creationId xmlns:p14="http://schemas.microsoft.com/office/powerpoint/2010/main" val="3721346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00"/>
                </a:solidFill>
              </a:rPr>
              <a:t>RVU reduction but $ up</a:t>
            </a:r>
          </a:p>
          <a:p>
            <a:endParaRPr lang="en-US" dirty="0"/>
          </a:p>
          <a:p>
            <a:r>
              <a:rPr lang="en-US" dirty="0"/>
              <a:t>When comparing across institutions that submitted in FY23 and FY24, median is $9,675,773.26</a:t>
            </a:r>
          </a:p>
          <a:p>
            <a:r>
              <a:rPr lang="en-US" dirty="0"/>
              <a:t>Those that dropped tended to be smaller, those new tended to be larger</a:t>
            </a:r>
          </a:p>
          <a:p>
            <a:r>
              <a:rPr lang="en-US" dirty="0"/>
              <a:t>Managed care went up 5%, around $500,000</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CA752-05FB-4C4C-BFF9-4395CE0E4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381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3601BECA-E095-4DB3-A569-547F0757AEAE}" type="slidenum">
              <a:rPr lang="en-US" smtClean="0"/>
              <a:t>28</a:t>
            </a:fld>
            <a:endParaRPr lang="en-US"/>
          </a:p>
        </p:txBody>
      </p:sp>
    </p:spTree>
    <p:extLst>
      <p:ext uri="{BB962C8B-B14F-4D97-AF65-F5344CB8AC3E}">
        <p14:creationId xmlns:p14="http://schemas.microsoft.com/office/powerpoint/2010/main" val="1273726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01BECA-E095-4DB3-A569-547F0757AEAE}" type="slidenum">
              <a:rPr lang="en-US" smtClean="0"/>
              <a:t>29</a:t>
            </a:fld>
            <a:endParaRPr lang="en-US"/>
          </a:p>
        </p:txBody>
      </p:sp>
    </p:spTree>
    <p:extLst>
      <p:ext uri="{BB962C8B-B14F-4D97-AF65-F5344CB8AC3E}">
        <p14:creationId xmlns:p14="http://schemas.microsoft.com/office/powerpoint/2010/main" val="238414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1K less patients than last year</a:t>
            </a:r>
          </a:p>
        </p:txBody>
      </p:sp>
      <p:sp>
        <p:nvSpPr>
          <p:cNvPr id="4" name="Slide Number Placeholder 3"/>
          <p:cNvSpPr>
            <a:spLocks noGrp="1"/>
          </p:cNvSpPr>
          <p:nvPr>
            <p:ph type="sldNum" sz="quarter" idx="5"/>
          </p:nvPr>
        </p:nvSpPr>
        <p:spPr/>
        <p:txBody>
          <a:bodyPr/>
          <a:lstStyle/>
          <a:p>
            <a:fld id="{3601BECA-E095-4DB3-A569-547F0757AEAE}" type="slidenum">
              <a:rPr lang="en-US" smtClean="0"/>
              <a:t>30</a:t>
            </a:fld>
            <a:endParaRPr lang="en-US"/>
          </a:p>
        </p:txBody>
      </p:sp>
    </p:spTree>
    <p:extLst>
      <p:ext uri="{BB962C8B-B14F-4D97-AF65-F5344CB8AC3E}">
        <p14:creationId xmlns:p14="http://schemas.microsoft.com/office/powerpoint/2010/main" val="2233030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9A11D-6A53-2D80-5D5F-26C652C6E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1E8C3-4759-450D-6120-7F079404F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A0393-E4D5-4326-359A-002A24E9500D}"/>
              </a:ext>
            </a:extLst>
          </p:cNvPr>
          <p:cNvSpPr>
            <a:spLocks noGrp="1"/>
          </p:cNvSpPr>
          <p:nvPr>
            <p:ph type="body" idx="1"/>
          </p:nvPr>
        </p:nvSpPr>
        <p:spPr/>
        <p:txBody>
          <a:bodyPr/>
          <a:lstStyle/>
          <a:p>
            <a:r>
              <a:rPr lang="en-US" dirty="0"/>
              <a:t>Less sick patients still exist, but the sick patients are going to our academic centers, ESI level 1 &amp; 2 over time?</a:t>
            </a:r>
          </a:p>
        </p:txBody>
      </p:sp>
      <p:sp>
        <p:nvSpPr>
          <p:cNvPr id="4" name="Slide Number Placeholder 3">
            <a:extLst>
              <a:ext uri="{FF2B5EF4-FFF2-40B4-BE49-F238E27FC236}">
                <a16:creationId xmlns:a16="http://schemas.microsoft.com/office/drawing/2014/main" id="{4B50DEF8-B74E-4604-87C7-5320DE2EC4A4}"/>
              </a:ext>
            </a:extLst>
          </p:cNvPr>
          <p:cNvSpPr>
            <a:spLocks noGrp="1"/>
          </p:cNvSpPr>
          <p:nvPr>
            <p:ph type="sldNum" sz="quarter" idx="5"/>
          </p:nvPr>
        </p:nvSpPr>
        <p:spPr/>
        <p:txBody>
          <a:bodyPr/>
          <a:lstStyle/>
          <a:p>
            <a:fld id="{3601BECA-E095-4DB3-A569-547F0757AEAE}" type="slidenum">
              <a:rPr lang="en-US" smtClean="0"/>
              <a:t>31</a:t>
            </a:fld>
            <a:endParaRPr lang="en-US"/>
          </a:p>
        </p:txBody>
      </p:sp>
    </p:spTree>
    <p:extLst>
      <p:ext uri="{BB962C8B-B14F-4D97-AF65-F5344CB8AC3E}">
        <p14:creationId xmlns:p14="http://schemas.microsoft.com/office/powerpoint/2010/main" val="760250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FY23 = 55% hospitalizations from ED and EMS arrivals 45%</a:t>
            </a:r>
          </a:p>
        </p:txBody>
      </p:sp>
      <p:sp>
        <p:nvSpPr>
          <p:cNvPr id="4" name="Slide Number Placeholder 3"/>
          <p:cNvSpPr>
            <a:spLocks noGrp="1"/>
          </p:cNvSpPr>
          <p:nvPr>
            <p:ph type="sldNum" sz="quarter" idx="5"/>
          </p:nvPr>
        </p:nvSpPr>
        <p:spPr/>
        <p:txBody>
          <a:bodyPr/>
          <a:lstStyle/>
          <a:p>
            <a:fld id="{3601BECA-E095-4DB3-A569-547F0757AEAE}" type="slidenum">
              <a:rPr lang="en-US" smtClean="0"/>
              <a:t>32</a:t>
            </a:fld>
            <a:endParaRPr lang="en-US"/>
          </a:p>
        </p:txBody>
      </p:sp>
    </p:spTree>
    <p:extLst>
      <p:ext uri="{BB962C8B-B14F-4D97-AF65-F5344CB8AC3E}">
        <p14:creationId xmlns:p14="http://schemas.microsoft.com/office/powerpoint/2010/main" val="4194323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 back to boarding hours, </a:t>
            </a:r>
          </a:p>
          <a:p>
            <a:r>
              <a:rPr lang="en-US" dirty="0"/>
              <a:t>THINK ABOUT BED HOUR UTILIZATION</a:t>
            </a:r>
          </a:p>
          <a:p>
            <a:endParaRPr lang="en-US" dirty="0"/>
          </a:p>
        </p:txBody>
      </p:sp>
      <p:sp>
        <p:nvSpPr>
          <p:cNvPr id="4" name="Slide Number Placeholder 3"/>
          <p:cNvSpPr>
            <a:spLocks noGrp="1"/>
          </p:cNvSpPr>
          <p:nvPr>
            <p:ph type="sldNum" sz="quarter" idx="5"/>
          </p:nvPr>
        </p:nvSpPr>
        <p:spPr/>
        <p:txBody>
          <a:bodyPr/>
          <a:lstStyle/>
          <a:p>
            <a:fld id="{3601BECA-E095-4DB3-A569-547F0757AEAE}" type="slidenum">
              <a:rPr lang="en-US" smtClean="0"/>
              <a:t>34</a:t>
            </a:fld>
            <a:endParaRPr lang="en-US"/>
          </a:p>
        </p:txBody>
      </p:sp>
    </p:spTree>
    <p:extLst>
      <p:ext uri="{BB962C8B-B14F-4D97-AF65-F5344CB8AC3E}">
        <p14:creationId xmlns:p14="http://schemas.microsoft.com/office/powerpoint/2010/main" val="3260048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9B2D-8352-0398-D5DD-BC6D727E0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19020-345D-D0A1-FBAE-B4E9341C6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54BE4-EFDB-E38D-C10C-9728D01D78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6D5418-C318-6231-99DD-56599B905ECF}"/>
              </a:ext>
            </a:extLst>
          </p:cNvPr>
          <p:cNvSpPr>
            <a:spLocks noGrp="1"/>
          </p:cNvSpPr>
          <p:nvPr>
            <p:ph type="sldNum" sz="quarter" idx="5"/>
          </p:nvPr>
        </p:nvSpPr>
        <p:spPr/>
        <p:txBody>
          <a:bodyPr/>
          <a:lstStyle/>
          <a:p>
            <a:fld id="{3601BECA-E095-4DB3-A569-547F0757AEAE}" type="slidenum">
              <a:rPr lang="en-US" smtClean="0"/>
              <a:t>3</a:t>
            </a:fld>
            <a:endParaRPr lang="en-US"/>
          </a:p>
        </p:txBody>
      </p:sp>
    </p:spTree>
    <p:extLst>
      <p:ext uri="{BB962C8B-B14F-4D97-AF65-F5344CB8AC3E}">
        <p14:creationId xmlns:p14="http://schemas.microsoft.com/office/powerpoint/2010/main" val="3250818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 for any metric</a:t>
            </a:r>
          </a:p>
        </p:txBody>
      </p:sp>
      <p:sp>
        <p:nvSpPr>
          <p:cNvPr id="4" name="Slide Number Placeholder 3"/>
          <p:cNvSpPr>
            <a:spLocks noGrp="1"/>
          </p:cNvSpPr>
          <p:nvPr>
            <p:ph type="sldNum" sz="quarter" idx="5"/>
          </p:nvPr>
        </p:nvSpPr>
        <p:spPr/>
        <p:txBody>
          <a:bodyPr/>
          <a:lstStyle/>
          <a:p>
            <a:fld id="{3601BECA-E095-4DB3-A569-547F0757AEAE}" type="slidenum">
              <a:rPr lang="en-US" smtClean="0"/>
              <a:t>39</a:t>
            </a:fld>
            <a:endParaRPr lang="en-US"/>
          </a:p>
        </p:txBody>
      </p:sp>
    </p:spTree>
    <p:extLst>
      <p:ext uri="{BB962C8B-B14F-4D97-AF65-F5344CB8AC3E}">
        <p14:creationId xmlns:p14="http://schemas.microsoft.com/office/powerpoint/2010/main" val="3655298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4AD98-0DD4-3332-9C41-6A17A9F956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56E90-6550-77BB-B14E-DC383B1E6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30DD6-11D9-48ED-B936-24ADFA79688C}"/>
              </a:ext>
            </a:extLst>
          </p:cNvPr>
          <p:cNvSpPr>
            <a:spLocks noGrp="1"/>
          </p:cNvSpPr>
          <p:nvPr>
            <p:ph type="body" idx="1"/>
          </p:nvPr>
        </p:nvSpPr>
        <p:spPr/>
        <p:txBody>
          <a:bodyPr/>
          <a:lstStyle/>
          <a:p>
            <a:r>
              <a:rPr lang="en-US" dirty="0"/>
              <a:t>NEW QUESTION, added all beds to this slide.</a:t>
            </a:r>
          </a:p>
        </p:txBody>
      </p:sp>
      <p:sp>
        <p:nvSpPr>
          <p:cNvPr id="4" name="Slide Number Placeholder 3">
            <a:extLst>
              <a:ext uri="{FF2B5EF4-FFF2-40B4-BE49-F238E27FC236}">
                <a16:creationId xmlns:a16="http://schemas.microsoft.com/office/drawing/2014/main" id="{3932B7B6-AADD-CA68-4F5B-347D4320973C}"/>
              </a:ext>
            </a:extLst>
          </p:cNvPr>
          <p:cNvSpPr>
            <a:spLocks noGrp="1"/>
          </p:cNvSpPr>
          <p:nvPr>
            <p:ph type="sldNum" sz="quarter" idx="5"/>
          </p:nvPr>
        </p:nvSpPr>
        <p:spPr/>
        <p:txBody>
          <a:bodyPr/>
          <a:lstStyle/>
          <a:p>
            <a:fld id="{3601BECA-E095-4DB3-A569-547F0757AEAE}" type="slidenum">
              <a:rPr lang="en-US" smtClean="0"/>
              <a:t>41</a:t>
            </a:fld>
            <a:endParaRPr lang="en-US"/>
          </a:p>
        </p:txBody>
      </p:sp>
    </p:spTree>
    <p:extLst>
      <p:ext uri="{BB962C8B-B14F-4D97-AF65-F5344CB8AC3E}">
        <p14:creationId xmlns:p14="http://schemas.microsoft.com/office/powerpoint/2010/main" val="1481766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Doubling up in 7 years is ideal for investments but not what you want to see with boarding patients</a:t>
            </a:r>
          </a:p>
        </p:txBody>
      </p:sp>
      <p:sp>
        <p:nvSpPr>
          <p:cNvPr id="4" name="Slide Number Placeholder 3"/>
          <p:cNvSpPr>
            <a:spLocks noGrp="1"/>
          </p:cNvSpPr>
          <p:nvPr>
            <p:ph type="sldNum" sz="quarter" idx="5"/>
          </p:nvPr>
        </p:nvSpPr>
        <p:spPr/>
        <p:txBody>
          <a:bodyPr/>
          <a:lstStyle/>
          <a:p>
            <a:fld id="{3601BECA-E095-4DB3-A569-547F0757AEAE}" type="slidenum">
              <a:rPr lang="en-US" smtClean="0"/>
              <a:t>42</a:t>
            </a:fld>
            <a:endParaRPr lang="en-US"/>
          </a:p>
        </p:txBody>
      </p:sp>
    </p:spTree>
    <p:extLst>
      <p:ext uri="{BB962C8B-B14F-4D97-AF65-F5344CB8AC3E}">
        <p14:creationId xmlns:p14="http://schemas.microsoft.com/office/powerpoint/2010/main" val="503499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BOARDING IS LEVELED DO NOT SAY DECREASING</a:t>
            </a:r>
          </a:p>
          <a:p>
            <a:r>
              <a:rPr lang="en-US" dirty="0"/>
              <a:t>HOSPITALIZATION IS INCREASING SO BOARDING TIME IS INCREASE BUT BOARDING FOR INDIVIDUAL PATIENTS IS GETTING BETTER, FIRST INDICATION</a:t>
            </a:r>
          </a:p>
          <a:p>
            <a:r>
              <a:rPr lang="en-US" dirty="0"/>
              <a:t>IF THE ABSOLUTE NUMBER OF ASBSOLUTE PATIENTS, PERCENTS ARE DECLINING, BUT GROWTH IN SHORTER STAYS (Steve wording so follow up with him)</a:t>
            </a:r>
          </a:p>
          <a:p>
            <a:r>
              <a:rPr lang="en-US" dirty="0"/>
              <a:t>BOARDED HOURS PER PATIENT</a:t>
            </a:r>
          </a:p>
          <a:p>
            <a:endParaRPr lang="en-US" dirty="0"/>
          </a:p>
          <a:p>
            <a:r>
              <a:rPr lang="en-US" dirty="0"/>
              <a:t>Weirdly enough, there is statistical significance in the difference between 4-8 hours mean </a:t>
            </a:r>
            <a:r>
              <a:rPr lang="en-US" dirty="0">
                <a:sym typeface="Wingdings" panose="05000000000000000000" pitchFamily="2" charset="2"/>
              </a:rPr>
              <a:t> safe to say the middle is decreasing, why is what’s unknown</a:t>
            </a:r>
            <a:endParaRPr lang="en-US" dirty="0"/>
          </a:p>
        </p:txBody>
      </p:sp>
      <p:sp>
        <p:nvSpPr>
          <p:cNvPr id="4" name="Slide Number Placeholder 3"/>
          <p:cNvSpPr>
            <a:spLocks noGrp="1"/>
          </p:cNvSpPr>
          <p:nvPr>
            <p:ph type="sldNum" sz="quarter" idx="5"/>
          </p:nvPr>
        </p:nvSpPr>
        <p:spPr/>
        <p:txBody>
          <a:bodyPr/>
          <a:lstStyle/>
          <a:p>
            <a:fld id="{3601BECA-E095-4DB3-A569-547F0757AEAE}" type="slidenum">
              <a:rPr lang="en-US" smtClean="0"/>
              <a:t>43</a:t>
            </a:fld>
            <a:endParaRPr lang="en-US"/>
          </a:p>
        </p:txBody>
      </p:sp>
    </p:spTree>
    <p:extLst>
      <p:ext uri="{BB962C8B-B14F-4D97-AF65-F5344CB8AC3E}">
        <p14:creationId xmlns:p14="http://schemas.microsoft.com/office/powerpoint/2010/main" val="414819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CA43C-B861-0841-37C1-010767BA4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DEFAA-F927-5700-FBB6-BFAB81D33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B53B8-6ED3-29ED-ECC8-0046B324B03C}"/>
              </a:ext>
            </a:extLst>
          </p:cNvPr>
          <p:cNvSpPr>
            <a:spLocks noGrp="1"/>
          </p:cNvSpPr>
          <p:nvPr>
            <p:ph type="body" idx="1"/>
          </p:nvPr>
        </p:nvSpPr>
        <p:spPr/>
        <p:txBody>
          <a:bodyPr/>
          <a:lstStyle/>
          <a:p>
            <a:r>
              <a:rPr lang="en-US" dirty="0"/>
              <a:t>Doubling up in 7 years is ideal for investments but not what you want to see with boarding patients</a:t>
            </a:r>
          </a:p>
        </p:txBody>
      </p:sp>
      <p:sp>
        <p:nvSpPr>
          <p:cNvPr id="4" name="Slide Number Placeholder 3">
            <a:extLst>
              <a:ext uri="{FF2B5EF4-FFF2-40B4-BE49-F238E27FC236}">
                <a16:creationId xmlns:a16="http://schemas.microsoft.com/office/drawing/2014/main" id="{8A363EA8-B4BE-A2DC-6A24-AFEB01DF07DA}"/>
              </a:ext>
            </a:extLst>
          </p:cNvPr>
          <p:cNvSpPr>
            <a:spLocks noGrp="1"/>
          </p:cNvSpPr>
          <p:nvPr>
            <p:ph type="sldNum" sz="quarter" idx="5"/>
          </p:nvPr>
        </p:nvSpPr>
        <p:spPr/>
        <p:txBody>
          <a:bodyPr/>
          <a:lstStyle/>
          <a:p>
            <a:fld id="{3601BECA-E095-4DB3-A569-547F0757AEAE}" type="slidenum">
              <a:rPr lang="en-US" smtClean="0"/>
              <a:t>44</a:t>
            </a:fld>
            <a:endParaRPr lang="en-US"/>
          </a:p>
        </p:txBody>
      </p:sp>
    </p:spTree>
    <p:extLst>
      <p:ext uri="{BB962C8B-B14F-4D97-AF65-F5344CB8AC3E}">
        <p14:creationId xmlns:p14="http://schemas.microsoft.com/office/powerpoint/2010/main" val="2286068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B13F1-025C-7B7E-A53A-AC60C5B73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7187F-B8A1-7B07-BA2C-1426DE0B8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78345-F7F6-BCE7-466A-7B9ED78C58D9}"/>
              </a:ext>
            </a:extLst>
          </p:cNvPr>
          <p:cNvSpPr>
            <a:spLocks noGrp="1"/>
          </p:cNvSpPr>
          <p:nvPr>
            <p:ph type="body" idx="1"/>
          </p:nvPr>
        </p:nvSpPr>
        <p:spPr/>
        <p:txBody>
          <a:bodyPr/>
          <a:lstStyle/>
          <a:p>
            <a:r>
              <a:rPr lang="en-US" dirty="0"/>
              <a:t>Doubling up in 7 years is ideal for investments but not what you want to see with boarding patients</a:t>
            </a:r>
          </a:p>
        </p:txBody>
      </p:sp>
      <p:sp>
        <p:nvSpPr>
          <p:cNvPr id="4" name="Slide Number Placeholder 3">
            <a:extLst>
              <a:ext uri="{FF2B5EF4-FFF2-40B4-BE49-F238E27FC236}">
                <a16:creationId xmlns:a16="http://schemas.microsoft.com/office/drawing/2014/main" id="{10F24F73-E9A3-F7F3-A56D-1FD73C63B572}"/>
              </a:ext>
            </a:extLst>
          </p:cNvPr>
          <p:cNvSpPr>
            <a:spLocks noGrp="1"/>
          </p:cNvSpPr>
          <p:nvPr>
            <p:ph type="sldNum" sz="quarter" idx="5"/>
          </p:nvPr>
        </p:nvSpPr>
        <p:spPr/>
        <p:txBody>
          <a:bodyPr/>
          <a:lstStyle/>
          <a:p>
            <a:fld id="{3601BECA-E095-4DB3-A569-547F0757AEAE}" type="slidenum">
              <a:rPr lang="en-US" smtClean="0"/>
              <a:t>45</a:t>
            </a:fld>
            <a:endParaRPr lang="en-US"/>
          </a:p>
        </p:txBody>
      </p:sp>
    </p:spTree>
    <p:extLst>
      <p:ext uri="{BB962C8B-B14F-4D97-AF65-F5344CB8AC3E}">
        <p14:creationId xmlns:p14="http://schemas.microsoft.com/office/powerpoint/2010/main" val="2212298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24C5C-4F2F-4905-83FD-ABB084A2E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FCC90-31CA-D8F7-4006-BB2655984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F4FB0-D80E-85A0-A840-14C9E2155253}"/>
              </a:ext>
            </a:extLst>
          </p:cNvPr>
          <p:cNvSpPr>
            <a:spLocks noGrp="1"/>
          </p:cNvSpPr>
          <p:nvPr>
            <p:ph type="body" idx="1"/>
          </p:nvPr>
        </p:nvSpPr>
        <p:spPr/>
        <p:txBody>
          <a:bodyPr/>
          <a:lstStyle/>
          <a:p>
            <a:r>
              <a:rPr lang="en-US" dirty="0"/>
              <a:t>Doubling up in 7 years is ideal for investments but not what you want to see with boarding patients</a:t>
            </a:r>
          </a:p>
        </p:txBody>
      </p:sp>
      <p:sp>
        <p:nvSpPr>
          <p:cNvPr id="4" name="Slide Number Placeholder 3">
            <a:extLst>
              <a:ext uri="{FF2B5EF4-FFF2-40B4-BE49-F238E27FC236}">
                <a16:creationId xmlns:a16="http://schemas.microsoft.com/office/drawing/2014/main" id="{5FE09223-9B18-DDDD-1F12-662D8D1B4173}"/>
              </a:ext>
            </a:extLst>
          </p:cNvPr>
          <p:cNvSpPr>
            <a:spLocks noGrp="1"/>
          </p:cNvSpPr>
          <p:nvPr>
            <p:ph type="sldNum" sz="quarter" idx="5"/>
          </p:nvPr>
        </p:nvSpPr>
        <p:spPr/>
        <p:txBody>
          <a:bodyPr/>
          <a:lstStyle/>
          <a:p>
            <a:fld id="{3601BECA-E095-4DB3-A569-547F0757AEAE}" type="slidenum">
              <a:rPr lang="en-US" smtClean="0"/>
              <a:t>46</a:t>
            </a:fld>
            <a:endParaRPr lang="en-US"/>
          </a:p>
        </p:txBody>
      </p:sp>
    </p:spTree>
    <p:extLst>
      <p:ext uri="{BB962C8B-B14F-4D97-AF65-F5344CB8AC3E}">
        <p14:creationId xmlns:p14="http://schemas.microsoft.com/office/powerpoint/2010/main" val="3911155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5995D-593A-445D-951D-C1FAAB521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65B89-4776-1AB6-4E2C-BB07D0438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F8DE7-2152-E04A-5949-5735A6BD62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E00603-FE78-3C1B-56E6-D3A1D03BF10C}"/>
              </a:ext>
            </a:extLst>
          </p:cNvPr>
          <p:cNvSpPr>
            <a:spLocks noGrp="1"/>
          </p:cNvSpPr>
          <p:nvPr>
            <p:ph type="sldNum" sz="quarter" idx="5"/>
          </p:nvPr>
        </p:nvSpPr>
        <p:spPr/>
        <p:txBody>
          <a:bodyPr/>
          <a:lstStyle/>
          <a:p>
            <a:fld id="{3601BECA-E095-4DB3-A569-547F0757AEAE}" type="slidenum">
              <a:rPr lang="en-US" smtClean="0"/>
              <a:t>47</a:t>
            </a:fld>
            <a:endParaRPr lang="en-US"/>
          </a:p>
        </p:txBody>
      </p:sp>
    </p:spTree>
    <p:extLst>
      <p:ext uri="{BB962C8B-B14F-4D97-AF65-F5344CB8AC3E}">
        <p14:creationId xmlns:p14="http://schemas.microsoft.com/office/powerpoint/2010/main" val="419389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27F5F-1EE7-E092-E77F-700872BC4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8DDA3-0F36-F836-A155-4F64FF2A1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B0330-4E21-57DD-2325-7704A29449E9}"/>
              </a:ext>
            </a:extLst>
          </p:cNvPr>
          <p:cNvSpPr>
            <a:spLocks noGrp="1"/>
          </p:cNvSpPr>
          <p:nvPr>
            <p:ph type="body" idx="1"/>
          </p:nvPr>
        </p:nvSpPr>
        <p:spPr/>
        <p:txBody>
          <a:bodyPr/>
          <a:lstStyle/>
          <a:p>
            <a:r>
              <a:rPr lang="en-US" dirty="0"/>
              <a:t>Doubling up in 7 years is ideal for investments but not what you want to see with boarding patients</a:t>
            </a:r>
          </a:p>
        </p:txBody>
      </p:sp>
      <p:sp>
        <p:nvSpPr>
          <p:cNvPr id="4" name="Slide Number Placeholder 3">
            <a:extLst>
              <a:ext uri="{FF2B5EF4-FFF2-40B4-BE49-F238E27FC236}">
                <a16:creationId xmlns:a16="http://schemas.microsoft.com/office/drawing/2014/main" id="{A4C7C33D-3511-3EB4-4438-9FD1EEEC3D7E}"/>
              </a:ext>
            </a:extLst>
          </p:cNvPr>
          <p:cNvSpPr>
            <a:spLocks noGrp="1"/>
          </p:cNvSpPr>
          <p:nvPr>
            <p:ph type="sldNum" sz="quarter" idx="5"/>
          </p:nvPr>
        </p:nvSpPr>
        <p:spPr/>
        <p:txBody>
          <a:bodyPr/>
          <a:lstStyle/>
          <a:p>
            <a:fld id="{3601BECA-E095-4DB3-A569-547F0757AEAE}" type="slidenum">
              <a:rPr lang="en-US" smtClean="0"/>
              <a:t>48</a:t>
            </a:fld>
            <a:endParaRPr lang="en-US"/>
          </a:p>
        </p:txBody>
      </p:sp>
    </p:spTree>
    <p:extLst>
      <p:ext uri="{BB962C8B-B14F-4D97-AF65-F5344CB8AC3E}">
        <p14:creationId xmlns:p14="http://schemas.microsoft.com/office/powerpoint/2010/main" val="486762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01BECA-E095-4DB3-A569-547F0757AEAE}" type="slidenum">
              <a:rPr lang="en-US" smtClean="0"/>
              <a:t>53</a:t>
            </a:fld>
            <a:endParaRPr lang="en-US"/>
          </a:p>
        </p:txBody>
      </p:sp>
    </p:spTree>
    <p:extLst>
      <p:ext uri="{BB962C8B-B14F-4D97-AF65-F5344CB8AC3E}">
        <p14:creationId xmlns:p14="http://schemas.microsoft.com/office/powerpoint/2010/main" val="1213670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BC5F7-63E5-453C-7D08-43814CC41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0BE61-B91E-64CA-4818-D0A1ADF36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90218-AE04-3091-5038-8ED8DBEE4B0C}"/>
              </a:ext>
            </a:extLst>
          </p:cNvPr>
          <p:cNvSpPr>
            <a:spLocks noGrp="1"/>
          </p:cNvSpPr>
          <p:nvPr>
            <p:ph type="body" idx="1"/>
          </p:nvPr>
        </p:nvSpPr>
        <p:spPr/>
        <p:txBody>
          <a:bodyPr/>
          <a:lstStyle/>
          <a:p>
            <a:pPr marL="0" marR="0"/>
            <a:r>
              <a:rPr lang="en-US" sz="1800" dirty="0">
                <a:effectLst/>
                <a:latin typeface="Aptos" panose="020B0004020202020204" pitchFamily="34" charset="0"/>
                <a:ea typeface="Aptos" panose="020B0004020202020204" pitchFamily="34" charset="0"/>
                <a:cs typeface="Aptos" panose="020B0004020202020204" pitchFamily="34" charset="0"/>
              </a:rPr>
              <a:t>FY23</a:t>
            </a:r>
          </a:p>
          <a:p>
            <a:pPr marL="0" marR="0"/>
            <a:r>
              <a:rPr lang="en-US" sz="1800" b="1" dirty="0">
                <a:effectLst/>
                <a:latin typeface="Aptos" panose="020B0004020202020204" pitchFamily="34" charset="0"/>
                <a:ea typeface="Aptos" panose="020B0004020202020204" pitchFamily="34" charset="0"/>
                <a:cs typeface="Aptos" panose="020B0004020202020204" pitchFamily="34" charset="0"/>
              </a:rPr>
              <a:t>5,814,990</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b="1" dirty="0">
                <a:effectLst/>
                <a:latin typeface="Aptos" panose="020B0004020202020204" pitchFamily="34" charset="0"/>
                <a:ea typeface="Aptos" panose="020B0004020202020204" pitchFamily="34" charset="0"/>
                <a:cs typeface="Aptos" panose="020B0004020202020204" pitchFamily="34" charset="0"/>
              </a:rPr>
              <a:t>Emergency Visits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b="1" dirty="0">
                <a:effectLst/>
                <a:latin typeface="Aptos" panose="020B0004020202020204" pitchFamily="34" charset="0"/>
                <a:ea typeface="Aptos" panose="020B0004020202020204" pitchFamily="34" charset="0"/>
                <a:cs typeface="Aptos" panose="020B0004020202020204" pitchFamily="34" charset="0"/>
              </a:rPr>
              <a:t>1,523,165</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b="1" dirty="0">
                <a:effectLst/>
                <a:latin typeface="Aptos" panose="020B0004020202020204" pitchFamily="34" charset="0"/>
                <a:ea typeface="Aptos" panose="020B0004020202020204" pitchFamily="34" charset="0"/>
                <a:cs typeface="Aptos" panose="020B0004020202020204" pitchFamily="34" charset="0"/>
              </a:rPr>
              <a:t>Hospitalizations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b="1" dirty="0">
                <a:effectLst/>
                <a:latin typeface="Aptos" panose="020B0004020202020204" pitchFamily="34" charset="0"/>
                <a:ea typeface="Aptos" panose="020B0004020202020204" pitchFamily="34" charset="0"/>
                <a:cs typeface="Aptos" panose="020B0004020202020204" pitchFamily="34" charset="0"/>
              </a:rPr>
              <a:t>$757,032,693</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b="1" dirty="0">
                <a:effectLst/>
                <a:latin typeface="Aptos" panose="020B0004020202020204" pitchFamily="34" charset="0"/>
                <a:ea typeface="Aptos" panose="020B0004020202020204" pitchFamily="34" charset="0"/>
                <a:cs typeface="Aptos" panose="020B0004020202020204" pitchFamily="34" charset="0"/>
              </a:rPr>
              <a:t>Collected Revenue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37, 20, 18, 17</a:t>
            </a:r>
          </a:p>
          <a:p>
            <a:pPr marL="0" marR="0"/>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CFB96E92-C354-1166-BE78-FDE3E0125680}"/>
              </a:ext>
            </a:extLst>
          </p:cNvPr>
          <p:cNvSpPr>
            <a:spLocks noGrp="1"/>
          </p:cNvSpPr>
          <p:nvPr>
            <p:ph type="sldNum" sz="quarter" idx="5"/>
          </p:nvPr>
        </p:nvSpPr>
        <p:spPr/>
        <p:txBody>
          <a:bodyPr/>
          <a:lstStyle/>
          <a:p>
            <a:fld id="{3601BECA-E095-4DB3-A569-547F0757AEAE}" type="slidenum">
              <a:rPr lang="en-US" smtClean="0"/>
              <a:t>4</a:t>
            </a:fld>
            <a:endParaRPr lang="en-US"/>
          </a:p>
        </p:txBody>
      </p:sp>
    </p:spTree>
    <p:extLst>
      <p:ext uri="{BB962C8B-B14F-4D97-AF65-F5344CB8AC3E}">
        <p14:creationId xmlns:p14="http://schemas.microsoft.com/office/powerpoint/2010/main" val="3614047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01BECA-E095-4DB3-A569-547F0757AEAE}" type="slidenum">
              <a:rPr lang="en-US" smtClean="0"/>
              <a:t>54</a:t>
            </a:fld>
            <a:endParaRPr lang="en-US"/>
          </a:p>
        </p:txBody>
      </p:sp>
    </p:spTree>
    <p:extLst>
      <p:ext uri="{BB962C8B-B14F-4D97-AF65-F5344CB8AC3E}">
        <p14:creationId xmlns:p14="http://schemas.microsoft.com/office/powerpoint/2010/main" val="688590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6C83D-2651-BA68-B292-18B4C1C71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3548F-DA60-8C70-7C71-AC5E24E54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5C509-845A-BF98-496F-334D3A6FC16B}"/>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Academic Benchmark Cohorts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academic cohorts are defined by their involvement in medical education, research, and high-acuity specialized care</a:t>
            </a:r>
          </a:p>
          <a:p>
            <a:pPr lvl="0"/>
            <a:r>
              <a:rPr lang="en-US" sz="1200" b="1" kern="1200" dirty="0">
                <a:solidFill>
                  <a:schemeClr val="tx1"/>
                </a:solidFill>
                <a:effectLst/>
                <a:latin typeface="+mn-lt"/>
                <a:ea typeface="+mn-ea"/>
                <a:cs typeface="+mn-cs"/>
              </a:rPr>
              <a:t>Comprehensive Academic Medical Centers (AMCs):</a:t>
            </a:r>
            <a:r>
              <a:rPr lang="en-US" sz="1200" kern="1200" dirty="0">
                <a:solidFill>
                  <a:schemeClr val="tx1"/>
                </a:solidFill>
                <a:effectLst/>
                <a:latin typeface="+mn-lt"/>
                <a:ea typeface="+mn-ea"/>
                <a:cs typeface="+mn-cs"/>
              </a:rPr>
              <a:t> Approximately </a:t>
            </a:r>
            <a:r>
              <a:rPr lang="en-US" sz="1200" b="1" kern="1200" dirty="0">
                <a:solidFill>
                  <a:schemeClr val="tx1"/>
                </a:solidFill>
                <a:effectLst/>
                <a:latin typeface="+mn-lt"/>
                <a:ea typeface="+mn-ea"/>
                <a:cs typeface="+mn-cs"/>
              </a:rPr>
              <a:t>118 institutions</a:t>
            </a:r>
            <a:r>
              <a:rPr lang="en-US" sz="1200" kern="1200" dirty="0">
                <a:solidFill>
                  <a:schemeClr val="tx1"/>
                </a:solidFill>
                <a:effectLst/>
                <a:latin typeface="+mn-lt"/>
                <a:ea typeface="+mn-ea"/>
                <a:cs typeface="+mn-cs"/>
              </a:rPr>
              <a:t>. This group includes 97% of all AMCs in the U.S..</a:t>
            </a:r>
          </a:p>
          <a:p>
            <a:pPr lvl="0"/>
            <a:r>
              <a:rPr lang="en-US" sz="1200" b="1" kern="1200" dirty="0">
                <a:solidFill>
                  <a:schemeClr val="tx1"/>
                </a:solidFill>
                <a:effectLst/>
                <a:latin typeface="+mn-lt"/>
                <a:ea typeface="+mn-ea"/>
                <a:cs typeface="+mn-cs"/>
              </a:rPr>
              <a:t>Large, Specialized Complex Care Medical Centers:</a:t>
            </a:r>
            <a:r>
              <a:rPr lang="en-US" sz="1200" kern="1200" dirty="0">
                <a:solidFill>
                  <a:schemeClr val="tx1"/>
                </a:solidFill>
                <a:effectLst/>
                <a:latin typeface="+mn-lt"/>
                <a:ea typeface="+mn-ea"/>
                <a:cs typeface="+mn-cs"/>
              </a:rPr>
              <a:t> This cohort includes major non-university teaching hospitals that meet specific high-acuity criteria, such as performing a minimum of 25 solid organ transplants and 600 trauma cases annually.</a:t>
            </a:r>
          </a:p>
          <a:p>
            <a:endParaRPr lang="en-US" dirty="0"/>
          </a:p>
        </p:txBody>
      </p:sp>
      <p:sp>
        <p:nvSpPr>
          <p:cNvPr id="4" name="Slide Number Placeholder 3">
            <a:extLst>
              <a:ext uri="{FF2B5EF4-FFF2-40B4-BE49-F238E27FC236}">
                <a16:creationId xmlns:a16="http://schemas.microsoft.com/office/drawing/2014/main" id="{FC8FA611-92D4-27D0-9549-C00734ACE3FC}"/>
              </a:ext>
            </a:extLst>
          </p:cNvPr>
          <p:cNvSpPr>
            <a:spLocks noGrp="1"/>
          </p:cNvSpPr>
          <p:nvPr>
            <p:ph type="sldNum" sz="quarter" idx="5"/>
          </p:nvPr>
        </p:nvSpPr>
        <p:spPr/>
        <p:txBody>
          <a:bodyPr/>
          <a:lstStyle/>
          <a:p>
            <a:fld id="{3601BECA-E095-4DB3-A569-547F0757AEAE}" type="slidenum">
              <a:rPr lang="en-US" smtClean="0"/>
              <a:t>55</a:t>
            </a:fld>
            <a:endParaRPr lang="en-US"/>
          </a:p>
        </p:txBody>
      </p:sp>
    </p:spTree>
    <p:extLst>
      <p:ext uri="{BB962C8B-B14F-4D97-AF65-F5344CB8AC3E}">
        <p14:creationId xmlns:p14="http://schemas.microsoft.com/office/powerpoint/2010/main" val="614822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A3B6A-5F55-905A-ED55-00FD26D86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2BFC0-969E-5439-84BE-882F811F1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1981-0B01-4100-BDFC-B5FA9C330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BCCE2D-1DD7-22A0-E7B9-2C9DB630D33F}"/>
              </a:ext>
            </a:extLst>
          </p:cNvPr>
          <p:cNvSpPr>
            <a:spLocks noGrp="1"/>
          </p:cNvSpPr>
          <p:nvPr>
            <p:ph type="sldNum" sz="quarter" idx="5"/>
          </p:nvPr>
        </p:nvSpPr>
        <p:spPr/>
        <p:txBody>
          <a:bodyPr/>
          <a:lstStyle/>
          <a:p>
            <a:fld id="{3601BECA-E095-4DB3-A569-547F0757AEAE}" type="slidenum">
              <a:rPr lang="en-US" smtClean="0"/>
              <a:t>56</a:t>
            </a:fld>
            <a:endParaRPr lang="en-US"/>
          </a:p>
        </p:txBody>
      </p:sp>
    </p:spTree>
    <p:extLst>
      <p:ext uri="{BB962C8B-B14F-4D97-AF65-F5344CB8AC3E}">
        <p14:creationId xmlns:p14="http://schemas.microsoft.com/office/powerpoint/2010/main" val="3302366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1CBBE-3EAE-4F9B-52F9-6B3E1ADCD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D0B82-F3D1-A637-DEA7-0543B06B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4F31F-E3B1-4706-AE2C-22FDCB422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03B972-28AD-EE88-759E-A885807498A8}"/>
              </a:ext>
            </a:extLst>
          </p:cNvPr>
          <p:cNvSpPr>
            <a:spLocks noGrp="1"/>
          </p:cNvSpPr>
          <p:nvPr>
            <p:ph type="sldNum" sz="quarter" idx="5"/>
          </p:nvPr>
        </p:nvSpPr>
        <p:spPr/>
        <p:txBody>
          <a:bodyPr/>
          <a:lstStyle/>
          <a:p>
            <a:fld id="{3601BECA-E095-4DB3-A569-547F0757AEAE}" type="slidenum">
              <a:rPr lang="en-US" smtClean="0"/>
              <a:t>57</a:t>
            </a:fld>
            <a:endParaRPr lang="en-US"/>
          </a:p>
        </p:txBody>
      </p:sp>
    </p:spTree>
    <p:extLst>
      <p:ext uri="{BB962C8B-B14F-4D97-AF65-F5344CB8AC3E}">
        <p14:creationId xmlns:p14="http://schemas.microsoft.com/office/powerpoint/2010/main" val="509629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6</a:t>
            </a:fld>
            <a:endParaRPr lang="en-US"/>
          </a:p>
        </p:txBody>
      </p:sp>
    </p:spTree>
    <p:extLst>
      <p:ext uri="{BB962C8B-B14F-4D97-AF65-F5344CB8AC3E}">
        <p14:creationId xmlns:p14="http://schemas.microsoft.com/office/powerpoint/2010/main" val="62542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1" dirty="0"/>
              <a:t>Jim Scheulen and Dr. Kelen continue to work with Vizient on the publication</a:t>
            </a:r>
          </a:p>
          <a:p>
            <a:endParaRPr lang="en-US" sz="1200" b="1" i="1" dirty="0"/>
          </a:p>
          <a:p>
            <a:r>
              <a:rPr lang="en-US" sz="1200" b="1" i="1" dirty="0"/>
              <a:t>Discussions ongoing regarding the acuity formula being made available to AAAEM for future use</a:t>
            </a:r>
          </a:p>
        </p:txBody>
      </p:sp>
      <p:sp>
        <p:nvSpPr>
          <p:cNvPr id="4" name="Slide Number Placeholder 3"/>
          <p:cNvSpPr>
            <a:spLocks noGrp="1"/>
          </p:cNvSpPr>
          <p:nvPr>
            <p:ph type="sldNum" sz="quarter" idx="10"/>
          </p:nvPr>
        </p:nvSpPr>
        <p:spPr/>
        <p:txBody>
          <a:bodyPr/>
          <a:lstStyle/>
          <a:p>
            <a:fld id="{419F1AFC-3A18-433E-B7D7-6F8E999AB51C}" type="slidenum">
              <a:rPr lang="en-US" smtClean="0"/>
              <a:t>7</a:t>
            </a:fld>
            <a:endParaRPr lang="en-US"/>
          </a:p>
        </p:txBody>
      </p:sp>
    </p:spTree>
    <p:extLst>
      <p:ext uri="{BB962C8B-B14F-4D97-AF65-F5344CB8AC3E}">
        <p14:creationId xmlns:p14="http://schemas.microsoft.com/office/powerpoint/2010/main" val="1081714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F1B38-896E-5DF2-A2D7-9D6E6FFD7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8CDBF-62E7-541E-A709-D89FAD3C8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5BEF85-5193-2FDC-72C8-DDD2BE0B0636}"/>
              </a:ext>
            </a:extLst>
          </p:cNvPr>
          <p:cNvSpPr>
            <a:spLocks noGrp="1"/>
          </p:cNvSpPr>
          <p:nvPr>
            <p:ph type="body" idx="1"/>
          </p:nvPr>
        </p:nvSpPr>
        <p:spPr/>
        <p:txBody>
          <a:bodyPr/>
          <a:lstStyle/>
          <a:p>
            <a:r>
              <a:rPr lang="en-US" sz="1200" b="1" kern="1200">
                <a:solidFill>
                  <a:schemeClr val="tx1"/>
                </a:solidFill>
                <a:effectLst/>
                <a:latin typeface="+mn-lt"/>
                <a:ea typeface="+mn-ea"/>
                <a:cs typeface="+mn-cs"/>
              </a:rPr>
              <a:t>Importance of the Measure</a:t>
            </a:r>
          </a:p>
          <a:p>
            <a:r>
              <a:rPr lang="en-US" sz="1200" b="0" i="0" u="none" strike="noStrike" kern="1200">
                <a:solidFill>
                  <a:schemeClr val="tx1"/>
                </a:solidFill>
                <a:effectLst/>
                <a:latin typeface="+mn-lt"/>
                <a:ea typeface="+mn-ea"/>
                <a:cs typeface="+mn-cs"/>
                <a:hlinkClick r:id="rId3"/>
              </a:rPr>
              <a:t>The ECAT measure is crucial for improving patient outcomes in emergency care settings. It addresses long-standing concerns about ED crowding and access disparities, particularly among vulnerable populations, including those with mental health conditions. By focusing on these quality metrics, healthcare providers can identify areas for improvement and implement strategies to enhance the overall quality of emergency care.</a:t>
            </a:r>
            <a:endParaRPr lang="en-US" sz="1200" b="0" i="0" kern="1200">
              <a:solidFill>
                <a:schemeClr val="tx1"/>
              </a:solidFill>
              <a:effectLst/>
              <a:latin typeface="+mn-lt"/>
              <a:ea typeface="+mn-ea"/>
              <a:cs typeface="+mn-cs"/>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kern="100">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The Emergency Care Access &amp; Timeliness (ECAT) measure evaluates the variation in access and timeliness of emergency care in emergency departments (EDs). It is designed to identify where patients do not receive timely access to emergency care, addressing issues such as long wait times, high rates of patients leaving without being seen, and extended lengths of stay in the ED.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223652A5-19AB-D1B8-8B8F-031B9724C543}"/>
              </a:ext>
            </a:extLst>
          </p:cNvPr>
          <p:cNvSpPr>
            <a:spLocks noGrp="1"/>
          </p:cNvSpPr>
          <p:nvPr>
            <p:ph type="sldNum" sz="quarter" idx="5"/>
          </p:nvPr>
        </p:nvSpPr>
        <p:spPr/>
        <p:txBody>
          <a:bodyPr/>
          <a:lstStyle/>
          <a:p>
            <a:fld id="{3601BECA-E095-4DB3-A569-547F0757AEAE}" type="slidenum">
              <a:rPr lang="en-US" smtClean="0"/>
              <a:t>8</a:t>
            </a:fld>
            <a:endParaRPr lang="en-US"/>
          </a:p>
        </p:txBody>
      </p:sp>
    </p:spTree>
    <p:extLst>
      <p:ext uri="{BB962C8B-B14F-4D97-AF65-F5344CB8AC3E}">
        <p14:creationId xmlns:p14="http://schemas.microsoft.com/office/powerpoint/2010/main" val="1946461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66C62-EF40-D355-228C-CE4CC3A7F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7ED80-01B7-40CD-418D-3843863C0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1DC9D-9407-870C-027D-D7F242AABCB5}"/>
              </a:ext>
            </a:extLst>
          </p:cNvPr>
          <p:cNvSpPr>
            <a:spLocks noGrp="1"/>
          </p:cNvSpPr>
          <p:nvPr>
            <p:ph type="body" idx="1"/>
          </p:nvPr>
        </p:nvSpPr>
        <p:spPr/>
        <p:txBody>
          <a:bodyPr/>
          <a:lstStyle/>
          <a:p>
            <a:pPr algn="l"/>
            <a:r>
              <a:rPr lang="en-US" sz="1400" b="1" i="1">
                <a:solidFill>
                  <a:srgbClr val="C00000"/>
                </a:solidFill>
              </a:rPr>
              <a:t>Concern used to be hospitals aren’t operating all their beds, but it shows they kind of are. Think about taking it out if we can’t do the math properly, Jim math is involved for mean turnover and estimated inpatient LOS</a:t>
            </a:r>
          </a:p>
          <a:p>
            <a:pPr algn="ctr"/>
            <a:endParaRPr lang="en-US" sz="1400" b="1" i="1">
              <a:solidFill>
                <a:srgbClr val="C00000"/>
              </a:solidFill>
            </a:endParaRPr>
          </a:p>
          <a:p>
            <a:pPr algn="ctr"/>
            <a:endParaRPr lang="en-US" sz="1400" b="1" i="1">
              <a:solidFill>
                <a:srgbClr val="C00000"/>
              </a:solidFill>
            </a:endParaRPr>
          </a:p>
          <a:p>
            <a:pPr algn="ctr"/>
            <a:r>
              <a:rPr lang="en-US" sz="1400" b="1" i="1">
                <a:solidFill>
                  <a:srgbClr val="C00000"/>
                </a:solidFill>
              </a:rPr>
              <a:t>Staffed (612) vs Licensed (664) beds: 92% (Mean)</a:t>
            </a:r>
          </a:p>
          <a:p>
            <a:pPr algn="ctr"/>
            <a:endParaRPr lang="en-US" sz="800" b="1" i="1">
              <a:solidFill>
                <a:srgbClr val="C00000"/>
              </a:solidFill>
            </a:endParaRPr>
          </a:p>
          <a:p>
            <a:pPr algn="ctr"/>
            <a:r>
              <a:rPr lang="en-US" sz="1200" b="1" i="1">
                <a:solidFill>
                  <a:schemeClr val="tx2"/>
                </a:solidFill>
              </a:rPr>
              <a:t>Inpatients from ED: 55% (Academic)</a:t>
            </a:r>
          </a:p>
          <a:p>
            <a:pPr algn="ctr"/>
            <a:r>
              <a:rPr lang="en-US" sz="1200" b="1" i="1">
                <a:solidFill>
                  <a:schemeClr val="tx2"/>
                </a:solidFill>
              </a:rPr>
              <a:t>Inpatients from ED: 80% (Community)</a:t>
            </a:r>
          </a:p>
          <a:p>
            <a:pPr algn="ctr"/>
            <a:endParaRPr lang="en-US" sz="800" b="1"/>
          </a:p>
          <a:p>
            <a:pPr algn="ctr"/>
            <a:r>
              <a:rPr lang="en-US" sz="1200" b="1" i="1"/>
              <a:t>Academic Mean Turnover = 53 patients/bed</a:t>
            </a:r>
          </a:p>
          <a:p>
            <a:pPr algn="ctr"/>
            <a:r>
              <a:rPr lang="en-US" sz="1200" b="1" i="1"/>
              <a:t>Estimated inpatient LOS = 6.9 days</a:t>
            </a:r>
          </a:p>
          <a:p>
            <a:pPr algn="ctr"/>
            <a:endParaRPr lang="en-US" sz="800" b="1" i="1"/>
          </a:p>
          <a:p>
            <a:pPr algn="ctr"/>
            <a:r>
              <a:rPr lang="en-US" sz="1200" b="1" i="1"/>
              <a:t>Community Mean Turnover – 75 patients/bed</a:t>
            </a:r>
          </a:p>
          <a:p>
            <a:pPr algn="ctr"/>
            <a:r>
              <a:rPr lang="en-US" sz="1200" b="1" i="1"/>
              <a:t>Estimated inpatient LOS = 4.9 days</a:t>
            </a:r>
          </a:p>
          <a:p>
            <a:endParaRPr lang="en-US"/>
          </a:p>
        </p:txBody>
      </p:sp>
      <p:sp>
        <p:nvSpPr>
          <p:cNvPr id="4" name="Slide Number Placeholder 3">
            <a:extLst>
              <a:ext uri="{FF2B5EF4-FFF2-40B4-BE49-F238E27FC236}">
                <a16:creationId xmlns:a16="http://schemas.microsoft.com/office/drawing/2014/main" id="{E64D677F-10DB-DB77-E1B0-3E8CB8B8B44F}"/>
              </a:ext>
            </a:extLst>
          </p:cNvPr>
          <p:cNvSpPr>
            <a:spLocks noGrp="1"/>
          </p:cNvSpPr>
          <p:nvPr>
            <p:ph type="sldNum" sz="quarter" idx="5"/>
          </p:nvPr>
        </p:nvSpPr>
        <p:spPr/>
        <p:txBody>
          <a:bodyPr/>
          <a:lstStyle/>
          <a:p>
            <a:fld id="{3601BECA-E095-4DB3-A569-547F0757AEAE}" type="slidenum">
              <a:rPr lang="en-US" smtClean="0"/>
              <a:t>9</a:t>
            </a:fld>
            <a:endParaRPr lang="en-US"/>
          </a:p>
        </p:txBody>
      </p:sp>
    </p:spTree>
    <p:extLst>
      <p:ext uri="{BB962C8B-B14F-4D97-AF65-F5344CB8AC3E}">
        <p14:creationId xmlns:p14="http://schemas.microsoft.com/office/powerpoint/2010/main" val="1957222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F015-7194-83FC-398F-BD899471D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3B445-65B6-B8D8-42DE-4FCF8390E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99AC6-7C24-D830-6EA2-33CF59E7133F}"/>
              </a:ext>
            </a:extLst>
          </p:cNvPr>
          <p:cNvSpPr>
            <a:spLocks noGrp="1"/>
          </p:cNvSpPr>
          <p:nvPr>
            <p:ph type="body" idx="1"/>
          </p:nvPr>
        </p:nvSpPr>
        <p:spPr/>
        <p:txBody>
          <a:bodyPr/>
          <a:lstStyle/>
          <a:p>
            <a:pPr algn="l"/>
            <a:r>
              <a:rPr lang="en-US" sz="1400" b="1" i="1">
                <a:solidFill>
                  <a:srgbClr val="C00000"/>
                </a:solidFill>
              </a:rPr>
              <a:t>Concern used to be hospitals aren’t operating all their beds, but it shows they kind of are. Think about taking it out if we can’t do the math properly, Jim math is involved for mean turnover and estimated inpatient LOS</a:t>
            </a:r>
          </a:p>
          <a:p>
            <a:pPr algn="ctr"/>
            <a:endParaRPr lang="en-US" sz="1400" b="1" i="1">
              <a:solidFill>
                <a:srgbClr val="C00000"/>
              </a:solidFill>
            </a:endParaRPr>
          </a:p>
          <a:p>
            <a:pPr algn="ctr"/>
            <a:endParaRPr lang="en-US" sz="1400" b="1" i="1">
              <a:solidFill>
                <a:srgbClr val="C00000"/>
              </a:solidFill>
            </a:endParaRPr>
          </a:p>
          <a:p>
            <a:pPr algn="ctr"/>
            <a:r>
              <a:rPr lang="en-US" sz="1400" b="1" i="1">
                <a:solidFill>
                  <a:srgbClr val="C00000"/>
                </a:solidFill>
              </a:rPr>
              <a:t>Staffed (612) vs Licensed (664) beds: 92% (Mean)</a:t>
            </a:r>
          </a:p>
          <a:p>
            <a:pPr algn="ctr"/>
            <a:endParaRPr lang="en-US" sz="800" b="1" i="1">
              <a:solidFill>
                <a:srgbClr val="C00000"/>
              </a:solidFill>
            </a:endParaRPr>
          </a:p>
          <a:p>
            <a:pPr algn="ctr"/>
            <a:r>
              <a:rPr lang="en-US" sz="1200" b="1" i="1">
                <a:solidFill>
                  <a:schemeClr val="tx2"/>
                </a:solidFill>
              </a:rPr>
              <a:t>Inpatients from ED: 55% (Academic)</a:t>
            </a:r>
          </a:p>
          <a:p>
            <a:pPr algn="ctr"/>
            <a:r>
              <a:rPr lang="en-US" sz="1200" b="1" i="1">
                <a:solidFill>
                  <a:schemeClr val="tx2"/>
                </a:solidFill>
              </a:rPr>
              <a:t>Inpatients from ED: 80% (Community)</a:t>
            </a:r>
          </a:p>
          <a:p>
            <a:pPr algn="ctr"/>
            <a:endParaRPr lang="en-US" sz="800" b="1"/>
          </a:p>
          <a:p>
            <a:pPr algn="ctr"/>
            <a:r>
              <a:rPr lang="en-US" sz="1200" b="1" i="1"/>
              <a:t>Academic Mean Turnover = 53 patients/bed</a:t>
            </a:r>
          </a:p>
          <a:p>
            <a:pPr algn="ctr"/>
            <a:r>
              <a:rPr lang="en-US" sz="1200" b="1" i="1"/>
              <a:t>Estimated inpatient LOS = 6.9 days</a:t>
            </a:r>
          </a:p>
          <a:p>
            <a:pPr algn="ctr"/>
            <a:endParaRPr lang="en-US" sz="800" b="1" i="1"/>
          </a:p>
          <a:p>
            <a:pPr algn="ctr"/>
            <a:r>
              <a:rPr lang="en-US" sz="1200" b="1" i="1"/>
              <a:t>Community Mean Turnover – 75 patients/bed</a:t>
            </a:r>
          </a:p>
          <a:p>
            <a:pPr algn="ctr"/>
            <a:r>
              <a:rPr lang="en-US" sz="1200" b="1" i="1"/>
              <a:t>Estimated inpatient LOS = 4.9 days</a:t>
            </a:r>
          </a:p>
          <a:p>
            <a:endParaRPr lang="en-US"/>
          </a:p>
        </p:txBody>
      </p:sp>
      <p:sp>
        <p:nvSpPr>
          <p:cNvPr id="4" name="Slide Number Placeholder 3">
            <a:extLst>
              <a:ext uri="{FF2B5EF4-FFF2-40B4-BE49-F238E27FC236}">
                <a16:creationId xmlns:a16="http://schemas.microsoft.com/office/drawing/2014/main" id="{4FBEA656-7D34-44DE-D9E4-F932F229E12A}"/>
              </a:ext>
            </a:extLst>
          </p:cNvPr>
          <p:cNvSpPr>
            <a:spLocks noGrp="1"/>
          </p:cNvSpPr>
          <p:nvPr>
            <p:ph type="sldNum" sz="quarter" idx="5"/>
          </p:nvPr>
        </p:nvSpPr>
        <p:spPr/>
        <p:txBody>
          <a:bodyPr/>
          <a:lstStyle/>
          <a:p>
            <a:fld id="{3601BECA-E095-4DB3-A569-547F0757AEAE}" type="slidenum">
              <a:rPr lang="en-US" smtClean="0"/>
              <a:t>10</a:t>
            </a:fld>
            <a:endParaRPr lang="en-US"/>
          </a:p>
        </p:txBody>
      </p:sp>
    </p:spTree>
    <p:extLst>
      <p:ext uri="{BB962C8B-B14F-4D97-AF65-F5344CB8AC3E}">
        <p14:creationId xmlns:p14="http://schemas.microsoft.com/office/powerpoint/2010/main" val="1377757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EMF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74138"/>
            <a:ext cx="7772400" cy="147002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BC5976D-5DE2-354B-A04A-366661B73D93}"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459038" y="6356350"/>
            <a:ext cx="1253162" cy="365125"/>
          </a:xfrm>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67833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52D4-71F6-4E76-B1E0-F92E19DD1D9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9CC8B0E-C5B0-49B2-9A2E-96C7F191F41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3249F03-8187-4CEC-93BF-277391F50886}"/>
              </a:ext>
            </a:extLst>
          </p:cNvPr>
          <p:cNvSpPr>
            <a:spLocks noGrp="1"/>
          </p:cNvSpPr>
          <p:nvPr>
            <p:ph type="dt" sz="half" idx="10"/>
          </p:nvPr>
        </p:nvSpPr>
        <p:spPr/>
        <p:txBody>
          <a:bodyPr/>
          <a:lstStyle/>
          <a:p>
            <a:pPr defTabSz="685800"/>
            <a:fld id="{60C3FA2D-C5B7-44B6-A87A-4B7635D43564}" type="datetimeFigureOut">
              <a:rPr lang="en-US" smtClean="0">
                <a:solidFill>
                  <a:prstClr val="black">
                    <a:tint val="75000"/>
                  </a:prstClr>
                </a:solidFill>
              </a:rPr>
              <a:pPr defTabSz="685800"/>
              <a:t>3/15/2026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062301-99D0-4E0D-9A8A-B2CB2A2D53F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DA2CB0E-A042-4F6D-8DB3-8B1FE657FBC4}"/>
              </a:ext>
            </a:extLst>
          </p:cNvPr>
          <p:cNvSpPr>
            <a:spLocks noGrp="1"/>
          </p:cNvSpPr>
          <p:nvPr>
            <p:ph type="sldNum" sz="quarter" idx="12"/>
          </p:nvPr>
        </p:nvSpPr>
        <p:spPr/>
        <p:txBody>
          <a:bodyPr/>
          <a:lstStyle/>
          <a:p>
            <a:pPr defTabSz="685800"/>
            <a:fld id="{0F049BDE-FBF7-47D8-BDB6-14520B0B99F0}"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567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94EFE-3725-40E3-9461-B5C161FE4B3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9AAC3A-B11C-4DA6-9B00-DD2B5A69AC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0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D134B-78AF-7772-706C-B25E3E58A48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D49B66-88CC-ACDA-3F39-E1FDF17D68B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4357665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AEMF Pg 2">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6652"/>
          <a:stretch/>
        </p:blipFill>
        <p:spPr>
          <a:xfrm>
            <a:off x="0" y="0"/>
            <a:ext cx="9144000" cy="5716018"/>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76D-5DE2-354B-A04A-366661B73D93}"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1581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5880"/>
          <a:stretch/>
        </p:blipFill>
        <p:spPr>
          <a:xfrm>
            <a:off x="0" y="0"/>
            <a:ext cx="9144000" cy="5768975"/>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5976D-5DE2-354B-A04A-366661B73D93}" type="datetimeFigureOut">
              <a:rPr lang="en-US" smtClean="0"/>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715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702"/>
          <a:stretch/>
        </p:blipFill>
        <p:spPr>
          <a:xfrm>
            <a:off x="0" y="0"/>
            <a:ext cx="9144000" cy="564396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C5976D-5DE2-354B-A04A-366661B73D93}" type="datetimeFigureOut">
              <a:rPr lang="en-US" smtClean="0"/>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6804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20103"/>
          <a:stretch/>
        </p:blipFill>
        <p:spPr>
          <a:xfrm>
            <a:off x="0" y="0"/>
            <a:ext cx="9144000" cy="5479345"/>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5976D-5DE2-354B-A04A-366661B73D93}" type="datetimeFigureOut">
              <a:rPr lang="en-US" smtClean="0"/>
              <a:t>3/15/2026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413184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045"/>
          <a:stretch/>
        </p:blipFill>
        <p:spPr>
          <a:xfrm>
            <a:off x="0" y="0"/>
            <a:ext cx="9144000" cy="562044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5976D-5DE2-354B-A04A-366661B73D93}" type="datetimeFigureOut">
              <a:rPr lang="en-US" smtClean="0"/>
              <a:t>3/15/2026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9865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017"/>
          <a:stretch/>
        </p:blipFill>
        <p:spPr>
          <a:xfrm>
            <a:off x="0" y="0"/>
            <a:ext cx="9144000" cy="5690994"/>
          </a:xfrm>
          <a:prstGeom prst="rect">
            <a:avLst/>
          </a:prstGeom>
        </p:spPr>
      </p:pic>
      <p:sp>
        <p:nvSpPr>
          <p:cNvPr id="2" name="Date Placeholder 1"/>
          <p:cNvSpPr>
            <a:spLocks noGrp="1"/>
          </p:cNvSpPr>
          <p:nvPr>
            <p:ph type="dt" sz="half" idx="10"/>
          </p:nvPr>
        </p:nvSpPr>
        <p:spPr/>
        <p:txBody>
          <a:bodyPr/>
          <a:lstStyle/>
          <a:p>
            <a:fld id="{FBC5976D-5DE2-354B-A04A-366661B73D93}" type="datetimeFigureOut">
              <a:rPr lang="en-US" smtClean="0"/>
              <a:t>3/15/2026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53629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731"/>
          <a:stretch/>
        </p:blipFill>
        <p:spPr>
          <a:xfrm>
            <a:off x="0" y="0"/>
            <a:ext cx="9144000" cy="5573411"/>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89350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359"/>
          <a:stretch/>
        </p:blipFill>
        <p:spPr>
          <a:xfrm>
            <a:off x="0" y="0"/>
            <a:ext cx="9144000" cy="5667477"/>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212888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 3 AEM.jpg"/>
          <p:cNvPicPr>
            <a:picLocks noChangeAspect="1"/>
          </p:cNvPicPr>
          <p:nvPr/>
        </p:nvPicPr>
        <p:blipFill rotWithShape="1">
          <a:blip r:embed="rId12">
            <a:extLst>
              <a:ext uri="{28A0092B-C50C-407E-A947-70E740481C1C}">
                <a14:useLocalDpi xmlns:a14="http://schemas.microsoft.com/office/drawing/2010/main" val="0"/>
              </a:ext>
            </a:extLst>
          </a:blip>
          <a:srcRect b="10671"/>
          <a:stretch/>
        </p:blipFill>
        <p:spPr>
          <a:xfrm>
            <a:off x="0" y="0"/>
            <a:ext cx="9144000" cy="6126163"/>
          </a:xfrm>
          <a:prstGeom prst="rect">
            <a:avLst/>
          </a:prstGeom>
        </p:spPr>
      </p:pic>
      <p:sp>
        <p:nvSpPr>
          <p:cNvPr id="2" name="Title Placeholder 1"/>
          <p:cNvSpPr>
            <a:spLocks noGrp="1"/>
          </p:cNvSpPr>
          <p:nvPr>
            <p:ph type="title"/>
          </p:nvPr>
        </p:nvSpPr>
        <p:spPr>
          <a:xfrm>
            <a:off x="457200" y="15777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76D-5DE2-354B-A04A-366661B73D93}" type="datetimeFigureOut">
              <a:rPr lang="en-US" smtClean="0"/>
              <a:t>3/15/2026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8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A9E1-8368-1447-BC79-45B8A86C6384}" type="slidenum">
              <a:rPr lang="en-US" smtClean="0"/>
              <a:t>‹#›</a:t>
            </a:fld>
            <a:endParaRPr lang="en-US"/>
          </a:p>
        </p:txBody>
      </p:sp>
      <p:pic>
        <p:nvPicPr>
          <p:cNvPr id="8" name="Picture 7" descr="AAAEM.png"/>
          <p:cNvPicPr>
            <a:picLocks noChangeAspect="1"/>
          </p:cNvPicPr>
          <p:nvPr/>
        </p:nvPicPr>
        <p:blipFill rotWithShape="1">
          <a:blip r:embed="rId13">
            <a:extLst>
              <a:ext uri="{28A0092B-C50C-407E-A947-70E740481C1C}">
                <a14:useLocalDpi xmlns:a14="http://schemas.microsoft.com/office/drawing/2010/main" val="0"/>
              </a:ext>
            </a:extLst>
          </a:blip>
          <a:srcRect t="18213" r="7735" b="21315"/>
          <a:stretch/>
        </p:blipFill>
        <p:spPr>
          <a:xfrm>
            <a:off x="6553200" y="6283937"/>
            <a:ext cx="2159000" cy="452428"/>
          </a:xfrm>
          <a:prstGeom prst="rect">
            <a:avLst/>
          </a:prstGeom>
        </p:spPr>
      </p:pic>
    </p:spTree>
    <p:extLst>
      <p:ext uri="{BB962C8B-B14F-4D97-AF65-F5344CB8AC3E}">
        <p14:creationId xmlns:p14="http://schemas.microsoft.com/office/powerpoint/2010/main" val="130624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AAEM logo.jpg"/>
          <p:cNvPicPr>
            <a:picLocks noChangeAspect="1"/>
          </p:cNvPicPr>
          <p:nvPr/>
        </p:nvPicPr>
        <p:blipFill>
          <a:blip r:embed="rId4" cstate="print"/>
          <a:stretch>
            <a:fillRect/>
          </a:stretch>
        </p:blipFill>
        <p:spPr>
          <a:xfrm>
            <a:off x="0" y="6521303"/>
            <a:ext cx="1676400" cy="336697"/>
          </a:xfrm>
          <a:prstGeom prst="rect">
            <a:avLst/>
          </a:prstGeom>
        </p:spPr>
      </p:pic>
    </p:spTree>
    <p:extLst>
      <p:ext uri="{BB962C8B-B14F-4D97-AF65-F5344CB8AC3E}">
        <p14:creationId xmlns:p14="http://schemas.microsoft.com/office/powerpoint/2010/main" val="1094494771"/>
      </p:ext>
    </p:extLst>
  </p:cSld>
  <p:clrMap bg1="dk1" tx1="lt1" bg2="dk2" tx2="lt2" accent1="accent1" accent2="accent2" accent3="accent3" accent4="accent4" accent5="accent5" accent6="accent6" hlink="hlink" folHlink="folHlink"/>
  <p:sldLayoutIdLst>
    <p:sldLayoutId id="214748366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AAEM logo.jpg"/>
          <p:cNvPicPr>
            <a:picLocks noChangeAspect="1"/>
          </p:cNvPicPr>
          <p:nvPr userDrawn="1"/>
        </p:nvPicPr>
        <p:blipFill>
          <a:blip r:embed="rId4" cstate="print"/>
          <a:stretch>
            <a:fillRect/>
          </a:stretch>
        </p:blipFill>
        <p:spPr>
          <a:xfrm>
            <a:off x="0" y="6521303"/>
            <a:ext cx="1676400" cy="336697"/>
          </a:xfrm>
          <a:prstGeom prst="rect">
            <a:avLst/>
          </a:prstGeom>
        </p:spPr>
      </p:pic>
    </p:spTree>
    <p:extLst>
      <p:ext uri="{BB962C8B-B14F-4D97-AF65-F5344CB8AC3E}">
        <p14:creationId xmlns:p14="http://schemas.microsoft.com/office/powerpoint/2010/main" val="2541945720"/>
      </p:ext>
    </p:extLst>
  </p:cSld>
  <p:clrMap bg1="dk1" tx1="lt1" bg2="dk2" tx2="lt2" accent1="accent1" accent2="accent2" accent3="accent3" accent4="accent4" accent5="accent5" accent6="accent6" hlink="hlink" folHlink="folHlink"/>
  <p:sldLayoutIdLst>
    <p:sldLayoutId id="2147483664" r:id="rId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rldefense.com/v3/__https:/ecqi.healthit.gov/ecqm/hosp-outpt/2027/cms1244v1__;!!AU3bcTlGKuA!BnpKCIBikPT8JZ8zEG25cQgasOi6-O2Yjdw4FAYO8JKWgW4yx4vKhTAKkm103IDvwSxuRQK1ceUOzSvhdfvD3Q-e3EKjoZNGpm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9212" y="1611860"/>
            <a:ext cx="7772400" cy="1470025"/>
          </a:xfrm>
        </p:spPr>
        <p:txBody>
          <a:bodyPr>
            <a:normAutofit fontScale="90000"/>
          </a:bodyPr>
          <a:lstStyle/>
          <a:p>
            <a:pPr algn="ctr"/>
            <a:r>
              <a:rPr lang="en-US" sz="4900" b="1" i="1" dirty="0"/>
              <a:t>Academy of Administrators in Academic Emergency Medicine</a:t>
            </a:r>
            <a:br>
              <a:rPr lang="en-US" b="1" dirty="0"/>
            </a:br>
            <a:br>
              <a:rPr lang="en-US" b="1" dirty="0"/>
            </a:br>
            <a:r>
              <a:rPr lang="en-US" b="1" dirty="0">
                <a:solidFill>
                  <a:srgbClr val="FFC000"/>
                </a:solidFill>
              </a:rPr>
              <a:t>Operations</a:t>
            </a:r>
            <a:br>
              <a:rPr lang="en-US" b="1" dirty="0">
                <a:solidFill>
                  <a:srgbClr val="FFC000"/>
                </a:solidFill>
              </a:rPr>
            </a:br>
            <a:r>
              <a:rPr lang="en-US" b="1" dirty="0">
                <a:solidFill>
                  <a:srgbClr val="FFC000"/>
                </a:solidFill>
              </a:rPr>
              <a:t>Fiscal Year 2025</a:t>
            </a:r>
          </a:p>
        </p:txBody>
      </p:sp>
      <p:sp>
        <p:nvSpPr>
          <p:cNvPr id="3" name="TextBox 2"/>
          <p:cNvSpPr txBox="1"/>
          <p:nvPr/>
        </p:nvSpPr>
        <p:spPr>
          <a:xfrm>
            <a:off x="423081" y="5049672"/>
            <a:ext cx="2840714" cy="1323439"/>
          </a:xfrm>
          <a:prstGeom prst="rect">
            <a:avLst/>
          </a:prstGeom>
          <a:noFill/>
        </p:spPr>
        <p:txBody>
          <a:bodyPr wrap="none" rtlCol="0">
            <a:spAutoFit/>
          </a:bodyPr>
          <a:lstStyle/>
          <a:p>
            <a:r>
              <a:rPr lang="en-US" sz="1600" b="1" dirty="0"/>
              <a:t>Greg Archual</a:t>
            </a:r>
          </a:p>
          <a:p>
            <a:r>
              <a:rPr lang="en-US" sz="1600" b="1" dirty="0"/>
              <a:t>Kain Robbins</a:t>
            </a:r>
          </a:p>
          <a:p>
            <a:r>
              <a:rPr lang="en-US" sz="1600" b="1" dirty="0"/>
              <a:t>On behalf of the</a:t>
            </a:r>
          </a:p>
          <a:p>
            <a:r>
              <a:rPr lang="en-US" sz="1600" b="1" dirty="0"/>
              <a:t>AAAEM Benchmark Committee</a:t>
            </a:r>
          </a:p>
          <a:p>
            <a:r>
              <a:rPr lang="en-US" sz="1600" b="1" dirty="0"/>
              <a:t>March, 2026</a:t>
            </a:r>
          </a:p>
        </p:txBody>
      </p:sp>
      <p:pic>
        <p:nvPicPr>
          <p:cNvPr id="4" name="Picture 3"/>
          <p:cNvPicPr>
            <a:picLocks noChangeAspect="1"/>
          </p:cNvPicPr>
          <p:nvPr/>
        </p:nvPicPr>
        <p:blipFill>
          <a:blip r:embed="rId3"/>
          <a:stretch>
            <a:fillRect/>
          </a:stretch>
        </p:blipFill>
        <p:spPr>
          <a:xfrm>
            <a:off x="4421875" y="5070765"/>
            <a:ext cx="2392252" cy="1086903"/>
          </a:xfrm>
          <a:prstGeom prst="rect">
            <a:avLst/>
          </a:prstGeom>
        </p:spPr>
      </p:pic>
    </p:spTree>
    <p:extLst>
      <p:ext uri="{BB962C8B-B14F-4D97-AF65-F5344CB8AC3E}">
        <p14:creationId xmlns:p14="http://schemas.microsoft.com/office/powerpoint/2010/main" val="29135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E9C9D-E30A-66E6-FA48-87798E49E44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35452DB0-7628-ADB9-EAAD-453CFE952CE1}"/>
              </a:ext>
            </a:extLst>
          </p:cNvPr>
          <p:cNvSpPr txBox="1"/>
          <p:nvPr/>
        </p:nvSpPr>
        <p:spPr>
          <a:xfrm>
            <a:off x="293914" y="1592065"/>
            <a:ext cx="8556172" cy="923330"/>
          </a:xfrm>
          <a:prstGeom prst="rect">
            <a:avLst/>
          </a:prstGeom>
          <a:solidFill>
            <a:schemeClr val="bg1"/>
          </a:solidFill>
        </p:spPr>
        <p:txBody>
          <a:bodyPr wrap="square" rtlCol="0">
            <a:spAutoFit/>
          </a:bodyPr>
          <a:lstStyle/>
          <a:p>
            <a:r>
              <a:rPr lang="en-US" b="1" dirty="0"/>
              <a:t>Reporting and Compliance</a:t>
            </a:r>
          </a:p>
          <a:p>
            <a:pPr lvl="1"/>
            <a:endParaRPr lang="en-US" dirty="0"/>
          </a:p>
          <a:p>
            <a:pPr lvl="1"/>
            <a:endParaRPr lang="en-US" dirty="0"/>
          </a:p>
        </p:txBody>
      </p:sp>
      <p:sp>
        <p:nvSpPr>
          <p:cNvPr id="5" name="Title 3">
            <a:extLst>
              <a:ext uri="{FF2B5EF4-FFF2-40B4-BE49-F238E27FC236}">
                <a16:creationId xmlns:a16="http://schemas.microsoft.com/office/drawing/2014/main" id="{E572FBB8-3D97-0339-7A6E-AE131C63C2D2}"/>
              </a:ext>
            </a:extLst>
          </p:cNvPr>
          <p:cNvSpPr>
            <a:spLocks noGrp="1"/>
          </p:cNvSpPr>
          <p:nvPr>
            <p:ph type="title"/>
          </p:nvPr>
        </p:nvSpPr>
        <p:spPr>
          <a:xfrm>
            <a:off x="457200" y="157163"/>
            <a:ext cx="8392886" cy="1143000"/>
          </a:xfrm>
        </p:spPr>
        <p:txBody>
          <a:bodyPr>
            <a:noAutofit/>
          </a:bodyPr>
          <a:lstStyle/>
          <a:p>
            <a:r>
              <a:rPr lang="en-US" sz="3600" dirty="0"/>
              <a:t>Emergency Care Access &amp; Timeliness (ECAT)</a:t>
            </a:r>
          </a:p>
        </p:txBody>
      </p:sp>
      <p:sp>
        <p:nvSpPr>
          <p:cNvPr id="3" name="TextBox 2">
            <a:extLst>
              <a:ext uri="{FF2B5EF4-FFF2-40B4-BE49-F238E27FC236}">
                <a16:creationId xmlns:a16="http://schemas.microsoft.com/office/drawing/2014/main" id="{945AE235-4557-F404-B4DA-902948DAEB80}"/>
              </a:ext>
            </a:extLst>
          </p:cNvPr>
          <p:cNvSpPr txBox="1"/>
          <p:nvPr/>
        </p:nvSpPr>
        <p:spPr>
          <a:xfrm>
            <a:off x="317480" y="2068633"/>
            <a:ext cx="8826519" cy="646331"/>
          </a:xfrm>
          <a:prstGeom prst="rect">
            <a:avLst/>
          </a:prstGeom>
          <a:noFill/>
        </p:spPr>
        <p:txBody>
          <a:bodyPr wrap="square">
            <a:spAutoFit/>
          </a:bodyPr>
          <a:lstStyle/>
          <a:p>
            <a:pPr marL="342900" indent="-342900">
              <a:buFont typeface="Arial" panose="020B0604020202020204" pitchFamily="34" charset="0"/>
              <a:buChar char="•"/>
            </a:pPr>
            <a:r>
              <a:rPr lang="en-US" b="1" dirty="0"/>
              <a:t>Adoption</a:t>
            </a:r>
            <a:r>
              <a:rPr lang="en-US" dirty="0"/>
              <a:t>: Finalized for the </a:t>
            </a:r>
            <a:r>
              <a:rPr lang="en-US" b="1" dirty="0"/>
              <a:t>Hospital Outpatient Quality Reporting (OQR)</a:t>
            </a:r>
            <a:r>
              <a:rPr lang="en-US" dirty="0"/>
              <a:t> and </a:t>
            </a:r>
            <a:r>
              <a:rPr lang="en-US" b="1" dirty="0"/>
              <a:t>Rural Emergency Hospital Quality Reporting (REHQR)</a:t>
            </a:r>
            <a:r>
              <a:rPr lang="en-US" dirty="0"/>
              <a:t> programs in the CY 2026 final rule</a:t>
            </a:r>
          </a:p>
        </p:txBody>
      </p:sp>
      <p:sp>
        <p:nvSpPr>
          <p:cNvPr id="6" name="TextBox 5">
            <a:extLst>
              <a:ext uri="{FF2B5EF4-FFF2-40B4-BE49-F238E27FC236}">
                <a16:creationId xmlns:a16="http://schemas.microsoft.com/office/drawing/2014/main" id="{CFB79203-9A2E-5D93-6B7F-91F94E672D43}"/>
              </a:ext>
            </a:extLst>
          </p:cNvPr>
          <p:cNvSpPr txBox="1"/>
          <p:nvPr/>
        </p:nvSpPr>
        <p:spPr>
          <a:xfrm>
            <a:off x="331620" y="2822200"/>
            <a:ext cx="8518466" cy="646331"/>
          </a:xfrm>
          <a:prstGeom prst="rect">
            <a:avLst/>
          </a:prstGeom>
          <a:noFill/>
        </p:spPr>
        <p:txBody>
          <a:bodyPr wrap="square">
            <a:spAutoFit/>
          </a:bodyPr>
          <a:lstStyle/>
          <a:p>
            <a:pPr marL="342900" indent="-342900">
              <a:buFont typeface="Arial" panose="020B0604020202020204" pitchFamily="34" charset="0"/>
              <a:buChar char="•"/>
            </a:pPr>
            <a:r>
              <a:rPr lang="en-US" b="1" dirty="0"/>
              <a:t>Voluntary reporting</a:t>
            </a:r>
            <a:r>
              <a:rPr lang="en-US" dirty="0"/>
              <a:t>: Expected for CY 2027, then </a:t>
            </a:r>
            <a:r>
              <a:rPr lang="en-US" b="1" dirty="0"/>
              <a:t>mandatory</a:t>
            </a:r>
            <a:r>
              <a:rPr lang="en-US" dirty="0"/>
              <a:t> starting CY 2028 (payment determination CY 2030)</a:t>
            </a:r>
          </a:p>
        </p:txBody>
      </p:sp>
      <p:sp>
        <p:nvSpPr>
          <p:cNvPr id="8" name="TextBox 7">
            <a:extLst>
              <a:ext uri="{FF2B5EF4-FFF2-40B4-BE49-F238E27FC236}">
                <a16:creationId xmlns:a16="http://schemas.microsoft.com/office/drawing/2014/main" id="{38CD7271-5858-953A-9FB8-5D25FE2FAEFF}"/>
              </a:ext>
            </a:extLst>
          </p:cNvPr>
          <p:cNvSpPr txBox="1"/>
          <p:nvPr/>
        </p:nvSpPr>
        <p:spPr>
          <a:xfrm>
            <a:off x="355187" y="3575767"/>
            <a:ext cx="8518466" cy="646331"/>
          </a:xfrm>
          <a:prstGeom prst="rect">
            <a:avLst/>
          </a:prstGeom>
          <a:noFill/>
        </p:spPr>
        <p:txBody>
          <a:bodyPr wrap="square">
            <a:spAutoFit/>
          </a:bodyPr>
          <a:lstStyle/>
          <a:p>
            <a:pPr marL="342900" indent="-342900">
              <a:buFont typeface="Arial" panose="020B0604020202020204" pitchFamily="34" charset="0"/>
              <a:buChar char="•"/>
            </a:pPr>
            <a:r>
              <a:rPr lang="en-US" b="1" dirty="0"/>
              <a:t>Stratification</a:t>
            </a:r>
            <a:r>
              <a:rPr lang="en-US" dirty="0"/>
              <a:t>: Two groups — pediatric with no mental health diagnosis, and adult with no mental health diagnosis </a:t>
            </a:r>
          </a:p>
        </p:txBody>
      </p:sp>
    </p:spTree>
    <p:extLst>
      <p:ext uri="{BB962C8B-B14F-4D97-AF65-F5344CB8AC3E}">
        <p14:creationId xmlns:p14="http://schemas.microsoft.com/office/powerpoint/2010/main" val="272284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5F6B-45CB-7271-858E-99F594182E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499EEE-B7A1-C397-6BDF-422CA022AECB}"/>
              </a:ext>
            </a:extLst>
          </p:cNvPr>
          <p:cNvSpPr>
            <a:spLocks noGrp="1"/>
          </p:cNvSpPr>
          <p:nvPr>
            <p:ph type="title"/>
          </p:nvPr>
        </p:nvSpPr>
        <p:spPr>
          <a:xfrm>
            <a:off x="457200" y="157773"/>
            <a:ext cx="8310282" cy="854597"/>
          </a:xfrm>
        </p:spPr>
        <p:txBody>
          <a:bodyPr>
            <a:noAutofit/>
          </a:bodyPr>
          <a:lstStyle/>
          <a:p>
            <a:r>
              <a:rPr lang="en-US" sz="3600" dirty="0"/>
              <a:t>Emergency Care Access &amp; Timeliness (ECAT)</a:t>
            </a:r>
          </a:p>
        </p:txBody>
      </p:sp>
      <p:sp>
        <p:nvSpPr>
          <p:cNvPr id="10" name="TextBox 9">
            <a:extLst>
              <a:ext uri="{FF2B5EF4-FFF2-40B4-BE49-F238E27FC236}">
                <a16:creationId xmlns:a16="http://schemas.microsoft.com/office/drawing/2014/main" id="{F761AB9A-C448-C1FA-F197-27DA46E9F30E}"/>
              </a:ext>
            </a:extLst>
          </p:cNvPr>
          <p:cNvSpPr txBox="1"/>
          <p:nvPr/>
        </p:nvSpPr>
        <p:spPr>
          <a:xfrm>
            <a:off x="293914" y="1592065"/>
            <a:ext cx="8556172" cy="369332"/>
          </a:xfrm>
          <a:prstGeom prst="rect">
            <a:avLst/>
          </a:prstGeom>
          <a:solidFill>
            <a:schemeClr val="bg1"/>
          </a:solidFill>
        </p:spPr>
        <p:txBody>
          <a:bodyPr wrap="square" rtlCol="0">
            <a:spAutoFit/>
          </a:bodyPr>
          <a:lstStyle/>
          <a:p>
            <a:r>
              <a:rPr lang="en-US" b="1" dirty="0"/>
              <a:t>Strategic Importance</a:t>
            </a:r>
          </a:p>
        </p:txBody>
      </p:sp>
      <p:sp>
        <p:nvSpPr>
          <p:cNvPr id="3" name="TextBox 2">
            <a:extLst>
              <a:ext uri="{FF2B5EF4-FFF2-40B4-BE49-F238E27FC236}">
                <a16:creationId xmlns:a16="http://schemas.microsoft.com/office/drawing/2014/main" id="{C853FC88-C9E6-371F-C389-BC036130B0BC}"/>
              </a:ext>
            </a:extLst>
          </p:cNvPr>
          <p:cNvSpPr txBox="1"/>
          <p:nvPr/>
        </p:nvSpPr>
        <p:spPr>
          <a:xfrm>
            <a:off x="293914" y="2079427"/>
            <a:ext cx="8473568" cy="646331"/>
          </a:xfrm>
          <a:prstGeom prst="rect">
            <a:avLst/>
          </a:prstGeom>
          <a:noFill/>
        </p:spPr>
        <p:txBody>
          <a:bodyPr wrap="square">
            <a:spAutoFit/>
          </a:bodyPr>
          <a:lstStyle/>
          <a:p>
            <a:pPr marL="342900" indent="-342900">
              <a:buFont typeface="Arial" panose="020B0604020202020204" pitchFamily="34" charset="0"/>
              <a:buChar char="•"/>
            </a:pPr>
            <a:r>
              <a:rPr lang="en-US" b="1" dirty="0"/>
              <a:t>Quality &amp; Safety: </a:t>
            </a:r>
            <a:r>
              <a:rPr lang="en-US" dirty="0"/>
              <a:t>Addresses patient safety risks from prolonged waits and overcrowding.</a:t>
            </a:r>
          </a:p>
        </p:txBody>
      </p:sp>
      <p:sp>
        <p:nvSpPr>
          <p:cNvPr id="6" name="TextBox 5">
            <a:extLst>
              <a:ext uri="{FF2B5EF4-FFF2-40B4-BE49-F238E27FC236}">
                <a16:creationId xmlns:a16="http://schemas.microsoft.com/office/drawing/2014/main" id="{210F521B-82A3-3C20-285C-12660A74D7D7}"/>
              </a:ext>
            </a:extLst>
          </p:cNvPr>
          <p:cNvSpPr txBox="1"/>
          <p:nvPr/>
        </p:nvSpPr>
        <p:spPr>
          <a:xfrm>
            <a:off x="317480" y="2725758"/>
            <a:ext cx="8450001" cy="646331"/>
          </a:xfrm>
          <a:prstGeom prst="rect">
            <a:avLst/>
          </a:prstGeom>
          <a:noFill/>
        </p:spPr>
        <p:txBody>
          <a:bodyPr wrap="square">
            <a:spAutoFit/>
          </a:bodyPr>
          <a:lstStyle/>
          <a:p>
            <a:pPr marL="342900" indent="-342900">
              <a:buFont typeface="Arial" panose="020B0604020202020204" pitchFamily="34" charset="0"/>
              <a:buChar char="•"/>
            </a:pPr>
            <a:r>
              <a:rPr lang="en-US" b="1" dirty="0"/>
              <a:t>Payment Impact</a:t>
            </a:r>
            <a:r>
              <a:rPr lang="en-US" dirty="0"/>
              <a:t>: Non-compliance with OQR reporting can trigger a 2% payment rate reduction.</a:t>
            </a:r>
          </a:p>
        </p:txBody>
      </p:sp>
      <p:sp>
        <p:nvSpPr>
          <p:cNvPr id="8" name="TextBox 7">
            <a:extLst>
              <a:ext uri="{FF2B5EF4-FFF2-40B4-BE49-F238E27FC236}">
                <a16:creationId xmlns:a16="http://schemas.microsoft.com/office/drawing/2014/main" id="{CBB40534-9948-D293-4303-067FFD94EBA8}"/>
              </a:ext>
            </a:extLst>
          </p:cNvPr>
          <p:cNvSpPr txBox="1"/>
          <p:nvPr/>
        </p:nvSpPr>
        <p:spPr>
          <a:xfrm>
            <a:off x="317479" y="3426293"/>
            <a:ext cx="8450001" cy="646331"/>
          </a:xfrm>
          <a:prstGeom prst="rect">
            <a:avLst/>
          </a:prstGeom>
          <a:noFill/>
        </p:spPr>
        <p:txBody>
          <a:bodyPr wrap="square">
            <a:spAutoFit/>
          </a:bodyPr>
          <a:lstStyle/>
          <a:p>
            <a:pPr marL="342900" indent="-342900">
              <a:buFont typeface="Arial" panose="020B0604020202020204" pitchFamily="34" charset="0"/>
              <a:buChar char="•"/>
            </a:pPr>
            <a:r>
              <a:rPr lang="en-US" b="1" dirty="0"/>
              <a:t>System-Wide Focus</a:t>
            </a:r>
            <a:r>
              <a:rPr lang="en-US" dirty="0"/>
              <a:t>: Encourages ED and hospital-wide interventions to reduce </a:t>
            </a:r>
            <a:r>
              <a:rPr lang="en-US" dirty="0" err="1"/>
              <a:t>boading</a:t>
            </a:r>
            <a:r>
              <a:rPr lang="en-US" dirty="0"/>
              <a:t> and improve throughput.</a:t>
            </a:r>
          </a:p>
        </p:txBody>
      </p:sp>
    </p:spTree>
    <p:extLst>
      <p:ext uri="{BB962C8B-B14F-4D97-AF65-F5344CB8AC3E}">
        <p14:creationId xmlns:p14="http://schemas.microsoft.com/office/powerpoint/2010/main" val="21420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2E1A0-ED3E-D00D-FBAF-47F94F0625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1985A6-2B2D-57D4-224C-E5F0B6921311}"/>
              </a:ext>
            </a:extLst>
          </p:cNvPr>
          <p:cNvSpPr>
            <a:spLocks noGrp="1"/>
          </p:cNvSpPr>
          <p:nvPr>
            <p:ph type="title"/>
          </p:nvPr>
        </p:nvSpPr>
        <p:spPr>
          <a:xfrm>
            <a:off x="457200" y="157773"/>
            <a:ext cx="8310282" cy="854597"/>
          </a:xfrm>
        </p:spPr>
        <p:txBody>
          <a:bodyPr>
            <a:noAutofit/>
          </a:bodyPr>
          <a:lstStyle/>
          <a:p>
            <a:r>
              <a:rPr lang="en-US" sz="3600" dirty="0"/>
              <a:t>Emergency Care Access &amp; Timeliness (ECAT)</a:t>
            </a:r>
          </a:p>
        </p:txBody>
      </p:sp>
      <p:sp>
        <p:nvSpPr>
          <p:cNvPr id="10" name="TextBox 9">
            <a:extLst>
              <a:ext uri="{FF2B5EF4-FFF2-40B4-BE49-F238E27FC236}">
                <a16:creationId xmlns:a16="http://schemas.microsoft.com/office/drawing/2014/main" id="{11B79F5B-1044-3D7B-9415-4A2D2BDCB8BF}"/>
              </a:ext>
            </a:extLst>
          </p:cNvPr>
          <p:cNvSpPr txBox="1"/>
          <p:nvPr/>
        </p:nvSpPr>
        <p:spPr>
          <a:xfrm>
            <a:off x="293914" y="1592065"/>
            <a:ext cx="8556172" cy="3139321"/>
          </a:xfrm>
          <a:prstGeom prst="rect">
            <a:avLst/>
          </a:prstGeom>
          <a:solidFill>
            <a:schemeClr val="bg1"/>
          </a:solidFill>
        </p:spPr>
        <p:txBody>
          <a:bodyPr wrap="square" rtlCol="0">
            <a:spAutoFit/>
          </a:bodyPr>
          <a:lstStyle/>
          <a:p>
            <a:r>
              <a:rPr lang="en-US" b="1" dirty="0"/>
              <a:t>Key Takeaways</a:t>
            </a:r>
          </a:p>
          <a:p>
            <a:pPr marL="285750" indent="-285750">
              <a:buFont typeface="Arial" panose="020B0604020202020204" pitchFamily="34" charset="0"/>
              <a:buChar char="•"/>
            </a:pPr>
            <a:r>
              <a:rPr lang="en-US" dirty="0"/>
              <a:t>More detailed specs and guides for hospitals to report the data will come out in October</a:t>
            </a:r>
          </a:p>
          <a:p>
            <a:pPr marL="285750" indent="-285750">
              <a:buFont typeface="Arial" panose="020B0604020202020204" pitchFamily="34" charset="0"/>
              <a:buChar char="•"/>
            </a:pPr>
            <a:r>
              <a:rPr lang="en-US" dirty="0"/>
              <a:t>Hospitals and any stakeholder can submit implementation comments till then at </a:t>
            </a:r>
            <a:r>
              <a:rPr lang="en-US" u="sng" dirty="0">
                <a:hlinkClick r:id="rId3"/>
              </a:rPr>
              <a:t>https://ecqi.healthit.gov/ecqm/hosp-outpt/2027/cms1244v1</a:t>
            </a:r>
            <a:endParaRPr lang="en-US" dirty="0"/>
          </a:p>
          <a:p>
            <a:pPr marL="285750" indent="-285750">
              <a:buFont typeface="Arial" panose="020B0604020202020204" pitchFamily="34" charset="0"/>
              <a:buChar char="•"/>
            </a:pPr>
            <a:r>
              <a:rPr lang="en-US" dirty="0"/>
              <a:t>CY2027 will be voluntary reporting</a:t>
            </a:r>
          </a:p>
          <a:p>
            <a:pPr marL="285750" indent="-285750">
              <a:buFont typeface="Arial" panose="020B0604020202020204" pitchFamily="34" charset="0"/>
              <a:buChar char="•"/>
            </a:pPr>
            <a:r>
              <a:rPr lang="en-US" dirty="0"/>
              <a:t>CY2028 will be mandatory reporting of the measure in the CMS HOQR measure – payment penalty if not reported</a:t>
            </a:r>
          </a:p>
          <a:p>
            <a:pPr marL="285750" indent="-285750">
              <a:buFont typeface="Arial" panose="020B0604020202020204" pitchFamily="34" charset="0"/>
              <a:buChar char="•"/>
            </a:pPr>
            <a:r>
              <a:rPr lang="en-US" dirty="0"/>
              <a:t>In future may be part of hospital Value Based Purchasing, etc.</a:t>
            </a:r>
          </a:p>
          <a:p>
            <a:pPr marL="285750" indent="-285750">
              <a:buFont typeface="Arial" panose="020B0604020202020204" pitchFamily="34" charset="0"/>
              <a:buChar char="•"/>
            </a:pPr>
            <a:r>
              <a:rPr lang="en-US" dirty="0"/>
              <a:t>Measure was designed by many SAEM members as experts, built to push the needle on boarding and not blame the ED</a:t>
            </a:r>
          </a:p>
        </p:txBody>
      </p:sp>
    </p:spTree>
    <p:extLst>
      <p:ext uri="{BB962C8B-B14F-4D97-AF65-F5344CB8AC3E}">
        <p14:creationId xmlns:p14="http://schemas.microsoft.com/office/powerpoint/2010/main" val="293577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BB879-2D0B-6557-61EC-164E171DB6F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AE6768B-7EF2-90D6-82B8-FE56FEDB3515}"/>
              </a:ext>
            </a:extLst>
          </p:cNvPr>
          <p:cNvSpPr>
            <a:spLocks noGrp="1"/>
          </p:cNvSpPr>
          <p:nvPr>
            <p:ph type="title"/>
          </p:nvPr>
        </p:nvSpPr>
        <p:spPr/>
        <p:txBody>
          <a:bodyPr>
            <a:normAutofit/>
          </a:bodyPr>
          <a:lstStyle/>
          <a:p>
            <a:r>
              <a:rPr lang="en-US" sz="4000" b="1" dirty="0"/>
              <a:t>New questions</a:t>
            </a:r>
            <a:endParaRPr lang="en-US" sz="4000" b="1" dirty="0">
              <a:highlight>
                <a:srgbClr val="FFFF00"/>
              </a:highlight>
            </a:endParaRPr>
          </a:p>
        </p:txBody>
      </p:sp>
      <p:sp>
        <p:nvSpPr>
          <p:cNvPr id="2" name="Content Placeholder 1">
            <a:extLst>
              <a:ext uri="{FF2B5EF4-FFF2-40B4-BE49-F238E27FC236}">
                <a16:creationId xmlns:a16="http://schemas.microsoft.com/office/drawing/2014/main" id="{51B9F739-ABB0-1ECE-5966-CECA62809C77}"/>
              </a:ext>
            </a:extLst>
          </p:cNvPr>
          <p:cNvSpPr>
            <a:spLocks noGrp="1"/>
          </p:cNvSpPr>
          <p:nvPr>
            <p:ph sz="half" idx="1"/>
          </p:nvPr>
        </p:nvSpPr>
        <p:spPr>
          <a:xfrm>
            <a:off x="617119" y="1473537"/>
            <a:ext cx="4789372" cy="3770697"/>
          </a:xfrm>
        </p:spPr>
        <p:txBody>
          <a:bodyPr>
            <a:noAutofit/>
          </a:bodyPr>
          <a:lstStyle/>
          <a:p>
            <a:r>
              <a:rPr lang="en-US" sz="2200" b="1" dirty="0"/>
              <a:t>Geriatrics</a:t>
            </a:r>
          </a:p>
          <a:p>
            <a:pPr lvl="1"/>
            <a:r>
              <a:rPr lang="en-US" sz="1800" dirty="0"/>
              <a:t>Geriatric ED Accreditation</a:t>
            </a:r>
          </a:p>
          <a:p>
            <a:pPr lvl="1"/>
            <a:r>
              <a:rPr lang="en-US" sz="1800" dirty="0"/>
              <a:t>LOS – Admitted/</a:t>
            </a:r>
            <a:r>
              <a:rPr lang="en-US" sz="1800" dirty="0" err="1"/>
              <a:t>Transfered</a:t>
            </a:r>
            <a:r>
              <a:rPr lang="en-US" sz="1800" dirty="0"/>
              <a:t> Patients</a:t>
            </a:r>
          </a:p>
          <a:p>
            <a:pPr lvl="1"/>
            <a:r>
              <a:rPr lang="en-US" sz="1800" dirty="0"/>
              <a:t>LOS – Discharged Patients</a:t>
            </a:r>
          </a:p>
          <a:p>
            <a:r>
              <a:rPr lang="en-US" sz="2200" b="1" dirty="0"/>
              <a:t>UME:</a:t>
            </a:r>
          </a:p>
          <a:p>
            <a:pPr lvl="1"/>
            <a:r>
              <a:rPr lang="en-US" sz="1800" dirty="0"/>
              <a:t>Faculty Support/Leadership</a:t>
            </a:r>
          </a:p>
          <a:p>
            <a:pPr lvl="1"/>
            <a:r>
              <a:rPr lang="en-US" sz="1800" dirty="0"/>
              <a:t>Number of Students</a:t>
            </a:r>
            <a:endParaRPr lang="en-US" sz="500" b="1" dirty="0"/>
          </a:p>
          <a:p>
            <a:pPr lvl="1"/>
            <a:r>
              <a:rPr lang="en-US" sz="1800" dirty="0"/>
              <a:t>Courses</a:t>
            </a:r>
          </a:p>
          <a:p>
            <a:pPr lvl="1"/>
            <a:r>
              <a:rPr lang="en-US" sz="1800" dirty="0"/>
              <a:t>Clerkship Offerings/Evaluations</a:t>
            </a:r>
            <a:endParaRPr lang="en-US" sz="500" b="1" dirty="0"/>
          </a:p>
          <a:p>
            <a:r>
              <a:rPr lang="en-US" sz="2200" b="1" dirty="0"/>
              <a:t>Throughput data:</a:t>
            </a:r>
          </a:p>
          <a:p>
            <a:pPr lvl="1"/>
            <a:r>
              <a:rPr lang="en-US" sz="1800" dirty="0"/>
              <a:t>Annual Total Physician Clinical Hours</a:t>
            </a:r>
          </a:p>
          <a:p>
            <a:pPr lvl="1"/>
            <a:r>
              <a:rPr lang="en-US" sz="1800" dirty="0"/>
              <a:t>Annual Total APP Clinical Hours</a:t>
            </a:r>
            <a:endParaRPr lang="en-US" sz="1800" dirty="0">
              <a:highlight>
                <a:srgbClr val="FFFF00"/>
              </a:highlight>
            </a:endParaRPr>
          </a:p>
          <a:p>
            <a:pPr lvl="1"/>
            <a:r>
              <a:rPr lang="en-US" sz="1800" dirty="0"/>
              <a:t>Boarder Cap ICU &amp; Non-ICU Patients</a:t>
            </a:r>
          </a:p>
          <a:p>
            <a:pPr lvl="1"/>
            <a:r>
              <a:rPr lang="en-US" sz="1800" dirty="0"/>
              <a:t># of Critically-ill &amp; Injured ED Patients</a:t>
            </a:r>
          </a:p>
          <a:p>
            <a:endParaRPr lang="en-US" sz="1800" dirty="0"/>
          </a:p>
        </p:txBody>
      </p:sp>
      <p:pic>
        <p:nvPicPr>
          <p:cNvPr id="1026" name="Picture 2" descr="Tips for Hospital Patients | Vanguard Communications Research | Denver, CO">
            <a:extLst>
              <a:ext uri="{FF2B5EF4-FFF2-40B4-BE49-F238E27FC236}">
                <a16:creationId xmlns:a16="http://schemas.microsoft.com/office/drawing/2014/main" id="{E386EA8A-2064-F068-B1C6-C649C1448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10" y="1977616"/>
            <a:ext cx="3138733" cy="17635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CS - About the National Hospital Care Survey">
            <a:extLst>
              <a:ext uri="{FF2B5EF4-FFF2-40B4-BE49-F238E27FC236}">
                <a16:creationId xmlns:a16="http://schemas.microsoft.com/office/drawing/2014/main" id="{1F830B5A-82FD-0C8D-5242-42F142603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4700" y="4088243"/>
            <a:ext cx="2935552" cy="182955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C2D94114-A2B8-0615-2E98-D4EEAD4C5519}"/>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29016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67F4-C435-1662-5E64-1CBF15F63A88}"/>
              </a:ext>
            </a:extLst>
          </p:cNvPr>
          <p:cNvSpPr>
            <a:spLocks noGrp="1"/>
          </p:cNvSpPr>
          <p:nvPr>
            <p:ph type="title"/>
          </p:nvPr>
        </p:nvSpPr>
        <p:spPr/>
        <p:txBody>
          <a:bodyPr/>
          <a:lstStyle/>
          <a:p>
            <a:r>
              <a:rPr lang="en-US" dirty="0"/>
              <a:t>Boarder Caps</a:t>
            </a:r>
          </a:p>
        </p:txBody>
      </p:sp>
      <p:sp>
        <p:nvSpPr>
          <p:cNvPr id="3" name="Content Placeholder 2">
            <a:extLst>
              <a:ext uri="{FF2B5EF4-FFF2-40B4-BE49-F238E27FC236}">
                <a16:creationId xmlns:a16="http://schemas.microsoft.com/office/drawing/2014/main" id="{9890E7F8-F72A-1F8B-FFE4-B5351524B47E}"/>
              </a:ext>
            </a:extLst>
          </p:cNvPr>
          <p:cNvSpPr>
            <a:spLocks noGrp="1"/>
          </p:cNvSpPr>
          <p:nvPr>
            <p:ph idx="1"/>
          </p:nvPr>
        </p:nvSpPr>
        <p:spPr/>
        <p:txBody>
          <a:bodyPr/>
          <a:lstStyle/>
          <a:p>
            <a:r>
              <a:rPr lang="en-US" dirty="0"/>
              <a:t>23% of us have boarder caps for non-ICU patients</a:t>
            </a:r>
          </a:p>
          <a:p>
            <a:r>
              <a:rPr lang="en-US" dirty="0"/>
              <a:t>10% of us have boarder caps for ICU patients</a:t>
            </a:r>
          </a:p>
          <a:p>
            <a:endParaRPr lang="en-US" dirty="0"/>
          </a:p>
        </p:txBody>
      </p:sp>
    </p:spTree>
    <p:extLst>
      <p:ext uri="{BB962C8B-B14F-4D97-AF65-F5344CB8AC3E}">
        <p14:creationId xmlns:p14="http://schemas.microsoft.com/office/powerpoint/2010/main" val="34262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5D36B-75D1-FFB6-177D-C210FA5E144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0358CD8-F675-374D-A22B-A994BE809A5F}"/>
              </a:ext>
            </a:extLst>
          </p:cNvPr>
          <p:cNvGrpSpPr/>
          <p:nvPr/>
        </p:nvGrpSpPr>
        <p:grpSpPr>
          <a:xfrm>
            <a:off x="2685106" y="1981200"/>
            <a:ext cx="3707488" cy="3869714"/>
            <a:chOff x="5638800" y="3352800"/>
            <a:chExt cx="2819400" cy="3034028"/>
          </a:xfrm>
        </p:grpSpPr>
        <p:sp>
          <p:nvSpPr>
            <p:cNvPr id="5" name="Isosceles Triangle 4">
              <a:extLst>
                <a:ext uri="{FF2B5EF4-FFF2-40B4-BE49-F238E27FC236}">
                  <a16:creationId xmlns:a16="http://schemas.microsoft.com/office/drawing/2014/main" id="{EA1637EC-95DC-CCC7-0B76-940B2D4AF51E}"/>
                </a:ext>
              </a:extLst>
            </p:cNvPr>
            <p:cNvSpPr/>
            <p:nvPr/>
          </p:nvSpPr>
          <p:spPr bwMode="auto">
            <a:xfrm>
              <a:off x="5638800" y="3352800"/>
              <a:ext cx="2819400" cy="2362200"/>
            </a:xfrm>
            <a:prstGeom prst="triangle">
              <a:avLst/>
            </a:prstGeom>
            <a:gradFill>
              <a:gsLst>
                <a:gs pos="0">
                  <a:srgbClr val="FBE4AE"/>
                </a:gs>
                <a:gs pos="13000">
                  <a:srgbClr val="BD922A"/>
                </a:gs>
                <a:gs pos="21001">
                  <a:srgbClr val="BD922A"/>
                </a:gs>
                <a:gs pos="63000">
                  <a:srgbClr val="FBE4AE"/>
                </a:gs>
                <a:gs pos="78000">
                  <a:srgbClr val="BD922A"/>
                </a:gs>
                <a:gs pos="83000">
                  <a:srgbClr val="835E17"/>
                </a:gs>
                <a:gs pos="87000">
                  <a:srgbClr val="A28949"/>
                </a:gs>
                <a:gs pos="100000">
                  <a:srgbClr val="FAE3B7"/>
                </a:gs>
              </a:gsLst>
              <a:lin ang="16200000" scaled="0"/>
            </a:gradFill>
            <a:ln>
              <a:headEnd type="none" w="med" len="med"/>
              <a:tailEnd type="none" w="med" len="med"/>
            </a:ln>
            <a:effectLst>
              <a:outerShdw blurRad="50800" dist="38100" sx="110000" sy="110000" algn="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6" name="TextBox 5">
              <a:extLst>
                <a:ext uri="{FF2B5EF4-FFF2-40B4-BE49-F238E27FC236}">
                  <a16:creationId xmlns:a16="http://schemas.microsoft.com/office/drawing/2014/main" id="{147363CF-812E-DFAB-DFD9-7F1359AD4B65}"/>
                </a:ext>
              </a:extLst>
            </p:cNvPr>
            <p:cNvSpPr txBox="1"/>
            <p:nvPr/>
          </p:nvSpPr>
          <p:spPr>
            <a:xfrm rot="17896086">
              <a:off x="5295838" y="4106708"/>
              <a:ext cx="1500549" cy="4915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Calibri"/>
                  <a:ea typeface="+mn-ea"/>
                  <a:cs typeface="+mn-cs"/>
                </a:rPr>
                <a:t>Research</a:t>
              </a:r>
            </a:p>
          </p:txBody>
        </p:sp>
        <p:sp>
          <p:nvSpPr>
            <p:cNvPr id="7" name="TextBox 6">
              <a:extLst>
                <a:ext uri="{FF2B5EF4-FFF2-40B4-BE49-F238E27FC236}">
                  <a16:creationId xmlns:a16="http://schemas.microsoft.com/office/drawing/2014/main" id="{F033C72C-9963-C885-8455-5C340887D203}"/>
                </a:ext>
              </a:extLst>
            </p:cNvPr>
            <p:cNvSpPr txBox="1"/>
            <p:nvPr/>
          </p:nvSpPr>
          <p:spPr>
            <a:xfrm rot="3412212">
              <a:off x="7342804" y="4060970"/>
              <a:ext cx="1457063" cy="4915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Teaching</a:t>
              </a:r>
            </a:p>
          </p:txBody>
        </p:sp>
        <p:sp>
          <p:nvSpPr>
            <p:cNvPr id="8" name="TextBox 7">
              <a:extLst>
                <a:ext uri="{FF2B5EF4-FFF2-40B4-BE49-F238E27FC236}">
                  <a16:creationId xmlns:a16="http://schemas.microsoft.com/office/drawing/2014/main" id="{D32B0072-908B-AB55-4B27-A0EE781E731B}"/>
                </a:ext>
              </a:extLst>
            </p:cNvPr>
            <p:cNvSpPr txBox="1"/>
            <p:nvPr/>
          </p:nvSpPr>
          <p:spPr>
            <a:xfrm>
              <a:off x="6458785" y="5880076"/>
              <a:ext cx="1179427" cy="50675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Clinical</a:t>
              </a:r>
            </a:p>
          </p:txBody>
        </p:sp>
      </p:grpSp>
      <p:sp>
        <p:nvSpPr>
          <p:cNvPr id="10" name="Title 9">
            <a:extLst>
              <a:ext uri="{FF2B5EF4-FFF2-40B4-BE49-F238E27FC236}">
                <a16:creationId xmlns:a16="http://schemas.microsoft.com/office/drawing/2014/main" id="{3966957E-ADC7-6C83-588A-C4F89F252B00}"/>
              </a:ext>
            </a:extLst>
          </p:cNvPr>
          <p:cNvSpPr>
            <a:spLocks noGrp="1"/>
          </p:cNvSpPr>
          <p:nvPr>
            <p:ph type="title" idx="4294967295"/>
          </p:nvPr>
        </p:nvSpPr>
        <p:spPr>
          <a:xfrm>
            <a:off x="347849" y="127375"/>
            <a:ext cx="8382000" cy="996950"/>
          </a:xfrm>
        </p:spPr>
        <p:txBody>
          <a:bodyPr>
            <a:normAutofit fontScale="90000"/>
          </a:bodyPr>
          <a:lstStyle/>
          <a:p>
            <a:pPr algn="ctr"/>
            <a:r>
              <a:rPr lang="en-US" sz="3600" b="1" dirty="0"/>
              <a:t>Academic Emergency Medicine</a:t>
            </a:r>
            <a:br>
              <a:rPr lang="en-US" sz="3600" b="1" dirty="0"/>
            </a:br>
            <a:r>
              <a:rPr lang="en-US" sz="3600" b="1" dirty="0"/>
              <a:t>Tripartite Mission</a:t>
            </a:r>
          </a:p>
        </p:txBody>
      </p:sp>
    </p:spTree>
    <p:extLst>
      <p:ext uri="{BB962C8B-B14F-4D97-AF65-F5344CB8AC3E}">
        <p14:creationId xmlns:p14="http://schemas.microsoft.com/office/powerpoint/2010/main" val="3718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B72AE-C97C-B7C4-DB40-017E38A42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937CB-053B-06C2-1ABB-21C0EDF6FDA3}"/>
              </a:ext>
            </a:extLst>
          </p:cNvPr>
          <p:cNvSpPr>
            <a:spLocks noGrp="1"/>
          </p:cNvSpPr>
          <p:nvPr>
            <p:ph type="title"/>
          </p:nvPr>
        </p:nvSpPr>
        <p:spPr/>
        <p:txBody>
          <a:bodyPr>
            <a:normAutofit/>
          </a:bodyPr>
          <a:lstStyle/>
          <a:p>
            <a:r>
              <a:rPr lang="en-US" dirty="0"/>
              <a:t>Staffing and Efficiency</a:t>
            </a:r>
            <a:endParaRPr lang="en-US" dirty="0">
              <a:highlight>
                <a:srgbClr val="FFFF00"/>
              </a:highlight>
            </a:endParaRPr>
          </a:p>
        </p:txBody>
      </p:sp>
      <p:graphicFrame>
        <p:nvGraphicFramePr>
          <p:cNvPr id="3" name="Table 2">
            <a:extLst>
              <a:ext uri="{FF2B5EF4-FFF2-40B4-BE49-F238E27FC236}">
                <a16:creationId xmlns:a16="http://schemas.microsoft.com/office/drawing/2014/main" id="{47F1B2AE-B75E-BADF-CC3E-A5AAD7625034}"/>
              </a:ext>
            </a:extLst>
          </p:cNvPr>
          <p:cNvGraphicFramePr>
            <a:graphicFrameLocks noGrp="1"/>
          </p:cNvGraphicFramePr>
          <p:nvPr/>
        </p:nvGraphicFramePr>
        <p:xfrm>
          <a:off x="2286000" y="2316408"/>
          <a:ext cx="4572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558818669"/>
                    </a:ext>
                  </a:extLst>
                </a:gridCol>
                <a:gridCol w="1524000">
                  <a:extLst>
                    <a:ext uri="{9D8B030D-6E8A-4147-A177-3AD203B41FA5}">
                      <a16:colId xmlns:a16="http://schemas.microsoft.com/office/drawing/2014/main" val="976269874"/>
                    </a:ext>
                  </a:extLst>
                </a:gridCol>
                <a:gridCol w="1524000">
                  <a:extLst>
                    <a:ext uri="{9D8B030D-6E8A-4147-A177-3AD203B41FA5}">
                      <a16:colId xmlns:a16="http://schemas.microsoft.com/office/drawing/2014/main" val="1889719184"/>
                    </a:ext>
                  </a:extLst>
                </a:gridCol>
              </a:tblGrid>
              <a:tr h="370840">
                <a:tc>
                  <a:txBody>
                    <a:bodyPr/>
                    <a:lstStyle/>
                    <a:p>
                      <a:pPr algn="ctr"/>
                      <a:r>
                        <a:rPr lang="en-US"/>
                        <a:t>PGY</a:t>
                      </a:r>
                    </a:p>
                  </a:txBody>
                  <a:tcPr anchor="ctr"/>
                </a:tc>
                <a:tc>
                  <a:txBody>
                    <a:bodyPr/>
                    <a:lstStyle/>
                    <a:p>
                      <a:pPr algn="ctr"/>
                      <a:r>
                        <a:rPr lang="en-US"/>
                        <a:t>Year 3</a:t>
                      </a:r>
                    </a:p>
                  </a:txBody>
                  <a:tcPr anchor="ctr"/>
                </a:tc>
                <a:tc>
                  <a:txBody>
                    <a:bodyPr/>
                    <a:lstStyle/>
                    <a:p>
                      <a:pPr algn="ctr"/>
                      <a:r>
                        <a:rPr lang="en-US"/>
                        <a:t>Year 4</a:t>
                      </a:r>
                    </a:p>
                  </a:txBody>
                  <a:tcPr anchor="ctr"/>
                </a:tc>
                <a:extLst>
                  <a:ext uri="{0D108BD9-81ED-4DB2-BD59-A6C34878D82A}">
                    <a16:rowId xmlns:a16="http://schemas.microsoft.com/office/drawing/2014/main" val="597795062"/>
                  </a:ext>
                </a:extLst>
              </a:tr>
              <a:tr h="370840">
                <a:tc>
                  <a:txBody>
                    <a:bodyPr/>
                    <a:lstStyle/>
                    <a:p>
                      <a:pPr algn="ctr"/>
                      <a:r>
                        <a:rPr lang="en-US"/>
                        <a:t>PGY1 Hours</a:t>
                      </a:r>
                    </a:p>
                  </a:txBody>
                  <a:tcPr anchor="ctr"/>
                </a:tc>
                <a:tc>
                  <a:txBody>
                    <a:bodyPr/>
                    <a:lstStyle/>
                    <a:p>
                      <a:pPr algn="ctr"/>
                      <a:r>
                        <a:rPr lang="en-US"/>
                        <a:t>172</a:t>
                      </a:r>
                    </a:p>
                  </a:txBody>
                  <a:tcPr anchor="ctr"/>
                </a:tc>
                <a:tc>
                  <a:txBody>
                    <a:bodyPr/>
                    <a:lstStyle/>
                    <a:p>
                      <a:pPr algn="ctr"/>
                      <a:r>
                        <a:rPr lang="en-US"/>
                        <a:t>175</a:t>
                      </a:r>
                    </a:p>
                  </a:txBody>
                  <a:tcPr anchor="ctr"/>
                </a:tc>
                <a:extLst>
                  <a:ext uri="{0D108BD9-81ED-4DB2-BD59-A6C34878D82A}">
                    <a16:rowId xmlns:a16="http://schemas.microsoft.com/office/drawing/2014/main" val="3900150907"/>
                  </a:ext>
                </a:extLst>
              </a:tr>
              <a:tr h="370840">
                <a:tc>
                  <a:txBody>
                    <a:bodyPr/>
                    <a:lstStyle/>
                    <a:p>
                      <a:pPr algn="ctr"/>
                      <a:r>
                        <a:rPr lang="en-US"/>
                        <a:t>PGY2 Hours</a:t>
                      </a:r>
                    </a:p>
                  </a:txBody>
                  <a:tcPr anchor="ctr"/>
                </a:tc>
                <a:tc>
                  <a:txBody>
                    <a:bodyPr/>
                    <a:lstStyle/>
                    <a:p>
                      <a:pPr algn="ctr"/>
                      <a:r>
                        <a:rPr lang="en-US"/>
                        <a:t>163</a:t>
                      </a:r>
                    </a:p>
                  </a:txBody>
                  <a:tcPr anchor="ctr"/>
                </a:tc>
                <a:tc>
                  <a:txBody>
                    <a:bodyPr/>
                    <a:lstStyle/>
                    <a:p>
                      <a:pPr algn="ctr"/>
                      <a:r>
                        <a:rPr lang="en-US"/>
                        <a:t>170</a:t>
                      </a:r>
                    </a:p>
                  </a:txBody>
                  <a:tcPr anchor="ctr"/>
                </a:tc>
                <a:extLst>
                  <a:ext uri="{0D108BD9-81ED-4DB2-BD59-A6C34878D82A}">
                    <a16:rowId xmlns:a16="http://schemas.microsoft.com/office/drawing/2014/main" val="597245813"/>
                  </a:ext>
                </a:extLst>
              </a:tr>
              <a:tr h="370840">
                <a:tc>
                  <a:txBody>
                    <a:bodyPr/>
                    <a:lstStyle/>
                    <a:p>
                      <a:pPr algn="ctr"/>
                      <a:r>
                        <a:rPr lang="en-US"/>
                        <a:t>PGY3 Hours</a:t>
                      </a:r>
                    </a:p>
                  </a:txBody>
                  <a:tcPr anchor="ctr"/>
                </a:tc>
                <a:tc>
                  <a:txBody>
                    <a:bodyPr/>
                    <a:lstStyle/>
                    <a:p>
                      <a:pPr algn="ctr"/>
                      <a:r>
                        <a:rPr lang="en-US"/>
                        <a:t>156</a:t>
                      </a:r>
                    </a:p>
                  </a:txBody>
                  <a:tcPr anchor="ctr"/>
                </a:tc>
                <a:tc>
                  <a:txBody>
                    <a:bodyPr/>
                    <a:lstStyle/>
                    <a:p>
                      <a:pPr algn="ctr"/>
                      <a:r>
                        <a:rPr lang="en-US"/>
                        <a:t>159</a:t>
                      </a:r>
                    </a:p>
                  </a:txBody>
                  <a:tcPr anchor="ctr"/>
                </a:tc>
                <a:extLst>
                  <a:ext uri="{0D108BD9-81ED-4DB2-BD59-A6C34878D82A}">
                    <a16:rowId xmlns:a16="http://schemas.microsoft.com/office/drawing/2014/main" val="1912502778"/>
                  </a:ext>
                </a:extLst>
              </a:tr>
              <a:tr h="370840">
                <a:tc>
                  <a:txBody>
                    <a:bodyPr/>
                    <a:lstStyle/>
                    <a:p>
                      <a:pPr algn="ctr"/>
                      <a:r>
                        <a:rPr lang="en-US"/>
                        <a:t>PGY4 Hours</a:t>
                      </a:r>
                    </a:p>
                  </a:txBody>
                  <a:tcPr anchor="ctr"/>
                </a:tc>
                <a:tc>
                  <a:txBody>
                    <a:bodyPr/>
                    <a:lstStyle/>
                    <a:p>
                      <a:pPr algn="ctr"/>
                      <a:r>
                        <a:rPr lang="en-US"/>
                        <a:t>-</a:t>
                      </a:r>
                    </a:p>
                  </a:txBody>
                  <a:tcPr anchor="ctr"/>
                </a:tc>
                <a:tc>
                  <a:txBody>
                    <a:bodyPr/>
                    <a:lstStyle/>
                    <a:p>
                      <a:pPr algn="ctr"/>
                      <a:r>
                        <a:rPr lang="en-US"/>
                        <a:t>145</a:t>
                      </a:r>
                    </a:p>
                  </a:txBody>
                  <a:tcPr anchor="ctr"/>
                </a:tc>
                <a:extLst>
                  <a:ext uri="{0D108BD9-81ED-4DB2-BD59-A6C34878D82A}">
                    <a16:rowId xmlns:a16="http://schemas.microsoft.com/office/drawing/2014/main" val="2841525971"/>
                  </a:ext>
                </a:extLst>
              </a:tr>
            </a:tbl>
          </a:graphicData>
        </a:graphic>
      </p:graphicFrame>
      <p:sp>
        <p:nvSpPr>
          <p:cNvPr id="7" name="TextBox 6">
            <a:extLst>
              <a:ext uri="{FF2B5EF4-FFF2-40B4-BE49-F238E27FC236}">
                <a16:creationId xmlns:a16="http://schemas.microsoft.com/office/drawing/2014/main" id="{C1077DAF-92F1-2AE8-F2F0-998CC0A62E3A}"/>
              </a:ext>
            </a:extLst>
          </p:cNvPr>
          <p:cNvSpPr txBox="1"/>
          <p:nvPr/>
        </p:nvSpPr>
        <p:spPr>
          <a:xfrm>
            <a:off x="2688166" y="1921443"/>
            <a:ext cx="3623733" cy="369332"/>
          </a:xfrm>
          <a:prstGeom prst="rect">
            <a:avLst/>
          </a:prstGeom>
          <a:noFill/>
        </p:spPr>
        <p:txBody>
          <a:bodyPr wrap="square" rtlCol="0">
            <a:spAutoFit/>
          </a:bodyPr>
          <a:lstStyle/>
          <a:p>
            <a:r>
              <a:rPr lang="en-US" dirty="0"/>
              <a:t>Staffing in Department – Block Hours</a:t>
            </a:r>
          </a:p>
        </p:txBody>
      </p:sp>
    </p:spTree>
    <p:extLst>
      <p:ext uri="{BB962C8B-B14F-4D97-AF65-F5344CB8AC3E}">
        <p14:creationId xmlns:p14="http://schemas.microsoft.com/office/powerpoint/2010/main" val="328951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13A2F-975B-83CB-D124-8D2123062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2C13EE-68E6-2378-E9ED-13164C068717}"/>
              </a:ext>
            </a:extLst>
          </p:cNvPr>
          <p:cNvSpPr>
            <a:spLocks noGrp="1"/>
          </p:cNvSpPr>
          <p:nvPr>
            <p:ph type="title"/>
          </p:nvPr>
        </p:nvSpPr>
        <p:spPr/>
        <p:txBody>
          <a:bodyPr>
            <a:normAutofit/>
          </a:bodyPr>
          <a:lstStyle/>
          <a:p>
            <a:r>
              <a:rPr lang="en-US" dirty="0"/>
              <a:t>Staffing and Efficiency</a:t>
            </a:r>
            <a:endParaRPr lang="en-US" dirty="0">
              <a:highlight>
                <a:srgbClr val="FFFF00"/>
              </a:highlight>
            </a:endParaRPr>
          </a:p>
        </p:txBody>
      </p:sp>
      <p:graphicFrame>
        <p:nvGraphicFramePr>
          <p:cNvPr id="5" name="Chart 4">
            <a:extLst>
              <a:ext uri="{FF2B5EF4-FFF2-40B4-BE49-F238E27FC236}">
                <a16:creationId xmlns:a16="http://schemas.microsoft.com/office/drawing/2014/main" id="{E72EDB07-5CF6-448A-8704-CC5653B187AD}"/>
              </a:ext>
            </a:extLst>
          </p:cNvPr>
          <p:cNvGraphicFramePr>
            <a:graphicFrameLocks/>
          </p:cNvGraphicFramePr>
          <p:nvPr/>
        </p:nvGraphicFramePr>
        <p:xfrm>
          <a:off x="591671" y="1785769"/>
          <a:ext cx="7853081" cy="40341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619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AF721-6130-4F68-2F62-81ABCEAB86C5}"/>
              </a:ext>
            </a:extLst>
          </p:cNvPr>
          <p:cNvSpPr>
            <a:spLocks noGrp="1"/>
          </p:cNvSpPr>
          <p:nvPr>
            <p:ph type="title"/>
          </p:nvPr>
        </p:nvSpPr>
        <p:spPr>
          <a:xfrm>
            <a:off x="457200" y="6945"/>
            <a:ext cx="8229600" cy="1143000"/>
          </a:xfrm>
        </p:spPr>
        <p:txBody>
          <a:bodyPr>
            <a:normAutofit fontScale="90000"/>
          </a:bodyPr>
          <a:lstStyle/>
          <a:p>
            <a:r>
              <a:rPr lang="en-US" dirty="0"/>
              <a:t>Total Clinical Hours in Emergency Department during Residency</a:t>
            </a:r>
          </a:p>
        </p:txBody>
      </p:sp>
      <p:graphicFrame>
        <p:nvGraphicFramePr>
          <p:cNvPr id="7" name="Content Placeholder 6">
            <a:extLst>
              <a:ext uri="{FF2B5EF4-FFF2-40B4-BE49-F238E27FC236}">
                <a16:creationId xmlns:a16="http://schemas.microsoft.com/office/drawing/2014/main" id="{3B1ACB03-B936-5A06-0B84-3E0BEE7FECDE}"/>
              </a:ext>
            </a:extLst>
          </p:cNvPr>
          <p:cNvGraphicFramePr>
            <a:graphicFrameLocks noGrp="1"/>
          </p:cNvGraphicFramePr>
          <p:nvPr>
            <p:ph idx="1"/>
          </p:nvPr>
        </p:nvGraphicFramePr>
        <p:xfrm>
          <a:off x="1657977" y="2421653"/>
          <a:ext cx="5807947" cy="1625678"/>
        </p:xfrm>
        <a:graphic>
          <a:graphicData uri="http://schemas.openxmlformats.org/drawingml/2006/table">
            <a:tbl>
              <a:tblPr>
                <a:tableStyleId>{5C22544A-7EE6-4342-B048-85BDC9FD1C3A}</a:tableStyleId>
              </a:tblPr>
              <a:tblGrid>
                <a:gridCol w="1538529">
                  <a:extLst>
                    <a:ext uri="{9D8B030D-6E8A-4147-A177-3AD203B41FA5}">
                      <a16:colId xmlns:a16="http://schemas.microsoft.com/office/drawing/2014/main" val="2394244755"/>
                    </a:ext>
                  </a:extLst>
                </a:gridCol>
                <a:gridCol w="4269418">
                  <a:extLst>
                    <a:ext uri="{9D8B030D-6E8A-4147-A177-3AD203B41FA5}">
                      <a16:colId xmlns:a16="http://schemas.microsoft.com/office/drawing/2014/main" val="2667770651"/>
                    </a:ext>
                  </a:extLst>
                </a:gridCol>
              </a:tblGrid>
              <a:tr h="812839">
                <a:tc>
                  <a:txBody>
                    <a:bodyPr/>
                    <a:lstStyle/>
                    <a:p>
                      <a:pPr algn="ctr" fontAlgn="b">
                        <a:buNone/>
                      </a:pPr>
                      <a:r>
                        <a:rPr lang="en-US" sz="3600" u="none" strike="noStrike" dirty="0">
                          <a:effectLst/>
                        </a:rPr>
                        <a:t>3 year </a:t>
                      </a:r>
                      <a:endParaRPr lang="en-US" sz="3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en-US" sz="3600" u="none" strike="noStrike" dirty="0">
                          <a:effectLst/>
                        </a:rPr>
                        <a:t>3317</a:t>
                      </a:r>
                      <a:endParaRPr lang="en-US" sz="3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64971394"/>
                  </a:ext>
                </a:extLst>
              </a:tr>
              <a:tr h="812839">
                <a:tc>
                  <a:txBody>
                    <a:bodyPr/>
                    <a:lstStyle/>
                    <a:p>
                      <a:pPr algn="ctr" fontAlgn="b">
                        <a:buNone/>
                      </a:pPr>
                      <a:r>
                        <a:rPr lang="en-US" sz="3600" u="none" strike="noStrike">
                          <a:effectLst/>
                        </a:rPr>
                        <a:t>4 year</a:t>
                      </a:r>
                      <a:endParaRPr lang="en-US" sz="3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en-US" sz="3600" u="none" strike="noStrike" dirty="0">
                          <a:effectLst/>
                        </a:rPr>
                        <a:t>3454</a:t>
                      </a:r>
                      <a:endParaRPr lang="en-US" sz="3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6267880"/>
                  </a:ext>
                </a:extLst>
              </a:tr>
            </a:tbl>
          </a:graphicData>
        </a:graphic>
      </p:graphicFrame>
    </p:spTree>
    <p:extLst>
      <p:ext uri="{BB962C8B-B14F-4D97-AF65-F5344CB8AC3E}">
        <p14:creationId xmlns:p14="http://schemas.microsoft.com/office/powerpoint/2010/main" val="59196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05A8-E60C-ED98-725A-EDD084C48CBB}"/>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3D32DDF-25B7-93FF-4C28-A1D2410854EA}"/>
              </a:ext>
            </a:extLst>
          </p:cNvPr>
          <p:cNvGrpSpPr/>
          <p:nvPr/>
        </p:nvGrpSpPr>
        <p:grpSpPr>
          <a:xfrm>
            <a:off x="2685106" y="1981200"/>
            <a:ext cx="3707488" cy="3864088"/>
            <a:chOff x="5638800" y="3352800"/>
            <a:chExt cx="2819400" cy="3029617"/>
          </a:xfrm>
        </p:grpSpPr>
        <p:sp>
          <p:nvSpPr>
            <p:cNvPr id="5" name="Isosceles Triangle 4">
              <a:extLst>
                <a:ext uri="{FF2B5EF4-FFF2-40B4-BE49-F238E27FC236}">
                  <a16:creationId xmlns:a16="http://schemas.microsoft.com/office/drawing/2014/main" id="{5D594B3C-7FDC-CB2B-5934-2CD4FA952040}"/>
                </a:ext>
              </a:extLst>
            </p:cNvPr>
            <p:cNvSpPr/>
            <p:nvPr/>
          </p:nvSpPr>
          <p:spPr bwMode="auto">
            <a:xfrm>
              <a:off x="5638800" y="3352800"/>
              <a:ext cx="2819400" cy="2362200"/>
            </a:xfrm>
            <a:prstGeom prst="triangle">
              <a:avLst/>
            </a:prstGeom>
            <a:gradFill>
              <a:gsLst>
                <a:gs pos="0">
                  <a:srgbClr val="FBE4AE"/>
                </a:gs>
                <a:gs pos="13000">
                  <a:srgbClr val="BD922A"/>
                </a:gs>
                <a:gs pos="21001">
                  <a:srgbClr val="BD922A"/>
                </a:gs>
                <a:gs pos="63000">
                  <a:srgbClr val="FBE4AE"/>
                </a:gs>
                <a:gs pos="78000">
                  <a:srgbClr val="BD922A"/>
                </a:gs>
                <a:gs pos="83000">
                  <a:srgbClr val="835E17"/>
                </a:gs>
                <a:gs pos="87000">
                  <a:srgbClr val="A28949"/>
                </a:gs>
                <a:gs pos="100000">
                  <a:srgbClr val="FAE3B7"/>
                </a:gs>
              </a:gsLst>
              <a:lin ang="16200000" scaled="0"/>
            </a:gradFill>
            <a:ln>
              <a:headEnd type="none" w="med" len="med"/>
              <a:tailEnd type="none" w="med" len="med"/>
            </a:ln>
            <a:effectLst>
              <a:outerShdw blurRad="50800" dist="38100" sx="110000" sy="110000" algn="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6" name="TextBox 5">
              <a:extLst>
                <a:ext uri="{FF2B5EF4-FFF2-40B4-BE49-F238E27FC236}">
                  <a16:creationId xmlns:a16="http://schemas.microsoft.com/office/drawing/2014/main" id="{759502D6-B2BD-D8F3-66D9-E8C6C875F142}"/>
                </a:ext>
              </a:extLst>
            </p:cNvPr>
            <p:cNvSpPr txBox="1"/>
            <p:nvPr/>
          </p:nvSpPr>
          <p:spPr>
            <a:xfrm rot="17896086">
              <a:off x="5295838" y="4106708"/>
              <a:ext cx="1500549" cy="4915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Calibri"/>
                  <a:ea typeface="+mn-ea"/>
                  <a:cs typeface="+mn-cs"/>
                </a:rPr>
                <a:t>Research</a:t>
              </a:r>
            </a:p>
          </p:txBody>
        </p:sp>
        <p:sp>
          <p:nvSpPr>
            <p:cNvPr id="7" name="TextBox 6">
              <a:extLst>
                <a:ext uri="{FF2B5EF4-FFF2-40B4-BE49-F238E27FC236}">
                  <a16:creationId xmlns:a16="http://schemas.microsoft.com/office/drawing/2014/main" id="{47B187BE-FC45-8A1B-2BAB-EA8DCF8A398F}"/>
                </a:ext>
              </a:extLst>
            </p:cNvPr>
            <p:cNvSpPr txBox="1"/>
            <p:nvPr/>
          </p:nvSpPr>
          <p:spPr>
            <a:xfrm rot="3412212">
              <a:off x="7342804" y="4060970"/>
              <a:ext cx="1457063" cy="4915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Calibri"/>
                  <a:ea typeface="+mn-ea"/>
                  <a:cs typeface="+mn-cs"/>
                </a:rPr>
                <a:t>Teaching</a:t>
              </a:r>
            </a:p>
          </p:txBody>
        </p:sp>
        <p:sp>
          <p:nvSpPr>
            <p:cNvPr id="8" name="TextBox 7">
              <a:extLst>
                <a:ext uri="{FF2B5EF4-FFF2-40B4-BE49-F238E27FC236}">
                  <a16:creationId xmlns:a16="http://schemas.microsoft.com/office/drawing/2014/main" id="{FAE982D6-7D02-A234-1625-B4EEB9A90ACE}"/>
                </a:ext>
              </a:extLst>
            </p:cNvPr>
            <p:cNvSpPr txBox="1"/>
            <p:nvPr/>
          </p:nvSpPr>
          <p:spPr>
            <a:xfrm>
              <a:off x="6458785" y="5875665"/>
              <a:ext cx="1179427" cy="50675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Clinical</a:t>
              </a:r>
            </a:p>
          </p:txBody>
        </p:sp>
      </p:grpSp>
      <p:sp>
        <p:nvSpPr>
          <p:cNvPr id="10" name="Title 9">
            <a:extLst>
              <a:ext uri="{FF2B5EF4-FFF2-40B4-BE49-F238E27FC236}">
                <a16:creationId xmlns:a16="http://schemas.microsoft.com/office/drawing/2014/main" id="{57B53558-3B70-CE79-BEE8-C934118B96D2}"/>
              </a:ext>
            </a:extLst>
          </p:cNvPr>
          <p:cNvSpPr>
            <a:spLocks noGrp="1"/>
          </p:cNvSpPr>
          <p:nvPr>
            <p:ph type="title" idx="4294967295"/>
          </p:nvPr>
        </p:nvSpPr>
        <p:spPr>
          <a:xfrm>
            <a:off x="347849" y="127375"/>
            <a:ext cx="8382000" cy="996950"/>
          </a:xfrm>
        </p:spPr>
        <p:txBody>
          <a:bodyPr>
            <a:normAutofit fontScale="90000"/>
          </a:bodyPr>
          <a:lstStyle/>
          <a:p>
            <a:pPr algn="ctr"/>
            <a:r>
              <a:rPr lang="en-US" sz="3600" b="1" dirty="0"/>
              <a:t>Academic Emergency Medicine</a:t>
            </a:r>
            <a:br>
              <a:rPr lang="en-US" sz="3600" b="1" dirty="0"/>
            </a:br>
            <a:r>
              <a:rPr lang="en-US" sz="3600" b="1" dirty="0"/>
              <a:t>Tripartite Mission</a:t>
            </a:r>
          </a:p>
        </p:txBody>
      </p:sp>
    </p:spTree>
    <p:extLst>
      <p:ext uri="{BB962C8B-B14F-4D97-AF65-F5344CB8AC3E}">
        <p14:creationId xmlns:p14="http://schemas.microsoft.com/office/powerpoint/2010/main" val="21023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5">
          <a:extLst>
            <a:ext uri="{FF2B5EF4-FFF2-40B4-BE49-F238E27FC236}">
              <a16:creationId xmlns:a16="http://schemas.microsoft.com/office/drawing/2014/main" id="{C2A5F33E-F791-A7F0-4C11-1E2DF1204543}"/>
            </a:ext>
          </a:extLst>
        </p:cNvPr>
        <p:cNvGrpSpPr/>
        <p:nvPr/>
      </p:nvGrpSpPr>
      <p:grpSpPr>
        <a:xfrm>
          <a:off x="0" y="0"/>
          <a:ext cx="0" cy="0"/>
          <a:chOff x="0" y="0"/>
          <a:chExt cx="0" cy="0"/>
        </a:xfrm>
      </p:grpSpPr>
      <p:sp>
        <p:nvSpPr>
          <p:cNvPr id="446" name="Google Shape;446;gc8ee795922_2_6">
            <a:extLst>
              <a:ext uri="{FF2B5EF4-FFF2-40B4-BE49-F238E27FC236}">
                <a16:creationId xmlns:a16="http://schemas.microsoft.com/office/drawing/2014/main" id="{4B125F1D-BA8E-9E9F-2FEA-772768A78EB2}"/>
              </a:ext>
            </a:extLst>
          </p:cNvPr>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400"/>
              <a:buFont typeface="Arial Narrow"/>
              <a:buNone/>
            </a:pPr>
            <a:r>
              <a:rPr lang="en-US" b="1" dirty="0">
                <a:latin typeface="Arial Narrow"/>
                <a:ea typeface="Arial Narrow"/>
                <a:cs typeface="Arial Narrow"/>
                <a:sym typeface="Arial Narrow"/>
              </a:rPr>
              <a:t>Benchmark Committee Members</a:t>
            </a:r>
            <a:endParaRPr dirty="0"/>
          </a:p>
        </p:txBody>
      </p:sp>
      <p:sp>
        <p:nvSpPr>
          <p:cNvPr id="447" name="Google Shape;447;gc8ee795922_2_6">
            <a:extLst>
              <a:ext uri="{FF2B5EF4-FFF2-40B4-BE49-F238E27FC236}">
                <a16:creationId xmlns:a16="http://schemas.microsoft.com/office/drawing/2014/main" id="{2F6700A3-4EA2-5F06-BA7F-0652BFB67E53}"/>
              </a:ext>
            </a:extLst>
          </p:cNvPr>
          <p:cNvSpPr txBox="1">
            <a:spLocks noGrp="1"/>
          </p:cNvSpPr>
          <p:nvPr>
            <p:ph type="body" idx="1"/>
          </p:nvPr>
        </p:nvSpPr>
        <p:spPr>
          <a:xfrm>
            <a:off x="304800" y="1560443"/>
            <a:ext cx="8745071" cy="4840357"/>
          </a:xfrm>
          <a:prstGeom prst="rect">
            <a:avLst/>
          </a:prstGeom>
          <a:noFill/>
          <a:ln>
            <a:noFill/>
          </a:ln>
        </p:spPr>
        <p:txBody>
          <a:bodyPr spcFirstLastPara="1" wrap="square" lIns="91425" tIns="45700" rIns="91425" bIns="45700" anchor="t" anchorCtr="0">
            <a:normAutofit/>
          </a:bodyPr>
          <a:lstStyle/>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Gregory M. Archual, MBA (Co-Chair) 	 	Kain Robbins (Co-Chair)	</a:t>
            </a: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Benton Baker, MBA						Chad Cannon, MD	</a:t>
            </a: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David Christiansen, MBA					Kevin Crawford, MS</a:t>
            </a:r>
          </a:p>
          <a:p>
            <a:pPr marL="0" marR="0" indent="0">
              <a:lnSpc>
                <a:spcPct val="107000"/>
              </a:lnSpc>
              <a:spcBef>
                <a:spcPts val="0"/>
              </a:spcBef>
              <a:spcAft>
                <a:spcPts val="800"/>
              </a:spcAft>
              <a:buNone/>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Greg Davis. MHA						Deborah Dierks, MD, MBS</a:t>
            </a: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rPr>
              <a:t>Sara Engle, MBA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Frank Jurkiewicz, MBA</a:t>
            </a: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Bonnie Lemelin, MBA					Kenny Lopiano, PhD (Huron/Roundtable)</a:t>
            </a: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Steve Maxwell, MSM					Becky McGowan, MBA</a:t>
            </a:r>
            <a:endPar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Ashlee Melendez, MSPH, BSN			Jennifer Patton Muir, EdD, MBA</a:t>
            </a:r>
          </a:p>
          <a:p>
            <a:pPr marL="0" marR="0" indent="0">
              <a:lnSpc>
                <a:spcPct val="107000"/>
              </a:lnSpc>
              <a:spcBef>
                <a:spcPts val="0"/>
              </a:spcBef>
              <a:spcAft>
                <a:spcPts val="800"/>
              </a:spcAft>
              <a:buNone/>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Adrian Lopez Ranger					John Rottenborn, MBA</a:t>
            </a: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James Scheulen, PA, MBA (Emeriti)		Ken Taylor, MBA		    	</a:t>
            </a: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Alyssa Tyransky, MTDA					Arjun Venkatesh, MD, MBA, MHS	</a:t>
            </a:r>
          </a:p>
          <a:p>
            <a:pPr marL="0" marR="0" indent="0">
              <a:lnSpc>
                <a:spcPct val="107000"/>
              </a:lnSpc>
              <a:spcBef>
                <a:spcPts val="0"/>
              </a:spcBef>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Gregory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Volturo</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MD					</a:t>
            </a: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Wes Zeger, DO</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solidFill>
                <a:srgbClr val="144A94"/>
              </a:solidFill>
              <a:effectLst/>
              <a:latin typeface="Calibri" panose="020F0502020204030204" pitchFamily="34" charset="0"/>
              <a:ea typeface="Calibri" panose="020F0502020204030204" pitchFamily="34" charset="0"/>
              <a:cs typeface="Times New Roman" panose="02020603050405020304" pitchFamily="18" charset="0"/>
            </a:endParaRPr>
          </a:p>
          <a:p>
            <a:pPr>
              <a:buSzPct val="72580"/>
            </a:pPr>
            <a:endParaRPr lang="en-US" dirty="0"/>
          </a:p>
          <a:p>
            <a:pPr marL="457200" lvl="0" indent="-342900" algn="l" rtl="0">
              <a:lnSpc>
                <a:spcPct val="100000"/>
              </a:lnSpc>
              <a:spcBef>
                <a:spcPts val="360"/>
              </a:spcBef>
              <a:spcAft>
                <a:spcPts val="0"/>
              </a:spcAft>
              <a:buSzPct val="72580"/>
              <a:buChar char="•"/>
            </a:pPr>
            <a:endParaRPr dirty="0"/>
          </a:p>
          <a:p>
            <a:pPr marL="0" lvl="0" indent="0" algn="l" rtl="0">
              <a:lnSpc>
                <a:spcPct val="100000"/>
              </a:lnSpc>
              <a:spcBef>
                <a:spcPts val="592"/>
              </a:spcBef>
              <a:spcAft>
                <a:spcPts val="0"/>
              </a:spcAft>
              <a:buClr>
                <a:schemeClr val="dk1"/>
              </a:buClr>
              <a:buSzPct val="100000"/>
              <a:buNone/>
            </a:pPr>
            <a:endParaRPr lang="en-US" dirty="0"/>
          </a:p>
        </p:txBody>
      </p:sp>
    </p:spTree>
    <p:extLst>
      <p:ext uri="{BB962C8B-B14F-4D97-AF65-F5344CB8AC3E}">
        <p14:creationId xmlns:p14="http://schemas.microsoft.com/office/powerpoint/2010/main" val="129659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Operations Management: Definition, Examples, and Strategies - Edureka">
            <a:extLst>
              <a:ext uri="{FF2B5EF4-FFF2-40B4-BE49-F238E27FC236}">
                <a16:creationId xmlns:a16="http://schemas.microsoft.com/office/drawing/2014/main" id="{DE4F4E43-84FE-41E6-902C-CC6A7D02C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4" y="0"/>
            <a:ext cx="9098886" cy="52636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4010FA-AE01-46CC-9E28-069E1AEA9848}"/>
              </a:ext>
            </a:extLst>
          </p:cNvPr>
          <p:cNvSpPr txBox="1"/>
          <p:nvPr/>
        </p:nvSpPr>
        <p:spPr>
          <a:xfrm>
            <a:off x="760186" y="4476918"/>
            <a:ext cx="1268616" cy="1015663"/>
          </a:xfrm>
          <a:prstGeom prst="rect">
            <a:avLst/>
          </a:prstGeom>
          <a:solidFill>
            <a:schemeClr val="bg1"/>
          </a:solidFill>
        </p:spPr>
        <p:txBody>
          <a:bodyPr wrap="square" rtlCol="0">
            <a:spAutoFit/>
          </a:bodyPr>
          <a:lstStyle/>
          <a:p>
            <a:pPr algn="ctr"/>
            <a:r>
              <a:rPr lang="en-US" sz="2000" b="1" dirty="0"/>
              <a:t>Increasing</a:t>
            </a:r>
          </a:p>
          <a:p>
            <a:pPr algn="ctr"/>
            <a:r>
              <a:rPr lang="en-US" sz="2000" b="1" dirty="0"/>
              <a:t>Process</a:t>
            </a:r>
          </a:p>
          <a:p>
            <a:pPr algn="ctr"/>
            <a:r>
              <a:rPr lang="en-US" sz="2000" b="1" dirty="0"/>
              <a:t> time</a:t>
            </a:r>
          </a:p>
        </p:txBody>
      </p:sp>
      <p:sp>
        <p:nvSpPr>
          <p:cNvPr id="9" name="TextBox 8">
            <a:extLst>
              <a:ext uri="{FF2B5EF4-FFF2-40B4-BE49-F238E27FC236}">
                <a16:creationId xmlns:a16="http://schemas.microsoft.com/office/drawing/2014/main" id="{0141E883-7EF7-45F2-9FD5-C29704513F05}"/>
              </a:ext>
            </a:extLst>
          </p:cNvPr>
          <p:cNvSpPr txBox="1"/>
          <p:nvPr/>
        </p:nvSpPr>
        <p:spPr>
          <a:xfrm>
            <a:off x="2671198" y="4514329"/>
            <a:ext cx="1686680" cy="1015663"/>
          </a:xfrm>
          <a:prstGeom prst="rect">
            <a:avLst/>
          </a:prstGeom>
          <a:solidFill>
            <a:schemeClr val="bg1"/>
          </a:solidFill>
        </p:spPr>
        <p:txBody>
          <a:bodyPr wrap="square" rtlCol="0">
            <a:spAutoFit/>
          </a:bodyPr>
          <a:lstStyle/>
          <a:p>
            <a:pPr algn="ctr"/>
            <a:r>
              <a:rPr lang="en-US" sz="2000" b="1" dirty="0"/>
              <a:t>Limited</a:t>
            </a:r>
          </a:p>
          <a:p>
            <a:pPr algn="ctr"/>
            <a:r>
              <a:rPr lang="en-US" sz="2000" b="1" dirty="0"/>
              <a:t>Capacity/High</a:t>
            </a:r>
          </a:p>
          <a:p>
            <a:pPr algn="ctr"/>
            <a:r>
              <a:rPr lang="en-US" sz="2000" b="1" dirty="0"/>
              <a:t> Occupancy</a:t>
            </a:r>
          </a:p>
        </p:txBody>
      </p:sp>
      <p:sp>
        <p:nvSpPr>
          <p:cNvPr id="10" name="TextBox 9">
            <a:extLst>
              <a:ext uri="{FF2B5EF4-FFF2-40B4-BE49-F238E27FC236}">
                <a16:creationId xmlns:a16="http://schemas.microsoft.com/office/drawing/2014/main" id="{91EFF097-184A-4635-9DB0-52BF1D895DBE}"/>
              </a:ext>
            </a:extLst>
          </p:cNvPr>
          <p:cNvSpPr txBox="1"/>
          <p:nvPr/>
        </p:nvSpPr>
        <p:spPr>
          <a:xfrm>
            <a:off x="4749533" y="4524152"/>
            <a:ext cx="1731436" cy="1015663"/>
          </a:xfrm>
          <a:prstGeom prst="rect">
            <a:avLst/>
          </a:prstGeom>
          <a:solidFill>
            <a:schemeClr val="bg1"/>
          </a:solidFill>
        </p:spPr>
        <p:txBody>
          <a:bodyPr wrap="square" rtlCol="0">
            <a:spAutoFit/>
          </a:bodyPr>
          <a:lstStyle/>
          <a:p>
            <a:pPr algn="ctr"/>
            <a:r>
              <a:rPr lang="en-US" sz="2000" b="1" dirty="0"/>
              <a:t>Bed Hour</a:t>
            </a:r>
          </a:p>
          <a:p>
            <a:pPr algn="ctr"/>
            <a:r>
              <a:rPr lang="en-US" sz="2000" b="1" dirty="0"/>
              <a:t> Utilization</a:t>
            </a:r>
          </a:p>
          <a:p>
            <a:pPr algn="ctr"/>
            <a:r>
              <a:rPr lang="en-US" sz="2000" b="1" dirty="0"/>
              <a:t>Non-Emergent</a:t>
            </a:r>
          </a:p>
        </p:txBody>
      </p:sp>
      <p:sp>
        <p:nvSpPr>
          <p:cNvPr id="11" name="TextBox 10">
            <a:extLst>
              <a:ext uri="{FF2B5EF4-FFF2-40B4-BE49-F238E27FC236}">
                <a16:creationId xmlns:a16="http://schemas.microsoft.com/office/drawing/2014/main" id="{C98AE622-C615-4BB3-ADB8-BC9EA21781CC}"/>
              </a:ext>
            </a:extLst>
          </p:cNvPr>
          <p:cNvSpPr txBox="1"/>
          <p:nvPr/>
        </p:nvSpPr>
        <p:spPr>
          <a:xfrm>
            <a:off x="6720823" y="4476917"/>
            <a:ext cx="1999265" cy="1015663"/>
          </a:xfrm>
          <a:prstGeom prst="rect">
            <a:avLst/>
          </a:prstGeom>
          <a:solidFill>
            <a:schemeClr val="bg1"/>
          </a:solidFill>
        </p:spPr>
        <p:txBody>
          <a:bodyPr wrap="square" rtlCol="0">
            <a:spAutoFit/>
          </a:bodyPr>
          <a:lstStyle/>
          <a:p>
            <a:pPr algn="ctr"/>
            <a:r>
              <a:rPr lang="en-US" sz="2000" b="1" dirty="0"/>
              <a:t>Internal Flow</a:t>
            </a:r>
          </a:p>
          <a:p>
            <a:pPr algn="ctr"/>
            <a:r>
              <a:rPr lang="en-US" sz="2000" b="1" dirty="0"/>
              <a:t>and</a:t>
            </a:r>
          </a:p>
          <a:p>
            <a:pPr algn="ctr"/>
            <a:r>
              <a:rPr lang="en-US" sz="2000" b="1" dirty="0"/>
              <a:t> Decision Making</a:t>
            </a:r>
          </a:p>
        </p:txBody>
      </p:sp>
    </p:spTree>
    <p:extLst>
      <p:ext uri="{BB962C8B-B14F-4D97-AF65-F5344CB8AC3E}">
        <p14:creationId xmlns:p14="http://schemas.microsoft.com/office/powerpoint/2010/main" val="75681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2AFFA-D935-E766-4272-815A312A8A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DC8320-3613-BA2D-C88B-1C7E79C0F863}"/>
              </a:ext>
            </a:extLst>
          </p:cNvPr>
          <p:cNvSpPr>
            <a:spLocks noGrp="1"/>
          </p:cNvSpPr>
          <p:nvPr>
            <p:ph type="title"/>
          </p:nvPr>
        </p:nvSpPr>
        <p:spPr/>
        <p:txBody>
          <a:bodyPr>
            <a:normAutofit/>
          </a:bodyPr>
          <a:lstStyle/>
          <a:p>
            <a:r>
              <a:rPr lang="en-US" dirty="0"/>
              <a:t>Hospital Operations</a:t>
            </a:r>
          </a:p>
        </p:txBody>
      </p:sp>
      <p:sp>
        <p:nvSpPr>
          <p:cNvPr id="10" name="TextBox 9">
            <a:extLst>
              <a:ext uri="{FF2B5EF4-FFF2-40B4-BE49-F238E27FC236}">
                <a16:creationId xmlns:a16="http://schemas.microsoft.com/office/drawing/2014/main" id="{022A78C0-0A24-0769-7D4A-1E8876E27B79}"/>
              </a:ext>
            </a:extLst>
          </p:cNvPr>
          <p:cNvSpPr txBox="1"/>
          <p:nvPr/>
        </p:nvSpPr>
        <p:spPr>
          <a:xfrm>
            <a:off x="1025719" y="1766236"/>
            <a:ext cx="7553739" cy="2508379"/>
          </a:xfrm>
          <a:prstGeom prst="rect">
            <a:avLst/>
          </a:prstGeom>
          <a:solidFill>
            <a:schemeClr val="bg1"/>
          </a:solidFill>
        </p:spPr>
        <p:txBody>
          <a:bodyPr wrap="square" rtlCol="0">
            <a:spAutoFit/>
          </a:bodyPr>
          <a:lstStyle/>
          <a:p>
            <a:pPr algn="ctr"/>
            <a:r>
              <a:rPr lang="en-US" sz="2800" b="1" i="1" dirty="0">
                <a:solidFill>
                  <a:srgbClr val="C00000"/>
                </a:solidFill>
              </a:rPr>
              <a:t>Staffed (628) vs Licensed (707) Beds: 89% (Mean)</a:t>
            </a:r>
          </a:p>
          <a:p>
            <a:pPr algn="ctr"/>
            <a:endParaRPr lang="en-US" sz="1100" b="1" i="1" dirty="0">
              <a:solidFill>
                <a:srgbClr val="C00000"/>
              </a:solidFill>
            </a:endParaRPr>
          </a:p>
          <a:p>
            <a:pPr algn="ctr"/>
            <a:r>
              <a:rPr lang="en-US" sz="2400" b="1" i="1" dirty="0">
                <a:solidFill>
                  <a:schemeClr val="tx2"/>
                </a:solidFill>
              </a:rPr>
              <a:t>Inpatients from ED: 54% (Academic)</a:t>
            </a:r>
          </a:p>
          <a:p>
            <a:pPr algn="ctr"/>
            <a:r>
              <a:rPr lang="en-US" sz="2400" b="1" i="1" dirty="0">
                <a:solidFill>
                  <a:schemeClr val="tx2"/>
                </a:solidFill>
              </a:rPr>
              <a:t>Inpatients from ED: 89% (Community)</a:t>
            </a:r>
          </a:p>
          <a:p>
            <a:pPr algn="ctr"/>
            <a:endParaRPr lang="en-US" sz="1100" b="1" dirty="0"/>
          </a:p>
          <a:p>
            <a:pPr algn="ctr"/>
            <a:r>
              <a:rPr lang="en-US" sz="2400" b="1" i="1" dirty="0"/>
              <a:t>Academic Median Inpatient Bed Turnover per Year – 59</a:t>
            </a:r>
          </a:p>
          <a:p>
            <a:pPr algn="ctr"/>
            <a:endParaRPr lang="en-US" sz="1100" b="1" i="1" dirty="0"/>
          </a:p>
          <a:p>
            <a:pPr algn="ctr"/>
            <a:r>
              <a:rPr lang="en-US" sz="2400" b="1" i="1" dirty="0"/>
              <a:t>Community Median Inpatient Bed Turnover per Year – 80</a:t>
            </a:r>
          </a:p>
        </p:txBody>
      </p:sp>
      <p:pic>
        <p:nvPicPr>
          <p:cNvPr id="6" name="Picture 5">
            <a:extLst>
              <a:ext uri="{FF2B5EF4-FFF2-40B4-BE49-F238E27FC236}">
                <a16:creationId xmlns:a16="http://schemas.microsoft.com/office/drawing/2014/main" id="{075FB9FE-9CF5-2DBC-A28B-DFB82204E57C}"/>
              </a:ext>
            </a:extLst>
          </p:cNvPr>
          <p:cNvPicPr>
            <a:picLocks noChangeAspect="1"/>
          </p:cNvPicPr>
          <p:nvPr/>
        </p:nvPicPr>
        <p:blipFill>
          <a:blip r:embed="rId3"/>
          <a:stretch>
            <a:fillRect/>
          </a:stretch>
        </p:blipFill>
        <p:spPr>
          <a:xfrm>
            <a:off x="616017" y="5091764"/>
            <a:ext cx="8070783" cy="1631535"/>
          </a:xfrm>
          <a:prstGeom prst="rect">
            <a:avLst/>
          </a:prstGeom>
        </p:spPr>
      </p:pic>
    </p:spTree>
    <p:extLst>
      <p:ext uri="{BB962C8B-B14F-4D97-AF65-F5344CB8AC3E}">
        <p14:creationId xmlns:p14="http://schemas.microsoft.com/office/powerpoint/2010/main" val="98642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0E143-136B-0417-D793-892E7A950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7E5ED-61D8-A6B9-CBF1-63971FB3B550}"/>
              </a:ext>
            </a:extLst>
          </p:cNvPr>
          <p:cNvSpPr>
            <a:spLocks noGrp="1"/>
          </p:cNvSpPr>
          <p:nvPr>
            <p:ph type="title"/>
          </p:nvPr>
        </p:nvSpPr>
        <p:spPr>
          <a:xfrm>
            <a:off x="263858" y="276788"/>
            <a:ext cx="8229600" cy="734444"/>
          </a:xfrm>
        </p:spPr>
        <p:txBody>
          <a:bodyPr>
            <a:normAutofit fontScale="90000"/>
          </a:bodyPr>
          <a:lstStyle/>
          <a:p>
            <a:r>
              <a:rPr lang="en-US" dirty="0">
                <a:solidFill>
                  <a:srgbClr val="FFFF00"/>
                </a:solidFill>
              </a:rPr>
              <a:t>The Academic ED</a:t>
            </a:r>
            <a:endParaRPr lang="en-US" dirty="0">
              <a:solidFill>
                <a:srgbClr val="FFFF00"/>
              </a:solidFill>
              <a:highlight>
                <a:srgbClr val="FFFF00"/>
              </a:highlight>
            </a:endParaRPr>
          </a:p>
        </p:txBody>
      </p:sp>
      <p:sp>
        <p:nvSpPr>
          <p:cNvPr id="3" name="TextBox 2">
            <a:extLst>
              <a:ext uri="{FF2B5EF4-FFF2-40B4-BE49-F238E27FC236}">
                <a16:creationId xmlns:a16="http://schemas.microsoft.com/office/drawing/2014/main" id="{2CFC398A-1F1C-7A4D-B5F1-0D7F98567F59}"/>
              </a:ext>
            </a:extLst>
          </p:cNvPr>
          <p:cNvSpPr txBox="1"/>
          <p:nvPr/>
        </p:nvSpPr>
        <p:spPr>
          <a:xfrm>
            <a:off x="4378658" y="2243321"/>
            <a:ext cx="5008728" cy="954107"/>
          </a:xfrm>
          <a:prstGeom prst="rect">
            <a:avLst/>
          </a:prstGeom>
          <a:noFill/>
        </p:spPr>
        <p:txBody>
          <a:bodyPr wrap="square" rtlCol="0">
            <a:spAutoFit/>
          </a:bodyPr>
          <a:lstStyle/>
          <a:p>
            <a:pPr algn="ctr"/>
            <a:r>
              <a:rPr lang="en-US" sz="3200" b="1" dirty="0">
                <a:solidFill>
                  <a:schemeClr val="accent1">
                    <a:lumMod val="50000"/>
                  </a:schemeClr>
                </a:solidFill>
              </a:rPr>
              <a:t>65,803 Visits</a:t>
            </a:r>
          </a:p>
          <a:p>
            <a:pPr algn="ctr"/>
            <a:r>
              <a:rPr lang="en-US" sz="2400" b="1" dirty="0"/>
              <a:t>Range:  22,151 – 159,172</a:t>
            </a:r>
          </a:p>
        </p:txBody>
      </p:sp>
      <p:pic>
        <p:nvPicPr>
          <p:cNvPr id="4" name="Picture 3">
            <a:extLst>
              <a:ext uri="{FF2B5EF4-FFF2-40B4-BE49-F238E27FC236}">
                <a16:creationId xmlns:a16="http://schemas.microsoft.com/office/drawing/2014/main" id="{965AB058-2BE2-A44C-EBA1-4259173A43E8}"/>
              </a:ext>
            </a:extLst>
          </p:cNvPr>
          <p:cNvPicPr>
            <a:picLocks noChangeAspect="1"/>
          </p:cNvPicPr>
          <p:nvPr/>
        </p:nvPicPr>
        <p:blipFill>
          <a:blip r:embed="rId3"/>
          <a:stretch>
            <a:fillRect/>
          </a:stretch>
        </p:blipFill>
        <p:spPr>
          <a:xfrm>
            <a:off x="5532943" y="3283933"/>
            <a:ext cx="2660449" cy="1766053"/>
          </a:xfrm>
          <a:prstGeom prst="rect">
            <a:avLst/>
          </a:prstGeom>
        </p:spPr>
      </p:pic>
      <p:graphicFrame>
        <p:nvGraphicFramePr>
          <p:cNvPr id="6" name="Content Placeholder 4">
            <a:extLst>
              <a:ext uri="{FF2B5EF4-FFF2-40B4-BE49-F238E27FC236}">
                <a16:creationId xmlns:a16="http://schemas.microsoft.com/office/drawing/2014/main" id="{1897DFEB-D7AA-2309-9497-37ED86F441DB}"/>
              </a:ext>
            </a:extLst>
          </p:cNvPr>
          <p:cNvGraphicFramePr>
            <a:graphicFrameLocks/>
          </p:cNvGraphicFramePr>
          <p:nvPr/>
        </p:nvGraphicFramePr>
        <p:xfrm>
          <a:off x="748821" y="2006466"/>
          <a:ext cx="4073858" cy="4023360"/>
        </p:xfrm>
        <a:graphic>
          <a:graphicData uri="http://schemas.openxmlformats.org/drawingml/2006/table">
            <a:tbl>
              <a:tblPr firstRow="1" bandRow="1">
                <a:tableStyleId>{125E5076-3810-47DD-B79F-674D7AD40C01}</a:tableStyleId>
              </a:tblPr>
              <a:tblGrid>
                <a:gridCol w="2610443">
                  <a:extLst>
                    <a:ext uri="{9D8B030D-6E8A-4147-A177-3AD203B41FA5}">
                      <a16:colId xmlns:a16="http://schemas.microsoft.com/office/drawing/2014/main" val="20000"/>
                    </a:ext>
                  </a:extLst>
                </a:gridCol>
                <a:gridCol w="1463415">
                  <a:extLst>
                    <a:ext uri="{9D8B030D-6E8A-4147-A177-3AD203B41FA5}">
                      <a16:colId xmlns:a16="http://schemas.microsoft.com/office/drawing/2014/main" val="20001"/>
                    </a:ext>
                  </a:extLst>
                </a:gridCol>
              </a:tblGrid>
              <a:tr h="363658">
                <a:tc>
                  <a:txBody>
                    <a:bodyPr/>
                    <a:lstStyle/>
                    <a:p>
                      <a:pPr algn="ctr"/>
                      <a:r>
                        <a:rPr lang="en-US" dirty="0"/>
                        <a:t>Fiscal Year</a:t>
                      </a:r>
                      <a:r>
                        <a:rPr lang="en-US" baseline="0" dirty="0"/>
                        <a:t> 2025</a:t>
                      </a:r>
                      <a:endParaRPr lang="en-US" dirty="0"/>
                    </a:p>
                  </a:txBody>
                  <a:tcPr marL="186331" marR="186331"/>
                </a:tc>
                <a:tc>
                  <a:txBody>
                    <a:bodyPr/>
                    <a:lstStyle/>
                    <a:p>
                      <a:pPr algn="ctr"/>
                      <a:r>
                        <a:rPr lang="en-US" dirty="0"/>
                        <a:t>Median</a:t>
                      </a:r>
                    </a:p>
                  </a:txBody>
                  <a:tcPr marL="186331" marR="186331"/>
                </a:tc>
                <a:extLst>
                  <a:ext uri="{0D108BD9-81ED-4DB2-BD59-A6C34878D82A}">
                    <a16:rowId xmlns:a16="http://schemas.microsoft.com/office/drawing/2014/main" val="10000"/>
                  </a:ext>
                </a:extLst>
              </a:tr>
              <a:tr h="363658">
                <a:tc>
                  <a:txBody>
                    <a:bodyPr/>
                    <a:lstStyle/>
                    <a:p>
                      <a:pPr algn="l"/>
                      <a:r>
                        <a:rPr lang="en-US" b="1" dirty="0"/>
                        <a:t>Hospital Beds</a:t>
                      </a:r>
                    </a:p>
                  </a:txBody>
                  <a:tcPr marL="186331" marR="186331"/>
                </a:tc>
                <a:tc>
                  <a:txBody>
                    <a:bodyPr/>
                    <a:lstStyle/>
                    <a:p>
                      <a:pPr algn="ctr"/>
                      <a:r>
                        <a:rPr lang="en-US" b="1" dirty="0">
                          <a:solidFill>
                            <a:schemeClr val="bg1"/>
                          </a:solidFill>
                        </a:rPr>
                        <a:t>628</a:t>
                      </a:r>
                    </a:p>
                  </a:txBody>
                  <a:tcPr marL="186331" marR="186331"/>
                </a:tc>
                <a:extLst>
                  <a:ext uri="{0D108BD9-81ED-4DB2-BD59-A6C34878D82A}">
                    <a16:rowId xmlns:a16="http://schemas.microsoft.com/office/drawing/2014/main" val="10001"/>
                  </a:ext>
                </a:extLst>
              </a:tr>
              <a:tr h="363658">
                <a:tc>
                  <a:txBody>
                    <a:bodyPr/>
                    <a:lstStyle/>
                    <a:p>
                      <a:pPr algn="l"/>
                      <a:r>
                        <a:rPr lang="en-US" b="1" dirty="0"/>
                        <a:t>Licensed ED</a:t>
                      </a:r>
                      <a:r>
                        <a:rPr lang="en-US" b="1" baseline="0" dirty="0"/>
                        <a:t> Beds</a:t>
                      </a:r>
                    </a:p>
                  </a:txBody>
                  <a:tcPr marL="186331" marR="186331"/>
                </a:tc>
                <a:tc>
                  <a:txBody>
                    <a:bodyPr/>
                    <a:lstStyle/>
                    <a:p>
                      <a:pPr algn="ctr"/>
                      <a:r>
                        <a:rPr lang="en-US" b="1" dirty="0"/>
                        <a:t>707</a:t>
                      </a:r>
                    </a:p>
                  </a:txBody>
                  <a:tcPr marL="186331" marR="186331"/>
                </a:tc>
                <a:extLst>
                  <a:ext uri="{0D108BD9-81ED-4DB2-BD59-A6C34878D82A}">
                    <a16:rowId xmlns:a16="http://schemas.microsoft.com/office/drawing/2014/main" val="10002"/>
                  </a:ext>
                </a:extLst>
              </a:tr>
              <a:tr h="363658">
                <a:tc>
                  <a:txBody>
                    <a:bodyPr/>
                    <a:lstStyle/>
                    <a:p>
                      <a:pPr algn="l"/>
                      <a:r>
                        <a:rPr lang="en-US" b="1" i="1" baseline="0" dirty="0">
                          <a:solidFill>
                            <a:schemeClr val="bg1"/>
                          </a:solidFill>
                        </a:rPr>
                        <a:t>Total Bed Hours</a:t>
                      </a:r>
                    </a:p>
                  </a:txBody>
                  <a:tcPr marL="186331" marR="186331"/>
                </a:tc>
                <a:tc>
                  <a:txBody>
                    <a:bodyPr/>
                    <a:lstStyle/>
                    <a:p>
                      <a:pPr algn="ctr"/>
                      <a:r>
                        <a:rPr lang="en-US" b="1" i="1" dirty="0">
                          <a:solidFill>
                            <a:schemeClr val="bg1"/>
                          </a:solidFill>
                        </a:rPr>
                        <a:t>565,020</a:t>
                      </a:r>
                    </a:p>
                  </a:txBody>
                  <a:tcPr marL="186331" marR="186331"/>
                </a:tc>
                <a:extLst>
                  <a:ext uri="{0D108BD9-81ED-4DB2-BD59-A6C34878D82A}">
                    <a16:rowId xmlns:a16="http://schemas.microsoft.com/office/drawing/2014/main" val="4048112593"/>
                  </a:ext>
                </a:extLst>
              </a:tr>
              <a:tr h="363658">
                <a:tc>
                  <a:txBody>
                    <a:bodyPr/>
                    <a:lstStyle/>
                    <a:p>
                      <a:pPr algn="l"/>
                      <a:r>
                        <a:rPr lang="en-US" b="1" i="1" baseline="0" dirty="0">
                          <a:solidFill>
                            <a:schemeClr val="bg1"/>
                          </a:solidFill>
                        </a:rPr>
                        <a:t>% Bed Hours to MAIN</a:t>
                      </a:r>
                    </a:p>
                  </a:txBody>
                  <a:tcPr marL="186331" marR="186331"/>
                </a:tc>
                <a:tc>
                  <a:txBody>
                    <a:bodyPr/>
                    <a:lstStyle/>
                    <a:p>
                      <a:pPr algn="ctr"/>
                      <a:r>
                        <a:rPr lang="en-US" b="1" i="1" dirty="0">
                          <a:solidFill>
                            <a:schemeClr val="bg1"/>
                          </a:solidFill>
                        </a:rPr>
                        <a:t>66%</a:t>
                      </a:r>
                    </a:p>
                  </a:txBody>
                  <a:tcPr marL="186331" marR="186331"/>
                </a:tc>
                <a:extLst>
                  <a:ext uri="{0D108BD9-81ED-4DB2-BD59-A6C34878D82A}">
                    <a16:rowId xmlns:a16="http://schemas.microsoft.com/office/drawing/2014/main" val="2824676607"/>
                  </a:ext>
                </a:extLst>
              </a:tr>
              <a:tr h="363658">
                <a:tc>
                  <a:txBody>
                    <a:bodyPr/>
                    <a:lstStyle/>
                    <a:p>
                      <a:pPr algn="l"/>
                      <a:r>
                        <a:rPr lang="en-US" b="1" dirty="0">
                          <a:solidFill>
                            <a:schemeClr val="bg1"/>
                          </a:solidFill>
                        </a:rPr>
                        <a:t>ED Treat &amp; D/C</a:t>
                      </a:r>
                    </a:p>
                  </a:txBody>
                  <a:tcPr marL="186331" marR="186331"/>
                </a:tc>
                <a:tc>
                  <a:txBody>
                    <a:bodyPr/>
                    <a:lstStyle/>
                    <a:p>
                      <a:pPr algn="ctr"/>
                      <a:r>
                        <a:rPr lang="en-US" b="1" dirty="0">
                          <a:solidFill>
                            <a:schemeClr val="bg1"/>
                          </a:solidFill>
                        </a:rPr>
                        <a:t>40,610</a:t>
                      </a:r>
                    </a:p>
                  </a:txBody>
                  <a:tcPr marL="186331" marR="186331"/>
                </a:tc>
                <a:extLst>
                  <a:ext uri="{0D108BD9-81ED-4DB2-BD59-A6C34878D82A}">
                    <a16:rowId xmlns:a16="http://schemas.microsoft.com/office/drawing/2014/main" val="10003"/>
                  </a:ext>
                </a:extLst>
              </a:tr>
              <a:tr h="363658">
                <a:tc>
                  <a:txBody>
                    <a:bodyPr/>
                    <a:lstStyle/>
                    <a:p>
                      <a:pPr algn="l"/>
                      <a:r>
                        <a:rPr lang="en-US" sz="1800" b="1" kern="1200" dirty="0">
                          <a:solidFill>
                            <a:srgbClr val="FFC000"/>
                          </a:solidFill>
                          <a:latin typeface="+mn-lt"/>
                          <a:ea typeface="+mn-ea"/>
                          <a:cs typeface="+mn-cs"/>
                        </a:rPr>
                        <a:t>ED</a:t>
                      </a:r>
                      <a:r>
                        <a:rPr lang="en-US" b="1" dirty="0"/>
                        <a:t> </a:t>
                      </a:r>
                      <a:r>
                        <a:rPr lang="en-US" sz="1800" b="1" kern="1200" dirty="0">
                          <a:solidFill>
                            <a:srgbClr val="FFC000"/>
                          </a:solidFill>
                          <a:latin typeface="+mn-lt"/>
                          <a:ea typeface="+mn-ea"/>
                          <a:cs typeface="+mn-cs"/>
                        </a:rPr>
                        <a:t>Admissions</a:t>
                      </a:r>
                    </a:p>
                  </a:txBody>
                  <a:tcPr marL="186331" marR="186331"/>
                </a:tc>
                <a:tc>
                  <a:txBody>
                    <a:bodyPr/>
                    <a:lstStyle/>
                    <a:p>
                      <a:pPr algn="ctr"/>
                      <a:r>
                        <a:rPr lang="en-US" sz="1800" b="1" kern="1200" dirty="0">
                          <a:solidFill>
                            <a:schemeClr val="bg1"/>
                          </a:solidFill>
                          <a:latin typeface="+mn-lt"/>
                          <a:ea typeface="+mn-ea"/>
                          <a:cs typeface="+mn-cs"/>
                        </a:rPr>
                        <a:t>16,585</a:t>
                      </a:r>
                    </a:p>
                  </a:txBody>
                  <a:tcPr marL="186331" marR="186331"/>
                </a:tc>
                <a:extLst>
                  <a:ext uri="{0D108BD9-81ED-4DB2-BD59-A6C34878D82A}">
                    <a16:rowId xmlns:a16="http://schemas.microsoft.com/office/drawing/2014/main" val="10004"/>
                  </a:ext>
                </a:extLst>
              </a:tr>
              <a:tr h="363658">
                <a:tc>
                  <a:txBody>
                    <a:bodyPr/>
                    <a:lstStyle/>
                    <a:p>
                      <a:pPr algn="l"/>
                      <a:r>
                        <a:rPr lang="en-US" b="1" dirty="0">
                          <a:solidFill>
                            <a:schemeClr val="bg1"/>
                          </a:solidFill>
                        </a:rPr>
                        <a:t>Hospital</a:t>
                      </a:r>
                      <a:r>
                        <a:rPr lang="en-US" b="1" baseline="0" dirty="0">
                          <a:solidFill>
                            <a:schemeClr val="bg1"/>
                          </a:solidFill>
                        </a:rPr>
                        <a:t> Observation</a:t>
                      </a:r>
                      <a:endParaRPr lang="en-US" b="1" dirty="0">
                        <a:solidFill>
                          <a:schemeClr val="bg1"/>
                        </a:solidFill>
                      </a:endParaRPr>
                    </a:p>
                  </a:txBody>
                  <a:tcPr marL="186331" marR="186331"/>
                </a:tc>
                <a:tc>
                  <a:txBody>
                    <a:bodyPr/>
                    <a:lstStyle/>
                    <a:p>
                      <a:pPr algn="ctr"/>
                      <a:r>
                        <a:rPr lang="en-US" b="1" dirty="0">
                          <a:solidFill>
                            <a:schemeClr val="bg1"/>
                          </a:solidFill>
                        </a:rPr>
                        <a:t>3,147</a:t>
                      </a:r>
                    </a:p>
                  </a:txBody>
                  <a:tcPr marL="186331" marR="186331"/>
                </a:tc>
                <a:extLst>
                  <a:ext uri="{0D108BD9-81ED-4DB2-BD59-A6C34878D82A}">
                    <a16:rowId xmlns:a16="http://schemas.microsoft.com/office/drawing/2014/main" val="10005"/>
                  </a:ext>
                </a:extLst>
              </a:tr>
              <a:tr h="363658">
                <a:tc>
                  <a:txBody>
                    <a:bodyPr/>
                    <a:lstStyle/>
                    <a:p>
                      <a:pPr algn="l"/>
                      <a:r>
                        <a:rPr lang="en-US" b="1" dirty="0">
                          <a:solidFill>
                            <a:srgbClr val="FFC000"/>
                          </a:solidFill>
                        </a:rPr>
                        <a:t>Total Visits</a:t>
                      </a:r>
                    </a:p>
                  </a:txBody>
                  <a:tcPr marL="186331" marR="186331"/>
                </a:tc>
                <a:tc>
                  <a:txBody>
                    <a:bodyPr/>
                    <a:lstStyle/>
                    <a:p>
                      <a:pPr algn="ctr"/>
                      <a:r>
                        <a:rPr lang="en-US" b="1" dirty="0">
                          <a:solidFill>
                            <a:schemeClr val="bg1"/>
                          </a:solidFill>
                        </a:rPr>
                        <a:t>65,803</a:t>
                      </a:r>
                    </a:p>
                  </a:txBody>
                  <a:tcPr marL="186331" marR="186331"/>
                </a:tc>
                <a:extLst>
                  <a:ext uri="{0D108BD9-81ED-4DB2-BD59-A6C34878D82A}">
                    <a16:rowId xmlns:a16="http://schemas.microsoft.com/office/drawing/2014/main" val="10006"/>
                  </a:ext>
                </a:extLst>
              </a:tr>
              <a:tr h="363658">
                <a:tc>
                  <a:txBody>
                    <a:bodyPr/>
                    <a:lstStyle/>
                    <a:p>
                      <a:pPr algn="l"/>
                      <a:r>
                        <a:rPr lang="en-US" b="1" dirty="0">
                          <a:solidFill>
                            <a:schemeClr val="bg1"/>
                          </a:solidFill>
                        </a:rPr>
                        <a:t>Hospitalized Rate (</a:t>
                      </a:r>
                      <a:r>
                        <a:rPr lang="en-US" b="1" dirty="0" err="1">
                          <a:solidFill>
                            <a:schemeClr val="bg1"/>
                          </a:solidFill>
                        </a:rPr>
                        <a:t>Calc</a:t>
                      </a:r>
                      <a:r>
                        <a:rPr lang="en-US" b="1" dirty="0">
                          <a:solidFill>
                            <a:schemeClr val="bg1"/>
                          </a:solidFill>
                        </a:rPr>
                        <a:t>)</a:t>
                      </a:r>
                    </a:p>
                  </a:txBody>
                  <a:tcPr marL="186331" marR="186331"/>
                </a:tc>
                <a:tc>
                  <a:txBody>
                    <a:bodyPr/>
                    <a:lstStyle/>
                    <a:p>
                      <a:pPr algn="ctr"/>
                      <a:r>
                        <a:rPr lang="en-US" b="1" dirty="0">
                          <a:solidFill>
                            <a:schemeClr val="bg1"/>
                          </a:solidFill>
                        </a:rPr>
                        <a:t>28.0%</a:t>
                      </a:r>
                    </a:p>
                  </a:txBody>
                  <a:tcPr marL="186331" marR="186331"/>
                </a:tc>
                <a:extLst>
                  <a:ext uri="{0D108BD9-81ED-4DB2-BD59-A6C34878D82A}">
                    <a16:rowId xmlns:a16="http://schemas.microsoft.com/office/drawing/2014/main" val="10008"/>
                  </a:ext>
                </a:extLst>
              </a:tr>
              <a:tr h="363658">
                <a:tc>
                  <a:txBody>
                    <a:bodyPr/>
                    <a:lstStyle/>
                    <a:p>
                      <a:pPr algn="l"/>
                      <a:r>
                        <a:rPr lang="en-US" b="1" i="0" dirty="0">
                          <a:solidFill>
                            <a:schemeClr val="bg1"/>
                          </a:solidFill>
                        </a:rPr>
                        <a:t>Unique visits </a:t>
                      </a:r>
                    </a:p>
                  </a:txBody>
                  <a:tcPr marL="186331" marR="186331"/>
                </a:tc>
                <a:tc>
                  <a:txBody>
                    <a:bodyPr/>
                    <a:lstStyle/>
                    <a:p>
                      <a:pPr algn="ctr"/>
                      <a:r>
                        <a:rPr lang="en-US" b="1" i="0" dirty="0">
                          <a:solidFill>
                            <a:schemeClr val="bg1"/>
                          </a:solidFill>
                        </a:rPr>
                        <a:t>65.2%</a:t>
                      </a:r>
                    </a:p>
                  </a:txBody>
                  <a:tcPr marL="186331" marR="186331"/>
                </a:tc>
                <a:extLst>
                  <a:ext uri="{0D108BD9-81ED-4DB2-BD59-A6C34878D82A}">
                    <a16:rowId xmlns:a16="http://schemas.microsoft.com/office/drawing/2014/main" val="2659426895"/>
                  </a:ext>
                </a:extLst>
              </a:tr>
            </a:tbl>
          </a:graphicData>
        </a:graphic>
      </p:graphicFrame>
      <p:sp>
        <p:nvSpPr>
          <p:cNvPr id="5" name="TextBox 4">
            <a:extLst>
              <a:ext uri="{FF2B5EF4-FFF2-40B4-BE49-F238E27FC236}">
                <a16:creationId xmlns:a16="http://schemas.microsoft.com/office/drawing/2014/main" id="{D4A40F51-D49E-0B0C-D082-905DC56432B3}"/>
              </a:ext>
            </a:extLst>
          </p:cNvPr>
          <p:cNvSpPr txBox="1"/>
          <p:nvPr/>
        </p:nvSpPr>
        <p:spPr>
          <a:xfrm>
            <a:off x="5494049" y="5136491"/>
            <a:ext cx="2757486" cy="461665"/>
          </a:xfrm>
          <a:prstGeom prst="rect">
            <a:avLst/>
          </a:prstGeom>
          <a:noFill/>
        </p:spPr>
        <p:txBody>
          <a:bodyPr wrap="none" rtlCol="0">
            <a:spAutoFit/>
          </a:bodyPr>
          <a:lstStyle/>
          <a:p>
            <a:r>
              <a:rPr lang="en-US" sz="2400" b="1" dirty="0"/>
              <a:t>43,351 Unique visits</a:t>
            </a:r>
          </a:p>
        </p:txBody>
      </p:sp>
    </p:spTree>
    <p:extLst>
      <p:ext uri="{BB962C8B-B14F-4D97-AF65-F5344CB8AC3E}">
        <p14:creationId xmlns:p14="http://schemas.microsoft.com/office/powerpoint/2010/main" val="207201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solidFill>
                  <a:srgbClr val="FFFF00"/>
                </a:solidFill>
              </a:rPr>
              <a:t>The Academic ED (Medians)</a:t>
            </a:r>
            <a:endParaRPr lang="en-US" dirty="0">
              <a:solidFill>
                <a:srgbClr val="FFFF00"/>
              </a:solidFill>
              <a:highlight>
                <a:srgbClr val="FFFF00"/>
              </a:highlight>
            </a:endParaRPr>
          </a:p>
        </p:txBody>
      </p:sp>
      <p:graphicFrame>
        <p:nvGraphicFramePr>
          <p:cNvPr id="5" name="Content Placeholder 4"/>
          <p:cNvGraphicFramePr>
            <a:graphicFrameLocks noGrp="1"/>
          </p:cNvGraphicFramePr>
          <p:nvPr>
            <p:ph idx="1"/>
          </p:nvPr>
        </p:nvGraphicFramePr>
        <p:xfrm>
          <a:off x="2" y="999057"/>
          <a:ext cx="9235441" cy="6026478"/>
        </p:xfrm>
        <a:graphic>
          <a:graphicData uri="http://schemas.openxmlformats.org/drawingml/2006/table">
            <a:tbl>
              <a:tblPr firstRow="1" bandRow="1">
                <a:tableStyleId>{125E5076-3810-47DD-B79F-674D7AD40C01}</a:tableStyleId>
              </a:tblPr>
              <a:tblGrid>
                <a:gridCol w="1660415">
                  <a:extLst>
                    <a:ext uri="{9D8B030D-6E8A-4147-A177-3AD203B41FA5}">
                      <a16:colId xmlns:a16="http://schemas.microsoft.com/office/drawing/2014/main" val="20000"/>
                    </a:ext>
                  </a:extLst>
                </a:gridCol>
                <a:gridCol w="1198641">
                  <a:extLst>
                    <a:ext uri="{9D8B030D-6E8A-4147-A177-3AD203B41FA5}">
                      <a16:colId xmlns:a16="http://schemas.microsoft.com/office/drawing/2014/main" val="2391045275"/>
                    </a:ext>
                  </a:extLst>
                </a:gridCol>
                <a:gridCol w="1051269">
                  <a:extLst>
                    <a:ext uri="{9D8B030D-6E8A-4147-A177-3AD203B41FA5}">
                      <a16:colId xmlns:a16="http://schemas.microsoft.com/office/drawing/2014/main" val="20001"/>
                    </a:ext>
                  </a:extLst>
                </a:gridCol>
                <a:gridCol w="1111160">
                  <a:extLst>
                    <a:ext uri="{9D8B030D-6E8A-4147-A177-3AD203B41FA5}">
                      <a16:colId xmlns:a16="http://schemas.microsoft.com/office/drawing/2014/main" val="2032942498"/>
                    </a:ext>
                  </a:extLst>
                </a:gridCol>
                <a:gridCol w="1053489">
                  <a:extLst>
                    <a:ext uri="{9D8B030D-6E8A-4147-A177-3AD203B41FA5}">
                      <a16:colId xmlns:a16="http://schemas.microsoft.com/office/drawing/2014/main" val="2767041309"/>
                    </a:ext>
                  </a:extLst>
                </a:gridCol>
                <a:gridCol w="1053489">
                  <a:extLst>
                    <a:ext uri="{9D8B030D-6E8A-4147-A177-3AD203B41FA5}">
                      <a16:colId xmlns:a16="http://schemas.microsoft.com/office/drawing/2014/main" val="4210148808"/>
                    </a:ext>
                  </a:extLst>
                </a:gridCol>
                <a:gridCol w="1053489">
                  <a:extLst>
                    <a:ext uri="{9D8B030D-6E8A-4147-A177-3AD203B41FA5}">
                      <a16:colId xmlns:a16="http://schemas.microsoft.com/office/drawing/2014/main" val="378454160"/>
                    </a:ext>
                  </a:extLst>
                </a:gridCol>
                <a:gridCol w="1053489">
                  <a:extLst>
                    <a:ext uri="{9D8B030D-6E8A-4147-A177-3AD203B41FA5}">
                      <a16:colId xmlns:a16="http://schemas.microsoft.com/office/drawing/2014/main" val="455176460"/>
                    </a:ext>
                  </a:extLst>
                </a:gridCol>
              </a:tblGrid>
              <a:tr h="351702">
                <a:tc>
                  <a:txBody>
                    <a:bodyPr/>
                    <a:lstStyle/>
                    <a:p>
                      <a:pPr algn="ctr"/>
                      <a:endParaRPr lang="en-US" sz="1600" dirty="0"/>
                    </a:p>
                  </a:txBody>
                  <a:tcPr marL="186331" marR="186331"/>
                </a:tc>
                <a:tc>
                  <a:txBody>
                    <a:bodyPr/>
                    <a:lstStyle/>
                    <a:p>
                      <a:pPr algn="ctr"/>
                      <a:r>
                        <a:rPr lang="en-US" sz="1600" dirty="0"/>
                        <a:t> 2019</a:t>
                      </a:r>
                    </a:p>
                  </a:txBody>
                  <a:tcPr marL="186331" marR="186331"/>
                </a:tc>
                <a:tc>
                  <a:txBody>
                    <a:bodyPr/>
                    <a:lstStyle/>
                    <a:p>
                      <a:pPr algn="ctr"/>
                      <a:r>
                        <a:rPr lang="en-US" sz="1600" dirty="0"/>
                        <a:t>2020</a:t>
                      </a:r>
                    </a:p>
                  </a:txBody>
                  <a:tcPr marL="186331" marR="186331"/>
                </a:tc>
                <a:tc>
                  <a:txBody>
                    <a:bodyPr/>
                    <a:lstStyle/>
                    <a:p>
                      <a:pPr algn="ctr"/>
                      <a:r>
                        <a:rPr lang="en-US" sz="1600" dirty="0"/>
                        <a:t>2021</a:t>
                      </a:r>
                    </a:p>
                  </a:txBody>
                  <a:tcPr marL="186331" marR="186331"/>
                </a:tc>
                <a:tc>
                  <a:txBody>
                    <a:bodyPr/>
                    <a:lstStyle/>
                    <a:p>
                      <a:pPr algn="ctr"/>
                      <a:r>
                        <a:rPr lang="en-US" sz="1600" dirty="0"/>
                        <a:t>2022</a:t>
                      </a:r>
                    </a:p>
                  </a:txBody>
                  <a:tcPr marL="186331" marR="186331"/>
                </a:tc>
                <a:tc>
                  <a:txBody>
                    <a:bodyPr/>
                    <a:lstStyle/>
                    <a:p>
                      <a:pPr algn="ctr"/>
                      <a:r>
                        <a:rPr lang="en-US" sz="1600" dirty="0"/>
                        <a:t>2023</a:t>
                      </a:r>
                    </a:p>
                  </a:txBody>
                  <a:tcPr marL="186331" marR="186331"/>
                </a:tc>
                <a:tc>
                  <a:txBody>
                    <a:bodyPr/>
                    <a:lstStyle/>
                    <a:p>
                      <a:pPr algn="ctr"/>
                      <a:r>
                        <a:rPr lang="en-US" sz="1600" dirty="0"/>
                        <a:t>2024</a:t>
                      </a:r>
                    </a:p>
                  </a:txBody>
                  <a:tcPr marL="186331" marR="186331"/>
                </a:tc>
                <a:tc>
                  <a:txBody>
                    <a:bodyPr/>
                    <a:lstStyle/>
                    <a:p>
                      <a:pPr algn="ctr"/>
                      <a:r>
                        <a:rPr lang="en-US" sz="1600" dirty="0"/>
                        <a:t>2025</a:t>
                      </a:r>
                    </a:p>
                  </a:txBody>
                  <a:tcPr marL="186331" marR="186331"/>
                </a:tc>
                <a:extLst>
                  <a:ext uri="{0D108BD9-81ED-4DB2-BD59-A6C34878D82A}">
                    <a16:rowId xmlns:a16="http://schemas.microsoft.com/office/drawing/2014/main" val="10000"/>
                  </a:ext>
                </a:extLst>
              </a:tr>
              <a:tr h="351702">
                <a:tc>
                  <a:txBody>
                    <a:bodyPr/>
                    <a:lstStyle/>
                    <a:p>
                      <a:pPr algn="l"/>
                      <a:r>
                        <a:rPr lang="en-US" sz="1600" b="1" dirty="0">
                          <a:solidFill>
                            <a:schemeClr val="bg1"/>
                          </a:solidFill>
                        </a:rPr>
                        <a:t>Hospital Beds</a:t>
                      </a:r>
                    </a:p>
                  </a:txBody>
                  <a:tcPr marL="186331" marR="186331"/>
                </a:tc>
                <a:tc>
                  <a:txBody>
                    <a:bodyPr/>
                    <a:lstStyle/>
                    <a:p>
                      <a:pPr algn="ctr"/>
                      <a:r>
                        <a:rPr lang="en-US" sz="1600" b="1" dirty="0">
                          <a:solidFill>
                            <a:schemeClr val="bg1"/>
                          </a:solidFill>
                        </a:rPr>
                        <a:t>632</a:t>
                      </a:r>
                    </a:p>
                  </a:txBody>
                  <a:tcPr marL="186331" marR="186331"/>
                </a:tc>
                <a:tc>
                  <a:txBody>
                    <a:bodyPr/>
                    <a:lstStyle/>
                    <a:p>
                      <a:pPr algn="ctr"/>
                      <a:r>
                        <a:rPr lang="en-US" sz="1600" b="1" dirty="0">
                          <a:solidFill>
                            <a:schemeClr val="bg1"/>
                          </a:solidFill>
                        </a:rPr>
                        <a:t>664</a:t>
                      </a:r>
                    </a:p>
                  </a:txBody>
                  <a:tcPr marL="186331" marR="186331"/>
                </a:tc>
                <a:tc>
                  <a:txBody>
                    <a:bodyPr/>
                    <a:lstStyle/>
                    <a:p>
                      <a:pPr algn="ctr"/>
                      <a:r>
                        <a:rPr lang="en-US" sz="1600" b="1" dirty="0">
                          <a:solidFill>
                            <a:schemeClr val="bg1"/>
                          </a:solidFill>
                        </a:rPr>
                        <a:t>656</a:t>
                      </a:r>
                    </a:p>
                  </a:txBody>
                  <a:tcPr marL="186331" marR="186331"/>
                </a:tc>
                <a:tc>
                  <a:txBody>
                    <a:bodyPr/>
                    <a:lstStyle/>
                    <a:p>
                      <a:pPr algn="ctr"/>
                      <a:r>
                        <a:rPr lang="en-US" sz="1600" b="1" dirty="0">
                          <a:solidFill>
                            <a:schemeClr val="bg1"/>
                          </a:solidFill>
                        </a:rPr>
                        <a:t>655</a:t>
                      </a:r>
                    </a:p>
                  </a:txBody>
                  <a:tcPr marL="186331" marR="186331"/>
                </a:tc>
                <a:tc>
                  <a:txBody>
                    <a:bodyPr/>
                    <a:lstStyle/>
                    <a:p>
                      <a:pPr algn="ctr"/>
                      <a:r>
                        <a:rPr lang="en-US" sz="1600" b="1" dirty="0">
                          <a:solidFill>
                            <a:schemeClr val="bg1"/>
                          </a:solidFill>
                        </a:rPr>
                        <a:t>604</a:t>
                      </a:r>
                    </a:p>
                  </a:txBody>
                  <a:tcPr marL="186331" marR="186331"/>
                </a:tc>
                <a:tc>
                  <a:txBody>
                    <a:bodyPr/>
                    <a:lstStyle/>
                    <a:p>
                      <a:pPr algn="ctr"/>
                      <a:r>
                        <a:rPr lang="en-US" sz="1600" b="1" dirty="0">
                          <a:solidFill>
                            <a:schemeClr val="bg1"/>
                          </a:solidFill>
                        </a:rPr>
                        <a:t>620</a:t>
                      </a:r>
                    </a:p>
                  </a:txBody>
                  <a:tcPr marL="186331" marR="186331"/>
                </a:tc>
                <a:tc>
                  <a:txBody>
                    <a:bodyPr/>
                    <a:lstStyle/>
                    <a:p>
                      <a:pPr algn="ctr"/>
                      <a:r>
                        <a:rPr lang="en-US" sz="1600" b="1" dirty="0">
                          <a:solidFill>
                            <a:schemeClr val="bg1"/>
                          </a:solidFill>
                        </a:rPr>
                        <a:t>628</a:t>
                      </a:r>
                    </a:p>
                  </a:txBody>
                  <a:tcPr marL="186331" marR="186331"/>
                </a:tc>
                <a:extLst>
                  <a:ext uri="{0D108BD9-81ED-4DB2-BD59-A6C34878D82A}">
                    <a16:rowId xmlns:a16="http://schemas.microsoft.com/office/drawing/2014/main" val="10001"/>
                  </a:ext>
                </a:extLst>
              </a:tr>
              <a:tr h="607484">
                <a:tc>
                  <a:txBody>
                    <a:bodyPr/>
                    <a:lstStyle/>
                    <a:p>
                      <a:pPr algn="l"/>
                      <a:r>
                        <a:rPr lang="en-US" sz="1600" b="1" dirty="0">
                          <a:solidFill>
                            <a:schemeClr val="bg1"/>
                          </a:solidFill>
                        </a:rPr>
                        <a:t>Licensed ED</a:t>
                      </a:r>
                      <a:r>
                        <a:rPr lang="en-US" sz="1600" b="1" baseline="0" dirty="0">
                          <a:solidFill>
                            <a:schemeClr val="bg1"/>
                          </a:solidFill>
                        </a:rPr>
                        <a:t> Beds</a:t>
                      </a:r>
                    </a:p>
                  </a:txBody>
                  <a:tcPr marL="186331" marR="186331"/>
                </a:tc>
                <a:tc>
                  <a:txBody>
                    <a:bodyPr/>
                    <a:lstStyle/>
                    <a:p>
                      <a:pPr algn="ctr"/>
                      <a:r>
                        <a:rPr lang="en-US" sz="1600" b="1" dirty="0">
                          <a:solidFill>
                            <a:schemeClr val="bg1"/>
                          </a:solidFill>
                        </a:rPr>
                        <a:t>52</a:t>
                      </a:r>
                    </a:p>
                  </a:txBody>
                  <a:tcPr marL="186331" marR="186331"/>
                </a:tc>
                <a:tc>
                  <a:txBody>
                    <a:bodyPr/>
                    <a:lstStyle/>
                    <a:p>
                      <a:pPr algn="ctr"/>
                      <a:r>
                        <a:rPr lang="en-US" sz="1600" b="1" dirty="0">
                          <a:solidFill>
                            <a:schemeClr val="bg1"/>
                          </a:solidFill>
                        </a:rPr>
                        <a:t>59</a:t>
                      </a:r>
                    </a:p>
                  </a:txBody>
                  <a:tcPr marL="186331" marR="186331"/>
                </a:tc>
                <a:tc>
                  <a:txBody>
                    <a:bodyPr/>
                    <a:lstStyle/>
                    <a:p>
                      <a:pPr algn="ctr"/>
                      <a:r>
                        <a:rPr lang="en-US" sz="1600" b="1" dirty="0">
                          <a:solidFill>
                            <a:schemeClr val="bg1"/>
                          </a:solidFill>
                        </a:rPr>
                        <a:t>58</a:t>
                      </a:r>
                    </a:p>
                  </a:txBody>
                  <a:tcPr marL="186331" marR="186331"/>
                </a:tc>
                <a:tc>
                  <a:txBody>
                    <a:bodyPr/>
                    <a:lstStyle/>
                    <a:p>
                      <a:pPr algn="ctr"/>
                      <a:r>
                        <a:rPr lang="en-US" sz="1600" b="1" dirty="0">
                          <a:solidFill>
                            <a:schemeClr val="bg1"/>
                          </a:solidFill>
                        </a:rPr>
                        <a:t>58</a:t>
                      </a:r>
                    </a:p>
                  </a:txBody>
                  <a:tcPr marL="186331" marR="186331"/>
                </a:tc>
                <a:tc>
                  <a:txBody>
                    <a:bodyPr/>
                    <a:lstStyle/>
                    <a:p>
                      <a:pPr algn="ctr"/>
                      <a:r>
                        <a:rPr lang="en-US" sz="1600" b="1" dirty="0">
                          <a:solidFill>
                            <a:schemeClr val="bg1"/>
                          </a:solidFill>
                        </a:rPr>
                        <a:t>57</a:t>
                      </a:r>
                    </a:p>
                  </a:txBody>
                  <a:tcPr marL="186331" marR="186331"/>
                </a:tc>
                <a:tc>
                  <a:txBody>
                    <a:bodyPr/>
                    <a:lstStyle/>
                    <a:p>
                      <a:pPr algn="ctr"/>
                      <a:r>
                        <a:rPr lang="en-US" sz="1600" b="1" dirty="0">
                          <a:solidFill>
                            <a:schemeClr val="bg1"/>
                          </a:solidFill>
                        </a:rPr>
                        <a:t>57</a:t>
                      </a:r>
                    </a:p>
                  </a:txBody>
                  <a:tcPr marL="186331" marR="186331"/>
                </a:tc>
                <a:tc>
                  <a:txBody>
                    <a:bodyPr/>
                    <a:lstStyle/>
                    <a:p>
                      <a:pPr marL="0" algn="ctr" defTabSz="457200" rtl="0" eaLnBrk="1" latinLnBrk="0" hangingPunct="1"/>
                      <a:r>
                        <a:rPr lang="en-US" sz="1600" b="1" kern="1200" dirty="0">
                          <a:solidFill>
                            <a:schemeClr val="bg1"/>
                          </a:solidFill>
                          <a:latin typeface="+mn-lt"/>
                          <a:ea typeface="+mn-ea"/>
                          <a:cs typeface="+mn-cs"/>
                        </a:rPr>
                        <a:t>55</a:t>
                      </a:r>
                    </a:p>
                  </a:txBody>
                  <a:tcPr marL="186331" marR="186331"/>
                </a:tc>
                <a:extLst>
                  <a:ext uri="{0D108BD9-81ED-4DB2-BD59-A6C34878D82A}">
                    <a16:rowId xmlns:a16="http://schemas.microsoft.com/office/drawing/2014/main" val="10002"/>
                  </a:ext>
                </a:extLst>
              </a:tr>
              <a:tr h="607484">
                <a:tc>
                  <a:txBody>
                    <a:bodyPr/>
                    <a:lstStyle/>
                    <a:p>
                      <a:pPr algn="l"/>
                      <a:r>
                        <a:rPr lang="en-US" sz="1600" b="1" i="1" baseline="0" dirty="0">
                          <a:solidFill>
                            <a:schemeClr val="bg1"/>
                          </a:solidFill>
                        </a:rPr>
                        <a:t>Total Bed Hours</a:t>
                      </a:r>
                    </a:p>
                  </a:txBody>
                  <a:tcPr marL="186331" marR="186331"/>
                </a:tc>
                <a:tc>
                  <a:txBody>
                    <a:bodyPr/>
                    <a:lstStyle/>
                    <a:p>
                      <a:pPr algn="ctr"/>
                      <a:r>
                        <a:rPr lang="en-US" sz="1600" b="1" i="1" dirty="0">
                          <a:solidFill>
                            <a:schemeClr val="bg1"/>
                          </a:solidFill>
                        </a:rPr>
                        <a:t>495,670</a:t>
                      </a:r>
                    </a:p>
                  </a:txBody>
                  <a:tcPr marL="186331" marR="186331"/>
                </a:tc>
                <a:tc>
                  <a:txBody>
                    <a:bodyPr/>
                    <a:lstStyle/>
                    <a:p>
                      <a:pPr algn="ctr"/>
                      <a:r>
                        <a:rPr lang="en-US" sz="1600" b="1" i="1" dirty="0">
                          <a:solidFill>
                            <a:schemeClr val="bg1"/>
                          </a:solidFill>
                        </a:rPr>
                        <a:t>520,689</a:t>
                      </a:r>
                    </a:p>
                  </a:txBody>
                  <a:tcPr marL="186331" marR="186331"/>
                </a:tc>
                <a:tc>
                  <a:txBody>
                    <a:bodyPr/>
                    <a:lstStyle/>
                    <a:p>
                      <a:pPr algn="ctr"/>
                      <a:r>
                        <a:rPr lang="en-US" sz="1600" b="1" i="1" dirty="0">
                          <a:solidFill>
                            <a:schemeClr val="bg1"/>
                          </a:solidFill>
                        </a:rPr>
                        <a:t>534,360</a:t>
                      </a:r>
                    </a:p>
                  </a:txBody>
                  <a:tcPr marL="186331" marR="186331"/>
                </a:tc>
                <a:tc>
                  <a:txBody>
                    <a:bodyPr/>
                    <a:lstStyle/>
                    <a:p>
                      <a:pPr algn="ctr"/>
                      <a:r>
                        <a:rPr lang="en-US" sz="1600" b="1" i="1" dirty="0">
                          <a:solidFill>
                            <a:schemeClr val="bg1"/>
                          </a:solidFill>
                        </a:rPr>
                        <a:t>525,600</a:t>
                      </a:r>
                    </a:p>
                  </a:txBody>
                  <a:tcPr marL="186331" marR="186331"/>
                </a:tc>
                <a:tc>
                  <a:txBody>
                    <a:bodyPr/>
                    <a:lstStyle/>
                    <a:p>
                      <a:pPr algn="ctr"/>
                      <a:r>
                        <a:rPr lang="en-US" sz="1600" b="1" i="1" dirty="0">
                          <a:solidFill>
                            <a:schemeClr val="bg1"/>
                          </a:solidFill>
                        </a:rPr>
                        <a:t>536,560</a:t>
                      </a:r>
                    </a:p>
                  </a:txBody>
                  <a:tcPr marL="186331" marR="186331"/>
                </a:tc>
                <a:tc>
                  <a:txBody>
                    <a:bodyPr/>
                    <a:lstStyle/>
                    <a:p>
                      <a:pPr algn="ctr"/>
                      <a:r>
                        <a:rPr lang="en-US" sz="1600" b="1" i="1" dirty="0">
                          <a:solidFill>
                            <a:schemeClr val="bg1"/>
                          </a:solidFill>
                        </a:rPr>
                        <a:t>540,404</a:t>
                      </a:r>
                    </a:p>
                  </a:txBody>
                  <a:tcPr marL="186331" marR="186331"/>
                </a:tc>
                <a:tc>
                  <a:txBody>
                    <a:bodyPr/>
                    <a:lstStyle/>
                    <a:p>
                      <a:pPr algn="ctr"/>
                      <a:r>
                        <a:rPr lang="en-US" sz="1600" b="1" i="1" dirty="0">
                          <a:solidFill>
                            <a:schemeClr val="bg1"/>
                          </a:solidFill>
                        </a:rPr>
                        <a:t>565,020</a:t>
                      </a:r>
                    </a:p>
                  </a:txBody>
                  <a:tcPr marL="186331" marR="186331"/>
                </a:tc>
                <a:extLst>
                  <a:ext uri="{0D108BD9-81ED-4DB2-BD59-A6C34878D82A}">
                    <a16:rowId xmlns:a16="http://schemas.microsoft.com/office/drawing/2014/main" val="4048112593"/>
                  </a:ext>
                </a:extLst>
              </a:tr>
              <a:tr h="607484">
                <a:tc>
                  <a:txBody>
                    <a:bodyPr/>
                    <a:lstStyle/>
                    <a:p>
                      <a:pPr algn="l"/>
                      <a:r>
                        <a:rPr lang="en-US" sz="1600" b="1" i="1" baseline="0" dirty="0">
                          <a:solidFill>
                            <a:schemeClr val="bg1"/>
                          </a:solidFill>
                        </a:rPr>
                        <a:t>%Bed Hours to MAIN</a:t>
                      </a:r>
                    </a:p>
                  </a:txBody>
                  <a:tcPr marL="186331" marR="186331"/>
                </a:tc>
                <a:tc>
                  <a:txBody>
                    <a:bodyPr/>
                    <a:lstStyle/>
                    <a:p>
                      <a:pPr algn="ctr"/>
                      <a:r>
                        <a:rPr lang="en-US" sz="1600" b="1" i="1" dirty="0">
                          <a:solidFill>
                            <a:schemeClr val="bg1"/>
                          </a:solidFill>
                        </a:rPr>
                        <a:t>70%</a:t>
                      </a:r>
                    </a:p>
                  </a:txBody>
                  <a:tcPr marL="186331" marR="186331"/>
                </a:tc>
                <a:tc>
                  <a:txBody>
                    <a:bodyPr/>
                    <a:lstStyle/>
                    <a:p>
                      <a:pPr algn="ctr"/>
                      <a:r>
                        <a:rPr lang="en-US" sz="1600" b="1" i="1" dirty="0">
                          <a:solidFill>
                            <a:schemeClr val="bg1"/>
                          </a:solidFill>
                        </a:rPr>
                        <a:t>67%</a:t>
                      </a:r>
                    </a:p>
                  </a:txBody>
                  <a:tcPr marL="186331" marR="186331"/>
                </a:tc>
                <a:tc>
                  <a:txBody>
                    <a:bodyPr/>
                    <a:lstStyle/>
                    <a:p>
                      <a:pPr algn="ctr"/>
                      <a:r>
                        <a:rPr lang="en-US" sz="1600" b="1" i="1" dirty="0">
                          <a:solidFill>
                            <a:schemeClr val="bg1"/>
                          </a:solidFill>
                        </a:rPr>
                        <a:t>68%</a:t>
                      </a:r>
                    </a:p>
                  </a:txBody>
                  <a:tcPr marL="186331" marR="186331"/>
                </a:tc>
                <a:tc>
                  <a:txBody>
                    <a:bodyPr/>
                    <a:lstStyle/>
                    <a:p>
                      <a:pPr algn="ctr"/>
                      <a:r>
                        <a:rPr lang="en-US" sz="1600" b="1" i="1" dirty="0">
                          <a:solidFill>
                            <a:schemeClr val="bg1"/>
                          </a:solidFill>
                        </a:rPr>
                        <a:t>70%</a:t>
                      </a:r>
                    </a:p>
                  </a:txBody>
                  <a:tcPr marL="186331" marR="186331"/>
                </a:tc>
                <a:tc>
                  <a:txBody>
                    <a:bodyPr/>
                    <a:lstStyle/>
                    <a:p>
                      <a:pPr algn="ctr"/>
                      <a:r>
                        <a:rPr lang="en-US" sz="1600" b="1" i="1" dirty="0">
                          <a:solidFill>
                            <a:schemeClr val="bg1"/>
                          </a:solidFill>
                        </a:rPr>
                        <a:t>69%</a:t>
                      </a:r>
                    </a:p>
                  </a:txBody>
                  <a:tcPr marL="186331" marR="186331"/>
                </a:tc>
                <a:tc>
                  <a:txBody>
                    <a:bodyPr/>
                    <a:lstStyle/>
                    <a:p>
                      <a:pPr algn="ctr"/>
                      <a:r>
                        <a:rPr lang="en-US" sz="1600" b="1" i="1" dirty="0">
                          <a:solidFill>
                            <a:schemeClr val="bg1"/>
                          </a:solidFill>
                        </a:rPr>
                        <a:t>70%</a:t>
                      </a:r>
                    </a:p>
                  </a:txBody>
                  <a:tcPr marL="186331" marR="186331"/>
                </a:tc>
                <a:tc>
                  <a:txBody>
                    <a:bodyPr/>
                    <a:lstStyle/>
                    <a:p>
                      <a:pPr algn="ctr"/>
                      <a:r>
                        <a:rPr lang="en-US" sz="1600" b="1" i="1" dirty="0">
                          <a:solidFill>
                            <a:schemeClr val="bg1"/>
                          </a:solidFill>
                        </a:rPr>
                        <a:t>66%</a:t>
                      </a:r>
                    </a:p>
                  </a:txBody>
                  <a:tcPr marL="186331" marR="186331"/>
                </a:tc>
                <a:extLst>
                  <a:ext uri="{0D108BD9-81ED-4DB2-BD59-A6C34878D82A}">
                    <a16:rowId xmlns:a16="http://schemas.microsoft.com/office/drawing/2014/main" val="2824676607"/>
                  </a:ext>
                </a:extLst>
              </a:tr>
              <a:tr h="487383">
                <a:tc>
                  <a:txBody>
                    <a:bodyPr/>
                    <a:lstStyle/>
                    <a:p>
                      <a:pPr algn="l"/>
                      <a:r>
                        <a:rPr lang="en-US" sz="1600" b="1" dirty="0"/>
                        <a:t>ED Treat &amp; D/C</a:t>
                      </a:r>
                    </a:p>
                  </a:txBody>
                  <a:tcPr marL="186331" marR="186331"/>
                </a:tc>
                <a:tc>
                  <a:txBody>
                    <a:bodyPr/>
                    <a:lstStyle/>
                    <a:p>
                      <a:pPr algn="ctr"/>
                      <a:r>
                        <a:rPr lang="en-US" sz="1600" b="1" dirty="0"/>
                        <a:t>42,244</a:t>
                      </a:r>
                    </a:p>
                  </a:txBody>
                  <a:tcPr marL="186331" marR="186331"/>
                </a:tc>
                <a:tc>
                  <a:txBody>
                    <a:bodyPr/>
                    <a:lstStyle/>
                    <a:p>
                      <a:pPr algn="ctr"/>
                      <a:r>
                        <a:rPr lang="en-US" sz="1600" b="1" dirty="0"/>
                        <a:t>38,875</a:t>
                      </a:r>
                    </a:p>
                  </a:txBody>
                  <a:tcPr marL="186331" marR="186331"/>
                </a:tc>
                <a:tc>
                  <a:txBody>
                    <a:bodyPr/>
                    <a:lstStyle/>
                    <a:p>
                      <a:pPr algn="ctr"/>
                      <a:r>
                        <a:rPr lang="en-US" sz="1600" b="1" dirty="0">
                          <a:solidFill>
                            <a:schemeClr val="bg1"/>
                          </a:solidFill>
                        </a:rPr>
                        <a:t>35,748</a:t>
                      </a:r>
                    </a:p>
                  </a:txBody>
                  <a:tcPr marL="186331" marR="186331"/>
                </a:tc>
                <a:tc>
                  <a:txBody>
                    <a:bodyPr/>
                    <a:lstStyle/>
                    <a:p>
                      <a:pPr algn="ctr"/>
                      <a:r>
                        <a:rPr lang="en-US" sz="1600" b="1" dirty="0">
                          <a:solidFill>
                            <a:schemeClr val="bg1"/>
                          </a:solidFill>
                        </a:rPr>
                        <a:t>35,842</a:t>
                      </a:r>
                    </a:p>
                  </a:txBody>
                  <a:tcPr marL="186331" marR="186331"/>
                </a:tc>
                <a:tc>
                  <a:txBody>
                    <a:bodyPr/>
                    <a:lstStyle/>
                    <a:p>
                      <a:pPr algn="ctr"/>
                      <a:r>
                        <a:rPr lang="en-US" sz="1600" b="1" dirty="0">
                          <a:solidFill>
                            <a:schemeClr val="bg1"/>
                          </a:solidFill>
                        </a:rPr>
                        <a:t>38,248</a:t>
                      </a:r>
                    </a:p>
                  </a:txBody>
                  <a:tcPr marL="186331" marR="186331"/>
                </a:tc>
                <a:tc>
                  <a:txBody>
                    <a:bodyPr/>
                    <a:lstStyle/>
                    <a:p>
                      <a:pPr algn="ctr"/>
                      <a:r>
                        <a:rPr lang="en-US" sz="1600" b="1" dirty="0">
                          <a:solidFill>
                            <a:schemeClr val="bg1"/>
                          </a:solidFill>
                        </a:rPr>
                        <a:t>38,795</a:t>
                      </a:r>
                    </a:p>
                  </a:txBody>
                  <a:tcPr marL="186331" marR="186331"/>
                </a:tc>
                <a:tc>
                  <a:txBody>
                    <a:bodyPr/>
                    <a:lstStyle/>
                    <a:p>
                      <a:pPr algn="ctr"/>
                      <a:r>
                        <a:rPr lang="en-US" sz="1600" b="1" dirty="0">
                          <a:solidFill>
                            <a:schemeClr val="bg1"/>
                          </a:solidFill>
                        </a:rPr>
                        <a:t>40,610</a:t>
                      </a:r>
                    </a:p>
                  </a:txBody>
                  <a:tcPr marL="186331" marR="186331"/>
                </a:tc>
                <a:extLst>
                  <a:ext uri="{0D108BD9-81ED-4DB2-BD59-A6C34878D82A}">
                    <a16:rowId xmlns:a16="http://schemas.microsoft.com/office/drawing/2014/main" val="10003"/>
                  </a:ext>
                </a:extLst>
              </a:tr>
              <a:tr h="487383">
                <a:tc>
                  <a:txBody>
                    <a:bodyPr/>
                    <a:lstStyle/>
                    <a:p>
                      <a:pPr algn="l"/>
                      <a:r>
                        <a:rPr lang="en-US" sz="1600" b="1" dirty="0">
                          <a:solidFill>
                            <a:srgbClr val="FFCC66"/>
                          </a:solidFill>
                        </a:rPr>
                        <a:t>ED Admissions</a:t>
                      </a:r>
                    </a:p>
                  </a:txBody>
                  <a:tcPr marL="186331" marR="186331"/>
                </a:tc>
                <a:tc>
                  <a:txBody>
                    <a:bodyPr/>
                    <a:lstStyle/>
                    <a:p>
                      <a:pPr algn="ctr"/>
                      <a:r>
                        <a:rPr lang="en-US" sz="1600" b="1" dirty="0">
                          <a:solidFill>
                            <a:srgbClr val="FFCC66"/>
                          </a:solidFill>
                        </a:rPr>
                        <a:t>14,702</a:t>
                      </a:r>
                    </a:p>
                  </a:txBody>
                  <a:tcPr marL="186331" marR="186331"/>
                </a:tc>
                <a:tc>
                  <a:txBody>
                    <a:bodyPr/>
                    <a:lstStyle/>
                    <a:p>
                      <a:pPr algn="ctr"/>
                      <a:r>
                        <a:rPr lang="en-US" sz="1600" b="1" dirty="0">
                          <a:solidFill>
                            <a:srgbClr val="FFCC66"/>
                          </a:solidFill>
                        </a:rPr>
                        <a:t>14,258</a:t>
                      </a:r>
                    </a:p>
                  </a:txBody>
                  <a:tcPr marL="186331" marR="186331"/>
                </a:tc>
                <a:tc>
                  <a:txBody>
                    <a:bodyPr/>
                    <a:lstStyle/>
                    <a:p>
                      <a:pPr algn="ctr"/>
                      <a:r>
                        <a:rPr lang="en-US" sz="1600" b="1" dirty="0">
                          <a:solidFill>
                            <a:srgbClr val="FFCC66"/>
                          </a:solidFill>
                        </a:rPr>
                        <a:t>14,831</a:t>
                      </a:r>
                    </a:p>
                  </a:txBody>
                  <a:tcPr marL="186331" marR="186331"/>
                </a:tc>
                <a:tc>
                  <a:txBody>
                    <a:bodyPr/>
                    <a:lstStyle/>
                    <a:p>
                      <a:pPr algn="ctr"/>
                      <a:r>
                        <a:rPr lang="en-US" sz="1600" b="1" dirty="0">
                          <a:solidFill>
                            <a:srgbClr val="FFCC66"/>
                          </a:solidFill>
                        </a:rPr>
                        <a:t>15,118</a:t>
                      </a:r>
                    </a:p>
                  </a:txBody>
                  <a:tcPr marL="186331" marR="186331"/>
                </a:tc>
                <a:tc>
                  <a:txBody>
                    <a:bodyPr/>
                    <a:lstStyle/>
                    <a:p>
                      <a:pPr algn="ctr"/>
                      <a:r>
                        <a:rPr lang="en-US" sz="1600" b="1" dirty="0">
                          <a:solidFill>
                            <a:srgbClr val="FFCC66"/>
                          </a:solidFill>
                        </a:rPr>
                        <a:t>14,803</a:t>
                      </a:r>
                    </a:p>
                  </a:txBody>
                  <a:tcPr marL="186331" marR="186331"/>
                </a:tc>
                <a:tc>
                  <a:txBody>
                    <a:bodyPr/>
                    <a:lstStyle/>
                    <a:p>
                      <a:pPr algn="ctr"/>
                      <a:r>
                        <a:rPr lang="en-US" sz="1600" b="1" dirty="0">
                          <a:solidFill>
                            <a:srgbClr val="FFCC66"/>
                          </a:solidFill>
                        </a:rPr>
                        <a:t>16,283</a:t>
                      </a:r>
                    </a:p>
                  </a:txBody>
                  <a:tcPr marL="186331" marR="186331"/>
                </a:tc>
                <a:tc>
                  <a:txBody>
                    <a:bodyPr/>
                    <a:lstStyle/>
                    <a:p>
                      <a:pPr algn="ctr"/>
                      <a:r>
                        <a:rPr lang="en-US" sz="1600" b="1" dirty="0">
                          <a:solidFill>
                            <a:srgbClr val="FFCC66"/>
                          </a:solidFill>
                        </a:rPr>
                        <a:t>16,585</a:t>
                      </a:r>
                    </a:p>
                  </a:txBody>
                  <a:tcPr marL="186331" marR="186331"/>
                </a:tc>
                <a:extLst>
                  <a:ext uri="{0D108BD9-81ED-4DB2-BD59-A6C34878D82A}">
                    <a16:rowId xmlns:a16="http://schemas.microsoft.com/office/drawing/2014/main" val="10004"/>
                  </a:ext>
                </a:extLst>
              </a:tr>
              <a:tr h="351702">
                <a:tc>
                  <a:txBody>
                    <a:bodyPr/>
                    <a:lstStyle/>
                    <a:p>
                      <a:pPr algn="l"/>
                      <a:r>
                        <a:rPr lang="en-US" sz="1600" b="1" dirty="0">
                          <a:solidFill>
                            <a:schemeClr val="bg1"/>
                          </a:solidFill>
                        </a:rPr>
                        <a:t>Hospital</a:t>
                      </a:r>
                      <a:r>
                        <a:rPr lang="en-US" sz="1600" b="1" baseline="0" dirty="0">
                          <a:solidFill>
                            <a:schemeClr val="bg1"/>
                          </a:solidFill>
                        </a:rPr>
                        <a:t> </a:t>
                      </a:r>
                      <a:r>
                        <a:rPr lang="en-US" sz="1600" b="1" baseline="0" dirty="0" err="1">
                          <a:solidFill>
                            <a:schemeClr val="bg1"/>
                          </a:solidFill>
                        </a:rPr>
                        <a:t>Obs</a:t>
                      </a:r>
                      <a:endParaRPr lang="en-US" sz="1600" b="1" dirty="0">
                        <a:solidFill>
                          <a:schemeClr val="bg1"/>
                        </a:solidFill>
                      </a:endParaRPr>
                    </a:p>
                  </a:txBody>
                  <a:tcPr marL="186331" marR="186331"/>
                </a:tc>
                <a:tc>
                  <a:txBody>
                    <a:bodyPr/>
                    <a:lstStyle/>
                    <a:p>
                      <a:pPr algn="ctr"/>
                      <a:r>
                        <a:rPr lang="en-US" sz="1600" b="1" dirty="0">
                          <a:solidFill>
                            <a:schemeClr val="bg1"/>
                          </a:solidFill>
                        </a:rPr>
                        <a:t>3,262</a:t>
                      </a:r>
                    </a:p>
                  </a:txBody>
                  <a:tcPr marL="186331" marR="186331"/>
                </a:tc>
                <a:tc>
                  <a:txBody>
                    <a:bodyPr/>
                    <a:lstStyle/>
                    <a:p>
                      <a:pPr algn="ctr"/>
                      <a:r>
                        <a:rPr lang="en-US" sz="1600" b="1" dirty="0">
                          <a:solidFill>
                            <a:schemeClr val="bg1"/>
                          </a:solidFill>
                        </a:rPr>
                        <a:t>3,215</a:t>
                      </a:r>
                    </a:p>
                  </a:txBody>
                  <a:tcPr marL="186331" marR="186331"/>
                </a:tc>
                <a:tc>
                  <a:txBody>
                    <a:bodyPr/>
                    <a:lstStyle/>
                    <a:p>
                      <a:pPr algn="ctr"/>
                      <a:r>
                        <a:rPr lang="en-US" sz="1600" b="1" dirty="0">
                          <a:solidFill>
                            <a:schemeClr val="bg1"/>
                          </a:solidFill>
                        </a:rPr>
                        <a:t>2,868</a:t>
                      </a:r>
                    </a:p>
                  </a:txBody>
                  <a:tcPr marL="186331" marR="186331"/>
                </a:tc>
                <a:tc>
                  <a:txBody>
                    <a:bodyPr/>
                    <a:lstStyle/>
                    <a:p>
                      <a:pPr algn="ctr"/>
                      <a:r>
                        <a:rPr lang="en-US" sz="1600" b="1" dirty="0">
                          <a:solidFill>
                            <a:schemeClr val="bg1"/>
                          </a:solidFill>
                        </a:rPr>
                        <a:t>2,867</a:t>
                      </a:r>
                    </a:p>
                  </a:txBody>
                  <a:tcPr marL="186331" marR="186331"/>
                </a:tc>
                <a:tc>
                  <a:txBody>
                    <a:bodyPr/>
                    <a:lstStyle/>
                    <a:p>
                      <a:pPr algn="ctr"/>
                      <a:r>
                        <a:rPr lang="en-US" sz="1600" b="1" dirty="0">
                          <a:solidFill>
                            <a:schemeClr val="bg1"/>
                          </a:solidFill>
                        </a:rPr>
                        <a:t>2,854</a:t>
                      </a:r>
                    </a:p>
                  </a:txBody>
                  <a:tcPr marL="186331" marR="186331"/>
                </a:tc>
                <a:tc>
                  <a:txBody>
                    <a:bodyPr/>
                    <a:lstStyle/>
                    <a:p>
                      <a:pPr algn="ctr"/>
                      <a:r>
                        <a:rPr lang="en-US" sz="1600" b="1" dirty="0">
                          <a:solidFill>
                            <a:schemeClr val="bg1"/>
                          </a:solidFill>
                        </a:rPr>
                        <a:t>2,857</a:t>
                      </a:r>
                    </a:p>
                  </a:txBody>
                  <a:tcPr marL="186331" marR="186331"/>
                </a:tc>
                <a:tc>
                  <a:txBody>
                    <a:bodyPr/>
                    <a:lstStyle/>
                    <a:p>
                      <a:pPr algn="ctr"/>
                      <a:r>
                        <a:rPr lang="en-US" sz="1600" b="1" dirty="0">
                          <a:solidFill>
                            <a:schemeClr val="bg1"/>
                          </a:solidFill>
                        </a:rPr>
                        <a:t>3,147</a:t>
                      </a:r>
                    </a:p>
                  </a:txBody>
                  <a:tcPr marL="186331" marR="186331"/>
                </a:tc>
                <a:extLst>
                  <a:ext uri="{0D108BD9-81ED-4DB2-BD59-A6C34878D82A}">
                    <a16:rowId xmlns:a16="http://schemas.microsoft.com/office/drawing/2014/main" val="10005"/>
                  </a:ext>
                </a:extLst>
              </a:tr>
              <a:tr h="607484">
                <a:tc>
                  <a:txBody>
                    <a:bodyPr/>
                    <a:lstStyle/>
                    <a:p>
                      <a:pPr algn="l"/>
                      <a:r>
                        <a:rPr lang="en-US" sz="1600" b="1" kern="1200" baseline="0" dirty="0">
                          <a:solidFill>
                            <a:schemeClr val="bg1"/>
                          </a:solidFill>
                          <a:latin typeface="+mn-lt"/>
                          <a:ea typeface="+mn-ea"/>
                          <a:cs typeface="+mn-cs"/>
                        </a:rPr>
                        <a:t>Hospitalized Patients</a:t>
                      </a:r>
                    </a:p>
                  </a:txBody>
                  <a:tcPr marL="186331" marR="186331"/>
                </a:tc>
                <a:tc>
                  <a:txBody>
                    <a:bodyPr/>
                    <a:lstStyle/>
                    <a:p>
                      <a:pPr marL="0" algn="ctr" defTabSz="457200" rtl="0" eaLnBrk="1" latinLnBrk="0" hangingPunct="1"/>
                      <a:r>
                        <a:rPr lang="en-US" sz="1600" b="1" kern="1200" dirty="0">
                          <a:solidFill>
                            <a:schemeClr val="bg1"/>
                          </a:solidFill>
                          <a:latin typeface="+mn-lt"/>
                          <a:ea typeface="+mn-ea"/>
                          <a:cs typeface="+mn-cs"/>
                        </a:rPr>
                        <a:t>17,964</a:t>
                      </a:r>
                    </a:p>
                  </a:txBody>
                  <a:tcPr marL="186331" marR="186331"/>
                </a:tc>
                <a:tc>
                  <a:txBody>
                    <a:bodyPr/>
                    <a:lstStyle/>
                    <a:p>
                      <a:pPr marL="0" algn="ctr" defTabSz="457200" rtl="0" eaLnBrk="1" latinLnBrk="0" hangingPunct="1"/>
                      <a:r>
                        <a:rPr lang="en-US" sz="1600" b="1" kern="1200" dirty="0">
                          <a:solidFill>
                            <a:schemeClr val="bg1"/>
                          </a:solidFill>
                          <a:latin typeface="+mn-lt"/>
                          <a:ea typeface="+mn-ea"/>
                          <a:cs typeface="+mn-cs"/>
                        </a:rPr>
                        <a:t>17,473</a:t>
                      </a:r>
                    </a:p>
                  </a:txBody>
                  <a:tcPr marL="186331" marR="186331"/>
                </a:tc>
                <a:tc>
                  <a:txBody>
                    <a:bodyPr/>
                    <a:lstStyle/>
                    <a:p>
                      <a:pPr algn="ctr"/>
                      <a:r>
                        <a:rPr lang="en-US" sz="1600" b="1" dirty="0">
                          <a:solidFill>
                            <a:schemeClr val="bg1"/>
                          </a:solidFill>
                        </a:rPr>
                        <a:t>17,699</a:t>
                      </a:r>
                    </a:p>
                  </a:txBody>
                  <a:tcPr marL="186331" marR="186331"/>
                </a:tc>
                <a:tc>
                  <a:txBody>
                    <a:bodyPr/>
                    <a:lstStyle/>
                    <a:p>
                      <a:pPr algn="ctr"/>
                      <a:r>
                        <a:rPr lang="en-US" sz="1600" b="1" dirty="0">
                          <a:solidFill>
                            <a:schemeClr val="bg1"/>
                          </a:solidFill>
                        </a:rPr>
                        <a:t>17,985</a:t>
                      </a:r>
                    </a:p>
                  </a:txBody>
                  <a:tcPr marL="186331" marR="186331"/>
                </a:tc>
                <a:tc>
                  <a:txBody>
                    <a:bodyPr/>
                    <a:lstStyle/>
                    <a:p>
                      <a:pPr algn="ctr"/>
                      <a:r>
                        <a:rPr lang="en-US" sz="1600" b="1" dirty="0">
                          <a:solidFill>
                            <a:schemeClr val="bg1"/>
                          </a:solidFill>
                        </a:rPr>
                        <a:t>17,657</a:t>
                      </a:r>
                    </a:p>
                  </a:txBody>
                  <a:tcPr marL="186331" marR="186331"/>
                </a:tc>
                <a:tc>
                  <a:txBody>
                    <a:bodyPr/>
                    <a:lstStyle/>
                    <a:p>
                      <a:pPr algn="ctr"/>
                      <a:r>
                        <a:rPr lang="en-US" sz="1600" b="1" dirty="0">
                          <a:solidFill>
                            <a:schemeClr val="bg1"/>
                          </a:solidFill>
                        </a:rPr>
                        <a:t>19,140</a:t>
                      </a:r>
                    </a:p>
                  </a:txBody>
                  <a:tcPr marL="186331" marR="186331"/>
                </a:tc>
                <a:tc>
                  <a:txBody>
                    <a:bodyPr/>
                    <a:lstStyle/>
                    <a:p>
                      <a:pPr algn="ctr"/>
                      <a:r>
                        <a:rPr lang="en-US" sz="1600" b="1" dirty="0">
                          <a:solidFill>
                            <a:schemeClr val="bg1"/>
                          </a:solidFill>
                        </a:rPr>
                        <a:t>19,732</a:t>
                      </a:r>
                    </a:p>
                  </a:txBody>
                  <a:tcPr marL="186331" marR="186331"/>
                </a:tc>
                <a:extLst>
                  <a:ext uri="{0D108BD9-81ED-4DB2-BD59-A6C34878D82A}">
                    <a16:rowId xmlns:a16="http://schemas.microsoft.com/office/drawing/2014/main" val="4243774140"/>
                  </a:ext>
                </a:extLst>
              </a:tr>
              <a:tr h="351702">
                <a:tc>
                  <a:txBody>
                    <a:bodyPr/>
                    <a:lstStyle/>
                    <a:p>
                      <a:pPr marL="0" algn="l" defTabSz="457200" rtl="0" eaLnBrk="1" latinLnBrk="0" hangingPunct="1"/>
                      <a:r>
                        <a:rPr lang="en-US" sz="1600" b="1" kern="1200" dirty="0">
                          <a:solidFill>
                            <a:srgbClr val="FFCC66"/>
                          </a:solidFill>
                          <a:latin typeface="+mn-lt"/>
                          <a:ea typeface="+mn-ea"/>
                          <a:cs typeface="+mn-cs"/>
                        </a:rPr>
                        <a:t>Total Visits</a:t>
                      </a:r>
                    </a:p>
                  </a:txBody>
                  <a:tcPr marL="186331" marR="186331"/>
                </a:tc>
                <a:tc>
                  <a:txBody>
                    <a:bodyPr/>
                    <a:lstStyle/>
                    <a:p>
                      <a:pPr marL="0" algn="ctr" defTabSz="457200" rtl="0" eaLnBrk="1" latinLnBrk="0" hangingPunct="1"/>
                      <a:r>
                        <a:rPr lang="en-US" sz="1600" b="1" kern="1200" dirty="0">
                          <a:solidFill>
                            <a:srgbClr val="FFCC66"/>
                          </a:solidFill>
                          <a:latin typeface="+mn-lt"/>
                          <a:ea typeface="+mn-ea"/>
                          <a:cs typeface="+mn-cs"/>
                        </a:rPr>
                        <a:t>64,326</a:t>
                      </a:r>
                    </a:p>
                  </a:txBody>
                  <a:tcPr marL="186331" marR="186331"/>
                </a:tc>
                <a:tc>
                  <a:txBody>
                    <a:bodyPr/>
                    <a:lstStyle/>
                    <a:p>
                      <a:pPr algn="ctr"/>
                      <a:r>
                        <a:rPr lang="en-US" sz="1600" b="1" kern="1200" dirty="0">
                          <a:solidFill>
                            <a:srgbClr val="FFCC66"/>
                          </a:solidFill>
                          <a:latin typeface="+mn-lt"/>
                          <a:ea typeface="+mn-ea"/>
                          <a:cs typeface="+mn-cs"/>
                        </a:rPr>
                        <a:t>59,417</a:t>
                      </a:r>
                    </a:p>
                  </a:txBody>
                  <a:tcPr marL="186331" marR="186331"/>
                </a:tc>
                <a:tc>
                  <a:txBody>
                    <a:bodyPr/>
                    <a:lstStyle/>
                    <a:p>
                      <a:pPr marL="0" algn="ctr" defTabSz="457200" rtl="0" eaLnBrk="1" latinLnBrk="0" hangingPunct="1"/>
                      <a:r>
                        <a:rPr lang="en-US" sz="1600" b="1" kern="1200" dirty="0">
                          <a:solidFill>
                            <a:srgbClr val="FFCC66"/>
                          </a:solidFill>
                          <a:latin typeface="+mn-lt"/>
                          <a:ea typeface="+mn-ea"/>
                          <a:cs typeface="+mn-cs"/>
                        </a:rPr>
                        <a:t>56,235</a:t>
                      </a:r>
                    </a:p>
                  </a:txBody>
                  <a:tcPr marL="186331" marR="186331"/>
                </a:tc>
                <a:tc>
                  <a:txBody>
                    <a:bodyPr/>
                    <a:lstStyle/>
                    <a:p>
                      <a:pPr marL="0" algn="ctr" defTabSz="457200" rtl="0" eaLnBrk="1" latinLnBrk="0" hangingPunct="1"/>
                      <a:r>
                        <a:rPr lang="en-US" sz="1600" b="1" kern="1200" dirty="0">
                          <a:solidFill>
                            <a:srgbClr val="FFCC66"/>
                          </a:solidFill>
                          <a:latin typeface="+mn-lt"/>
                          <a:ea typeface="+mn-ea"/>
                          <a:cs typeface="+mn-cs"/>
                        </a:rPr>
                        <a:t>62,483</a:t>
                      </a:r>
                    </a:p>
                  </a:txBody>
                  <a:tcPr marL="186331" marR="186331"/>
                </a:tc>
                <a:tc>
                  <a:txBody>
                    <a:bodyPr/>
                    <a:lstStyle/>
                    <a:p>
                      <a:pPr marL="0" algn="ctr" defTabSz="457200" rtl="0" eaLnBrk="1" latinLnBrk="0" hangingPunct="1"/>
                      <a:r>
                        <a:rPr lang="en-US" sz="1600" b="1" kern="1200" dirty="0">
                          <a:solidFill>
                            <a:srgbClr val="FFCC66"/>
                          </a:solidFill>
                          <a:latin typeface="+mn-lt"/>
                          <a:ea typeface="+mn-ea"/>
                          <a:cs typeface="+mn-cs"/>
                        </a:rPr>
                        <a:t>63,591</a:t>
                      </a:r>
                    </a:p>
                  </a:txBody>
                  <a:tcPr marL="186331" marR="186331"/>
                </a:tc>
                <a:tc>
                  <a:txBody>
                    <a:bodyPr/>
                    <a:lstStyle/>
                    <a:p>
                      <a:pPr marL="0" algn="ctr" defTabSz="457200" rtl="0" eaLnBrk="1" latinLnBrk="0" hangingPunct="1"/>
                      <a:r>
                        <a:rPr lang="en-US" sz="1600" b="1" kern="1200" dirty="0">
                          <a:solidFill>
                            <a:srgbClr val="FFCC66"/>
                          </a:solidFill>
                          <a:latin typeface="+mn-lt"/>
                          <a:ea typeface="+mn-ea"/>
                          <a:cs typeface="+mn-cs"/>
                        </a:rPr>
                        <a:t>65,162</a:t>
                      </a:r>
                    </a:p>
                  </a:txBody>
                  <a:tcPr marL="186331" marR="186331"/>
                </a:tc>
                <a:tc>
                  <a:txBody>
                    <a:bodyPr/>
                    <a:lstStyle/>
                    <a:p>
                      <a:pPr marL="0" algn="ctr" defTabSz="457200" rtl="0" eaLnBrk="1" latinLnBrk="0" hangingPunct="1"/>
                      <a:r>
                        <a:rPr lang="en-US" sz="1600" b="1" kern="1200" dirty="0">
                          <a:solidFill>
                            <a:srgbClr val="FFCC66"/>
                          </a:solidFill>
                          <a:latin typeface="+mn-lt"/>
                          <a:ea typeface="+mn-ea"/>
                          <a:cs typeface="+mn-cs"/>
                        </a:rPr>
                        <a:t>65,803</a:t>
                      </a:r>
                    </a:p>
                  </a:txBody>
                  <a:tcPr marL="186331" marR="186331"/>
                </a:tc>
                <a:extLst>
                  <a:ext uri="{0D108BD9-81ED-4DB2-BD59-A6C34878D82A}">
                    <a16:rowId xmlns:a16="http://schemas.microsoft.com/office/drawing/2014/main" val="10006"/>
                  </a:ext>
                </a:extLst>
              </a:tr>
              <a:tr h="607484">
                <a:tc>
                  <a:txBody>
                    <a:bodyPr/>
                    <a:lstStyle/>
                    <a:p>
                      <a:pPr algn="l"/>
                      <a:r>
                        <a:rPr lang="en-US" sz="1600" b="1" dirty="0">
                          <a:solidFill>
                            <a:schemeClr val="bg1"/>
                          </a:solidFill>
                        </a:rPr>
                        <a:t>Hospitalized Rate </a:t>
                      </a:r>
                    </a:p>
                  </a:txBody>
                  <a:tcPr marL="186331" marR="186331"/>
                </a:tc>
                <a:tc>
                  <a:txBody>
                    <a:bodyPr/>
                    <a:lstStyle/>
                    <a:p>
                      <a:pPr algn="ctr"/>
                      <a:r>
                        <a:rPr lang="en-US" sz="1600" b="1" dirty="0">
                          <a:solidFill>
                            <a:schemeClr val="bg1"/>
                          </a:solidFill>
                        </a:rPr>
                        <a:t>27.9%</a:t>
                      </a:r>
                    </a:p>
                  </a:txBody>
                  <a:tcPr marL="186331" marR="186331"/>
                </a:tc>
                <a:tc>
                  <a:txBody>
                    <a:bodyPr/>
                    <a:lstStyle/>
                    <a:p>
                      <a:pPr algn="ctr"/>
                      <a:r>
                        <a:rPr lang="en-US" sz="1600" b="1" dirty="0">
                          <a:solidFill>
                            <a:schemeClr val="bg1"/>
                          </a:solidFill>
                        </a:rPr>
                        <a:t>29.4%</a:t>
                      </a:r>
                    </a:p>
                  </a:txBody>
                  <a:tcPr marL="186331" marR="186331"/>
                </a:tc>
                <a:tc>
                  <a:txBody>
                    <a:bodyPr/>
                    <a:lstStyle/>
                    <a:p>
                      <a:pPr algn="ctr"/>
                      <a:r>
                        <a:rPr lang="en-US" sz="1600" b="1" dirty="0">
                          <a:solidFill>
                            <a:schemeClr val="bg1"/>
                          </a:solidFill>
                        </a:rPr>
                        <a:t>31.5%</a:t>
                      </a:r>
                    </a:p>
                  </a:txBody>
                  <a:tcPr marL="186331" marR="186331"/>
                </a:tc>
                <a:tc>
                  <a:txBody>
                    <a:bodyPr/>
                    <a:lstStyle/>
                    <a:p>
                      <a:pPr algn="ctr"/>
                      <a:r>
                        <a:rPr lang="en-US" sz="1600" b="1" dirty="0">
                          <a:solidFill>
                            <a:schemeClr val="bg1"/>
                          </a:solidFill>
                        </a:rPr>
                        <a:t>28.8%</a:t>
                      </a:r>
                    </a:p>
                  </a:txBody>
                  <a:tcPr marL="186331" marR="186331"/>
                </a:tc>
                <a:tc>
                  <a:txBody>
                    <a:bodyPr/>
                    <a:lstStyle/>
                    <a:p>
                      <a:pPr algn="ctr"/>
                      <a:r>
                        <a:rPr lang="en-US" sz="1600" b="1" dirty="0">
                          <a:solidFill>
                            <a:schemeClr val="bg1"/>
                          </a:solidFill>
                        </a:rPr>
                        <a:t>27.8%</a:t>
                      </a:r>
                    </a:p>
                  </a:txBody>
                  <a:tcPr marL="186331" marR="186331"/>
                </a:tc>
                <a:tc>
                  <a:txBody>
                    <a:bodyPr/>
                    <a:lstStyle/>
                    <a:p>
                      <a:pPr algn="ctr"/>
                      <a:r>
                        <a:rPr lang="en-US" sz="1600" b="1" dirty="0">
                          <a:solidFill>
                            <a:schemeClr val="bg1"/>
                          </a:solidFill>
                        </a:rPr>
                        <a:t>29.4%</a:t>
                      </a:r>
                    </a:p>
                  </a:txBody>
                  <a:tcPr marL="186331" marR="186331"/>
                </a:tc>
                <a:tc>
                  <a:txBody>
                    <a:bodyPr/>
                    <a:lstStyle/>
                    <a:p>
                      <a:pPr marL="0" algn="ctr" defTabSz="457200" rtl="0" eaLnBrk="1" latinLnBrk="0" hangingPunct="1"/>
                      <a:r>
                        <a:rPr lang="en-US" sz="1600" b="1" kern="1200" dirty="0">
                          <a:solidFill>
                            <a:schemeClr val="bg1"/>
                          </a:solidFill>
                          <a:latin typeface="+mn-lt"/>
                          <a:ea typeface="+mn-ea"/>
                          <a:cs typeface="+mn-cs"/>
                        </a:rPr>
                        <a:t>29.4%</a:t>
                      </a:r>
                    </a:p>
                  </a:txBody>
                  <a:tcPr marL="186331" marR="186331"/>
                </a:tc>
                <a:extLst>
                  <a:ext uri="{0D108BD9-81ED-4DB2-BD59-A6C34878D82A}">
                    <a16:rowId xmlns:a16="http://schemas.microsoft.com/office/drawing/2014/main" val="10008"/>
                  </a:ext>
                </a:extLst>
              </a:tr>
              <a:tr h="607484">
                <a:tc>
                  <a:txBody>
                    <a:bodyPr/>
                    <a:lstStyle/>
                    <a:p>
                      <a:pPr algn="l"/>
                      <a:r>
                        <a:rPr lang="en-US" sz="1600" b="1" i="0" dirty="0">
                          <a:solidFill>
                            <a:schemeClr val="bg1"/>
                          </a:solidFill>
                        </a:rPr>
                        <a:t>Unique Visits</a:t>
                      </a:r>
                    </a:p>
                  </a:txBody>
                  <a:tcPr marL="186331" marR="186331"/>
                </a:tc>
                <a:tc>
                  <a:txBody>
                    <a:bodyPr/>
                    <a:lstStyle/>
                    <a:p>
                      <a:pPr algn="ctr"/>
                      <a:r>
                        <a:rPr lang="en-US" sz="1600" b="1" i="0" dirty="0">
                          <a:solidFill>
                            <a:schemeClr val="bg1"/>
                          </a:solidFill>
                        </a:rPr>
                        <a:t>65%</a:t>
                      </a:r>
                    </a:p>
                  </a:txBody>
                  <a:tcPr marL="186331" marR="186331"/>
                </a:tc>
                <a:tc>
                  <a:txBody>
                    <a:bodyPr/>
                    <a:lstStyle/>
                    <a:p>
                      <a:pPr algn="ctr"/>
                      <a:r>
                        <a:rPr lang="en-US" sz="1600" b="1" i="0" dirty="0">
                          <a:solidFill>
                            <a:schemeClr val="bg1"/>
                          </a:solidFill>
                        </a:rPr>
                        <a:t>65%</a:t>
                      </a:r>
                    </a:p>
                  </a:txBody>
                  <a:tcPr marL="186331" marR="186331"/>
                </a:tc>
                <a:tc>
                  <a:txBody>
                    <a:bodyPr/>
                    <a:lstStyle/>
                    <a:p>
                      <a:pPr algn="ctr"/>
                      <a:r>
                        <a:rPr lang="en-US" sz="1600" b="1" i="0" dirty="0">
                          <a:solidFill>
                            <a:schemeClr val="bg1"/>
                          </a:solidFill>
                        </a:rPr>
                        <a:t>66.4%</a:t>
                      </a:r>
                    </a:p>
                  </a:txBody>
                  <a:tcPr marL="186331" marR="186331"/>
                </a:tc>
                <a:tc>
                  <a:txBody>
                    <a:bodyPr/>
                    <a:lstStyle/>
                    <a:p>
                      <a:pPr algn="ctr"/>
                      <a:r>
                        <a:rPr lang="en-US" sz="1600" b="1" i="0" dirty="0">
                          <a:solidFill>
                            <a:schemeClr val="bg1"/>
                          </a:solidFill>
                        </a:rPr>
                        <a:t>66.8%</a:t>
                      </a:r>
                    </a:p>
                  </a:txBody>
                  <a:tcPr marL="186331" marR="186331"/>
                </a:tc>
                <a:tc>
                  <a:txBody>
                    <a:bodyPr/>
                    <a:lstStyle/>
                    <a:p>
                      <a:pPr algn="ctr"/>
                      <a:r>
                        <a:rPr lang="en-US" sz="1600" b="1" i="0" dirty="0">
                          <a:solidFill>
                            <a:schemeClr val="bg1"/>
                          </a:solidFill>
                        </a:rPr>
                        <a:t>66.4%</a:t>
                      </a:r>
                    </a:p>
                  </a:txBody>
                  <a:tcPr marL="186331" marR="186331"/>
                </a:tc>
                <a:tc>
                  <a:txBody>
                    <a:bodyPr/>
                    <a:lstStyle/>
                    <a:p>
                      <a:pPr algn="ctr"/>
                      <a:r>
                        <a:rPr lang="en-US" sz="1600" b="1" i="0" dirty="0">
                          <a:solidFill>
                            <a:schemeClr val="bg1"/>
                          </a:solidFill>
                        </a:rPr>
                        <a:t>66.1%</a:t>
                      </a:r>
                    </a:p>
                  </a:txBody>
                  <a:tcPr marL="186331" marR="186331"/>
                </a:tc>
                <a:tc>
                  <a:txBody>
                    <a:bodyPr/>
                    <a:lstStyle/>
                    <a:p>
                      <a:pPr algn="ctr"/>
                      <a:r>
                        <a:rPr lang="en-US" sz="1600" b="1" i="0" dirty="0">
                          <a:solidFill>
                            <a:schemeClr val="bg1"/>
                          </a:solidFill>
                        </a:rPr>
                        <a:t>66.1%</a:t>
                      </a:r>
                    </a:p>
                  </a:txBody>
                  <a:tcPr marL="186331" marR="186331"/>
                </a:tc>
                <a:extLst>
                  <a:ext uri="{0D108BD9-81ED-4DB2-BD59-A6C34878D82A}">
                    <a16:rowId xmlns:a16="http://schemas.microsoft.com/office/drawing/2014/main" val="2659426895"/>
                  </a:ext>
                </a:extLst>
              </a:tr>
            </a:tbl>
          </a:graphicData>
        </a:graphic>
      </p:graphicFrame>
    </p:spTree>
    <p:extLst>
      <p:ext uri="{BB962C8B-B14F-4D97-AF65-F5344CB8AC3E}">
        <p14:creationId xmlns:p14="http://schemas.microsoft.com/office/powerpoint/2010/main" val="81686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solidFill>
                  <a:srgbClr val="FFFF00"/>
                </a:solidFill>
              </a:rPr>
              <a:t>Patient Populations (Medians)</a:t>
            </a:r>
          </a:p>
        </p:txBody>
      </p:sp>
      <p:graphicFrame>
        <p:nvGraphicFramePr>
          <p:cNvPr id="5" name="Content Placeholder 4"/>
          <p:cNvGraphicFramePr>
            <a:graphicFrameLocks noGrp="1"/>
          </p:cNvGraphicFramePr>
          <p:nvPr>
            <p:ph idx="1"/>
          </p:nvPr>
        </p:nvGraphicFramePr>
        <p:xfrm>
          <a:off x="0" y="1404594"/>
          <a:ext cx="9144002" cy="5572127"/>
        </p:xfrm>
        <a:graphic>
          <a:graphicData uri="http://schemas.openxmlformats.org/drawingml/2006/table">
            <a:tbl>
              <a:tblPr firstRow="1" bandRow="1">
                <a:tableStyleId>{125E5076-3810-47DD-B79F-674D7AD40C01}</a:tableStyleId>
              </a:tblPr>
              <a:tblGrid>
                <a:gridCol w="1958215">
                  <a:extLst>
                    <a:ext uri="{9D8B030D-6E8A-4147-A177-3AD203B41FA5}">
                      <a16:colId xmlns:a16="http://schemas.microsoft.com/office/drawing/2014/main" val="20000"/>
                    </a:ext>
                  </a:extLst>
                </a:gridCol>
                <a:gridCol w="1025038">
                  <a:extLst>
                    <a:ext uri="{9D8B030D-6E8A-4147-A177-3AD203B41FA5}">
                      <a16:colId xmlns:a16="http://schemas.microsoft.com/office/drawing/2014/main" val="3959856979"/>
                    </a:ext>
                  </a:extLst>
                </a:gridCol>
                <a:gridCol w="1025038">
                  <a:extLst>
                    <a:ext uri="{9D8B030D-6E8A-4147-A177-3AD203B41FA5}">
                      <a16:colId xmlns:a16="http://schemas.microsoft.com/office/drawing/2014/main" val="20001"/>
                    </a:ext>
                  </a:extLst>
                </a:gridCol>
                <a:gridCol w="963471">
                  <a:extLst>
                    <a:ext uri="{9D8B030D-6E8A-4147-A177-3AD203B41FA5}">
                      <a16:colId xmlns:a16="http://schemas.microsoft.com/office/drawing/2014/main" val="2032942498"/>
                    </a:ext>
                  </a:extLst>
                </a:gridCol>
                <a:gridCol w="1043060">
                  <a:extLst>
                    <a:ext uri="{9D8B030D-6E8A-4147-A177-3AD203B41FA5}">
                      <a16:colId xmlns:a16="http://schemas.microsoft.com/office/drawing/2014/main" val="2767041309"/>
                    </a:ext>
                  </a:extLst>
                </a:gridCol>
                <a:gridCol w="1043060">
                  <a:extLst>
                    <a:ext uri="{9D8B030D-6E8A-4147-A177-3AD203B41FA5}">
                      <a16:colId xmlns:a16="http://schemas.microsoft.com/office/drawing/2014/main" val="2752740760"/>
                    </a:ext>
                  </a:extLst>
                </a:gridCol>
                <a:gridCol w="1043060">
                  <a:extLst>
                    <a:ext uri="{9D8B030D-6E8A-4147-A177-3AD203B41FA5}">
                      <a16:colId xmlns:a16="http://schemas.microsoft.com/office/drawing/2014/main" val="2860444874"/>
                    </a:ext>
                  </a:extLst>
                </a:gridCol>
                <a:gridCol w="1043060">
                  <a:extLst>
                    <a:ext uri="{9D8B030D-6E8A-4147-A177-3AD203B41FA5}">
                      <a16:colId xmlns:a16="http://schemas.microsoft.com/office/drawing/2014/main" val="3188801521"/>
                    </a:ext>
                  </a:extLst>
                </a:gridCol>
              </a:tblGrid>
              <a:tr h="824395">
                <a:tc>
                  <a:txBody>
                    <a:bodyPr/>
                    <a:lstStyle/>
                    <a:p>
                      <a:pPr algn="ctr"/>
                      <a:endParaRPr lang="en-US" sz="1600" dirty="0"/>
                    </a:p>
                  </a:txBody>
                  <a:tcPr marL="186331" marR="186331"/>
                </a:tc>
                <a:tc>
                  <a:txBody>
                    <a:bodyPr/>
                    <a:lstStyle/>
                    <a:p>
                      <a:pPr algn="ctr"/>
                      <a:r>
                        <a:rPr lang="en-US" sz="1600" dirty="0"/>
                        <a:t> 2019</a:t>
                      </a:r>
                    </a:p>
                  </a:txBody>
                  <a:tcPr marL="186331" marR="186331"/>
                </a:tc>
                <a:tc>
                  <a:txBody>
                    <a:bodyPr/>
                    <a:lstStyle/>
                    <a:p>
                      <a:pPr algn="ctr"/>
                      <a:r>
                        <a:rPr lang="en-US" sz="1600" dirty="0"/>
                        <a:t>2020</a:t>
                      </a:r>
                    </a:p>
                  </a:txBody>
                  <a:tcPr marL="186331" marR="186331"/>
                </a:tc>
                <a:tc>
                  <a:txBody>
                    <a:bodyPr/>
                    <a:lstStyle/>
                    <a:p>
                      <a:pPr algn="ctr"/>
                      <a:r>
                        <a:rPr lang="en-US" sz="1600" dirty="0"/>
                        <a:t>2021</a:t>
                      </a:r>
                    </a:p>
                  </a:txBody>
                  <a:tcPr marL="186331" marR="186331"/>
                </a:tc>
                <a:tc>
                  <a:txBody>
                    <a:bodyPr/>
                    <a:lstStyle/>
                    <a:p>
                      <a:pPr algn="ctr"/>
                      <a:r>
                        <a:rPr lang="en-US" sz="1600" dirty="0"/>
                        <a:t>2022</a:t>
                      </a:r>
                    </a:p>
                  </a:txBody>
                  <a:tcPr marL="186331" marR="186331"/>
                </a:tc>
                <a:tc>
                  <a:txBody>
                    <a:bodyPr/>
                    <a:lstStyle/>
                    <a:p>
                      <a:pPr algn="ctr"/>
                      <a:r>
                        <a:rPr lang="en-US" sz="1600" dirty="0"/>
                        <a:t>2023</a:t>
                      </a:r>
                    </a:p>
                  </a:txBody>
                  <a:tcPr marL="186331" marR="186331"/>
                </a:tc>
                <a:tc>
                  <a:txBody>
                    <a:bodyPr/>
                    <a:lstStyle/>
                    <a:p>
                      <a:pPr algn="ctr"/>
                      <a:r>
                        <a:rPr lang="en-US" sz="1600" dirty="0"/>
                        <a:t>2024</a:t>
                      </a:r>
                    </a:p>
                  </a:txBody>
                  <a:tcPr marL="186331" marR="186331"/>
                </a:tc>
                <a:tc>
                  <a:txBody>
                    <a:bodyPr/>
                    <a:lstStyle/>
                    <a:p>
                      <a:pPr algn="ctr"/>
                      <a:r>
                        <a:rPr lang="en-US" sz="1600" dirty="0"/>
                        <a:t>2025</a:t>
                      </a:r>
                    </a:p>
                  </a:txBody>
                  <a:tcPr marL="186331" marR="186331"/>
                </a:tc>
                <a:extLst>
                  <a:ext uri="{0D108BD9-81ED-4DB2-BD59-A6C34878D82A}">
                    <a16:rowId xmlns:a16="http://schemas.microsoft.com/office/drawing/2014/main" val="10000"/>
                  </a:ext>
                </a:extLst>
              </a:tr>
              <a:tr h="6668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effectLst/>
                        </a:rPr>
                        <a:t>Total</a:t>
                      </a:r>
                      <a:endParaRPr kumimoji="0" lang="en-US" sz="16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64,326</a:t>
                      </a:r>
                    </a:p>
                  </a:txBody>
                  <a:tcPr anchor="ctr" anchorCtr="1"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mn-lt"/>
                          <a:ea typeface="+mn-ea"/>
                          <a:cs typeface="+mn-cs"/>
                        </a:rPr>
                        <a:t>59,417</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56,235</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62.483</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63,591</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65,162</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65,803</a:t>
                      </a:r>
                    </a:p>
                  </a:txBody>
                  <a:tcPr marL="186331" marR="186331" anchor="ctr"/>
                </a:tc>
                <a:extLst>
                  <a:ext uri="{0D108BD9-81ED-4DB2-BD59-A6C34878D82A}">
                    <a16:rowId xmlns:a16="http://schemas.microsoft.com/office/drawing/2014/main" val="10001"/>
                  </a:ext>
                </a:extLst>
              </a:tr>
              <a:tr h="6668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effectLst/>
                        </a:rPr>
                        <a:t>EMS Arrivals</a:t>
                      </a:r>
                      <a:endParaRPr kumimoji="0" lang="en-US" sz="16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18,005</a:t>
                      </a:r>
                    </a:p>
                  </a:txBody>
                  <a:tcPr anchor="ctr" anchorCtr="1" horzOverflow="overflow"/>
                </a:tc>
                <a:tc>
                  <a:txBody>
                    <a:bodyPr/>
                    <a:lstStyle/>
                    <a:p>
                      <a:pPr marL="0" algn="ctr" defTabSz="457200" rtl="0" eaLnBrk="1" latinLnBrk="0" hangingPunct="1"/>
                      <a:r>
                        <a:rPr lang="en-US" sz="1600" b="1" kern="1200" dirty="0">
                          <a:solidFill>
                            <a:schemeClr val="bg1"/>
                          </a:solidFill>
                          <a:latin typeface="+mn-lt"/>
                          <a:ea typeface="+mn-ea"/>
                          <a:cs typeface="+mn-cs"/>
                        </a:rPr>
                        <a:t>15,876</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16,515</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18,333</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18,451</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18,366</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19,223</a:t>
                      </a:r>
                    </a:p>
                  </a:txBody>
                  <a:tcPr marL="186331" marR="186331" anchor="ctr"/>
                </a:tc>
                <a:extLst>
                  <a:ext uri="{0D108BD9-81ED-4DB2-BD59-A6C34878D82A}">
                    <a16:rowId xmlns:a16="http://schemas.microsoft.com/office/drawing/2014/main" val="10002"/>
                  </a:ext>
                </a:extLst>
              </a:tr>
              <a:tr h="6668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bg1"/>
                          </a:solidFill>
                          <a:effectLst/>
                        </a:rPr>
                        <a:t>EMS Percent</a:t>
                      </a:r>
                      <a:endParaRPr kumimoji="0" lang="en-US" sz="16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26.2%</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25.9%</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28.1%</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27.6%</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27.9%</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27.4%</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27.3%</a:t>
                      </a:r>
                    </a:p>
                  </a:txBody>
                  <a:tcPr marL="186331" marR="186331" anchor="ctr"/>
                </a:tc>
                <a:extLst>
                  <a:ext uri="{0D108BD9-81ED-4DB2-BD59-A6C34878D82A}">
                    <a16:rowId xmlns:a16="http://schemas.microsoft.com/office/drawing/2014/main" val="4048112593"/>
                  </a:ext>
                </a:extLst>
              </a:tr>
              <a:tr h="4710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bg1"/>
                          </a:solidFill>
                          <a:effectLst/>
                        </a:rPr>
                        <a:t>EMS Admit Rate</a:t>
                      </a:r>
                      <a:endParaRPr kumimoji="0" lang="en-US" sz="16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42.9%</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42.6%</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45%</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41.3%</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40.9%</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41.1%</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42.9%</a:t>
                      </a:r>
                    </a:p>
                  </a:txBody>
                  <a:tcPr marL="186331" marR="186331" anchor="ctr"/>
                </a:tc>
                <a:extLst>
                  <a:ext uri="{0D108BD9-81ED-4DB2-BD59-A6C34878D82A}">
                    <a16:rowId xmlns:a16="http://schemas.microsoft.com/office/drawing/2014/main" val="2824676607"/>
                  </a:ext>
                </a:extLst>
              </a:tr>
              <a:tr h="4710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bg1"/>
                          </a:solidFill>
                          <a:effectLst/>
                        </a:rPr>
                        <a:t>Behavioral Health</a:t>
                      </a:r>
                      <a:endParaRPr kumimoji="0" lang="en-US" sz="16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5.5%</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4.9%</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5.0%</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5.0%</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4.9%</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5.7%</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5.0%</a:t>
                      </a:r>
                    </a:p>
                  </a:txBody>
                  <a:tcPr marL="186331" marR="186331" anchor="ctr"/>
                </a:tc>
                <a:extLst>
                  <a:ext uri="{0D108BD9-81ED-4DB2-BD59-A6C34878D82A}">
                    <a16:rowId xmlns:a16="http://schemas.microsoft.com/office/drawing/2014/main" val="10003"/>
                  </a:ext>
                </a:extLst>
              </a:tr>
              <a:tr h="6668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bg1"/>
                          </a:solidFill>
                          <a:effectLst/>
                        </a:rPr>
                        <a:t>Patients &gt; 65 Years</a:t>
                      </a:r>
                      <a:endParaRPr kumimoji="0" lang="en-US" sz="16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20.7%</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21.0%</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21.5%</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21.6%</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22.2%</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23.3%</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24.5%</a:t>
                      </a:r>
                    </a:p>
                  </a:txBody>
                  <a:tcPr marL="186331" marR="186331" anchor="ctr"/>
                </a:tc>
                <a:extLst>
                  <a:ext uri="{0D108BD9-81ED-4DB2-BD59-A6C34878D82A}">
                    <a16:rowId xmlns:a16="http://schemas.microsoft.com/office/drawing/2014/main" val="10004"/>
                  </a:ext>
                </a:extLst>
              </a:tr>
              <a:tr h="4710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effectLst/>
                        </a:rPr>
                        <a:t>Pediatric Visits</a:t>
                      </a:r>
                      <a:endParaRPr kumimoji="0" lang="en-US" sz="16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2.1%</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1.7%</a:t>
                      </a: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0.8%</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1.2%</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1.8%</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1.1%</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0.9%</a:t>
                      </a:r>
                    </a:p>
                  </a:txBody>
                  <a:tcPr marL="186331" marR="186331" anchor="ctr"/>
                </a:tc>
                <a:extLst>
                  <a:ext uri="{0D108BD9-81ED-4DB2-BD59-A6C34878D82A}">
                    <a16:rowId xmlns:a16="http://schemas.microsoft.com/office/drawing/2014/main" val="10005"/>
                  </a:ext>
                </a:extLst>
              </a:tr>
              <a:tr h="6668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effectLst/>
                        </a:rPr>
                        <a:t>Dedicated Pediatrics</a:t>
                      </a:r>
                      <a:endParaRPr kumimoji="0" lang="en-US" sz="1600" b="1" i="0" u="none" strike="noStrike" cap="none" normalizeH="0" baseline="0" dirty="0">
                        <a:ln>
                          <a:noFill/>
                        </a:ln>
                        <a:solidFill>
                          <a:srgbClr val="FFC000"/>
                        </a:solidFill>
                        <a:effectLst/>
                        <a:latin typeface="+mn-lt"/>
                      </a:endParaRPr>
                    </a:p>
                  </a:txBody>
                  <a:tcPr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24,921</a:t>
                      </a:r>
                    </a:p>
                  </a:txBody>
                  <a:tcPr anchor="ctr" anchorCtr="1" horzOverflow="overflow"/>
                </a:tc>
                <a:tc>
                  <a:txBody>
                    <a:bodyPr/>
                    <a:lstStyle/>
                    <a:p>
                      <a:pPr marL="0" algn="ctr" defTabSz="457200" rtl="0" eaLnBrk="1" latinLnBrk="0" hangingPunct="1"/>
                      <a:r>
                        <a:rPr lang="en-US" sz="1600" b="1" kern="1200" dirty="0">
                          <a:solidFill>
                            <a:schemeClr val="bg1"/>
                          </a:solidFill>
                          <a:latin typeface="+mn-lt"/>
                          <a:ea typeface="+mn-ea"/>
                          <a:cs typeface="+mn-cs"/>
                        </a:rPr>
                        <a:t>22,160 </a:t>
                      </a:r>
                    </a:p>
                  </a:txBody>
                  <a:tcPr marL="186331" marR="186331"/>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19,766</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26,929</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31,661</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30,474</a:t>
                      </a:r>
                    </a:p>
                  </a:txBody>
                  <a:tcPr marL="186331" marR="186331" anchor="ct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US" sz="1600" b="1" kern="1200" dirty="0">
                          <a:solidFill>
                            <a:schemeClr val="bg1"/>
                          </a:solidFill>
                          <a:latin typeface="+mn-lt"/>
                          <a:ea typeface="+mn-ea"/>
                          <a:cs typeface="+mn-cs"/>
                        </a:rPr>
                        <a:t>30,694</a:t>
                      </a:r>
                    </a:p>
                  </a:txBody>
                  <a:tcPr marL="186331" marR="186331" anchor="ctr"/>
                </a:tc>
                <a:extLst>
                  <a:ext uri="{0D108BD9-81ED-4DB2-BD59-A6C34878D82A}">
                    <a16:rowId xmlns:a16="http://schemas.microsoft.com/office/drawing/2014/main" val="4243774140"/>
                  </a:ext>
                </a:extLst>
              </a:tr>
            </a:tbl>
          </a:graphicData>
        </a:graphic>
      </p:graphicFrame>
      <p:sp>
        <p:nvSpPr>
          <p:cNvPr id="4" name="Arrow: Right 3">
            <a:extLst>
              <a:ext uri="{FF2B5EF4-FFF2-40B4-BE49-F238E27FC236}">
                <a16:creationId xmlns:a16="http://schemas.microsoft.com/office/drawing/2014/main" id="{F4518FF0-0A9C-0F6B-38B0-6B2A018FD9DD}"/>
              </a:ext>
            </a:extLst>
          </p:cNvPr>
          <p:cNvSpPr/>
          <p:nvPr/>
        </p:nvSpPr>
        <p:spPr>
          <a:xfrm>
            <a:off x="2070924" y="4197538"/>
            <a:ext cx="6903393" cy="542988"/>
          </a:xfrm>
          <a:prstGeom prst="rightArrow">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1CC6ED63-8F21-A898-CEB8-754848A8A47E}"/>
              </a:ext>
            </a:extLst>
          </p:cNvPr>
          <p:cNvSpPr/>
          <p:nvPr/>
        </p:nvSpPr>
        <p:spPr>
          <a:xfrm>
            <a:off x="2136913" y="5208701"/>
            <a:ext cx="6837404" cy="542988"/>
          </a:xfrm>
          <a:prstGeom prst="rightArrow">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540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 Staffing</a:t>
            </a:r>
          </a:p>
        </p:txBody>
      </p:sp>
      <p:graphicFrame>
        <p:nvGraphicFramePr>
          <p:cNvPr id="3" name="Chart 2"/>
          <p:cNvGraphicFramePr>
            <a:graphicFrameLocks/>
          </p:cNvGraphicFramePr>
          <p:nvPr/>
        </p:nvGraphicFramePr>
        <p:xfrm>
          <a:off x="457201" y="1728440"/>
          <a:ext cx="8307658" cy="44381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851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2826" y="44605"/>
            <a:ext cx="8382000" cy="1193180"/>
          </a:xfrm>
          <a:prstGeom prst="rect">
            <a:avLst/>
          </a:prstGeom>
        </p:spPr>
        <p:txBody>
          <a:bodyP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4000" b="1" dirty="0"/>
              <a:t>Daily Provider Coverage Hours per Day</a:t>
            </a:r>
          </a:p>
        </p:txBody>
      </p:sp>
      <p:sp>
        <p:nvSpPr>
          <p:cNvPr id="14" name="TextBox 1"/>
          <p:cNvSpPr txBox="1"/>
          <p:nvPr/>
        </p:nvSpPr>
        <p:spPr>
          <a:xfrm>
            <a:off x="3873337" y="312979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56%</a:t>
            </a:r>
          </a:p>
        </p:txBody>
      </p:sp>
      <p:sp>
        <p:nvSpPr>
          <p:cNvPr id="15" name="TextBox 1"/>
          <p:cNvSpPr txBox="1"/>
          <p:nvPr/>
        </p:nvSpPr>
        <p:spPr>
          <a:xfrm>
            <a:off x="5073941" y="3304504"/>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54%</a:t>
            </a:r>
          </a:p>
        </p:txBody>
      </p:sp>
      <p:sp>
        <p:nvSpPr>
          <p:cNvPr id="16" name="TextBox 1"/>
          <p:cNvSpPr txBox="1"/>
          <p:nvPr/>
        </p:nvSpPr>
        <p:spPr>
          <a:xfrm>
            <a:off x="6330314" y="3066610"/>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sp>
        <p:nvSpPr>
          <p:cNvPr id="17" name="TextBox 1"/>
          <p:cNvSpPr txBox="1"/>
          <p:nvPr/>
        </p:nvSpPr>
        <p:spPr>
          <a:xfrm>
            <a:off x="7542077" y="3040594"/>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graphicFrame>
        <p:nvGraphicFramePr>
          <p:cNvPr id="18" name="Content Placeholder 17"/>
          <p:cNvGraphicFramePr>
            <a:graphicFrameLocks noGrp="1"/>
          </p:cNvGraphicFramePr>
          <p:nvPr>
            <p:ph sz="half" idx="1"/>
          </p:nvPr>
        </p:nvGraphicFramePr>
        <p:xfrm>
          <a:off x="387361" y="1614919"/>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1370161" y="3569009"/>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53%</a:t>
            </a:r>
          </a:p>
        </p:txBody>
      </p:sp>
      <p:sp>
        <p:nvSpPr>
          <p:cNvPr id="20" name="TextBox 19"/>
          <p:cNvSpPr txBox="1"/>
          <p:nvPr/>
        </p:nvSpPr>
        <p:spPr>
          <a:xfrm>
            <a:off x="2680597" y="3945320"/>
            <a:ext cx="562719" cy="646331"/>
          </a:xfrm>
          <a:prstGeom prst="rect">
            <a:avLst/>
          </a:prstGeom>
          <a:noFill/>
        </p:spPr>
        <p:txBody>
          <a:bodyPr wrap="none" rtlCol="0">
            <a:spAutoFit/>
          </a:bodyPr>
          <a:lstStyle/>
          <a:p>
            <a:pPr algn="ctr"/>
            <a:r>
              <a:rPr lang="en-US" sz="1200" b="1" dirty="0"/>
              <a:t>APP</a:t>
            </a:r>
          </a:p>
          <a:p>
            <a:pPr algn="ctr"/>
            <a:r>
              <a:rPr lang="en-US" sz="1200" b="1" dirty="0"/>
              <a:t>Hours</a:t>
            </a:r>
          </a:p>
          <a:p>
            <a:pPr algn="ctr"/>
            <a:r>
              <a:rPr lang="en-US" sz="1200" b="1" dirty="0"/>
              <a:t>13%</a:t>
            </a:r>
          </a:p>
        </p:txBody>
      </p:sp>
      <p:sp>
        <p:nvSpPr>
          <p:cNvPr id="21" name="TextBox 20"/>
          <p:cNvSpPr txBox="1"/>
          <p:nvPr/>
        </p:nvSpPr>
        <p:spPr>
          <a:xfrm>
            <a:off x="2671857" y="3219013"/>
            <a:ext cx="917046" cy="738664"/>
          </a:xfrm>
          <a:prstGeom prst="rect">
            <a:avLst/>
          </a:prstGeom>
          <a:noFill/>
        </p:spPr>
        <p:txBody>
          <a:bodyPr wrap="none" rtlCol="0">
            <a:spAutoFit/>
          </a:bodyPr>
          <a:lstStyle/>
          <a:p>
            <a:r>
              <a:rPr lang="en-US" sz="1400" b="1" dirty="0"/>
              <a:t>Attending</a:t>
            </a:r>
          </a:p>
          <a:p>
            <a:pPr algn="ctr"/>
            <a:r>
              <a:rPr lang="en-US" sz="1400" b="1" dirty="0"/>
              <a:t>Hours</a:t>
            </a:r>
          </a:p>
          <a:p>
            <a:pPr algn="ctr"/>
            <a:r>
              <a:rPr lang="en-US" sz="1400" b="1" dirty="0"/>
              <a:t>34%</a:t>
            </a:r>
          </a:p>
        </p:txBody>
      </p:sp>
      <p:graphicFrame>
        <p:nvGraphicFramePr>
          <p:cNvPr id="22" name="Content Placeholder 17"/>
          <p:cNvGraphicFramePr>
            <a:graphicFrameLocks/>
          </p:cNvGraphicFramePr>
          <p:nvPr/>
        </p:nvGraphicFramePr>
        <p:xfrm>
          <a:off x="4572000" y="1543106"/>
          <a:ext cx="4121534" cy="4597776"/>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p:cNvSpPr txBox="1"/>
          <p:nvPr/>
        </p:nvSpPr>
        <p:spPr>
          <a:xfrm>
            <a:off x="5562342" y="3425886"/>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41%</a:t>
            </a:r>
          </a:p>
        </p:txBody>
      </p:sp>
      <p:sp>
        <p:nvSpPr>
          <p:cNvPr id="24" name="TextBox 23"/>
          <p:cNvSpPr txBox="1"/>
          <p:nvPr/>
        </p:nvSpPr>
        <p:spPr>
          <a:xfrm>
            <a:off x="6824037" y="3248793"/>
            <a:ext cx="917046" cy="738664"/>
          </a:xfrm>
          <a:prstGeom prst="rect">
            <a:avLst/>
          </a:prstGeom>
          <a:noFill/>
        </p:spPr>
        <p:txBody>
          <a:bodyPr wrap="none" rtlCol="0">
            <a:spAutoFit/>
          </a:bodyPr>
          <a:lstStyle/>
          <a:p>
            <a:r>
              <a:rPr lang="en-US" sz="1400" b="1" dirty="0"/>
              <a:t>Attending</a:t>
            </a:r>
          </a:p>
          <a:p>
            <a:pPr algn="ctr"/>
            <a:r>
              <a:rPr lang="en-US" sz="1400" b="1" dirty="0"/>
              <a:t>Hours</a:t>
            </a:r>
          </a:p>
          <a:p>
            <a:pPr algn="ctr"/>
            <a:r>
              <a:rPr lang="en-US" sz="1400" b="1" dirty="0"/>
              <a:t>32%</a:t>
            </a:r>
          </a:p>
        </p:txBody>
      </p:sp>
      <p:sp>
        <p:nvSpPr>
          <p:cNvPr id="25" name="TextBox 24"/>
          <p:cNvSpPr txBox="1"/>
          <p:nvPr/>
        </p:nvSpPr>
        <p:spPr>
          <a:xfrm>
            <a:off x="6609092" y="3917424"/>
            <a:ext cx="624916" cy="738664"/>
          </a:xfrm>
          <a:prstGeom prst="rect">
            <a:avLst/>
          </a:prstGeom>
          <a:noFill/>
        </p:spPr>
        <p:txBody>
          <a:bodyPr wrap="none" rtlCol="0">
            <a:spAutoFit/>
          </a:bodyPr>
          <a:lstStyle/>
          <a:p>
            <a:pPr algn="ctr"/>
            <a:r>
              <a:rPr lang="en-US" sz="1400" b="1" dirty="0"/>
              <a:t>APP</a:t>
            </a:r>
          </a:p>
          <a:p>
            <a:pPr algn="ctr"/>
            <a:r>
              <a:rPr lang="en-US" sz="1400" b="1" dirty="0"/>
              <a:t>Hours</a:t>
            </a:r>
          </a:p>
          <a:p>
            <a:pPr algn="ctr"/>
            <a:r>
              <a:rPr lang="en-US" sz="1400" b="1" dirty="0"/>
              <a:t>27%</a:t>
            </a:r>
          </a:p>
        </p:txBody>
      </p:sp>
    </p:spTree>
    <p:extLst>
      <p:ext uri="{BB962C8B-B14F-4D97-AF65-F5344CB8AC3E}">
        <p14:creationId xmlns:p14="http://schemas.microsoft.com/office/powerpoint/2010/main" val="187867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 y="157774"/>
            <a:ext cx="8229600" cy="1143000"/>
          </a:xfrm>
        </p:spPr>
        <p:txBody>
          <a:bodyPr>
            <a:normAutofit/>
          </a:bodyPr>
          <a:lstStyle/>
          <a:p>
            <a:r>
              <a:rPr lang="en-US" sz="4000" dirty="0"/>
              <a:t>Charge and Productivity Data</a:t>
            </a:r>
          </a:p>
        </p:txBody>
      </p:sp>
      <p:graphicFrame>
        <p:nvGraphicFramePr>
          <p:cNvPr id="3" name="Table 2"/>
          <p:cNvGraphicFramePr>
            <a:graphicFrameLocks noGrp="1"/>
          </p:cNvGraphicFramePr>
          <p:nvPr/>
        </p:nvGraphicFramePr>
        <p:xfrm>
          <a:off x="666208" y="1737360"/>
          <a:ext cx="7993700" cy="3982953"/>
        </p:xfrm>
        <a:graphic>
          <a:graphicData uri="http://schemas.openxmlformats.org/drawingml/2006/table">
            <a:tbl>
              <a:tblPr firstRow="1" bandRow="1">
                <a:tableStyleId>{5C22544A-7EE6-4342-B048-85BDC9FD1C3A}</a:tableStyleId>
              </a:tblPr>
              <a:tblGrid>
                <a:gridCol w="1641476">
                  <a:extLst>
                    <a:ext uri="{9D8B030D-6E8A-4147-A177-3AD203B41FA5}">
                      <a16:colId xmlns:a16="http://schemas.microsoft.com/office/drawing/2014/main" val="20000"/>
                    </a:ext>
                  </a:extLst>
                </a:gridCol>
                <a:gridCol w="1058704">
                  <a:extLst>
                    <a:ext uri="{9D8B030D-6E8A-4147-A177-3AD203B41FA5}">
                      <a16:colId xmlns:a16="http://schemas.microsoft.com/office/drawing/2014/main" val="20004"/>
                    </a:ext>
                  </a:extLst>
                </a:gridCol>
                <a:gridCol w="1058704">
                  <a:extLst>
                    <a:ext uri="{9D8B030D-6E8A-4147-A177-3AD203B41FA5}">
                      <a16:colId xmlns:a16="http://schemas.microsoft.com/office/drawing/2014/main" val="20005"/>
                    </a:ext>
                  </a:extLst>
                </a:gridCol>
                <a:gridCol w="1058704">
                  <a:extLst>
                    <a:ext uri="{9D8B030D-6E8A-4147-A177-3AD203B41FA5}">
                      <a16:colId xmlns:a16="http://schemas.microsoft.com/office/drawing/2014/main" val="20006"/>
                    </a:ext>
                  </a:extLst>
                </a:gridCol>
                <a:gridCol w="1058704">
                  <a:extLst>
                    <a:ext uri="{9D8B030D-6E8A-4147-A177-3AD203B41FA5}">
                      <a16:colId xmlns:a16="http://schemas.microsoft.com/office/drawing/2014/main" val="1940205870"/>
                    </a:ext>
                  </a:extLst>
                </a:gridCol>
                <a:gridCol w="1058704">
                  <a:extLst>
                    <a:ext uri="{9D8B030D-6E8A-4147-A177-3AD203B41FA5}">
                      <a16:colId xmlns:a16="http://schemas.microsoft.com/office/drawing/2014/main" val="3379281404"/>
                    </a:ext>
                  </a:extLst>
                </a:gridCol>
                <a:gridCol w="1058704">
                  <a:extLst>
                    <a:ext uri="{9D8B030D-6E8A-4147-A177-3AD203B41FA5}">
                      <a16:colId xmlns:a16="http://schemas.microsoft.com/office/drawing/2014/main" val="915370336"/>
                    </a:ext>
                  </a:extLst>
                </a:gridCol>
              </a:tblGrid>
              <a:tr h="1091093">
                <a:tc>
                  <a:txBody>
                    <a:bodyPr/>
                    <a:lstStyle/>
                    <a:p>
                      <a:pPr algn="l" fontAlgn="t"/>
                      <a:r>
                        <a:rPr lang="en-US" sz="1400" u="none" strike="noStrike" dirty="0">
                          <a:solidFill>
                            <a:schemeClr val="bg1"/>
                          </a:solidFill>
                          <a:effectLst/>
                          <a:latin typeface="+mn-lt"/>
                        </a:rPr>
                        <a:t> </a:t>
                      </a:r>
                      <a:endParaRPr lang="en-US" sz="1400" b="0" i="0" u="none" strike="noStrike" dirty="0">
                        <a:solidFill>
                          <a:schemeClr val="bg1"/>
                        </a:solidFill>
                        <a:effectLst/>
                        <a:latin typeface="+mn-lt"/>
                      </a:endParaRPr>
                    </a:p>
                  </a:txBody>
                  <a:tcPr marL="7500" marR="7500" marT="7500" marB="0">
                    <a:solidFill>
                      <a:schemeClr val="tx1"/>
                    </a:solidFill>
                  </a:tcPr>
                </a:tc>
                <a:tc>
                  <a:txBody>
                    <a:bodyPr/>
                    <a:lstStyle/>
                    <a:p>
                      <a:pPr algn="ctr"/>
                      <a:r>
                        <a:rPr lang="en-US" dirty="0"/>
                        <a:t>FY 20</a:t>
                      </a:r>
                    </a:p>
                    <a:p>
                      <a:pPr algn="ctr"/>
                      <a:r>
                        <a:rPr lang="en-US" dirty="0"/>
                        <a:t>Median</a:t>
                      </a:r>
                    </a:p>
                  </a:txBody>
                  <a:tcPr marL="7500" marR="7500" marT="7500" marB="0" anchor="ctr">
                    <a:solidFill>
                      <a:schemeClr val="tx1"/>
                    </a:solidFill>
                  </a:tcPr>
                </a:tc>
                <a:tc>
                  <a:txBody>
                    <a:bodyPr/>
                    <a:lstStyle/>
                    <a:p>
                      <a:pPr algn="ctr"/>
                      <a:r>
                        <a:rPr lang="en-US" dirty="0"/>
                        <a:t>FY 21</a:t>
                      </a:r>
                    </a:p>
                    <a:p>
                      <a:pPr algn="ctr"/>
                      <a:r>
                        <a:rPr lang="en-US" dirty="0"/>
                        <a:t>Median</a:t>
                      </a:r>
                    </a:p>
                  </a:txBody>
                  <a:tcPr marL="7500" marR="7500" marT="7500" marB="0" anchor="ctr">
                    <a:solidFill>
                      <a:schemeClr val="tx1"/>
                    </a:solidFill>
                  </a:tcPr>
                </a:tc>
                <a:tc>
                  <a:txBody>
                    <a:bodyPr/>
                    <a:lstStyle/>
                    <a:p>
                      <a:pPr algn="ctr"/>
                      <a:r>
                        <a:rPr lang="en-US" dirty="0"/>
                        <a:t>FY 22</a:t>
                      </a:r>
                    </a:p>
                    <a:p>
                      <a:pPr algn="ctr"/>
                      <a:r>
                        <a:rPr lang="en-US" dirty="0"/>
                        <a:t>Median</a:t>
                      </a:r>
                    </a:p>
                  </a:txBody>
                  <a:tcPr marL="7500" marR="7500" marT="7500" marB="0" anchor="ctr">
                    <a:solidFill>
                      <a:schemeClr val="tx1"/>
                    </a:solidFill>
                  </a:tcPr>
                </a:tc>
                <a:tc>
                  <a:txBody>
                    <a:bodyPr/>
                    <a:lstStyle/>
                    <a:p>
                      <a:pPr algn="ctr"/>
                      <a:r>
                        <a:rPr lang="en-US" dirty="0"/>
                        <a:t>FY 23</a:t>
                      </a:r>
                    </a:p>
                    <a:p>
                      <a:pPr algn="ctr"/>
                      <a:r>
                        <a:rPr lang="en-US" dirty="0"/>
                        <a:t>Median</a:t>
                      </a:r>
                    </a:p>
                  </a:txBody>
                  <a:tcPr marL="7500" marR="7500" marT="7500" marB="0" anchor="ctr">
                    <a:solidFill>
                      <a:schemeClr val="tx1"/>
                    </a:solidFill>
                  </a:tcPr>
                </a:tc>
                <a:tc>
                  <a:txBody>
                    <a:bodyPr/>
                    <a:lstStyle/>
                    <a:p>
                      <a:pPr algn="ctr"/>
                      <a:r>
                        <a:rPr lang="en-US" dirty="0"/>
                        <a:t>FY 24</a:t>
                      </a:r>
                    </a:p>
                    <a:p>
                      <a:pPr algn="ctr"/>
                      <a:r>
                        <a:rPr lang="en-US" dirty="0"/>
                        <a:t>Median</a:t>
                      </a:r>
                    </a:p>
                  </a:txBody>
                  <a:tcPr marL="7500" marR="7500" marT="7500" marB="0" anchor="ctr">
                    <a:solidFill>
                      <a:schemeClr val="tx1"/>
                    </a:solidFill>
                  </a:tcPr>
                </a:tc>
                <a:tc>
                  <a:txBody>
                    <a:bodyPr/>
                    <a:lstStyle/>
                    <a:p>
                      <a:pPr algn="ctr"/>
                      <a:r>
                        <a:rPr lang="en-US" dirty="0"/>
                        <a:t>FY 25</a:t>
                      </a:r>
                    </a:p>
                    <a:p>
                      <a:pPr algn="ctr"/>
                      <a:r>
                        <a:rPr lang="en-US" dirty="0"/>
                        <a:t>Median</a:t>
                      </a:r>
                    </a:p>
                  </a:txBody>
                  <a:tcPr marL="7500" marR="7500" marT="7500" marB="0" anchor="ctr">
                    <a:solidFill>
                      <a:schemeClr val="tx1"/>
                    </a:solidFill>
                  </a:tcPr>
                </a:tc>
                <a:extLst>
                  <a:ext uri="{0D108BD9-81ED-4DB2-BD59-A6C34878D82A}">
                    <a16:rowId xmlns:a16="http://schemas.microsoft.com/office/drawing/2014/main" val="10000"/>
                  </a:ext>
                </a:extLst>
              </a:tr>
              <a:tr h="578372">
                <a:tc>
                  <a:txBody>
                    <a:bodyPr/>
                    <a:lstStyle/>
                    <a:p>
                      <a:pPr algn="ctr" rtl="0" fontAlgn="ctr"/>
                      <a:r>
                        <a:rPr lang="en-US" sz="1600" b="1" u="none" strike="noStrike" dirty="0">
                          <a:solidFill>
                            <a:schemeClr val="bg1"/>
                          </a:solidFill>
                          <a:effectLst/>
                          <a:latin typeface="+mn-lt"/>
                        </a:rPr>
                        <a:t>Work RVU/Hour</a:t>
                      </a:r>
                      <a:endParaRPr lang="en-US" sz="1600" b="1" i="0" u="none" strike="noStrike" dirty="0">
                        <a:solidFill>
                          <a:schemeClr val="bg1"/>
                        </a:solidFill>
                        <a:effectLst/>
                        <a:latin typeface="+mn-lt"/>
                      </a:endParaRPr>
                    </a:p>
                  </a:txBody>
                  <a:tcPr marL="7500" marR="7500" marT="7500" marB="0" anchor="ctr">
                    <a:solidFill>
                      <a:schemeClr val="accent1"/>
                    </a:solidFill>
                  </a:tcPr>
                </a:tc>
                <a:tc>
                  <a:txBody>
                    <a:bodyPr/>
                    <a:lstStyle/>
                    <a:p>
                      <a:pPr algn="ctr"/>
                      <a:r>
                        <a:rPr lang="en-US" sz="1600" b="1" dirty="0">
                          <a:solidFill>
                            <a:schemeClr val="bg1"/>
                          </a:solidFill>
                        </a:rPr>
                        <a:t>6.8</a:t>
                      </a:r>
                    </a:p>
                  </a:txBody>
                  <a:tcPr marL="7500" marR="7500" marT="7500" marB="0" anchor="ctr">
                    <a:solidFill>
                      <a:schemeClr val="accent1"/>
                    </a:solidFill>
                  </a:tcPr>
                </a:tc>
                <a:tc>
                  <a:txBody>
                    <a:bodyPr/>
                    <a:lstStyle/>
                    <a:p>
                      <a:pPr algn="ctr"/>
                      <a:r>
                        <a:rPr lang="en-US" sz="1600" b="1" dirty="0">
                          <a:solidFill>
                            <a:schemeClr val="bg1"/>
                          </a:solidFill>
                        </a:rPr>
                        <a:t>6.0</a:t>
                      </a:r>
                    </a:p>
                  </a:txBody>
                  <a:tcPr marL="7500" marR="7500" marT="7500" marB="0" anchor="ctr">
                    <a:solidFill>
                      <a:schemeClr val="accent1"/>
                    </a:solidFill>
                  </a:tcPr>
                </a:tc>
                <a:tc>
                  <a:txBody>
                    <a:bodyPr/>
                    <a:lstStyle/>
                    <a:p>
                      <a:pPr algn="ctr"/>
                      <a:r>
                        <a:rPr lang="en-US" sz="1600" b="1" dirty="0">
                          <a:solidFill>
                            <a:schemeClr val="bg1"/>
                          </a:solidFill>
                        </a:rPr>
                        <a:t>6.1</a:t>
                      </a:r>
                    </a:p>
                  </a:txBody>
                  <a:tcPr marL="7500" marR="7500" marT="7500" marB="0" anchor="ctr">
                    <a:solidFill>
                      <a:schemeClr val="accent1"/>
                    </a:solidFill>
                  </a:tcPr>
                </a:tc>
                <a:tc>
                  <a:txBody>
                    <a:bodyPr/>
                    <a:lstStyle/>
                    <a:p>
                      <a:pPr algn="ctr"/>
                      <a:r>
                        <a:rPr lang="en-US" sz="1600" b="1" dirty="0">
                          <a:solidFill>
                            <a:schemeClr val="bg1"/>
                          </a:solidFill>
                        </a:rPr>
                        <a:t>6.5</a:t>
                      </a:r>
                    </a:p>
                  </a:txBody>
                  <a:tcPr marL="7500" marR="7500" marT="7500" marB="0" anchor="ctr">
                    <a:solidFill>
                      <a:schemeClr val="accent1"/>
                    </a:solidFill>
                  </a:tcPr>
                </a:tc>
                <a:tc>
                  <a:txBody>
                    <a:bodyPr/>
                    <a:lstStyle/>
                    <a:p>
                      <a:pPr algn="ctr"/>
                      <a:r>
                        <a:rPr lang="en-US" sz="1600" b="1" dirty="0">
                          <a:solidFill>
                            <a:schemeClr val="bg1"/>
                          </a:solidFill>
                        </a:rPr>
                        <a:t>6.4</a:t>
                      </a:r>
                    </a:p>
                  </a:txBody>
                  <a:tcPr marL="7500" marR="7500" marT="7500" marB="0" anchor="ctr">
                    <a:solidFill>
                      <a:schemeClr val="accent1"/>
                    </a:solidFill>
                  </a:tcPr>
                </a:tc>
                <a:tc>
                  <a:txBody>
                    <a:bodyPr/>
                    <a:lstStyle/>
                    <a:p>
                      <a:pPr algn="ctr"/>
                      <a:r>
                        <a:rPr lang="en-US" sz="1600" b="1" dirty="0">
                          <a:solidFill>
                            <a:schemeClr val="bg1"/>
                          </a:solidFill>
                        </a:rPr>
                        <a:t>6.1</a:t>
                      </a:r>
                    </a:p>
                  </a:txBody>
                  <a:tcPr marL="7500" marR="7500" marT="7500" marB="0" anchor="ctr">
                    <a:solidFill>
                      <a:schemeClr val="accent1"/>
                    </a:solidFill>
                  </a:tcPr>
                </a:tc>
                <a:extLst>
                  <a:ext uri="{0D108BD9-81ED-4DB2-BD59-A6C34878D82A}">
                    <a16:rowId xmlns:a16="http://schemas.microsoft.com/office/drawing/2014/main" val="10002"/>
                  </a:ext>
                </a:extLst>
              </a:tr>
              <a:tr h="578372">
                <a:tc>
                  <a:txBody>
                    <a:bodyPr/>
                    <a:lstStyle/>
                    <a:p>
                      <a:pPr algn="ctr" rtl="0" fontAlgn="ctr"/>
                      <a:r>
                        <a:rPr lang="en-US" sz="1600" b="1" u="none" strike="noStrike" dirty="0">
                          <a:solidFill>
                            <a:schemeClr val="bg1"/>
                          </a:solidFill>
                          <a:effectLst/>
                          <a:latin typeface="+mn-lt"/>
                        </a:rPr>
                        <a:t>Work RVU/Patient</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a:r>
                        <a:rPr lang="en-US" sz="1600" b="1" dirty="0">
                          <a:solidFill>
                            <a:schemeClr val="bg1"/>
                          </a:solidFill>
                        </a:rPr>
                        <a:t>3.0</a:t>
                      </a:r>
                    </a:p>
                  </a:txBody>
                  <a:tcPr marL="7500" marR="7500" marT="7500" marB="0" anchor="ctr">
                    <a:solidFill>
                      <a:schemeClr val="tx2"/>
                    </a:solidFill>
                  </a:tcPr>
                </a:tc>
                <a:tc>
                  <a:txBody>
                    <a:bodyPr/>
                    <a:lstStyle/>
                    <a:p>
                      <a:pPr algn="ctr"/>
                      <a:r>
                        <a:rPr lang="en-US" sz="1600" b="1" dirty="0">
                          <a:solidFill>
                            <a:schemeClr val="bg1"/>
                          </a:solidFill>
                        </a:rPr>
                        <a:t>3.2</a:t>
                      </a:r>
                    </a:p>
                  </a:txBody>
                  <a:tcPr marL="7500" marR="7500" marT="7500" marB="0" anchor="ctr">
                    <a:solidFill>
                      <a:schemeClr val="tx2"/>
                    </a:solidFill>
                  </a:tcPr>
                </a:tc>
                <a:tc>
                  <a:txBody>
                    <a:bodyPr/>
                    <a:lstStyle/>
                    <a:p>
                      <a:pPr algn="ctr"/>
                      <a:r>
                        <a:rPr lang="en-US" sz="1600" b="1" dirty="0">
                          <a:solidFill>
                            <a:schemeClr val="bg1"/>
                          </a:solidFill>
                        </a:rPr>
                        <a:t>3.2</a:t>
                      </a:r>
                    </a:p>
                  </a:txBody>
                  <a:tcPr marL="7500" marR="7500" marT="7500" marB="0" anchor="ctr">
                    <a:solidFill>
                      <a:schemeClr val="tx2"/>
                    </a:solidFill>
                  </a:tcPr>
                </a:tc>
                <a:tc>
                  <a:txBody>
                    <a:bodyPr/>
                    <a:lstStyle/>
                    <a:p>
                      <a:pPr algn="ctr"/>
                      <a:r>
                        <a:rPr lang="en-US" sz="1600" b="1" dirty="0">
                          <a:solidFill>
                            <a:schemeClr val="bg1"/>
                          </a:solidFill>
                        </a:rPr>
                        <a:t>3.2</a:t>
                      </a:r>
                    </a:p>
                  </a:txBody>
                  <a:tcPr marL="7500" marR="7500" marT="7500" marB="0" anchor="ctr">
                    <a:solidFill>
                      <a:schemeClr val="tx2"/>
                    </a:solidFill>
                  </a:tcPr>
                </a:tc>
                <a:tc>
                  <a:txBody>
                    <a:bodyPr/>
                    <a:lstStyle/>
                    <a:p>
                      <a:pPr algn="ctr"/>
                      <a:r>
                        <a:rPr lang="en-US" sz="1600" b="1" dirty="0">
                          <a:solidFill>
                            <a:schemeClr val="bg1"/>
                          </a:solidFill>
                        </a:rPr>
                        <a:t>3.3</a:t>
                      </a:r>
                    </a:p>
                  </a:txBody>
                  <a:tcPr marL="7500" marR="7500" marT="7500" marB="0" anchor="ctr">
                    <a:solidFill>
                      <a:schemeClr val="tx2"/>
                    </a:solidFill>
                  </a:tcPr>
                </a:tc>
                <a:tc>
                  <a:txBody>
                    <a:bodyPr/>
                    <a:lstStyle/>
                    <a:p>
                      <a:pPr algn="ctr"/>
                      <a:r>
                        <a:rPr lang="en-US" sz="1600" b="1" dirty="0">
                          <a:solidFill>
                            <a:schemeClr val="bg1"/>
                          </a:solidFill>
                        </a:rPr>
                        <a:t>3.3</a:t>
                      </a:r>
                    </a:p>
                  </a:txBody>
                  <a:tcPr marL="7500" marR="7500" marT="7500" marB="0" anchor="ctr">
                    <a:solidFill>
                      <a:schemeClr val="tx2"/>
                    </a:solidFill>
                  </a:tcPr>
                </a:tc>
                <a:extLst>
                  <a:ext uri="{0D108BD9-81ED-4DB2-BD59-A6C34878D82A}">
                    <a16:rowId xmlns:a16="http://schemas.microsoft.com/office/drawing/2014/main" val="10003"/>
                  </a:ext>
                </a:extLst>
              </a:tr>
              <a:tr h="578372">
                <a:tc>
                  <a:txBody>
                    <a:bodyPr/>
                    <a:lstStyle/>
                    <a:p>
                      <a:pPr algn="ctr" rtl="0" fontAlgn="ctr"/>
                      <a:r>
                        <a:rPr lang="en-US" sz="1600" b="1" u="none" strike="noStrike" dirty="0">
                          <a:solidFill>
                            <a:schemeClr val="bg1"/>
                          </a:solidFill>
                          <a:effectLst/>
                          <a:latin typeface="+mn-lt"/>
                        </a:rPr>
                        <a:t>Collection/Work RVU</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a:r>
                        <a:rPr lang="en-US" sz="1600" b="1" dirty="0">
                          <a:solidFill>
                            <a:schemeClr val="bg1"/>
                          </a:solidFill>
                        </a:rPr>
                        <a:t>$47.05</a:t>
                      </a:r>
                    </a:p>
                  </a:txBody>
                  <a:tcPr marL="7500" marR="7500" marT="7500" marB="0" anchor="ctr">
                    <a:solidFill>
                      <a:schemeClr val="tx2"/>
                    </a:solidFill>
                  </a:tcPr>
                </a:tc>
                <a:tc>
                  <a:txBody>
                    <a:bodyPr/>
                    <a:lstStyle/>
                    <a:p>
                      <a:pPr algn="ctr"/>
                      <a:r>
                        <a:rPr lang="en-US" sz="1600" b="1" dirty="0">
                          <a:solidFill>
                            <a:schemeClr val="bg1"/>
                          </a:solidFill>
                        </a:rPr>
                        <a:t>$46.95</a:t>
                      </a:r>
                    </a:p>
                  </a:txBody>
                  <a:tcPr marL="7500" marR="7500" marT="7500" marB="0" anchor="ctr">
                    <a:solidFill>
                      <a:schemeClr val="tx2"/>
                    </a:solidFill>
                  </a:tcPr>
                </a:tc>
                <a:tc>
                  <a:txBody>
                    <a:bodyPr/>
                    <a:lstStyle/>
                    <a:p>
                      <a:pPr algn="ctr"/>
                      <a:r>
                        <a:rPr lang="en-US" sz="1600" b="1" dirty="0">
                          <a:solidFill>
                            <a:schemeClr val="bg1"/>
                          </a:solidFill>
                        </a:rPr>
                        <a:t>$46.35</a:t>
                      </a:r>
                    </a:p>
                  </a:txBody>
                  <a:tcPr marL="7500" marR="7500" marT="7500" marB="0" anchor="ctr">
                    <a:solidFill>
                      <a:schemeClr val="tx2"/>
                    </a:solidFill>
                  </a:tcPr>
                </a:tc>
                <a:tc>
                  <a:txBody>
                    <a:bodyPr/>
                    <a:lstStyle/>
                    <a:p>
                      <a:pPr algn="ctr"/>
                      <a:r>
                        <a:rPr lang="en-US" sz="1600" b="1" dirty="0">
                          <a:solidFill>
                            <a:schemeClr val="bg1"/>
                          </a:solidFill>
                        </a:rPr>
                        <a:t>$47.23</a:t>
                      </a:r>
                    </a:p>
                  </a:txBody>
                  <a:tcPr marL="7500" marR="7500" marT="7500" marB="0" anchor="ctr">
                    <a:solidFill>
                      <a:schemeClr val="tx2"/>
                    </a:solidFill>
                  </a:tcPr>
                </a:tc>
                <a:tc>
                  <a:txBody>
                    <a:bodyPr/>
                    <a:lstStyle/>
                    <a:p>
                      <a:pPr algn="ctr"/>
                      <a:r>
                        <a:rPr lang="en-US" sz="1600" b="1" dirty="0">
                          <a:solidFill>
                            <a:schemeClr val="bg1"/>
                          </a:solidFill>
                        </a:rPr>
                        <a:t>$48.57</a:t>
                      </a:r>
                    </a:p>
                  </a:txBody>
                  <a:tcPr marL="7500" marR="7500" marT="7500" marB="0" anchor="ctr">
                    <a:solidFill>
                      <a:schemeClr val="tx2"/>
                    </a:solidFill>
                  </a:tcPr>
                </a:tc>
                <a:tc>
                  <a:txBody>
                    <a:bodyPr/>
                    <a:lstStyle/>
                    <a:p>
                      <a:pPr marL="0" algn="ctr" defTabSz="457200" rtl="0" eaLnBrk="1" latinLnBrk="0" hangingPunct="1"/>
                      <a:r>
                        <a:rPr lang="en-US" sz="1600" b="1" kern="1200" dirty="0">
                          <a:solidFill>
                            <a:srgbClr val="FFFA18"/>
                          </a:solidFill>
                          <a:latin typeface="+mn-lt"/>
                          <a:ea typeface="+mn-ea"/>
                          <a:cs typeface="+mn-cs"/>
                        </a:rPr>
                        <a:t>$48.25</a:t>
                      </a:r>
                    </a:p>
                  </a:txBody>
                  <a:tcPr marL="7500" marR="7500" marT="7500" marB="0" anchor="ctr">
                    <a:solidFill>
                      <a:schemeClr val="tx2"/>
                    </a:solidFill>
                  </a:tcPr>
                </a:tc>
                <a:extLst>
                  <a:ext uri="{0D108BD9-81ED-4DB2-BD59-A6C34878D82A}">
                    <a16:rowId xmlns:a16="http://schemas.microsoft.com/office/drawing/2014/main" val="3566266853"/>
                  </a:ext>
                </a:extLst>
              </a:tr>
              <a:tr h="578372">
                <a:tc>
                  <a:txBody>
                    <a:bodyPr/>
                    <a:lstStyle/>
                    <a:p>
                      <a:pPr algn="ctr" rtl="0" fontAlgn="ctr"/>
                      <a:r>
                        <a:rPr lang="en-US" sz="1600" b="1" u="none" strike="noStrike" dirty="0">
                          <a:solidFill>
                            <a:schemeClr val="bg1"/>
                          </a:solidFill>
                          <a:effectLst/>
                          <a:latin typeface="+mn-lt"/>
                        </a:rPr>
                        <a:t>Collections ($)</a:t>
                      </a:r>
                      <a:endParaRPr lang="en-US" sz="1600" b="1" i="0" u="none" strike="noStrike" dirty="0">
                        <a:solidFill>
                          <a:schemeClr val="bg1"/>
                        </a:solidFill>
                        <a:effectLst/>
                        <a:latin typeface="+mn-lt"/>
                      </a:endParaRPr>
                    </a:p>
                  </a:txBody>
                  <a:tcPr marL="7500" marR="7500" marT="7500" marB="0" anchor="ctr">
                    <a:solidFill>
                      <a:schemeClr val="accent1"/>
                    </a:solidFill>
                  </a:tcPr>
                </a:tc>
                <a:tc>
                  <a:txBody>
                    <a:bodyPr/>
                    <a:lstStyle/>
                    <a:p>
                      <a:pPr algn="ctr"/>
                      <a:r>
                        <a:rPr lang="en-US" sz="1600" b="1" kern="1200" dirty="0">
                          <a:solidFill>
                            <a:schemeClr val="bg1"/>
                          </a:solidFill>
                          <a:latin typeface="+mn-lt"/>
                          <a:ea typeface="+mn-ea"/>
                          <a:cs typeface="+mn-cs"/>
                        </a:rPr>
                        <a:t>$8,174,995</a:t>
                      </a:r>
                    </a:p>
                  </a:txBody>
                  <a:tcPr marL="7500" marR="7500" marT="7500" marB="0" anchor="ctr">
                    <a:solidFill>
                      <a:schemeClr val="accent1"/>
                    </a:solidFill>
                  </a:tcPr>
                </a:tc>
                <a:tc>
                  <a:txBody>
                    <a:bodyPr/>
                    <a:lstStyle/>
                    <a:p>
                      <a:pPr algn="ctr"/>
                      <a:r>
                        <a:rPr lang="en-US" sz="1600" b="1" kern="1200" dirty="0">
                          <a:solidFill>
                            <a:schemeClr val="bg1"/>
                          </a:solidFill>
                          <a:latin typeface="+mn-lt"/>
                          <a:ea typeface="+mn-ea"/>
                          <a:cs typeface="+mn-cs"/>
                        </a:rPr>
                        <a:t>$7,737,646</a:t>
                      </a:r>
                    </a:p>
                  </a:txBody>
                  <a:tcPr marL="7500" marR="7500" marT="7500" marB="0" anchor="ctr">
                    <a:solidFill>
                      <a:schemeClr val="accent1"/>
                    </a:solidFill>
                  </a:tcPr>
                </a:tc>
                <a:tc>
                  <a:txBody>
                    <a:bodyPr/>
                    <a:lstStyle/>
                    <a:p>
                      <a:pPr algn="ctr"/>
                      <a:r>
                        <a:rPr lang="en-US" sz="1600" b="1" kern="1200" dirty="0">
                          <a:solidFill>
                            <a:schemeClr val="bg1"/>
                          </a:solidFill>
                          <a:latin typeface="+mn-lt"/>
                          <a:ea typeface="+mn-ea"/>
                          <a:cs typeface="+mn-cs"/>
                        </a:rPr>
                        <a:t>$8,473,792</a:t>
                      </a:r>
                    </a:p>
                  </a:txBody>
                  <a:tcPr marL="7500" marR="7500" marT="7500" marB="0" anchor="ctr">
                    <a:solidFill>
                      <a:schemeClr val="accent1"/>
                    </a:solidFill>
                  </a:tcPr>
                </a:tc>
                <a:tc>
                  <a:txBody>
                    <a:bodyPr/>
                    <a:lstStyle/>
                    <a:p>
                      <a:pPr algn="ctr"/>
                      <a:r>
                        <a:rPr lang="en-US" sz="1600" b="1" kern="1200" dirty="0">
                          <a:solidFill>
                            <a:schemeClr val="bg1"/>
                          </a:solidFill>
                          <a:latin typeface="+mn-lt"/>
                          <a:ea typeface="+mn-ea"/>
                          <a:cs typeface="+mn-cs"/>
                        </a:rPr>
                        <a:t>$8,464,630</a:t>
                      </a:r>
                    </a:p>
                  </a:txBody>
                  <a:tcPr marL="7500" marR="7500" marT="7500" marB="0" anchor="ctr">
                    <a:solidFill>
                      <a:schemeClr val="accent1"/>
                    </a:solidFill>
                  </a:tcPr>
                </a:tc>
                <a:tc>
                  <a:txBody>
                    <a:bodyPr/>
                    <a:lstStyle/>
                    <a:p>
                      <a:pPr algn="ctr"/>
                      <a:r>
                        <a:rPr lang="en-US" sz="1600" b="1" kern="1200" dirty="0">
                          <a:solidFill>
                            <a:schemeClr val="bg1"/>
                          </a:solidFill>
                          <a:latin typeface="+mn-lt"/>
                          <a:ea typeface="+mn-ea"/>
                          <a:cs typeface="+mn-cs"/>
                        </a:rPr>
                        <a:t>$10,472,171</a:t>
                      </a:r>
                    </a:p>
                  </a:txBody>
                  <a:tcPr marL="7500" marR="7500" marT="7500" marB="0" anchor="ctr">
                    <a:solidFill>
                      <a:schemeClr val="accent1"/>
                    </a:solidFill>
                  </a:tcPr>
                </a:tc>
                <a:tc>
                  <a:txBody>
                    <a:bodyPr/>
                    <a:lstStyle/>
                    <a:p>
                      <a:pPr algn="ctr"/>
                      <a:r>
                        <a:rPr lang="en-US" sz="1600" b="1" kern="1200" dirty="0">
                          <a:solidFill>
                            <a:schemeClr val="bg1"/>
                          </a:solidFill>
                          <a:latin typeface="+mn-lt"/>
                          <a:ea typeface="+mn-ea"/>
                          <a:cs typeface="+mn-cs"/>
                        </a:rPr>
                        <a:t>$10,084,370</a:t>
                      </a:r>
                    </a:p>
                  </a:txBody>
                  <a:tcPr marL="7500" marR="7500" marT="7500" marB="0" anchor="ctr">
                    <a:solidFill>
                      <a:schemeClr val="accent1"/>
                    </a:solidFill>
                  </a:tcPr>
                </a:tc>
                <a:extLst>
                  <a:ext uri="{0D108BD9-81ED-4DB2-BD59-A6C34878D82A}">
                    <a16:rowId xmlns:a16="http://schemas.microsoft.com/office/drawing/2014/main" val="10004"/>
                  </a:ext>
                </a:extLst>
              </a:tr>
              <a:tr h="578372">
                <a:tc>
                  <a:txBody>
                    <a:bodyPr/>
                    <a:lstStyle/>
                    <a:p>
                      <a:pPr algn="ctr" rtl="0" fontAlgn="ctr"/>
                      <a:r>
                        <a:rPr lang="en-US" sz="1600" b="1" u="none" strike="noStrike" dirty="0">
                          <a:solidFill>
                            <a:schemeClr val="bg1"/>
                          </a:solidFill>
                          <a:effectLst/>
                          <a:latin typeface="+mn-lt"/>
                        </a:rPr>
                        <a:t>Collections/Visit</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a:r>
                        <a:rPr lang="en-US" sz="1600" b="1" kern="1200" dirty="0">
                          <a:solidFill>
                            <a:schemeClr val="bg1"/>
                          </a:solidFill>
                          <a:latin typeface="+mn-lt"/>
                          <a:ea typeface="+mn-ea"/>
                          <a:cs typeface="+mn-cs"/>
                        </a:rPr>
                        <a:t>$136.30</a:t>
                      </a:r>
                    </a:p>
                  </a:txBody>
                  <a:tcPr marL="7500" marR="7500" marT="7500" marB="0" anchor="ctr">
                    <a:solidFill>
                      <a:schemeClr val="tx2"/>
                    </a:solidFill>
                  </a:tcPr>
                </a:tc>
                <a:tc>
                  <a:txBody>
                    <a:bodyPr/>
                    <a:lstStyle/>
                    <a:p>
                      <a:pPr algn="ctr"/>
                      <a:r>
                        <a:rPr lang="en-US" sz="1600" b="1" kern="1200" dirty="0">
                          <a:solidFill>
                            <a:schemeClr val="bg1"/>
                          </a:solidFill>
                          <a:latin typeface="+mn-lt"/>
                          <a:ea typeface="+mn-ea"/>
                          <a:cs typeface="+mn-cs"/>
                        </a:rPr>
                        <a:t>$140.61</a:t>
                      </a:r>
                    </a:p>
                  </a:txBody>
                  <a:tcPr marL="7500" marR="7500" marT="7500" marB="0" anchor="ctr">
                    <a:solidFill>
                      <a:schemeClr val="tx2"/>
                    </a:solidFill>
                  </a:tcPr>
                </a:tc>
                <a:tc>
                  <a:txBody>
                    <a:bodyPr/>
                    <a:lstStyle/>
                    <a:p>
                      <a:pPr algn="ctr"/>
                      <a:r>
                        <a:rPr lang="en-US" sz="1600" b="1" kern="1200" dirty="0">
                          <a:solidFill>
                            <a:schemeClr val="bg1"/>
                          </a:solidFill>
                          <a:latin typeface="+mn-lt"/>
                          <a:ea typeface="+mn-ea"/>
                          <a:cs typeface="+mn-cs"/>
                        </a:rPr>
                        <a:t>$138.83</a:t>
                      </a:r>
                    </a:p>
                  </a:txBody>
                  <a:tcPr marL="7500" marR="7500" marT="7500" marB="0" anchor="ctr">
                    <a:solidFill>
                      <a:schemeClr val="tx2"/>
                    </a:solidFill>
                  </a:tcPr>
                </a:tc>
                <a:tc>
                  <a:txBody>
                    <a:bodyPr/>
                    <a:lstStyle/>
                    <a:p>
                      <a:pPr algn="ctr"/>
                      <a:r>
                        <a:rPr lang="en-US" sz="1600" b="1" kern="1200" dirty="0">
                          <a:solidFill>
                            <a:schemeClr val="bg1"/>
                          </a:solidFill>
                          <a:latin typeface="+mn-lt"/>
                          <a:ea typeface="+mn-ea"/>
                          <a:cs typeface="+mn-cs"/>
                        </a:rPr>
                        <a:t>$144.91</a:t>
                      </a:r>
                    </a:p>
                  </a:txBody>
                  <a:tcPr marL="7500" marR="7500" marT="7500" marB="0" anchor="ctr">
                    <a:solidFill>
                      <a:schemeClr val="tx2"/>
                    </a:solidFill>
                  </a:tcPr>
                </a:tc>
                <a:tc>
                  <a:txBody>
                    <a:bodyPr/>
                    <a:lstStyle/>
                    <a:p>
                      <a:pPr algn="ctr"/>
                      <a:r>
                        <a:rPr lang="en-US" sz="1600" b="1" kern="1200" dirty="0">
                          <a:solidFill>
                            <a:schemeClr val="bg1"/>
                          </a:solidFill>
                          <a:latin typeface="+mn-lt"/>
                          <a:ea typeface="+mn-ea"/>
                          <a:cs typeface="+mn-cs"/>
                        </a:rPr>
                        <a:t>$154.29</a:t>
                      </a:r>
                    </a:p>
                  </a:txBody>
                  <a:tcPr marL="7500" marR="7500" marT="7500" marB="0" anchor="ctr">
                    <a:solidFill>
                      <a:schemeClr val="tx2"/>
                    </a:solidFill>
                  </a:tcPr>
                </a:tc>
                <a:tc>
                  <a:txBody>
                    <a:bodyPr/>
                    <a:lstStyle/>
                    <a:p>
                      <a:pPr algn="ctr"/>
                      <a:r>
                        <a:rPr lang="en-US" sz="1600" b="1" kern="1200" dirty="0">
                          <a:solidFill>
                            <a:schemeClr val="bg1"/>
                          </a:solidFill>
                          <a:latin typeface="+mn-lt"/>
                          <a:ea typeface="+mn-ea"/>
                          <a:cs typeface="+mn-cs"/>
                        </a:rPr>
                        <a:t>$153.32</a:t>
                      </a:r>
                    </a:p>
                  </a:txBody>
                  <a:tcPr marL="7500" marR="7500" marT="7500" marB="0" anchor="ctr">
                    <a:solidFill>
                      <a:schemeClr val="tx2"/>
                    </a:solidFill>
                  </a:tcPr>
                </a:tc>
                <a:extLst>
                  <a:ext uri="{0D108BD9-81ED-4DB2-BD59-A6C34878D82A}">
                    <a16:rowId xmlns:a16="http://schemas.microsoft.com/office/drawing/2014/main" val="10005"/>
                  </a:ext>
                </a:extLst>
              </a:tr>
            </a:tbl>
          </a:graphicData>
        </a:graphic>
      </p:graphicFrame>
      <p:sp>
        <p:nvSpPr>
          <p:cNvPr id="4" name="Arrow: Right 3">
            <a:extLst>
              <a:ext uri="{FF2B5EF4-FFF2-40B4-BE49-F238E27FC236}">
                <a16:creationId xmlns:a16="http://schemas.microsoft.com/office/drawing/2014/main" id="{2FB9C29A-B1E9-44D2-A37A-EB8B5504DE97}"/>
              </a:ext>
            </a:extLst>
          </p:cNvPr>
          <p:cNvSpPr/>
          <p:nvPr/>
        </p:nvSpPr>
        <p:spPr>
          <a:xfrm>
            <a:off x="2325757" y="4581627"/>
            <a:ext cx="5237921" cy="542988"/>
          </a:xfrm>
          <a:prstGeom prst="rightArrow">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53F7740A-4E67-FDC4-F778-241563111BDA}"/>
              </a:ext>
            </a:extLst>
          </p:cNvPr>
          <p:cNvSpPr/>
          <p:nvPr/>
        </p:nvSpPr>
        <p:spPr>
          <a:xfrm>
            <a:off x="2325757" y="5154945"/>
            <a:ext cx="5237921" cy="542988"/>
          </a:xfrm>
          <a:prstGeom prst="rightArrow">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60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7774"/>
            <a:ext cx="8229600" cy="1143000"/>
          </a:xfrm>
        </p:spPr>
        <p:txBody>
          <a:bodyPr>
            <a:normAutofit fontScale="90000"/>
          </a:bodyPr>
          <a:lstStyle/>
          <a:p>
            <a:r>
              <a:rPr lang="en-US" sz="4000" dirty="0"/>
              <a:t>Payer Mix needs updated am I doing the next two or is Kain?</a:t>
            </a:r>
          </a:p>
        </p:txBody>
      </p:sp>
      <p:graphicFrame>
        <p:nvGraphicFramePr>
          <p:cNvPr id="11" name="Content Placeholder 10"/>
          <p:cNvGraphicFramePr>
            <a:graphicFrameLocks noGrp="1"/>
          </p:cNvGraphicFramePr>
          <p:nvPr>
            <p:ph idx="1"/>
          </p:nvPr>
        </p:nvGraphicFramePr>
        <p:xfrm>
          <a:off x="304800" y="2151797"/>
          <a:ext cx="8382000" cy="362120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2568477" y="1483851"/>
            <a:ext cx="385464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Mean Payer Mix Distribution</a:t>
            </a:r>
          </a:p>
        </p:txBody>
      </p:sp>
    </p:spTree>
    <p:extLst>
      <p:ext uri="{BB962C8B-B14F-4D97-AF65-F5344CB8AC3E}">
        <p14:creationId xmlns:p14="http://schemas.microsoft.com/office/powerpoint/2010/main" val="88440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normAutofit/>
          </a:bodyPr>
          <a:lstStyle/>
          <a:p>
            <a:r>
              <a:rPr lang="en-US" dirty="0"/>
              <a:t>Patient Volume Trend: Median</a:t>
            </a:r>
            <a:endParaRPr lang="en-US" dirty="0">
              <a:highlight>
                <a:srgbClr val="FFFF00"/>
              </a:highlight>
            </a:endParaRPr>
          </a:p>
        </p:txBody>
      </p:sp>
      <p:graphicFrame>
        <p:nvGraphicFramePr>
          <p:cNvPr id="4" name="Content Placeholder 3"/>
          <p:cNvGraphicFramePr>
            <a:graphicFrameLocks noGrp="1"/>
          </p:cNvGraphicFramePr>
          <p:nvPr>
            <p:ph idx="1"/>
          </p:nvPr>
        </p:nvGraphicFramePr>
        <p:xfrm>
          <a:off x="386361" y="1955867"/>
          <a:ext cx="8348205" cy="422656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86361" y="1397488"/>
            <a:ext cx="5871416" cy="461665"/>
          </a:xfrm>
          <a:prstGeom prst="rect">
            <a:avLst/>
          </a:prstGeom>
          <a:noFill/>
        </p:spPr>
        <p:txBody>
          <a:bodyPr wrap="none" rtlCol="0">
            <a:spAutoFit/>
          </a:bodyPr>
          <a:lstStyle/>
          <a:p>
            <a:r>
              <a:rPr lang="en-US" sz="2400" b="1" dirty="0">
                <a:solidFill>
                  <a:schemeClr val="accent1">
                    <a:lumMod val="75000"/>
                  </a:schemeClr>
                </a:solidFill>
                <a:effectLst>
                  <a:outerShdw blurRad="50800" dist="38100" dir="2700000" algn="tl" rotWithShape="0">
                    <a:prstClr val="black">
                      <a:alpha val="40000"/>
                    </a:prstClr>
                  </a:outerShdw>
                </a:effectLst>
              </a:rPr>
              <a:t>Patient Volume </a:t>
            </a:r>
            <a:r>
              <a:rPr lang="en-US" sz="2400" b="1" dirty="0">
                <a:solidFill>
                  <a:schemeClr val="accent1">
                    <a:lumMod val="75000"/>
                  </a:schemeClr>
                </a:solidFill>
                <a:effectLst>
                  <a:outerShdw blurRad="50800" dist="38100" dir="4200000" algn="tl" rotWithShape="0">
                    <a:prstClr val="black">
                      <a:alpha val="36000"/>
                    </a:prstClr>
                  </a:outerShdw>
                </a:effectLst>
              </a:rPr>
              <a:t>Trend—All Responders FY 25</a:t>
            </a:r>
          </a:p>
        </p:txBody>
      </p:sp>
    </p:spTree>
    <p:extLst>
      <p:ext uri="{BB962C8B-B14F-4D97-AF65-F5344CB8AC3E}">
        <p14:creationId xmlns:p14="http://schemas.microsoft.com/office/powerpoint/2010/main" val="251771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A6189-D5CF-3999-2CA6-504EC35182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A39A96-E8C7-D54C-67C4-A7F14C27E972}"/>
              </a:ext>
            </a:extLst>
          </p:cNvPr>
          <p:cNvSpPr>
            <a:spLocks noGrp="1"/>
          </p:cNvSpPr>
          <p:nvPr>
            <p:ph type="title"/>
          </p:nvPr>
        </p:nvSpPr>
        <p:spPr/>
        <p:txBody>
          <a:bodyPr/>
          <a:lstStyle/>
          <a:p>
            <a:r>
              <a:rPr lang="en-US" dirty="0"/>
              <a:t>Data Set: Demographics </a:t>
            </a:r>
          </a:p>
        </p:txBody>
      </p:sp>
      <p:graphicFrame>
        <p:nvGraphicFramePr>
          <p:cNvPr id="9" name="Content Placeholder 5">
            <a:extLst>
              <a:ext uri="{FF2B5EF4-FFF2-40B4-BE49-F238E27FC236}">
                <a16:creationId xmlns:a16="http://schemas.microsoft.com/office/drawing/2014/main" id="{9CEBBAEA-9990-605A-957A-454B8D6B229E}"/>
              </a:ext>
            </a:extLst>
          </p:cNvPr>
          <p:cNvGraphicFramePr>
            <a:graphicFrameLocks/>
          </p:cNvGraphicFramePr>
          <p:nvPr/>
        </p:nvGraphicFramePr>
        <p:xfrm>
          <a:off x="558053" y="1606924"/>
          <a:ext cx="7994277" cy="4612340"/>
        </p:xfrm>
        <a:graphic>
          <a:graphicData uri="http://schemas.openxmlformats.org/drawingml/2006/table">
            <a:tbl>
              <a:tblPr firstRow="1" bandRow="1">
                <a:tableStyleId>{125E5076-3810-47DD-B79F-674D7AD40C01}</a:tableStyleId>
              </a:tblPr>
              <a:tblGrid>
                <a:gridCol w="2528582">
                  <a:extLst>
                    <a:ext uri="{9D8B030D-6E8A-4147-A177-3AD203B41FA5}">
                      <a16:colId xmlns:a16="http://schemas.microsoft.com/office/drawing/2014/main" val="20000"/>
                    </a:ext>
                  </a:extLst>
                </a:gridCol>
                <a:gridCol w="993431">
                  <a:extLst>
                    <a:ext uri="{9D8B030D-6E8A-4147-A177-3AD203B41FA5}">
                      <a16:colId xmlns:a16="http://schemas.microsoft.com/office/drawing/2014/main" val="3128787292"/>
                    </a:ext>
                  </a:extLst>
                </a:gridCol>
                <a:gridCol w="936954">
                  <a:extLst>
                    <a:ext uri="{9D8B030D-6E8A-4147-A177-3AD203B41FA5}">
                      <a16:colId xmlns:a16="http://schemas.microsoft.com/office/drawing/2014/main" val="3074595794"/>
                    </a:ext>
                  </a:extLst>
                </a:gridCol>
                <a:gridCol w="898316">
                  <a:extLst>
                    <a:ext uri="{9D8B030D-6E8A-4147-A177-3AD203B41FA5}">
                      <a16:colId xmlns:a16="http://schemas.microsoft.com/office/drawing/2014/main" val="1618736482"/>
                    </a:ext>
                  </a:extLst>
                </a:gridCol>
                <a:gridCol w="878998">
                  <a:extLst>
                    <a:ext uri="{9D8B030D-6E8A-4147-A177-3AD203B41FA5}">
                      <a16:colId xmlns:a16="http://schemas.microsoft.com/office/drawing/2014/main" val="3487448910"/>
                    </a:ext>
                  </a:extLst>
                </a:gridCol>
                <a:gridCol w="878998">
                  <a:extLst>
                    <a:ext uri="{9D8B030D-6E8A-4147-A177-3AD203B41FA5}">
                      <a16:colId xmlns:a16="http://schemas.microsoft.com/office/drawing/2014/main" val="1290926784"/>
                    </a:ext>
                  </a:extLst>
                </a:gridCol>
                <a:gridCol w="878998">
                  <a:extLst>
                    <a:ext uri="{9D8B030D-6E8A-4147-A177-3AD203B41FA5}">
                      <a16:colId xmlns:a16="http://schemas.microsoft.com/office/drawing/2014/main" val="1355265175"/>
                    </a:ext>
                  </a:extLst>
                </a:gridCol>
              </a:tblGrid>
              <a:tr h="461234">
                <a:tc>
                  <a:txBody>
                    <a:bodyPr/>
                    <a:lstStyle/>
                    <a:p>
                      <a:pPr algn="ctr"/>
                      <a:r>
                        <a:rPr lang="en-US" dirty="0"/>
                        <a:t>Fiscal Year </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2020</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2021</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2022</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2023</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2024</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2025</a:t>
                      </a:r>
                    </a:p>
                  </a:txBody>
                  <a:tcPr anchor="ctr"/>
                </a:tc>
                <a:extLst>
                  <a:ext uri="{0D108BD9-81ED-4DB2-BD59-A6C34878D82A}">
                    <a16:rowId xmlns:a16="http://schemas.microsoft.com/office/drawing/2014/main" val="10000"/>
                  </a:ext>
                </a:extLst>
              </a:tr>
              <a:tr h="461234">
                <a:tc>
                  <a:txBody>
                    <a:bodyPr/>
                    <a:lstStyle/>
                    <a:p>
                      <a:r>
                        <a:rPr lang="en-US" b="1" dirty="0"/>
                        <a:t>Academic</a:t>
                      </a:r>
                      <a:r>
                        <a:rPr lang="en-US" b="1" baseline="0" dirty="0"/>
                        <a:t> Hospital</a:t>
                      </a:r>
                    </a:p>
                  </a:txBody>
                  <a:tcPr anchor="ctr"/>
                </a:tc>
                <a:tc>
                  <a:txBody>
                    <a:bodyPr/>
                    <a:lstStyle/>
                    <a:p>
                      <a:pPr algn="ctr"/>
                      <a:r>
                        <a:rPr lang="en-US" b="1" dirty="0">
                          <a:solidFill>
                            <a:schemeClr val="bg1"/>
                          </a:solidFill>
                        </a:rPr>
                        <a:t>72</a:t>
                      </a:r>
                    </a:p>
                  </a:txBody>
                  <a:tcPr anchor="ctr"/>
                </a:tc>
                <a:tc>
                  <a:txBody>
                    <a:bodyPr/>
                    <a:lstStyle/>
                    <a:p>
                      <a:pPr algn="ctr"/>
                      <a:r>
                        <a:rPr lang="en-US" b="1" dirty="0">
                          <a:solidFill>
                            <a:schemeClr val="bg1"/>
                          </a:solidFill>
                        </a:rPr>
                        <a:t>70</a:t>
                      </a:r>
                    </a:p>
                  </a:txBody>
                  <a:tcPr anchor="ctr"/>
                </a:tc>
                <a:tc>
                  <a:txBody>
                    <a:bodyPr/>
                    <a:lstStyle/>
                    <a:p>
                      <a:pPr algn="ctr"/>
                      <a:r>
                        <a:rPr lang="en-US" b="1" dirty="0">
                          <a:solidFill>
                            <a:schemeClr val="bg1"/>
                          </a:solidFill>
                        </a:rPr>
                        <a:t>73</a:t>
                      </a:r>
                    </a:p>
                  </a:txBody>
                  <a:tcPr anchor="ctr"/>
                </a:tc>
                <a:tc>
                  <a:txBody>
                    <a:bodyPr/>
                    <a:lstStyle/>
                    <a:p>
                      <a:pPr algn="ctr"/>
                      <a:r>
                        <a:rPr lang="en-US" b="1" dirty="0">
                          <a:solidFill>
                            <a:schemeClr val="bg1"/>
                          </a:solidFill>
                        </a:rPr>
                        <a:t>76</a:t>
                      </a:r>
                    </a:p>
                  </a:txBody>
                  <a:tcPr anchor="ctr"/>
                </a:tc>
                <a:tc>
                  <a:txBody>
                    <a:bodyPr/>
                    <a:lstStyle/>
                    <a:p>
                      <a:pPr algn="ctr"/>
                      <a:r>
                        <a:rPr lang="en-US" b="1" dirty="0">
                          <a:solidFill>
                            <a:schemeClr val="bg1"/>
                          </a:solidFill>
                        </a:rPr>
                        <a:t>69</a:t>
                      </a:r>
                    </a:p>
                  </a:txBody>
                  <a:tcPr anchor="ctr"/>
                </a:tc>
                <a:tc>
                  <a:txBody>
                    <a:bodyPr/>
                    <a:lstStyle/>
                    <a:p>
                      <a:pPr algn="ctr"/>
                      <a:r>
                        <a:rPr lang="en-US" b="1" dirty="0">
                          <a:solidFill>
                            <a:schemeClr val="bg1"/>
                          </a:solidFill>
                        </a:rPr>
                        <a:t>67</a:t>
                      </a:r>
                    </a:p>
                  </a:txBody>
                  <a:tcPr anchor="ctr"/>
                </a:tc>
                <a:extLst>
                  <a:ext uri="{0D108BD9-81ED-4DB2-BD59-A6C34878D82A}">
                    <a16:rowId xmlns:a16="http://schemas.microsoft.com/office/drawing/2014/main" val="10001"/>
                  </a:ext>
                </a:extLst>
              </a:tr>
              <a:tr h="461234">
                <a:tc>
                  <a:txBody>
                    <a:bodyPr/>
                    <a:lstStyle/>
                    <a:p>
                      <a:r>
                        <a:rPr lang="en-US" b="1" dirty="0"/>
                        <a:t>Academic Affiliated</a:t>
                      </a:r>
                    </a:p>
                  </a:txBody>
                  <a:tcPr anchor="ctr"/>
                </a:tc>
                <a:tc>
                  <a:txBody>
                    <a:bodyPr/>
                    <a:lstStyle/>
                    <a:p>
                      <a:pPr algn="ctr"/>
                      <a:r>
                        <a:rPr lang="en-US" b="1" dirty="0">
                          <a:solidFill>
                            <a:schemeClr val="bg1"/>
                          </a:solidFill>
                        </a:rPr>
                        <a:t>18</a:t>
                      </a:r>
                    </a:p>
                  </a:txBody>
                  <a:tcPr anchor="ctr"/>
                </a:tc>
                <a:tc>
                  <a:txBody>
                    <a:bodyPr/>
                    <a:lstStyle/>
                    <a:p>
                      <a:pPr algn="ctr"/>
                      <a:r>
                        <a:rPr lang="en-US" b="1" dirty="0">
                          <a:solidFill>
                            <a:schemeClr val="bg1"/>
                          </a:solidFill>
                        </a:rPr>
                        <a:t>18</a:t>
                      </a:r>
                    </a:p>
                  </a:txBody>
                  <a:tcPr anchor="ctr"/>
                </a:tc>
                <a:tc>
                  <a:txBody>
                    <a:bodyPr/>
                    <a:lstStyle/>
                    <a:p>
                      <a:pPr algn="ctr"/>
                      <a:r>
                        <a:rPr lang="en-US" b="1" dirty="0">
                          <a:solidFill>
                            <a:schemeClr val="bg1"/>
                          </a:solidFill>
                        </a:rPr>
                        <a:t>20</a:t>
                      </a:r>
                    </a:p>
                  </a:txBody>
                  <a:tcPr anchor="ctr"/>
                </a:tc>
                <a:tc>
                  <a:txBody>
                    <a:bodyPr/>
                    <a:lstStyle/>
                    <a:p>
                      <a:pPr algn="ctr"/>
                      <a:r>
                        <a:rPr lang="en-US" b="1" dirty="0">
                          <a:solidFill>
                            <a:schemeClr val="bg1"/>
                          </a:solidFill>
                        </a:rPr>
                        <a:t>20</a:t>
                      </a:r>
                    </a:p>
                  </a:txBody>
                  <a:tcPr anchor="ctr"/>
                </a:tc>
                <a:tc>
                  <a:txBody>
                    <a:bodyPr/>
                    <a:lstStyle/>
                    <a:p>
                      <a:pPr algn="ctr"/>
                      <a:r>
                        <a:rPr lang="en-US" b="1" dirty="0">
                          <a:solidFill>
                            <a:schemeClr val="bg1"/>
                          </a:solidFill>
                        </a:rPr>
                        <a:t>14</a:t>
                      </a:r>
                    </a:p>
                  </a:txBody>
                  <a:tcPr anchor="ctr"/>
                </a:tc>
                <a:tc>
                  <a:txBody>
                    <a:bodyPr/>
                    <a:lstStyle/>
                    <a:p>
                      <a:pPr algn="ctr"/>
                      <a:r>
                        <a:rPr lang="en-US" b="1" dirty="0">
                          <a:solidFill>
                            <a:schemeClr val="bg1"/>
                          </a:solidFill>
                        </a:rPr>
                        <a:t>18</a:t>
                      </a:r>
                    </a:p>
                  </a:txBody>
                  <a:tcPr anchor="ctr"/>
                </a:tc>
                <a:extLst>
                  <a:ext uri="{0D108BD9-81ED-4DB2-BD59-A6C34878D82A}">
                    <a16:rowId xmlns:a16="http://schemas.microsoft.com/office/drawing/2014/main" val="10002"/>
                  </a:ext>
                </a:extLst>
              </a:tr>
              <a:tr h="461234">
                <a:tc>
                  <a:txBody>
                    <a:bodyPr/>
                    <a:lstStyle/>
                    <a:p>
                      <a:r>
                        <a:rPr lang="en-US" b="1" dirty="0"/>
                        <a:t>Academic/Affiliated</a:t>
                      </a:r>
                    </a:p>
                  </a:txBody>
                  <a:tcPr anchor="ctr"/>
                </a:tc>
                <a:tc>
                  <a:txBody>
                    <a:bodyPr/>
                    <a:lstStyle/>
                    <a:p>
                      <a:pPr algn="ctr"/>
                      <a:r>
                        <a:rPr lang="en-US" b="1" dirty="0">
                          <a:solidFill>
                            <a:schemeClr val="bg1"/>
                          </a:solidFill>
                        </a:rPr>
                        <a:t>90</a:t>
                      </a:r>
                    </a:p>
                  </a:txBody>
                  <a:tcPr anchor="ctr"/>
                </a:tc>
                <a:tc>
                  <a:txBody>
                    <a:bodyPr/>
                    <a:lstStyle/>
                    <a:p>
                      <a:pPr algn="ctr"/>
                      <a:r>
                        <a:rPr lang="en-US" b="1" dirty="0">
                          <a:solidFill>
                            <a:schemeClr val="bg1"/>
                          </a:solidFill>
                        </a:rPr>
                        <a:t>88</a:t>
                      </a:r>
                    </a:p>
                  </a:txBody>
                  <a:tcPr anchor="ctr"/>
                </a:tc>
                <a:tc>
                  <a:txBody>
                    <a:bodyPr/>
                    <a:lstStyle/>
                    <a:p>
                      <a:pPr algn="ctr"/>
                      <a:r>
                        <a:rPr lang="en-US" b="1" dirty="0">
                          <a:solidFill>
                            <a:schemeClr val="bg1"/>
                          </a:solidFill>
                        </a:rPr>
                        <a:t>93</a:t>
                      </a:r>
                    </a:p>
                  </a:txBody>
                  <a:tcPr anchor="ctr"/>
                </a:tc>
                <a:tc>
                  <a:txBody>
                    <a:bodyPr/>
                    <a:lstStyle/>
                    <a:p>
                      <a:pPr algn="ctr"/>
                      <a:r>
                        <a:rPr lang="en-US" b="1" dirty="0">
                          <a:solidFill>
                            <a:schemeClr val="bg1"/>
                          </a:solidFill>
                        </a:rPr>
                        <a:t>96</a:t>
                      </a:r>
                    </a:p>
                  </a:txBody>
                  <a:tcPr anchor="ctr"/>
                </a:tc>
                <a:tc>
                  <a:txBody>
                    <a:bodyPr/>
                    <a:lstStyle/>
                    <a:p>
                      <a:pPr algn="ctr"/>
                      <a:r>
                        <a:rPr lang="en-US" b="1" dirty="0">
                          <a:solidFill>
                            <a:schemeClr val="bg1"/>
                          </a:solidFill>
                        </a:rPr>
                        <a:t>83</a:t>
                      </a:r>
                    </a:p>
                  </a:txBody>
                  <a:tcPr anchor="ctr"/>
                </a:tc>
                <a:tc>
                  <a:txBody>
                    <a:bodyPr/>
                    <a:lstStyle/>
                    <a:p>
                      <a:pPr algn="ctr"/>
                      <a:r>
                        <a:rPr lang="en-US" b="1" dirty="0">
                          <a:solidFill>
                            <a:schemeClr val="bg1"/>
                          </a:solidFill>
                        </a:rPr>
                        <a:t>85</a:t>
                      </a:r>
                    </a:p>
                  </a:txBody>
                  <a:tcPr anchor="ctr"/>
                </a:tc>
                <a:extLst>
                  <a:ext uri="{0D108BD9-81ED-4DB2-BD59-A6C34878D82A}">
                    <a16:rowId xmlns:a16="http://schemas.microsoft.com/office/drawing/2014/main" val="2988095371"/>
                  </a:ext>
                </a:extLst>
              </a:tr>
              <a:tr h="461234">
                <a:tc>
                  <a:txBody>
                    <a:bodyPr/>
                    <a:lstStyle/>
                    <a:p>
                      <a:r>
                        <a:rPr lang="en-US" b="1" dirty="0"/>
                        <a:t>Community</a:t>
                      </a:r>
                    </a:p>
                  </a:txBody>
                  <a:tcPr anchor="ctr"/>
                </a:tc>
                <a:tc>
                  <a:txBody>
                    <a:bodyPr/>
                    <a:lstStyle/>
                    <a:p>
                      <a:pPr algn="ctr"/>
                      <a:r>
                        <a:rPr lang="en-US" b="1" dirty="0">
                          <a:solidFill>
                            <a:schemeClr val="bg1"/>
                          </a:solidFill>
                        </a:rPr>
                        <a:t>28</a:t>
                      </a:r>
                    </a:p>
                  </a:txBody>
                  <a:tcPr anchor="ctr"/>
                </a:tc>
                <a:tc>
                  <a:txBody>
                    <a:bodyPr/>
                    <a:lstStyle/>
                    <a:p>
                      <a:pPr algn="ctr"/>
                      <a:r>
                        <a:rPr lang="en-US" b="1" dirty="0">
                          <a:solidFill>
                            <a:schemeClr val="bg1"/>
                          </a:solidFill>
                        </a:rPr>
                        <a:t>34</a:t>
                      </a:r>
                    </a:p>
                  </a:txBody>
                  <a:tcPr anchor="ctr"/>
                </a:tc>
                <a:tc>
                  <a:txBody>
                    <a:bodyPr/>
                    <a:lstStyle/>
                    <a:p>
                      <a:pPr algn="ctr"/>
                      <a:r>
                        <a:rPr lang="en-US" b="1" dirty="0">
                          <a:solidFill>
                            <a:schemeClr val="bg1"/>
                          </a:solidFill>
                        </a:rPr>
                        <a:t>40</a:t>
                      </a:r>
                    </a:p>
                  </a:txBody>
                  <a:tcPr anchor="ctr"/>
                </a:tc>
                <a:tc>
                  <a:txBody>
                    <a:bodyPr/>
                    <a:lstStyle/>
                    <a:p>
                      <a:pPr algn="ctr"/>
                      <a:r>
                        <a:rPr lang="en-US" b="1" dirty="0">
                          <a:solidFill>
                            <a:schemeClr val="bg1"/>
                          </a:solidFill>
                        </a:rPr>
                        <a:t>42</a:t>
                      </a:r>
                    </a:p>
                  </a:txBody>
                  <a:tcPr anchor="ctr"/>
                </a:tc>
                <a:tc>
                  <a:txBody>
                    <a:bodyPr/>
                    <a:lstStyle/>
                    <a:p>
                      <a:pPr algn="ctr"/>
                      <a:r>
                        <a:rPr lang="en-US" b="1" dirty="0">
                          <a:solidFill>
                            <a:schemeClr val="bg1"/>
                          </a:solidFill>
                        </a:rPr>
                        <a:t>34</a:t>
                      </a:r>
                    </a:p>
                  </a:txBody>
                  <a:tcPr anchor="ctr"/>
                </a:tc>
                <a:tc>
                  <a:txBody>
                    <a:bodyPr/>
                    <a:lstStyle/>
                    <a:p>
                      <a:pPr algn="ctr"/>
                      <a:r>
                        <a:rPr lang="en-US" b="1" dirty="0">
                          <a:solidFill>
                            <a:schemeClr val="bg1"/>
                          </a:solidFill>
                        </a:rPr>
                        <a:t>30</a:t>
                      </a:r>
                    </a:p>
                  </a:txBody>
                  <a:tcPr anchor="ctr"/>
                </a:tc>
                <a:extLst>
                  <a:ext uri="{0D108BD9-81ED-4DB2-BD59-A6C34878D82A}">
                    <a16:rowId xmlns:a16="http://schemas.microsoft.com/office/drawing/2014/main" val="10003"/>
                  </a:ext>
                </a:extLst>
              </a:tr>
              <a:tr h="461234">
                <a:tc>
                  <a:txBody>
                    <a:bodyPr/>
                    <a:lstStyle/>
                    <a:p>
                      <a:r>
                        <a:rPr lang="en-US" b="1" dirty="0"/>
                        <a:t>Freestanding ED</a:t>
                      </a:r>
                    </a:p>
                  </a:txBody>
                  <a:tcPr anchor="ctr"/>
                </a:tc>
                <a:tc>
                  <a:txBody>
                    <a:bodyPr/>
                    <a:lstStyle/>
                    <a:p>
                      <a:pPr algn="ctr"/>
                      <a:r>
                        <a:rPr lang="en-US" b="1" dirty="0">
                          <a:solidFill>
                            <a:schemeClr val="bg1"/>
                          </a:solidFill>
                        </a:rPr>
                        <a:t>7</a:t>
                      </a:r>
                    </a:p>
                  </a:txBody>
                  <a:tcPr anchor="ctr"/>
                </a:tc>
                <a:tc>
                  <a:txBody>
                    <a:bodyPr/>
                    <a:lstStyle/>
                    <a:p>
                      <a:pPr algn="ctr"/>
                      <a:r>
                        <a:rPr lang="en-US" b="1" dirty="0">
                          <a:solidFill>
                            <a:schemeClr val="bg1"/>
                          </a:solidFill>
                        </a:rPr>
                        <a:t>6</a:t>
                      </a:r>
                    </a:p>
                  </a:txBody>
                  <a:tcPr anchor="ctr"/>
                </a:tc>
                <a:tc>
                  <a:txBody>
                    <a:bodyPr/>
                    <a:lstStyle/>
                    <a:p>
                      <a:pPr algn="ctr"/>
                      <a:r>
                        <a:rPr lang="en-US" b="1" dirty="0">
                          <a:solidFill>
                            <a:schemeClr val="bg1"/>
                          </a:solidFill>
                        </a:rPr>
                        <a:t>8</a:t>
                      </a:r>
                    </a:p>
                  </a:txBody>
                  <a:tcPr anchor="ctr"/>
                </a:tc>
                <a:tc>
                  <a:txBody>
                    <a:bodyPr/>
                    <a:lstStyle/>
                    <a:p>
                      <a:pPr algn="ctr"/>
                      <a:r>
                        <a:rPr lang="en-US" b="1" dirty="0">
                          <a:solidFill>
                            <a:schemeClr val="bg1"/>
                          </a:solidFill>
                        </a:rPr>
                        <a:t>8</a:t>
                      </a:r>
                    </a:p>
                  </a:txBody>
                  <a:tcPr anchor="ctr"/>
                </a:tc>
                <a:tc>
                  <a:txBody>
                    <a:bodyPr/>
                    <a:lstStyle/>
                    <a:p>
                      <a:pPr algn="ctr"/>
                      <a:r>
                        <a:rPr lang="en-US" b="1" dirty="0">
                          <a:solidFill>
                            <a:schemeClr val="bg1"/>
                          </a:solidFill>
                        </a:rPr>
                        <a:t>8</a:t>
                      </a:r>
                    </a:p>
                  </a:txBody>
                  <a:tcPr anchor="ctr"/>
                </a:tc>
                <a:tc>
                  <a:txBody>
                    <a:bodyPr/>
                    <a:lstStyle/>
                    <a:p>
                      <a:pPr algn="ctr"/>
                      <a:r>
                        <a:rPr lang="en-US" b="1" dirty="0">
                          <a:solidFill>
                            <a:schemeClr val="bg1"/>
                          </a:solidFill>
                        </a:rPr>
                        <a:t>10</a:t>
                      </a:r>
                    </a:p>
                  </a:txBody>
                  <a:tcPr anchor="ctr"/>
                </a:tc>
                <a:extLst>
                  <a:ext uri="{0D108BD9-81ED-4DB2-BD59-A6C34878D82A}">
                    <a16:rowId xmlns:a16="http://schemas.microsoft.com/office/drawing/2014/main" val="10004"/>
                  </a:ext>
                </a:extLst>
              </a:tr>
              <a:tr h="461234">
                <a:tc>
                  <a:txBody>
                    <a:bodyPr/>
                    <a:lstStyle/>
                    <a:p>
                      <a:r>
                        <a:rPr lang="en-US" b="1" dirty="0"/>
                        <a:t>Adult Department</a:t>
                      </a:r>
                    </a:p>
                  </a:txBody>
                  <a:tcPr anchor="ctr"/>
                </a:tc>
                <a:tc>
                  <a:txBody>
                    <a:bodyPr/>
                    <a:lstStyle/>
                    <a:p>
                      <a:pPr algn="ctr"/>
                      <a:r>
                        <a:rPr lang="en-US" b="1" dirty="0">
                          <a:solidFill>
                            <a:schemeClr val="bg1"/>
                          </a:solidFill>
                        </a:rPr>
                        <a:t>125</a:t>
                      </a:r>
                    </a:p>
                  </a:txBody>
                  <a:tcPr anchor="ctr"/>
                </a:tc>
                <a:tc>
                  <a:txBody>
                    <a:bodyPr/>
                    <a:lstStyle/>
                    <a:p>
                      <a:pPr algn="ctr"/>
                      <a:r>
                        <a:rPr lang="en-US" b="1" dirty="0">
                          <a:solidFill>
                            <a:schemeClr val="bg1"/>
                          </a:solidFill>
                        </a:rPr>
                        <a:t>127</a:t>
                      </a:r>
                    </a:p>
                  </a:txBody>
                  <a:tcPr anchor="ctr"/>
                </a:tc>
                <a:tc>
                  <a:txBody>
                    <a:bodyPr/>
                    <a:lstStyle/>
                    <a:p>
                      <a:pPr algn="ctr"/>
                      <a:r>
                        <a:rPr lang="en-US" b="1" dirty="0">
                          <a:solidFill>
                            <a:schemeClr val="bg1"/>
                          </a:solidFill>
                        </a:rPr>
                        <a:t>141</a:t>
                      </a:r>
                    </a:p>
                  </a:txBody>
                  <a:tcPr anchor="ctr"/>
                </a:tc>
                <a:tc>
                  <a:txBody>
                    <a:bodyPr/>
                    <a:lstStyle/>
                    <a:p>
                      <a:pPr algn="ctr"/>
                      <a:r>
                        <a:rPr lang="en-US" b="1" dirty="0">
                          <a:solidFill>
                            <a:schemeClr val="bg1"/>
                          </a:solidFill>
                        </a:rPr>
                        <a:t>142</a:t>
                      </a:r>
                    </a:p>
                  </a:txBody>
                  <a:tcPr anchor="ctr"/>
                </a:tc>
                <a:tc>
                  <a:txBody>
                    <a:bodyPr/>
                    <a:lstStyle/>
                    <a:p>
                      <a:pPr algn="ctr"/>
                      <a:r>
                        <a:rPr lang="en-US" b="1" dirty="0">
                          <a:solidFill>
                            <a:schemeClr val="bg1"/>
                          </a:solidFill>
                        </a:rPr>
                        <a:t>125</a:t>
                      </a:r>
                    </a:p>
                  </a:txBody>
                  <a:tcPr anchor="ctr"/>
                </a:tc>
                <a:tc>
                  <a:txBody>
                    <a:bodyPr/>
                    <a:lstStyle/>
                    <a:p>
                      <a:pPr algn="ctr"/>
                      <a:r>
                        <a:rPr lang="en-US" b="1" dirty="0">
                          <a:solidFill>
                            <a:schemeClr val="bg1"/>
                          </a:solidFill>
                        </a:rPr>
                        <a:t>125</a:t>
                      </a:r>
                    </a:p>
                  </a:txBody>
                  <a:tcPr anchor="ctr"/>
                </a:tc>
                <a:extLst>
                  <a:ext uri="{0D108BD9-81ED-4DB2-BD59-A6C34878D82A}">
                    <a16:rowId xmlns:a16="http://schemas.microsoft.com/office/drawing/2014/main" val="10005"/>
                  </a:ext>
                </a:extLst>
              </a:tr>
              <a:tr h="461234">
                <a:tc>
                  <a:txBody>
                    <a:bodyPr/>
                    <a:lstStyle/>
                    <a:p>
                      <a:r>
                        <a:rPr lang="en-US" b="1" dirty="0"/>
                        <a:t>Pediatric</a:t>
                      </a:r>
                      <a:r>
                        <a:rPr lang="en-US" b="1" baseline="0" dirty="0"/>
                        <a:t> ED</a:t>
                      </a:r>
                      <a:endParaRPr lang="en-US" b="1" dirty="0"/>
                    </a:p>
                  </a:txBody>
                  <a:tcPr anchor="ctr"/>
                </a:tc>
                <a:tc>
                  <a:txBody>
                    <a:bodyPr/>
                    <a:lstStyle/>
                    <a:p>
                      <a:pPr algn="ctr"/>
                      <a:r>
                        <a:rPr lang="en-US" b="1" dirty="0">
                          <a:solidFill>
                            <a:schemeClr val="bg1"/>
                          </a:solidFill>
                        </a:rPr>
                        <a:t>18</a:t>
                      </a:r>
                    </a:p>
                  </a:txBody>
                  <a:tcPr anchor="ctr"/>
                </a:tc>
                <a:tc>
                  <a:txBody>
                    <a:bodyPr/>
                    <a:lstStyle/>
                    <a:p>
                      <a:pPr algn="ctr"/>
                      <a:r>
                        <a:rPr lang="en-US" b="1" dirty="0">
                          <a:solidFill>
                            <a:schemeClr val="bg1"/>
                          </a:solidFill>
                        </a:rPr>
                        <a:t>20</a:t>
                      </a:r>
                    </a:p>
                  </a:txBody>
                  <a:tcPr anchor="ctr"/>
                </a:tc>
                <a:tc>
                  <a:txBody>
                    <a:bodyPr/>
                    <a:lstStyle/>
                    <a:p>
                      <a:pPr algn="ctr"/>
                      <a:r>
                        <a:rPr lang="en-US" b="1" dirty="0">
                          <a:solidFill>
                            <a:schemeClr val="bg1"/>
                          </a:solidFill>
                        </a:rPr>
                        <a:t>20</a:t>
                      </a:r>
                    </a:p>
                  </a:txBody>
                  <a:tcPr anchor="ctr"/>
                </a:tc>
                <a:tc>
                  <a:txBody>
                    <a:bodyPr/>
                    <a:lstStyle/>
                    <a:p>
                      <a:pPr algn="ctr"/>
                      <a:r>
                        <a:rPr lang="en-US" b="1" dirty="0">
                          <a:solidFill>
                            <a:schemeClr val="bg1"/>
                          </a:solidFill>
                        </a:rPr>
                        <a:t>19</a:t>
                      </a:r>
                    </a:p>
                  </a:txBody>
                  <a:tcPr anchor="ctr"/>
                </a:tc>
                <a:tc>
                  <a:txBody>
                    <a:bodyPr/>
                    <a:lstStyle/>
                    <a:p>
                      <a:pPr algn="ctr"/>
                      <a:r>
                        <a:rPr lang="en-US" b="1" dirty="0">
                          <a:solidFill>
                            <a:schemeClr val="bg1"/>
                          </a:solidFill>
                        </a:rPr>
                        <a:t>21</a:t>
                      </a:r>
                    </a:p>
                  </a:txBody>
                  <a:tcPr anchor="ctr"/>
                </a:tc>
                <a:tc>
                  <a:txBody>
                    <a:bodyPr/>
                    <a:lstStyle/>
                    <a:p>
                      <a:pPr algn="ctr"/>
                      <a:r>
                        <a:rPr lang="en-US" b="1" dirty="0">
                          <a:solidFill>
                            <a:schemeClr val="bg1"/>
                          </a:solidFill>
                        </a:rPr>
                        <a:t>23</a:t>
                      </a:r>
                    </a:p>
                  </a:txBody>
                  <a:tcPr anchor="ctr"/>
                </a:tc>
                <a:extLst>
                  <a:ext uri="{0D108BD9-81ED-4DB2-BD59-A6C34878D82A}">
                    <a16:rowId xmlns:a16="http://schemas.microsoft.com/office/drawing/2014/main" val="10006"/>
                  </a:ext>
                </a:extLst>
              </a:tr>
              <a:tr h="461234">
                <a:tc>
                  <a:txBody>
                    <a:bodyPr/>
                    <a:lstStyle/>
                    <a:p>
                      <a:r>
                        <a:rPr lang="en-US" b="1" dirty="0"/>
                        <a:t>Total ED Report</a:t>
                      </a:r>
                    </a:p>
                  </a:txBody>
                  <a:tcPr anchor="ctr"/>
                </a:tc>
                <a:tc>
                  <a:txBody>
                    <a:bodyPr/>
                    <a:lstStyle/>
                    <a:p>
                      <a:pPr algn="ctr"/>
                      <a:r>
                        <a:rPr lang="en-US" b="1" dirty="0">
                          <a:solidFill>
                            <a:schemeClr val="bg1"/>
                          </a:solidFill>
                        </a:rPr>
                        <a:t>143</a:t>
                      </a:r>
                    </a:p>
                  </a:txBody>
                  <a:tcPr anchor="ctr"/>
                </a:tc>
                <a:tc>
                  <a:txBody>
                    <a:bodyPr/>
                    <a:lstStyle/>
                    <a:p>
                      <a:pPr algn="ctr"/>
                      <a:r>
                        <a:rPr lang="en-US" b="1" dirty="0">
                          <a:solidFill>
                            <a:schemeClr val="bg1"/>
                          </a:solidFill>
                        </a:rPr>
                        <a:t>127</a:t>
                      </a:r>
                    </a:p>
                  </a:txBody>
                  <a:tcPr anchor="ctr"/>
                </a:tc>
                <a:tc>
                  <a:txBody>
                    <a:bodyPr/>
                    <a:lstStyle/>
                    <a:p>
                      <a:pPr algn="ctr"/>
                      <a:r>
                        <a:rPr lang="en-US" b="1" dirty="0">
                          <a:solidFill>
                            <a:schemeClr val="bg1"/>
                          </a:solidFill>
                        </a:rPr>
                        <a:t>161</a:t>
                      </a:r>
                    </a:p>
                  </a:txBody>
                  <a:tcPr anchor="ctr"/>
                </a:tc>
                <a:tc>
                  <a:txBody>
                    <a:bodyPr/>
                    <a:lstStyle/>
                    <a:p>
                      <a:pPr algn="ctr"/>
                      <a:r>
                        <a:rPr lang="en-US" b="1" dirty="0">
                          <a:solidFill>
                            <a:schemeClr val="bg1"/>
                          </a:solidFill>
                        </a:rPr>
                        <a:t>165</a:t>
                      </a:r>
                    </a:p>
                  </a:txBody>
                  <a:tcPr anchor="ctr"/>
                </a:tc>
                <a:tc>
                  <a:txBody>
                    <a:bodyPr/>
                    <a:lstStyle/>
                    <a:p>
                      <a:pPr algn="ctr"/>
                      <a:r>
                        <a:rPr lang="en-US" b="1" dirty="0">
                          <a:solidFill>
                            <a:schemeClr val="bg1"/>
                          </a:solidFill>
                        </a:rPr>
                        <a:t>145</a:t>
                      </a:r>
                    </a:p>
                  </a:txBody>
                  <a:tcPr anchor="ctr"/>
                </a:tc>
                <a:tc>
                  <a:txBody>
                    <a:bodyPr/>
                    <a:lstStyle/>
                    <a:p>
                      <a:pPr algn="ctr"/>
                      <a:r>
                        <a:rPr lang="en-US" b="1" dirty="0">
                          <a:solidFill>
                            <a:schemeClr val="bg1"/>
                          </a:solidFill>
                        </a:rPr>
                        <a:t>148</a:t>
                      </a:r>
                    </a:p>
                  </a:txBody>
                  <a:tcPr anchor="ctr"/>
                </a:tc>
                <a:extLst>
                  <a:ext uri="{0D108BD9-81ED-4DB2-BD59-A6C34878D82A}">
                    <a16:rowId xmlns:a16="http://schemas.microsoft.com/office/drawing/2014/main" val="10007"/>
                  </a:ext>
                </a:extLst>
              </a:tr>
              <a:tr h="461234">
                <a:tc>
                  <a:txBody>
                    <a:bodyPr/>
                    <a:lstStyle/>
                    <a:p>
                      <a:r>
                        <a:rPr lang="en-US" b="1" dirty="0"/>
                        <a:t>Urgent Care</a:t>
                      </a:r>
                    </a:p>
                  </a:txBody>
                  <a:tcPr anchor="ctr"/>
                </a:tc>
                <a:tc>
                  <a:txBody>
                    <a:bodyPr/>
                    <a:lstStyle/>
                    <a:p>
                      <a:pPr algn="ctr"/>
                      <a:r>
                        <a:rPr lang="en-US" b="1" dirty="0">
                          <a:solidFill>
                            <a:schemeClr val="bg1"/>
                          </a:solidFill>
                        </a:rPr>
                        <a:t>-</a:t>
                      </a:r>
                    </a:p>
                  </a:txBody>
                  <a:tcPr anchor="ctr"/>
                </a:tc>
                <a:tc>
                  <a:txBody>
                    <a:bodyPr/>
                    <a:lstStyle/>
                    <a:p>
                      <a:pPr algn="ctr"/>
                      <a:r>
                        <a:rPr lang="en-US" b="1" dirty="0">
                          <a:solidFill>
                            <a:schemeClr val="bg1"/>
                          </a:solidFill>
                        </a:rPr>
                        <a:t>-</a:t>
                      </a:r>
                    </a:p>
                  </a:txBody>
                  <a:tcPr anchor="ctr"/>
                </a:tc>
                <a:tc>
                  <a:txBody>
                    <a:bodyPr/>
                    <a:lstStyle/>
                    <a:p>
                      <a:pPr algn="ctr"/>
                      <a:r>
                        <a:rPr lang="en-US" b="1" dirty="0">
                          <a:solidFill>
                            <a:schemeClr val="bg1"/>
                          </a:solidFill>
                        </a:rPr>
                        <a:t>-</a:t>
                      </a:r>
                    </a:p>
                  </a:txBody>
                  <a:tcPr anchor="ctr"/>
                </a:tc>
                <a:tc>
                  <a:txBody>
                    <a:bodyPr/>
                    <a:lstStyle/>
                    <a:p>
                      <a:pPr algn="ctr"/>
                      <a:r>
                        <a:rPr lang="en-US" b="1" dirty="0">
                          <a:solidFill>
                            <a:schemeClr val="bg1"/>
                          </a:solidFill>
                        </a:rPr>
                        <a:t>-</a:t>
                      </a:r>
                    </a:p>
                  </a:txBody>
                  <a:tcPr anchor="ctr"/>
                </a:tc>
                <a:tc>
                  <a:txBody>
                    <a:bodyPr/>
                    <a:lstStyle/>
                    <a:p>
                      <a:pPr algn="ctr"/>
                      <a:r>
                        <a:rPr lang="en-US" b="1" dirty="0">
                          <a:solidFill>
                            <a:schemeClr val="bg1"/>
                          </a:solidFill>
                        </a:rPr>
                        <a:t>14</a:t>
                      </a:r>
                    </a:p>
                  </a:txBody>
                  <a:tcPr anchor="ctr"/>
                </a:tc>
                <a:tc>
                  <a:txBody>
                    <a:bodyPr/>
                    <a:lstStyle/>
                    <a:p>
                      <a:pPr algn="ctr"/>
                      <a:r>
                        <a:rPr lang="en-US" b="1" dirty="0">
                          <a:solidFill>
                            <a:schemeClr val="bg1"/>
                          </a:solidFill>
                        </a:rPr>
                        <a:t>7</a:t>
                      </a:r>
                    </a:p>
                  </a:txBody>
                  <a:tcPr anchor="ctr"/>
                </a:tc>
                <a:extLst>
                  <a:ext uri="{0D108BD9-81ED-4DB2-BD59-A6C34878D82A}">
                    <a16:rowId xmlns:a16="http://schemas.microsoft.com/office/drawing/2014/main" val="3430278550"/>
                  </a:ext>
                </a:extLst>
              </a:tr>
            </a:tbl>
          </a:graphicData>
        </a:graphic>
      </p:graphicFrame>
    </p:spTree>
    <p:extLst>
      <p:ext uri="{BB962C8B-B14F-4D97-AF65-F5344CB8AC3E}">
        <p14:creationId xmlns:p14="http://schemas.microsoft.com/office/powerpoint/2010/main" val="153743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Unfinished Care</a:t>
            </a:r>
          </a:p>
        </p:txBody>
      </p:sp>
      <p:graphicFrame>
        <p:nvGraphicFramePr>
          <p:cNvPr id="4" name="Content Placeholder 3"/>
          <p:cNvGraphicFramePr>
            <a:graphicFrameLocks noGrp="1"/>
          </p:cNvGraphicFramePr>
          <p:nvPr>
            <p:ph idx="1"/>
          </p:nvPr>
        </p:nvGraphicFramePr>
        <p:xfrm>
          <a:off x="122550" y="1657222"/>
          <a:ext cx="8917756" cy="504300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0EB18F9-EA99-43C4-A14F-5DEF94C308B8}"/>
              </a:ext>
            </a:extLst>
          </p:cNvPr>
          <p:cNvSpPr txBox="1"/>
          <p:nvPr/>
        </p:nvSpPr>
        <p:spPr>
          <a:xfrm>
            <a:off x="7924948" y="2954802"/>
            <a:ext cx="959815" cy="646331"/>
          </a:xfrm>
          <a:prstGeom prst="rect">
            <a:avLst/>
          </a:prstGeom>
          <a:noFill/>
        </p:spPr>
        <p:txBody>
          <a:bodyPr wrap="none" rtlCol="0">
            <a:spAutoFit/>
          </a:bodyPr>
          <a:lstStyle/>
          <a:p>
            <a:pPr algn="ctr"/>
            <a:r>
              <a:rPr lang="en-US" b="1" dirty="0">
                <a:solidFill>
                  <a:srgbClr val="FFFF00"/>
                </a:solidFill>
              </a:rPr>
              <a:t>5,372</a:t>
            </a:r>
          </a:p>
          <a:p>
            <a:pPr algn="ctr"/>
            <a:r>
              <a:rPr lang="en-US" b="1" dirty="0">
                <a:solidFill>
                  <a:srgbClr val="FFFF00"/>
                </a:solidFill>
              </a:rPr>
              <a:t>Patients</a:t>
            </a:r>
          </a:p>
        </p:txBody>
      </p:sp>
      <p:sp>
        <p:nvSpPr>
          <p:cNvPr id="10" name="TextBox 9">
            <a:extLst>
              <a:ext uri="{FF2B5EF4-FFF2-40B4-BE49-F238E27FC236}">
                <a16:creationId xmlns:a16="http://schemas.microsoft.com/office/drawing/2014/main" id="{8302F4A6-FF44-4DF9-9D67-5BE0B382FEDA}"/>
              </a:ext>
            </a:extLst>
          </p:cNvPr>
          <p:cNvSpPr txBox="1"/>
          <p:nvPr/>
        </p:nvSpPr>
        <p:spPr>
          <a:xfrm>
            <a:off x="2436897" y="6278252"/>
            <a:ext cx="667170" cy="338554"/>
          </a:xfrm>
          <a:prstGeom prst="rect">
            <a:avLst/>
          </a:prstGeom>
          <a:noFill/>
        </p:spPr>
        <p:txBody>
          <a:bodyPr wrap="none" rtlCol="0">
            <a:spAutoFit/>
          </a:bodyPr>
          <a:lstStyle/>
          <a:p>
            <a:r>
              <a:rPr lang="en-US" sz="1600" dirty="0">
                <a:solidFill>
                  <a:schemeClr val="bg1"/>
                </a:solidFill>
              </a:rPr>
              <a:t>Mean</a:t>
            </a:r>
          </a:p>
        </p:txBody>
      </p:sp>
      <p:sp>
        <p:nvSpPr>
          <p:cNvPr id="3" name="TextBox 2">
            <a:extLst>
              <a:ext uri="{FF2B5EF4-FFF2-40B4-BE49-F238E27FC236}">
                <a16:creationId xmlns:a16="http://schemas.microsoft.com/office/drawing/2014/main" id="{B54B9D0B-897B-4940-B827-F397E8F272F4}"/>
              </a:ext>
            </a:extLst>
          </p:cNvPr>
          <p:cNvSpPr txBox="1"/>
          <p:nvPr/>
        </p:nvSpPr>
        <p:spPr>
          <a:xfrm>
            <a:off x="1175301" y="1930527"/>
            <a:ext cx="3736333" cy="400110"/>
          </a:xfrm>
          <a:prstGeom prst="rect">
            <a:avLst/>
          </a:prstGeom>
          <a:noFill/>
        </p:spPr>
        <p:txBody>
          <a:bodyPr wrap="square" rtlCol="0">
            <a:spAutoFit/>
          </a:bodyPr>
          <a:lstStyle/>
          <a:p>
            <a:r>
              <a:rPr lang="en-US" sz="2000" b="1" dirty="0">
                <a:solidFill>
                  <a:schemeClr val="bg1"/>
                </a:solidFill>
              </a:rPr>
              <a:t>Mean Percentage of Arrivals</a:t>
            </a:r>
          </a:p>
        </p:txBody>
      </p:sp>
    </p:spTree>
    <p:extLst>
      <p:ext uri="{BB962C8B-B14F-4D97-AF65-F5344CB8AC3E}">
        <p14:creationId xmlns:p14="http://schemas.microsoft.com/office/powerpoint/2010/main" val="49285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2594C-FA8F-267B-CBF2-8D0B610165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CD991-645B-AB4C-1BA7-152C9C212779}"/>
              </a:ext>
            </a:extLst>
          </p:cNvPr>
          <p:cNvSpPr>
            <a:spLocks noGrp="1"/>
          </p:cNvSpPr>
          <p:nvPr>
            <p:ph type="title"/>
          </p:nvPr>
        </p:nvSpPr>
        <p:spPr>
          <a:xfrm>
            <a:off x="279779" y="157774"/>
            <a:ext cx="8229600" cy="1143000"/>
          </a:xfrm>
        </p:spPr>
        <p:txBody>
          <a:bodyPr>
            <a:normAutofit/>
          </a:bodyPr>
          <a:lstStyle/>
          <a:p>
            <a:r>
              <a:rPr lang="en-US" dirty="0"/>
              <a:t>Patient Volume Trend: Median</a:t>
            </a:r>
            <a:endParaRPr lang="en-US" dirty="0">
              <a:highlight>
                <a:srgbClr val="FFFF00"/>
              </a:highlight>
            </a:endParaRPr>
          </a:p>
        </p:txBody>
      </p:sp>
      <p:graphicFrame>
        <p:nvGraphicFramePr>
          <p:cNvPr id="4" name="Content Placeholder 3">
            <a:extLst>
              <a:ext uri="{FF2B5EF4-FFF2-40B4-BE49-F238E27FC236}">
                <a16:creationId xmlns:a16="http://schemas.microsoft.com/office/drawing/2014/main" id="{C2D84DF7-A939-DE91-DF03-F59ACD824754}"/>
              </a:ext>
            </a:extLst>
          </p:cNvPr>
          <p:cNvGraphicFramePr>
            <a:graphicFrameLocks noGrp="1"/>
          </p:cNvGraphicFramePr>
          <p:nvPr>
            <p:ph idx="1"/>
          </p:nvPr>
        </p:nvGraphicFramePr>
        <p:xfrm>
          <a:off x="386361" y="1955867"/>
          <a:ext cx="8348205" cy="422656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7E56D42-C542-A610-326F-7A5CF4D90F03}"/>
              </a:ext>
            </a:extLst>
          </p:cNvPr>
          <p:cNvSpPr txBox="1"/>
          <p:nvPr/>
        </p:nvSpPr>
        <p:spPr>
          <a:xfrm>
            <a:off x="386361" y="1397488"/>
            <a:ext cx="5871416" cy="461665"/>
          </a:xfrm>
          <a:prstGeom prst="rect">
            <a:avLst/>
          </a:prstGeom>
          <a:noFill/>
        </p:spPr>
        <p:txBody>
          <a:bodyPr wrap="none" rtlCol="0">
            <a:spAutoFit/>
          </a:bodyPr>
          <a:lstStyle/>
          <a:p>
            <a:r>
              <a:rPr lang="en-US" sz="2400" b="1" dirty="0">
                <a:solidFill>
                  <a:schemeClr val="accent1">
                    <a:lumMod val="75000"/>
                  </a:schemeClr>
                </a:solidFill>
                <a:effectLst>
                  <a:outerShdw blurRad="50800" dist="38100" dir="2700000" algn="tl" rotWithShape="0">
                    <a:prstClr val="black">
                      <a:alpha val="40000"/>
                    </a:prstClr>
                  </a:outerShdw>
                </a:effectLst>
              </a:rPr>
              <a:t>Patient Volume </a:t>
            </a:r>
            <a:r>
              <a:rPr lang="en-US" sz="2400" b="1" dirty="0">
                <a:solidFill>
                  <a:schemeClr val="accent1">
                    <a:lumMod val="75000"/>
                  </a:schemeClr>
                </a:solidFill>
                <a:effectLst>
                  <a:outerShdw blurRad="50800" dist="38100" dir="4200000" algn="tl" rotWithShape="0">
                    <a:prstClr val="black">
                      <a:alpha val="36000"/>
                    </a:prstClr>
                  </a:outerShdw>
                </a:effectLst>
              </a:rPr>
              <a:t>Trend—All Responders FY 25</a:t>
            </a:r>
          </a:p>
        </p:txBody>
      </p:sp>
      <p:cxnSp>
        <p:nvCxnSpPr>
          <p:cNvPr id="3" name="Straight Arrow Connector 2">
            <a:extLst>
              <a:ext uri="{FF2B5EF4-FFF2-40B4-BE49-F238E27FC236}">
                <a16:creationId xmlns:a16="http://schemas.microsoft.com/office/drawing/2014/main" id="{C44CF380-BCC1-FB33-8E42-F953F49B6154}"/>
              </a:ext>
            </a:extLst>
          </p:cNvPr>
          <p:cNvCxnSpPr/>
          <p:nvPr/>
        </p:nvCxnSpPr>
        <p:spPr>
          <a:xfrm>
            <a:off x="1422903" y="2928193"/>
            <a:ext cx="0" cy="1047387"/>
          </a:xfrm>
          <a:prstGeom prst="straightConnector1">
            <a:avLst/>
          </a:prstGeom>
          <a:ln>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TextBox 2">
            <a:extLst>
              <a:ext uri="{FF2B5EF4-FFF2-40B4-BE49-F238E27FC236}">
                <a16:creationId xmlns:a16="http://schemas.microsoft.com/office/drawing/2014/main" id="{4116F195-979F-6F78-6D51-D027B2B4E2D4}"/>
              </a:ext>
            </a:extLst>
          </p:cNvPr>
          <p:cNvSpPr txBox="1"/>
          <p:nvPr/>
        </p:nvSpPr>
        <p:spPr>
          <a:xfrm>
            <a:off x="1593040" y="3185845"/>
            <a:ext cx="1230275" cy="4863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kern="1200" dirty="0">
                <a:solidFill>
                  <a:schemeClr val="bg1"/>
                </a:solidFill>
              </a:rPr>
              <a:t>3 to 1 discharge to admit</a:t>
            </a:r>
          </a:p>
        </p:txBody>
      </p:sp>
      <p:cxnSp>
        <p:nvCxnSpPr>
          <p:cNvPr id="7" name="Straight Arrow Connector 6">
            <a:extLst>
              <a:ext uri="{FF2B5EF4-FFF2-40B4-BE49-F238E27FC236}">
                <a16:creationId xmlns:a16="http://schemas.microsoft.com/office/drawing/2014/main" id="{6AD8B8C9-5FA6-5E8F-E75C-D8756E878CBC}"/>
              </a:ext>
            </a:extLst>
          </p:cNvPr>
          <p:cNvCxnSpPr>
            <a:cxnSpLocks/>
          </p:cNvCxnSpPr>
          <p:nvPr/>
        </p:nvCxnSpPr>
        <p:spPr>
          <a:xfrm flipH="1">
            <a:off x="8088194" y="3185845"/>
            <a:ext cx="7514" cy="625279"/>
          </a:xfrm>
          <a:prstGeom prst="straightConnector1">
            <a:avLst/>
          </a:prstGeom>
          <a:ln>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1">
            <a:extLst>
              <a:ext uri="{FF2B5EF4-FFF2-40B4-BE49-F238E27FC236}">
                <a16:creationId xmlns:a16="http://schemas.microsoft.com/office/drawing/2014/main" id="{3691AA20-34E0-F601-2582-14A3B0CEB0B6}"/>
              </a:ext>
            </a:extLst>
          </p:cNvPr>
          <p:cNvSpPr txBox="1"/>
          <p:nvPr/>
        </p:nvSpPr>
        <p:spPr>
          <a:xfrm>
            <a:off x="6865433" y="3324857"/>
            <a:ext cx="1230275" cy="48626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kern="1200" dirty="0">
                <a:solidFill>
                  <a:schemeClr val="bg1"/>
                </a:solidFill>
              </a:rPr>
              <a:t>2</a:t>
            </a:r>
            <a:r>
              <a:rPr lang="en-US" sz="1100" b="1" kern="1200" dirty="0">
                <a:solidFill>
                  <a:schemeClr val="bg1"/>
                </a:solidFill>
              </a:rPr>
              <a:t> to 1 discharge to admit</a:t>
            </a:r>
          </a:p>
        </p:txBody>
      </p:sp>
    </p:spTree>
    <p:extLst>
      <p:ext uri="{BB962C8B-B14F-4D97-AF65-F5344CB8AC3E}">
        <p14:creationId xmlns:p14="http://schemas.microsoft.com/office/powerpoint/2010/main" val="117855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Hospitalization Data </a:t>
            </a:r>
            <a:endParaRPr lang="en-US" dirty="0">
              <a:highlight>
                <a:srgbClr val="FFFF00"/>
              </a:highlight>
            </a:endParaRPr>
          </a:p>
        </p:txBody>
      </p:sp>
      <p:graphicFrame>
        <p:nvGraphicFramePr>
          <p:cNvPr id="8" name="Content Placeholder 7">
            <a:extLst>
              <a:ext uri="{FF2B5EF4-FFF2-40B4-BE49-F238E27FC236}">
                <a16:creationId xmlns:a16="http://schemas.microsoft.com/office/drawing/2014/main" id="{6A15A5D4-0DF4-41F9-808C-FF5E28115C85}"/>
              </a:ext>
            </a:extLst>
          </p:cNvPr>
          <p:cNvGraphicFramePr>
            <a:graphicFrameLocks noGrp="1"/>
          </p:cNvGraphicFramePr>
          <p:nvPr>
            <p:ph idx="1"/>
          </p:nvPr>
        </p:nvGraphicFramePr>
        <p:xfrm>
          <a:off x="457200" y="1740629"/>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B500E2D-9633-4B1C-8E56-6BD83C4B363C}"/>
              </a:ext>
            </a:extLst>
          </p:cNvPr>
          <p:cNvSpPr txBox="1"/>
          <p:nvPr/>
        </p:nvSpPr>
        <p:spPr>
          <a:xfrm>
            <a:off x="5856498" y="5258339"/>
            <a:ext cx="2420727" cy="584775"/>
          </a:xfrm>
          <a:prstGeom prst="rect">
            <a:avLst/>
          </a:prstGeom>
          <a:noFill/>
        </p:spPr>
        <p:txBody>
          <a:bodyPr wrap="none" rtlCol="0">
            <a:spAutoFit/>
          </a:bodyPr>
          <a:lstStyle/>
          <a:p>
            <a:r>
              <a:rPr lang="en-US" sz="1600" b="1" dirty="0">
                <a:solidFill>
                  <a:schemeClr val="bg1"/>
                </a:solidFill>
              </a:rPr>
              <a:t>45% of ED hospitalizations</a:t>
            </a:r>
          </a:p>
          <a:p>
            <a:pPr algn="ctr"/>
            <a:r>
              <a:rPr lang="en-US" sz="1600" b="1" dirty="0">
                <a:solidFill>
                  <a:schemeClr val="bg1"/>
                </a:solidFill>
              </a:rPr>
              <a:t>Arrive by EMS</a:t>
            </a:r>
          </a:p>
        </p:txBody>
      </p:sp>
    </p:spTree>
    <p:extLst>
      <p:ext uri="{BB962C8B-B14F-4D97-AF65-F5344CB8AC3E}">
        <p14:creationId xmlns:p14="http://schemas.microsoft.com/office/powerpoint/2010/main" val="64589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33D0131-BC99-420A-9B9E-BF3B19965743}"/>
              </a:ext>
            </a:extLst>
          </p:cNvPr>
          <p:cNvPicPr>
            <a:picLocks noChangeAspect="1"/>
          </p:cNvPicPr>
          <p:nvPr/>
        </p:nvPicPr>
        <p:blipFill>
          <a:blip r:embed="rId2"/>
          <a:stretch>
            <a:fillRect/>
          </a:stretch>
        </p:blipFill>
        <p:spPr>
          <a:xfrm>
            <a:off x="9623" y="1366888"/>
            <a:ext cx="9144001" cy="5491111"/>
          </a:xfrm>
          <a:prstGeom prst="rect">
            <a:avLst/>
          </a:prstGeom>
          <a:solidFill>
            <a:schemeClr val="bg1"/>
          </a:solidFill>
        </p:spPr>
      </p:pic>
      <p:sp>
        <p:nvSpPr>
          <p:cNvPr id="6" name="Title 1">
            <a:extLst>
              <a:ext uri="{FF2B5EF4-FFF2-40B4-BE49-F238E27FC236}">
                <a16:creationId xmlns:a16="http://schemas.microsoft.com/office/drawing/2014/main" id="{3F9E40DD-D763-4923-8FA4-E5AD9A1F90F4}"/>
              </a:ext>
            </a:extLst>
          </p:cNvPr>
          <p:cNvSpPr txBox="1">
            <a:spLocks/>
          </p:cNvSpPr>
          <p:nvPr/>
        </p:nvSpPr>
        <p:spPr>
          <a:xfrm>
            <a:off x="305103" y="151763"/>
            <a:ext cx="11201400" cy="9144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dirty="0"/>
              <a:t>Drivers of Operations</a:t>
            </a:r>
            <a:endParaRPr lang="en-US" dirty="0">
              <a:highlight>
                <a:srgbClr val="FF0000"/>
              </a:highlight>
            </a:endParaRPr>
          </a:p>
        </p:txBody>
      </p:sp>
      <p:sp>
        <p:nvSpPr>
          <p:cNvPr id="7" name="Slide Number Placeholder 4">
            <a:extLst>
              <a:ext uri="{FF2B5EF4-FFF2-40B4-BE49-F238E27FC236}">
                <a16:creationId xmlns:a16="http://schemas.microsoft.com/office/drawing/2014/main" id="{94E22E5C-E327-4769-B4DE-0C71B03DEF95}"/>
              </a:ext>
            </a:extLst>
          </p:cNvPr>
          <p:cNvSpPr txBox="1">
            <a:spLocks/>
          </p:cNvSpPr>
          <p:nvPr/>
        </p:nvSpPr>
        <p:spPr>
          <a:xfrm>
            <a:off x="11371032" y="6432463"/>
            <a:ext cx="329636" cy="1828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4D1C26-90DF-4B90-B3F9-1C3C4DCC744E}" type="slidenum">
              <a:rPr lang="en-US" smtClean="0"/>
              <a:pPr/>
              <a:t>33</a:t>
            </a:fld>
            <a:endParaRPr lang="en-US" dirty="0"/>
          </a:p>
        </p:txBody>
      </p:sp>
      <p:sp>
        <p:nvSpPr>
          <p:cNvPr id="27" name="TextBox 26">
            <a:extLst>
              <a:ext uri="{FF2B5EF4-FFF2-40B4-BE49-F238E27FC236}">
                <a16:creationId xmlns:a16="http://schemas.microsoft.com/office/drawing/2014/main" id="{53701BB9-1A92-486E-9C4F-FDC401D30991}"/>
              </a:ext>
            </a:extLst>
          </p:cNvPr>
          <p:cNvSpPr txBox="1"/>
          <p:nvPr/>
        </p:nvSpPr>
        <p:spPr>
          <a:xfrm>
            <a:off x="3728520" y="2856013"/>
            <a:ext cx="616644" cy="646331"/>
          </a:xfrm>
          <a:prstGeom prst="rect">
            <a:avLst/>
          </a:prstGeom>
          <a:noFill/>
        </p:spPr>
        <p:txBody>
          <a:bodyPr wrap="none" rtlCol="0">
            <a:spAutoFit/>
          </a:bodyPr>
          <a:lstStyle/>
          <a:p>
            <a:r>
              <a:rPr lang="en-US" b="1" dirty="0">
                <a:solidFill>
                  <a:schemeClr val="bg1"/>
                </a:solidFill>
              </a:rPr>
              <a:t>+.66</a:t>
            </a:r>
          </a:p>
          <a:p>
            <a:r>
              <a:rPr lang="en-US" b="1" dirty="0">
                <a:solidFill>
                  <a:schemeClr val="bg1"/>
                </a:solidFill>
              </a:rPr>
              <a:t>days</a:t>
            </a:r>
          </a:p>
        </p:txBody>
      </p:sp>
      <p:pic>
        <p:nvPicPr>
          <p:cNvPr id="36" name="Picture 35">
            <a:extLst>
              <a:ext uri="{FF2B5EF4-FFF2-40B4-BE49-F238E27FC236}">
                <a16:creationId xmlns:a16="http://schemas.microsoft.com/office/drawing/2014/main" id="{445E692A-DCD5-49E3-836A-8A99C1091113}"/>
              </a:ext>
            </a:extLst>
          </p:cNvPr>
          <p:cNvPicPr>
            <a:picLocks noChangeAspect="1"/>
          </p:cNvPicPr>
          <p:nvPr/>
        </p:nvPicPr>
        <p:blipFill>
          <a:blip r:embed="rId3"/>
          <a:stretch>
            <a:fillRect/>
          </a:stretch>
        </p:blipFill>
        <p:spPr>
          <a:xfrm>
            <a:off x="998129" y="1848596"/>
            <a:ext cx="2616979" cy="2616979"/>
          </a:xfrm>
          <a:prstGeom prst="rect">
            <a:avLst/>
          </a:prstGeom>
        </p:spPr>
      </p:pic>
      <p:pic>
        <p:nvPicPr>
          <p:cNvPr id="37" name="Picture 36">
            <a:extLst>
              <a:ext uri="{FF2B5EF4-FFF2-40B4-BE49-F238E27FC236}">
                <a16:creationId xmlns:a16="http://schemas.microsoft.com/office/drawing/2014/main" id="{40C706DE-F427-49AC-AC4C-677C2F74E1D7}"/>
              </a:ext>
            </a:extLst>
          </p:cNvPr>
          <p:cNvPicPr>
            <a:picLocks noChangeAspect="1"/>
          </p:cNvPicPr>
          <p:nvPr/>
        </p:nvPicPr>
        <p:blipFill>
          <a:blip r:embed="rId4"/>
          <a:stretch>
            <a:fillRect/>
          </a:stretch>
        </p:blipFill>
        <p:spPr>
          <a:xfrm>
            <a:off x="656551" y="1848596"/>
            <a:ext cx="3708144" cy="2659667"/>
          </a:xfrm>
          <a:prstGeom prst="rect">
            <a:avLst/>
          </a:prstGeom>
        </p:spPr>
      </p:pic>
      <p:cxnSp>
        <p:nvCxnSpPr>
          <p:cNvPr id="9" name="Straight Arrow Connector 8">
            <a:extLst>
              <a:ext uri="{FF2B5EF4-FFF2-40B4-BE49-F238E27FC236}">
                <a16:creationId xmlns:a16="http://schemas.microsoft.com/office/drawing/2014/main" id="{160863C0-9656-4085-9F05-0F7C67814211}"/>
              </a:ext>
            </a:extLst>
          </p:cNvPr>
          <p:cNvCxnSpPr>
            <a:cxnSpLocks/>
          </p:cNvCxnSpPr>
          <p:nvPr/>
        </p:nvCxnSpPr>
        <p:spPr>
          <a:xfrm flipV="1">
            <a:off x="6139011" y="4270075"/>
            <a:ext cx="0" cy="108474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4B889B1-0FC8-4E20-9E11-02A20DE2CB52}"/>
              </a:ext>
            </a:extLst>
          </p:cNvPr>
          <p:cNvCxnSpPr>
            <a:cxnSpLocks/>
          </p:cNvCxnSpPr>
          <p:nvPr/>
        </p:nvCxnSpPr>
        <p:spPr>
          <a:xfrm flipV="1">
            <a:off x="6715928" y="3869356"/>
            <a:ext cx="6431" cy="149325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C5590DB-71CD-4504-99E6-A68723864022}"/>
              </a:ext>
            </a:extLst>
          </p:cNvPr>
          <p:cNvCxnSpPr>
            <a:cxnSpLocks/>
          </p:cNvCxnSpPr>
          <p:nvPr/>
        </p:nvCxnSpPr>
        <p:spPr>
          <a:xfrm flipV="1">
            <a:off x="7574518" y="2682815"/>
            <a:ext cx="0" cy="267200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FB76716-3894-47A9-860F-EF2D135AB68A}"/>
              </a:ext>
            </a:extLst>
          </p:cNvPr>
          <p:cNvSpPr txBox="1"/>
          <p:nvPr/>
        </p:nvSpPr>
        <p:spPr>
          <a:xfrm>
            <a:off x="5868301" y="3869356"/>
            <a:ext cx="538930" cy="369332"/>
          </a:xfrm>
          <a:prstGeom prst="rect">
            <a:avLst/>
          </a:prstGeom>
          <a:noFill/>
        </p:spPr>
        <p:txBody>
          <a:bodyPr wrap="none" rtlCol="0">
            <a:spAutoFit/>
          </a:bodyPr>
          <a:lstStyle/>
          <a:p>
            <a:r>
              <a:rPr lang="en-US" b="1" dirty="0">
                <a:solidFill>
                  <a:srgbClr val="FF0000"/>
                </a:solidFill>
              </a:rPr>
              <a:t>MN</a:t>
            </a:r>
          </a:p>
        </p:txBody>
      </p:sp>
      <p:sp>
        <p:nvSpPr>
          <p:cNvPr id="24" name="TextBox 23">
            <a:extLst>
              <a:ext uri="{FF2B5EF4-FFF2-40B4-BE49-F238E27FC236}">
                <a16:creationId xmlns:a16="http://schemas.microsoft.com/office/drawing/2014/main" id="{F081E076-D07E-4ADD-BE7E-7B4FC0B4566F}"/>
              </a:ext>
            </a:extLst>
          </p:cNvPr>
          <p:cNvSpPr txBox="1"/>
          <p:nvPr/>
        </p:nvSpPr>
        <p:spPr>
          <a:xfrm>
            <a:off x="6371924" y="3041583"/>
            <a:ext cx="688009" cy="646331"/>
          </a:xfrm>
          <a:prstGeom prst="rect">
            <a:avLst/>
          </a:prstGeom>
          <a:noFill/>
        </p:spPr>
        <p:txBody>
          <a:bodyPr wrap="none" rtlCol="0">
            <a:spAutoFit/>
          </a:bodyPr>
          <a:lstStyle/>
          <a:p>
            <a:r>
              <a:rPr lang="en-US" b="1" dirty="0">
                <a:solidFill>
                  <a:srgbClr val="FF0000"/>
                </a:solidFill>
              </a:rPr>
              <a:t>DOM</a:t>
            </a:r>
          </a:p>
          <a:p>
            <a:pPr algn="ctr"/>
            <a:r>
              <a:rPr lang="en-US" b="1" dirty="0">
                <a:solidFill>
                  <a:srgbClr val="FF0000"/>
                </a:solidFill>
              </a:rPr>
              <a:t>MN</a:t>
            </a:r>
          </a:p>
        </p:txBody>
      </p:sp>
      <p:sp>
        <p:nvSpPr>
          <p:cNvPr id="25" name="TextBox 24">
            <a:extLst>
              <a:ext uri="{FF2B5EF4-FFF2-40B4-BE49-F238E27FC236}">
                <a16:creationId xmlns:a16="http://schemas.microsoft.com/office/drawing/2014/main" id="{88CECDFD-63F5-4E5E-B0C8-0C5C88BA9E10}"/>
              </a:ext>
            </a:extLst>
          </p:cNvPr>
          <p:cNvSpPr txBox="1"/>
          <p:nvPr/>
        </p:nvSpPr>
        <p:spPr>
          <a:xfrm>
            <a:off x="6878494" y="2118010"/>
            <a:ext cx="696024" cy="646331"/>
          </a:xfrm>
          <a:prstGeom prst="rect">
            <a:avLst/>
          </a:prstGeom>
          <a:noFill/>
        </p:spPr>
        <p:txBody>
          <a:bodyPr wrap="none" rtlCol="0">
            <a:spAutoFit/>
          </a:bodyPr>
          <a:lstStyle/>
          <a:p>
            <a:r>
              <a:rPr lang="en-US" b="1" dirty="0">
                <a:solidFill>
                  <a:srgbClr val="FF0000"/>
                </a:solidFill>
              </a:rPr>
              <a:t>DOM</a:t>
            </a:r>
          </a:p>
          <a:p>
            <a:r>
              <a:rPr lang="en-US" b="1" dirty="0">
                <a:solidFill>
                  <a:srgbClr val="FF0000"/>
                </a:solidFill>
              </a:rPr>
              <a:t>7 AM</a:t>
            </a:r>
          </a:p>
        </p:txBody>
      </p:sp>
    </p:spTree>
    <p:extLst>
      <p:ext uri="{BB962C8B-B14F-4D97-AF65-F5344CB8AC3E}">
        <p14:creationId xmlns:p14="http://schemas.microsoft.com/office/powerpoint/2010/main" val="143587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7A7240-62BB-429D-A53B-7F8A11210757}"/>
              </a:ext>
            </a:extLst>
          </p:cNvPr>
          <p:cNvPicPr>
            <a:picLocks noChangeAspect="1"/>
          </p:cNvPicPr>
          <p:nvPr/>
        </p:nvPicPr>
        <p:blipFill>
          <a:blip r:embed="rId3"/>
          <a:stretch>
            <a:fillRect/>
          </a:stretch>
        </p:blipFill>
        <p:spPr>
          <a:xfrm>
            <a:off x="0" y="1164336"/>
            <a:ext cx="9144000" cy="5693664"/>
          </a:xfrm>
          <a:prstGeom prst="rect">
            <a:avLst/>
          </a:prstGeom>
        </p:spPr>
      </p:pic>
      <p:sp>
        <p:nvSpPr>
          <p:cNvPr id="5" name="Title 1">
            <a:extLst>
              <a:ext uri="{FF2B5EF4-FFF2-40B4-BE49-F238E27FC236}">
                <a16:creationId xmlns:a16="http://schemas.microsoft.com/office/drawing/2014/main" id="{BDF0DC81-2990-4587-BAED-4220281E88A1}"/>
              </a:ext>
            </a:extLst>
          </p:cNvPr>
          <p:cNvSpPr>
            <a:spLocks noGrp="1"/>
          </p:cNvSpPr>
          <p:nvPr>
            <p:ph type="title"/>
          </p:nvPr>
        </p:nvSpPr>
        <p:spPr>
          <a:xfrm>
            <a:off x="228600" y="117374"/>
            <a:ext cx="8229600" cy="1143000"/>
          </a:xfrm>
        </p:spPr>
        <p:txBody>
          <a:bodyPr>
            <a:normAutofit/>
          </a:bodyPr>
          <a:lstStyle/>
          <a:p>
            <a:r>
              <a:rPr lang="en-US" sz="4000" dirty="0"/>
              <a:t>Sub-cycle Time </a:t>
            </a:r>
          </a:p>
        </p:txBody>
      </p:sp>
      <p:sp>
        <p:nvSpPr>
          <p:cNvPr id="6" name="Content Placeholder 12">
            <a:extLst>
              <a:ext uri="{FF2B5EF4-FFF2-40B4-BE49-F238E27FC236}">
                <a16:creationId xmlns:a16="http://schemas.microsoft.com/office/drawing/2014/main" id="{09E2AF98-1E77-4CAD-B2D7-EB53B248E05C}"/>
              </a:ext>
            </a:extLst>
          </p:cNvPr>
          <p:cNvSpPr>
            <a:spLocks noGrp="1"/>
          </p:cNvSpPr>
          <p:nvPr>
            <p:ph idx="1"/>
          </p:nvPr>
        </p:nvSpPr>
        <p:spPr>
          <a:xfrm>
            <a:off x="62514" y="1979630"/>
            <a:ext cx="4751148" cy="1246895"/>
          </a:xfrm>
          <a:solidFill>
            <a:schemeClr val="bg1"/>
          </a:solidFill>
        </p:spPr>
        <p:txBody>
          <a:bodyPr tIns="0" bIns="182880">
            <a:normAutofit fontScale="77500" lnSpcReduction="20000"/>
          </a:bodyPr>
          <a:lstStyle/>
          <a:p>
            <a:pPr marL="914400" lvl="2" indent="0">
              <a:buNone/>
            </a:pPr>
            <a:endParaRPr lang="en-US" sz="1100" dirty="0"/>
          </a:p>
          <a:p>
            <a:r>
              <a:rPr lang="en-US" sz="2600" b="1" i="1" dirty="0">
                <a:solidFill>
                  <a:srgbClr val="C00000"/>
                </a:solidFill>
              </a:rPr>
              <a:t>Arrival to Provider:</a:t>
            </a:r>
            <a:r>
              <a:rPr lang="en-US" sz="2600" b="1" dirty="0"/>
              <a:t>	 1.1 </a:t>
            </a:r>
            <a:r>
              <a:rPr lang="en-US" sz="2600" b="1" dirty="0" err="1"/>
              <a:t>hr</a:t>
            </a:r>
            <a:endParaRPr lang="en-US" sz="2600" b="1" dirty="0"/>
          </a:p>
          <a:p>
            <a:r>
              <a:rPr lang="en-US" sz="2600" b="1" i="1" dirty="0">
                <a:solidFill>
                  <a:srgbClr val="C00000"/>
                </a:solidFill>
              </a:rPr>
              <a:t>Provider to Decision:</a:t>
            </a:r>
            <a:r>
              <a:rPr lang="en-US" sz="2600" b="1" dirty="0"/>
              <a:t>	 3.8 </a:t>
            </a:r>
            <a:r>
              <a:rPr lang="en-US" sz="2600" b="1" dirty="0" err="1"/>
              <a:t>hr</a:t>
            </a:r>
            <a:endParaRPr lang="en-US" sz="2600" b="1" dirty="0"/>
          </a:p>
          <a:p>
            <a:r>
              <a:rPr lang="en-US" sz="2600" b="1" i="1" dirty="0">
                <a:solidFill>
                  <a:srgbClr val="C00000"/>
                </a:solidFill>
              </a:rPr>
              <a:t>Decision to Depart:</a:t>
            </a:r>
            <a:r>
              <a:rPr lang="en-US" sz="2600" b="1" dirty="0"/>
              <a:t>	 0.9 </a:t>
            </a:r>
            <a:r>
              <a:rPr lang="en-US" sz="2600" b="1" dirty="0" err="1"/>
              <a:t>hr</a:t>
            </a:r>
            <a:endParaRPr lang="en-US" sz="2600" b="1" dirty="0"/>
          </a:p>
          <a:p>
            <a:endParaRPr lang="en-US" sz="1100" b="1" dirty="0"/>
          </a:p>
        </p:txBody>
      </p:sp>
      <p:sp>
        <p:nvSpPr>
          <p:cNvPr id="7" name="Content Placeholder 12">
            <a:extLst>
              <a:ext uri="{FF2B5EF4-FFF2-40B4-BE49-F238E27FC236}">
                <a16:creationId xmlns:a16="http://schemas.microsoft.com/office/drawing/2014/main" id="{3BA5CB26-1990-4AC3-8558-35DF186FDC84}"/>
              </a:ext>
            </a:extLst>
          </p:cNvPr>
          <p:cNvSpPr txBox="1">
            <a:spLocks/>
          </p:cNvSpPr>
          <p:nvPr/>
        </p:nvSpPr>
        <p:spPr>
          <a:xfrm>
            <a:off x="4783973" y="1979631"/>
            <a:ext cx="4297513" cy="1246895"/>
          </a:xfrm>
          <a:prstGeom prst="rect">
            <a:avLst/>
          </a:prstGeom>
          <a:solidFill>
            <a:schemeClr val="bg1"/>
          </a:solidFill>
        </p:spPr>
        <p:txBody>
          <a:bodyPr vert="horz" lIns="91440" tIns="0" rIns="91440" bIns="18288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lvl="2" indent="0">
              <a:buFont typeface="Arial"/>
              <a:buNone/>
            </a:pPr>
            <a:endParaRPr lang="en-US" sz="1100" dirty="0"/>
          </a:p>
          <a:p>
            <a:r>
              <a:rPr lang="en-US" sz="2800" b="1" i="1" dirty="0">
                <a:solidFill>
                  <a:srgbClr val="C00000"/>
                </a:solidFill>
              </a:rPr>
              <a:t>Arrival to Provider:</a:t>
            </a:r>
            <a:r>
              <a:rPr lang="en-US" sz="2800" b="1" dirty="0"/>
              <a:t>  	1.1 </a:t>
            </a:r>
            <a:r>
              <a:rPr lang="en-US" sz="2800" b="1" dirty="0" err="1"/>
              <a:t>hr</a:t>
            </a:r>
            <a:endParaRPr lang="en-US" sz="2800" b="1" dirty="0"/>
          </a:p>
          <a:p>
            <a:r>
              <a:rPr lang="en-US" sz="2800" b="1" i="1" dirty="0">
                <a:solidFill>
                  <a:srgbClr val="C00000"/>
                </a:solidFill>
              </a:rPr>
              <a:t>Provider to Decision:</a:t>
            </a:r>
            <a:r>
              <a:rPr lang="en-US" sz="2800" b="1" dirty="0"/>
              <a:t>  	5.1 </a:t>
            </a:r>
            <a:r>
              <a:rPr lang="en-US" sz="2800" b="1" dirty="0" err="1"/>
              <a:t>hr</a:t>
            </a:r>
            <a:endParaRPr lang="en-US" sz="2800" b="1" dirty="0"/>
          </a:p>
          <a:p>
            <a:r>
              <a:rPr lang="en-US" sz="2800" b="1" i="1" dirty="0">
                <a:solidFill>
                  <a:srgbClr val="C00000"/>
                </a:solidFill>
              </a:rPr>
              <a:t>Decision to Depart:</a:t>
            </a:r>
            <a:r>
              <a:rPr lang="en-US" sz="2800" b="1" dirty="0"/>
              <a:t> 	9.0 </a:t>
            </a:r>
            <a:r>
              <a:rPr lang="en-US" sz="2800" b="1" dirty="0" err="1"/>
              <a:t>hr</a:t>
            </a:r>
            <a:endParaRPr lang="en-US" sz="2800" b="1" dirty="0"/>
          </a:p>
          <a:p>
            <a:pPr marL="0" indent="0">
              <a:buFont typeface="Arial"/>
              <a:buNone/>
            </a:pPr>
            <a:endParaRPr lang="en-US" sz="2400" b="1" dirty="0"/>
          </a:p>
        </p:txBody>
      </p:sp>
      <p:sp>
        <p:nvSpPr>
          <p:cNvPr id="8" name="TextBox 7">
            <a:extLst>
              <a:ext uri="{FF2B5EF4-FFF2-40B4-BE49-F238E27FC236}">
                <a16:creationId xmlns:a16="http://schemas.microsoft.com/office/drawing/2014/main" id="{6AA205CD-79C7-445E-9AF2-87EEA2018007}"/>
              </a:ext>
            </a:extLst>
          </p:cNvPr>
          <p:cNvSpPr txBox="1"/>
          <p:nvPr/>
        </p:nvSpPr>
        <p:spPr>
          <a:xfrm>
            <a:off x="632593" y="1371655"/>
            <a:ext cx="3610989" cy="523220"/>
          </a:xfrm>
          <a:prstGeom prst="rect">
            <a:avLst/>
          </a:prstGeom>
          <a:noFill/>
        </p:spPr>
        <p:txBody>
          <a:bodyPr wrap="none" rtlCol="0">
            <a:spAutoFit/>
          </a:bodyPr>
          <a:lstStyle/>
          <a:p>
            <a:r>
              <a:rPr lang="en-US" sz="2800" b="1" dirty="0">
                <a:solidFill>
                  <a:schemeClr val="bg1"/>
                </a:solidFill>
              </a:rPr>
              <a:t>DISCHARGED PATIENTS</a:t>
            </a:r>
          </a:p>
        </p:txBody>
      </p:sp>
      <p:sp>
        <p:nvSpPr>
          <p:cNvPr id="9" name="TextBox 8">
            <a:extLst>
              <a:ext uri="{FF2B5EF4-FFF2-40B4-BE49-F238E27FC236}">
                <a16:creationId xmlns:a16="http://schemas.microsoft.com/office/drawing/2014/main" id="{94A16480-D46B-437D-B8B2-B3C6E8481515}"/>
              </a:ext>
            </a:extLst>
          </p:cNvPr>
          <p:cNvSpPr txBox="1"/>
          <p:nvPr/>
        </p:nvSpPr>
        <p:spPr>
          <a:xfrm>
            <a:off x="5301214" y="1361847"/>
            <a:ext cx="3270319" cy="523220"/>
          </a:xfrm>
          <a:prstGeom prst="rect">
            <a:avLst/>
          </a:prstGeom>
          <a:noFill/>
        </p:spPr>
        <p:txBody>
          <a:bodyPr wrap="none" rtlCol="0">
            <a:spAutoFit/>
          </a:bodyPr>
          <a:lstStyle/>
          <a:p>
            <a:r>
              <a:rPr lang="en-US" sz="2800" b="1" dirty="0">
                <a:solidFill>
                  <a:schemeClr val="bg1"/>
                </a:solidFill>
              </a:rPr>
              <a:t>ADMITTED PATIENTS</a:t>
            </a:r>
          </a:p>
        </p:txBody>
      </p:sp>
      <p:cxnSp>
        <p:nvCxnSpPr>
          <p:cNvPr id="23" name="Straight Arrow Connector 22">
            <a:extLst>
              <a:ext uri="{FF2B5EF4-FFF2-40B4-BE49-F238E27FC236}">
                <a16:creationId xmlns:a16="http://schemas.microsoft.com/office/drawing/2014/main" id="{2447BB0D-97B9-F3B5-EFC4-5F8033838678}"/>
              </a:ext>
            </a:extLst>
          </p:cNvPr>
          <p:cNvCxnSpPr>
            <a:cxnSpLocks/>
          </p:cNvCxnSpPr>
          <p:nvPr/>
        </p:nvCxnSpPr>
        <p:spPr>
          <a:xfrm flipV="1">
            <a:off x="8354683" y="2684136"/>
            <a:ext cx="0" cy="3264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337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LOS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7489377"/>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50147"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6141618" cy="461665"/>
          </a:xfrm>
          <a:prstGeom prst="rect">
            <a:avLst/>
          </a:prstGeom>
          <a:noFill/>
        </p:spPr>
        <p:txBody>
          <a:bodyPr wrap="none" rtlCol="0">
            <a:spAutoFit/>
          </a:bodyPr>
          <a:lstStyle/>
          <a:p>
            <a:r>
              <a:rPr lang="en-US" sz="2400" b="1" dirty="0"/>
              <a:t>Median Emergency Department Length of Stay</a:t>
            </a:r>
          </a:p>
        </p:txBody>
      </p:sp>
    </p:spTree>
    <p:extLst>
      <p:ext uri="{BB962C8B-B14F-4D97-AF65-F5344CB8AC3E}">
        <p14:creationId xmlns:p14="http://schemas.microsoft.com/office/powerpoint/2010/main" val="44491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vs Mean LOS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64792161"/>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191532" cy="461665"/>
          </a:xfrm>
          <a:prstGeom prst="rect">
            <a:avLst/>
          </a:prstGeom>
          <a:noFill/>
        </p:spPr>
        <p:txBody>
          <a:bodyPr wrap="none" rtlCol="0">
            <a:spAutoFit/>
          </a:bodyPr>
          <a:lstStyle/>
          <a:p>
            <a:r>
              <a:rPr lang="en-US" sz="2400" b="1" dirty="0"/>
              <a:t>Total ED LOS:  Mean  vs Median</a:t>
            </a:r>
          </a:p>
        </p:txBody>
      </p:sp>
      <p:cxnSp>
        <p:nvCxnSpPr>
          <p:cNvPr id="7" name="Straight Arrow Connector 6">
            <a:extLst>
              <a:ext uri="{FF2B5EF4-FFF2-40B4-BE49-F238E27FC236}">
                <a16:creationId xmlns:a16="http://schemas.microsoft.com/office/drawing/2014/main" id="{E5CFF92F-1379-4F49-B815-EA3106DAAF32}"/>
              </a:ext>
            </a:extLst>
          </p:cNvPr>
          <p:cNvCxnSpPr>
            <a:cxnSpLocks/>
          </p:cNvCxnSpPr>
          <p:nvPr/>
        </p:nvCxnSpPr>
        <p:spPr>
          <a:xfrm>
            <a:off x="3239058" y="3040147"/>
            <a:ext cx="0" cy="73385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E5CFF92F-1379-4F49-B815-EA3106DAAF32}"/>
              </a:ext>
            </a:extLst>
          </p:cNvPr>
          <p:cNvCxnSpPr/>
          <p:nvPr/>
        </p:nvCxnSpPr>
        <p:spPr>
          <a:xfrm>
            <a:off x="4755803" y="3180399"/>
            <a:ext cx="0" cy="689994"/>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5CFF92F-1379-4F49-B815-EA3106DAAF32}"/>
              </a:ext>
            </a:extLst>
          </p:cNvPr>
          <p:cNvCxnSpPr/>
          <p:nvPr/>
        </p:nvCxnSpPr>
        <p:spPr>
          <a:xfrm>
            <a:off x="6214261" y="3084003"/>
            <a:ext cx="0" cy="689994"/>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6D890AC-B10C-489B-B8FB-04ACBC4DA976}"/>
              </a:ext>
            </a:extLst>
          </p:cNvPr>
          <p:cNvCxnSpPr/>
          <p:nvPr/>
        </p:nvCxnSpPr>
        <p:spPr>
          <a:xfrm>
            <a:off x="4152550" y="4280482"/>
            <a:ext cx="0" cy="689994"/>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C4FB51A-1DD5-448A-BC5E-1229A43A7471}"/>
              </a:ext>
            </a:extLst>
          </p:cNvPr>
          <p:cNvSpPr txBox="1"/>
          <p:nvPr/>
        </p:nvSpPr>
        <p:spPr>
          <a:xfrm>
            <a:off x="4152550" y="4437776"/>
            <a:ext cx="2923236" cy="369332"/>
          </a:xfrm>
          <a:prstGeom prst="rect">
            <a:avLst/>
          </a:prstGeom>
          <a:noFill/>
        </p:spPr>
        <p:txBody>
          <a:bodyPr wrap="none" rtlCol="0">
            <a:spAutoFit/>
          </a:bodyPr>
          <a:lstStyle/>
          <a:p>
            <a:r>
              <a:rPr lang="en-US" dirty="0">
                <a:solidFill>
                  <a:schemeClr val="bg1"/>
                </a:solidFill>
              </a:rPr>
              <a:t>CONSISTENT 2.5 HR SPREAD</a:t>
            </a:r>
          </a:p>
        </p:txBody>
      </p:sp>
      <p:cxnSp>
        <p:nvCxnSpPr>
          <p:cNvPr id="3" name="Straight Arrow Connector 2">
            <a:extLst>
              <a:ext uri="{FF2B5EF4-FFF2-40B4-BE49-F238E27FC236}">
                <a16:creationId xmlns:a16="http://schemas.microsoft.com/office/drawing/2014/main" id="{6CCF7317-2BC1-1070-A704-3C0BD42E7E35}"/>
              </a:ext>
            </a:extLst>
          </p:cNvPr>
          <p:cNvCxnSpPr>
            <a:cxnSpLocks/>
          </p:cNvCxnSpPr>
          <p:nvPr/>
        </p:nvCxnSpPr>
        <p:spPr>
          <a:xfrm>
            <a:off x="7728736" y="3040147"/>
            <a:ext cx="0" cy="771950"/>
          </a:xfrm>
          <a:prstGeom prst="straightConnector1">
            <a:avLst/>
          </a:prstGeom>
          <a:ln>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62C6D98-1406-BE93-1D12-13FA66F2D52C}"/>
              </a:ext>
            </a:extLst>
          </p:cNvPr>
          <p:cNvSpPr txBox="1"/>
          <p:nvPr/>
        </p:nvSpPr>
        <p:spPr>
          <a:xfrm>
            <a:off x="7803335" y="3245478"/>
            <a:ext cx="749573" cy="461665"/>
          </a:xfrm>
          <a:prstGeom prst="rect">
            <a:avLst/>
          </a:prstGeom>
          <a:noFill/>
        </p:spPr>
        <p:txBody>
          <a:bodyPr wrap="square" rtlCol="0">
            <a:spAutoFit/>
          </a:bodyPr>
          <a:lstStyle/>
          <a:p>
            <a:r>
              <a:rPr lang="en-US" sz="1200" dirty="0">
                <a:solidFill>
                  <a:schemeClr val="bg1"/>
                </a:solidFill>
              </a:rPr>
              <a:t>2.7 HR SPREAD</a:t>
            </a:r>
          </a:p>
        </p:txBody>
      </p:sp>
    </p:spTree>
    <p:extLst>
      <p:ext uri="{BB962C8B-B14F-4D97-AF65-F5344CB8AC3E}">
        <p14:creationId xmlns:p14="http://schemas.microsoft.com/office/powerpoint/2010/main" val="129256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vs Mean LOS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6782267"/>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454361" cy="461665"/>
          </a:xfrm>
          <a:prstGeom prst="rect">
            <a:avLst/>
          </a:prstGeom>
          <a:noFill/>
        </p:spPr>
        <p:txBody>
          <a:bodyPr wrap="none" rtlCol="0">
            <a:spAutoFit/>
          </a:bodyPr>
          <a:lstStyle/>
          <a:p>
            <a:r>
              <a:rPr lang="en-US" sz="2400" b="1" dirty="0"/>
              <a:t>Discharged Patient Length of Stay</a:t>
            </a:r>
          </a:p>
        </p:txBody>
      </p:sp>
    </p:spTree>
    <p:extLst>
      <p:ext uri="{BB962C8B-B14F-4D97-AF65-F5344CB8AC3E}">
        <p14:creationId xmlns:p14="http://schemas.microsoft.com/office/powerpoint/2010/main" val="123800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vs Mean LOS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7125364"/>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614468" cy="461665"/>
          </a:xfrm>
          <a:prstGeom prst="rect">
            <a:avLst/>
          </a:prstGeom>
          <a:noFill/>
        </p:spPr>
        <p:txBody>
          <a:bodyPr wrap="none" rtlCol="0">
            <a:spAutoFit/>
          </a:bodyPr>
          <a:lstStyle/>
          <a:p>
            <a:r>
              <a:rPr lang="en-US" sz="2400" b="1" dirty="0"/>
              <a:t>Hospitalized Patient Length of Stay</a:t>
            </a:r>
          </a:p>
        </p:txBody>
      </p:sp>
    </p:spTree>
    <p:extLst>
      <p:ext uri="{BB962C8B-B14F-4D97-AF65-F5344CB8AC3E}">
        <p14:creationId xmlns:p14="http://schemas.microsoft.com/office/powerpoint/2010/main" val="24173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Bed to Decision Time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9242186"/>
              </p:ext>
            </p:extLst>
          </p:nvPr>
        </p:nvGraphicFramePr>
        <p:xfrm>
          <a:off x="626507" y="2057400"/>
          <a:ext cx="8001000" cy="415486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6756273" cy="461665"/>
          </a:xfrm>
          <a:prstGeom prst="rect">
            <a:avLst/>
          </a:prstGeom>
          <a:noFill/>
        </p:spPr>
        <p:txBody>
          <a:bodyPr wrap="none" rtlCol="0">
            <a:spAutoFit/>
          </a:bodyPr>
          <a:lstStyle/>
          <a:p>
            <a:r>
              <a:rPr lang="en-US" sz="2400" b="1" dirty="0"/>
              <a:t>Median “Main” Bed to Decision Time: Admit vs D/C</a:t>
            </a:r>
          </a:p>
        </p:txBody>
      </p:sp>
    </p:spTree>
    <p:extLst>
      <p:ext uri="{BB962C8B-B14F-4D97-AF65-F5344CB8AC3E}">
        <p14:creationId xmlns:p14="http://schemas.microsoft.com/office/powerpoint/2010/main" val="132523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7D59A-E02F-85CF-DE8F-1E25D72239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324B37-3D35-C6DB-6B9D-9C8FFF79E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 y="1486421"/>
            <a:ext cx="9144000" cy="5261903"/>
          </a:xfrm>
          <a:prstGeom prst="rect">
            <a:avLst/>
          </a:prstGeom>
        </p:spPr>
      </p:pic>
      <p:sp>
        <p:nvSpPr>
          <p:cNvPr id="4" name="Title 3">
            <a:extLst>
              <a:ext uri="{FF2B5EF4-FFF2-40B4-BE49-F238E27FC236}">
                <a16:creationId xmlns:a16="http://schemas.microsoft.com/office/drawing/2014/main" id="{1F6E85AE-0594-1320-8104-55131AF59526}"/>
              </a:ext>
            </a:extLst>
          </p:cNvPr>
          <p:cNvSpPr>
            <a:spLocks noGrp="1"/>
          </p:cNvSpPr>
          <p:nvPr>
            <p:ph type="title"/>
          </p:nvPr>
        </p:nvSpPr>
        <p:spPr/>
        <p:txBody>
          <a:bodyPr>
            <a:normAutofit/>
          </a:bodyPr>
          <a:lstStyle/>
          <a:p>
            <a:r>
              <a:rPr lang="en-US" dirty="0"/>
              <a:t>Data Set</a:t>
            </a:r>
            <a:endParaRPr lang="en-US" dirty="0">
              <a:highlight>
                <a:srgbClr val="FF0000"/>
              </a:highlight>
            </a:endParaRPr>
          </a:p>
        </p:txBody>
      </p:sp>
      <p:sp>
        <p:nvSpPr>
          <p:cNvPr id="15" name="TextBox 14">
            <a:extLst>
              <a:ext uri="{FF2B5EF4-FFF2-40B4-BE49-F238E27FC236}">
                <a16:creationId xmlns:a16="http://schemas.microsoft.com/office/drawing/2014/main" id="{F70285F6-6624-B071-30D4-0E28D32EC990}"/>
              </a:ext>
            </a:extLst>
          </p:cNvPr>
          <p:cNvSpPr txBox="1"/>
          <p:nvPr/>
        </p:nvSpPr>
        <p:spPr>
          <a:xfrm>
            <a:off x="56865" y="1261509"/>
            <a:ext cx="5706883" cy="461665"/>
          </a:xfrm>
          <a:prstGeom prst="rect">
            <a:avLst/>
          </a:prstGeom>
          <a:solidFill>
            <a:schemeClr val="bg1"/>
          </a:solidFill>
        </p:spPr>
        <p:txBody>
          <a:bodyPr wrap="none" rtlCol="0">
            <a:spAutoFit/>
          </a:bodyPr>
          <a:lstStyle/>
          <a:p>
            <a:r>
              <a:rPr lang="en-US" sz="2400" b="1" dirty="0"/>
              <a:t>Adult Academic and Affiliate Responses: 85</a:t>
            </a:r>
          </a:p>
        </p:txBody>
      </p:sp>
      <p:sp>
        <p:nvSpPr>
          <p:cNvPr id="2" name="TextBox 1">
            <a:extLst>
              <a:ext uri="{FF2B5EF4-FFF2-40B4-BE49-F238E27FC236}">
                <a16:creationId xmlns:a16="http://schemas.microsoft.com/office/drawing/2014/main" id="{989FB8A7-A2CC-D9FB-F38B-4E8FCFA92CFC}"/>
              </a:ext>
            </a:extLst>
          </p:cNvPr>
          <p:cNvSpPr txBox="1"/>
          <p:nvPr/>
        </p:nvSpPr>
        <p:spPr>
          <a:xfrm>
            <a:off x="272741" y="5371579"/>
            <a:ext cx="3540456" cy="1446550"/>
          </a:xfrm>
          <a:prstGeom prst="rect">
            <a:avLst/>
          </a:prstGeom>
          <a:noFill/>
        </p:spPr>
        <p:txBody>
          <a:bodyPr wrap="none" rtlCol="0">
            <a:spAutoFit/>
          </a:bodyPr>
          <a:lstStyle/>
          <a:p>
            <a:r>
              <a:rPr lang="en-US" b="1" dirty="0"/>
              <a:t>5,119,747</a:t>
            </a:r>
            <a:r>
              <a:rPr lang="en-US" dirty="0"/>
              <a:t> </a:t>
            </a:r>
            <a:r>
              <a:rPr lang="en-US" b="1" dirty="0"/>
              <a:t>Emergency Visits              </a:t>
            </a:r>
          </a:p>
          <a:p>
            <a:endParaRPr lang="en-US" sz="1000" b="1" dirty="0"/>
          </a:p>
          <a:p>
            <a:r>
              <a:rPr lang="en-US" b="1" dirty="0"/>
              <a:t>1,409,722</a:t>
            </a:r>
            <a:r>
              <a:rPr lang="en-US" dirty="0"/>
              <a:t> </a:t>
            </a:r>
            <a:r>
              <a:rPr lang="en-US" b="1" dirty="0"/>
              <a:t>Hospitalizations             </a:t>
            </a:r>
            <a:r>
              <a:rPr lang="en-US" b="1" dirty="0">
                <a:solidFill>
                  <a:srgbClr val="C00000"/>
                </a:solidFill>
              </a:rPr>
              <a:t>   </a:t>
            </a:r>
          </a:p>
          <a:p>
            <a:pPr marL="285750" indent="-285750">
              <a:buFont typeface="Arial" panose="020B0604020202020204" pitchFamily="34" charset="0"/>
              <a:buChar char="•"/>
            </a:pPr>
            <a:endParaRPr lang="en-US" sz="1000" b="1" dirty="0"/>
          </a:p>
          <a:p>
            <a:r>
              <a:rPr lang="en-US" b="1" dirty="0"/>
              <a:t>$768,324,705</a:t>
            </a:r>
            <a:r>
              <a:rPr lang="en-US" dirty="0"/>
              <a:t> </a:t>
            </a:r>
            <a:r>
              <a:rPr lang="en-US" b="1" dirty="0"/>
              <a:t>Collected Revenue  	</a:t>
            </a:r>
            <a:endParaRPr lang="en-US" b="1" dirty="0">
              <a:solidFill>
                <a:srgbClr val="C00000"/>
              </a:solidFill>
            </a:endParaRPr>
          </a:p>
          <a:p>
            <a:endParaRPr lang="en-US" sz="1400" b="1" dirty="0">
              <a:solidFill>
                <a:srgbClr val="C00000"/>
              </a:solidFill>
            </a:endParaRPr>
          </a:p>
        </p:txBody>
      </p:sp>
      <p:sp>
        <p:nvSpPr>
          <p:cNvPr id="5" name="TextBox 4">
            <a:extLst>
              <a:ext uri="{FF2B5EF4-FFF2-40B4-BE49-F238E27FC236}">
                <a16:creationId xmlns:a16="http://schemas.microsoft.com/office/drawing/2014/main" id="{9298B09E-11F8-D8CF-C002-5EA7CDDFFC63}"/>
              </a:ext>
            </a:extLst>
          </p:cNvPr>
          <p:cNvSpPr txBox="1"/>
          <p:nvPr/>
        </p:nvSpPr>
        <p:spPr>
          <a:xfrm>
            <a:off x="1933960" y="3364189"/>
            <a:ext cx="628650" cy="369332"/>
          </a:xfrm>
          <a:prstGeom prst="rect">
            <a:avLst/>
          </a:prstGeom>
          <a:noFill/>
        </p:spPr>
        <p:txBody>
          <a:bodyPr wrap="square" rtlCol="0">
            <a:spAutoFit/>
          </a:bodyPr>
          <a:lstStyle/>
          <a:p>
            <a:r>
              <a:rPr lang="en-US" dirty="0"/>
              <a:t>13</a:t>
            </a:r>
          </a:p>
        </p:txBody>
      </p:sp>
      <p:sp>
        <p:nvSpPr>
          <p:cNvPr id="9" name="TextBox 8">
            <a:extLst>
              <a:ext uri="{FF2B5EF4-FFF2-40B4-BE49-F238E27FC236}">
                <a16:creationId xmlns:a16="http://schemas.microsoft.com/office/drawing/2014/main" id="{F52AA450-80E9-5D58-BC60-0E2E396F05C4}"/>
              </a:ext>
            </a:extLst>
          </p:cNvPr>
          <p:cNvSpPr txBox="1"/>
          <p:nvPr/>
        </p:nvSpPr>
        <p:spPr>
          <a:xfrm>
            <a:off x="4866480" y="3067699"/>
            <a:ext cx="628650" cy="369332"/>
          </a:xfrm>
          <a:prstGeom prst="rect">
            <a:avLst/>
          </a:prstGeom>
          <a:noFill/>
        </p:spPr>
        <p:txBody>
          <a:bodyPr wrap="square" rtlCol="0">
            <a:spAutoFit/>
          </a:bodyPr>
          <a:lstStyle/>
          <a:p>
            <a:r>
              <a:rPr lang="en-US" dirty="0"/>
              <a:t>17</a:t>
            </a:r>
          </a:p>
        </p:txBody>
      </p:sp>
      <p:sp>
        <p:nvSpPr>
          <p:cNvPr id="11" name="TextBox 10">
            <a:extLst>
              <a:ext uri="{FF2B5EF4-FFF2-40B4-BE49-F238E27FC236}">
                <a16:creationId xmlns:a16="http://schemas.microsoft.com/office/drawing/2014/main" id="{2A23B05A-4621-3FD1-0D29-0EAC19A92A77}"/>
              </a:ext>
            </a:extLst>
          </p:cNvPr>
          <p:cNvSpPr txBox="1"/>
          <p:nvPr/>
        </p:nvSpPr>
        <p:spPr>
          <a:xfrm>
            <a:off x="7266395" y="3320488"/>
            <a:ext cx="628650" cy="369332"/>
          </a:xfrm>
          <a:prstGeom prst="rect">
            <a:avLst/>
          </a:prstGeom>
          <a:noFill/>
        </p:spPr>
        <p:txBody>
          <a:bodyPr wrap="square" rtlCol="0">
            <a:spAutoFit/>
          </a:bodyPr>
          <a:lstStyle/>
          <a:p>
            <a:r>
              <a:rPr lang="en-US" dirty="0"/>
              <a:t>31</a:t>
            </a:r>
          </a:p>
        </p:txBody>
      </p:sp>
      <p:sp>
        <p:nvSpPr>
          <p:cNvPr id="12" name="TextBox 11">
            <a:extLst>
              <a:ext uri="{FF2B5EF4-FFF2-40B4-BE49-F238E27FC236}">
                <a16:creationId xmlns:a16="http://schemas.microsoft.com/office/drawing/2014/main" id="{2514C293-88D1-20B6-97F5-5488C1B6285B}"/>
              </a:ext>
            </a:extLst>
          </p:cNvPr>
          <p:cNvSpPr txBox="1"/>
          <p:nvPr/>
        </p:nvSpPr>
        <p:spPr>
          <a:xfrm>
            <a:off x="4866480" y="4737969"/>
            <a:ext cx="531997" cy="369332"/>
          </a:xfrm>
          <a:prstGeom prst="rect">
            <a:avLst/>
          </a:prstGeom>
          <a:noFill/>
        </p:spPr>
        <p:txBody>
          <a:bodyPr wrap="square" rtlCol="0">
            <a:spAutoFit/>
          </a:bodyPr>
          <a:lstStyle/>
          <a:p>
            <a:r>
              <a:rPr lang="en-US" dirty="0"/>
              <a:t>24</a:t>
            </a:r>
          </a:p>
        </p:txBody>
      </p:sp>
    </p:spTree>
    <p:extLst>
      <p:ext uri="{BB962C8B-B14F-4D97-AF65-F5344CB8AC3E}">
        <p14:creationId xmlns:p14="http://schemas.microsoft.com/office/powerpoint/2010/main" val="291333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66" y="57881"/>
            <a:ext cx="8229600" cy="1143000"/>
          </a:xfrm>
        </p:spPr>
        <p:txBody>
          <a:bodyPr>
            <a:normAutofit/>
          </a:bodyPr>
          <a:lstStyle/>
          <a:p>
            <a:r>
              <a:rPr lang="en-US" sz="4000" dirty="0"/>
              <a:t>Boarding Time</a:t>
            </a:r>
          </a:p>
        </p:txBody>
      </p:sp>
      <p:graphicFrame>
        <p:nvGraphicFramePr>
          <p:cNvPr id="13" name="Content Placeholder 12"/>
          <p:cNvGraphicFramePr>
            <a:graphicFrameLocks noGrp="1"/>
          </p:cNvGraphicFramePr>
          <p:nvPr>
            <p:ph sz="half" idx="4294967295"/>
            <p:extLst>
              <p:ext uri="{D42A27DB-BD31-4B8C-83A1-F6EECF244321}">
                <p14:modId xmlns:p14="http://schemas.microsoft.com/office/powerpoint/2010/main" val="1001124735"/>
              </p:ext>
            </p:extLst>
          </p:nvPr>
        </p:nvGraphicFramePr>
        <p:xfrm>
          <a:off x="590479" y="1951348"/>
          <a:ext cx="7875174" cy="38693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448077" cy="461665"/>
          </a:xfrm>
          <a:prstGeom prst="rect">
            <a:avLst/>
          </a:prstGeom>
          <a:noFill/>
        </p:spPr>
        <p:txBody>
          <a:bodyPr wrap="none" rtlCol="0">
            <a:spAutoFit/>
          </a:bodyPr>
          <a:lstStyle/>
          <a:p>
            <a:r>
              <a:rPr lang="en-US" sz="2400" b="1" dirty="0"/>
              <a:t>Mean and Median Boarding Time</a:t>
            </a:r>
          </a:p>
        </p:txBody>
      </p:sp>
    </p:spTree>
    <p:extLst>
      <p:ext uri="{BB962C8B-B14F-4D97-AF65-F5344CB8AC3E}">
        <p14:creationId xmlns:p14="http://schemas.microsoft.com/office/powerpoint/2010/main" val="83828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EDBB1-D9E6-6959-7B26-09903C968A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6A3F1-47FC-9205-F312-29871EA06E98}"/>
              </a:ext>
            </a:extLst>
          </p:cNvPr>
          <p:cNvSpPr>
            <a:spLocks noGrp="1"/>
          </p:cNvSpPr>
          <p:nvPr>
            <p:ph type="title"/>
          </p:nvPr>
        </p:nvSpPr>
        <p:spPr/>
        <p:txBody>
          <a:bodyPr>
            <a:normAutofit/>
          </a:bodyPr>
          <a:lstStyle/>
          <a:p>
            <a:r>
              <a:rPr lang="en-US" dirty="0"/>
              <a:t>Inpatient Occupancy</a:t>
            </a:r>
            <a:endParaRPr lang="en-US" dirty="0">
              <a:highlight>
                <a:srgbClr val="FF0000"/>
              </a:highlight>
            </a:endParaRPr>
          </a:p>
        </p:txBody>
      </p:sp>
      <p:sp>
        <p:nvSpPr>
          <p:cNvPr id="9" name="Content Placeholder 8">
            <a:extLst>
              <a:ext uri="{FF2B5EF4-FFF2-40B4-BE49-F238E27FC236}">
                <a16:creationId xmlns:a16="http://schemas.microsoft.com/office/drawing/2014/main" id="{B74267C7-4014-7BF4-963D-C75B5CC46AE3}"/>
              </a:ext>
            </a:extLst>
          </p:cNvPr>
          <p:cNvSpPr>
            <a:spLocks noGrp="1"/>
          </p:cNvSpPr>
          <p:nvPr>
            <p:ph sz="half" idx="2"/>
          </p:nvPr>
        </p:nvSpPr>
        <p:spPr>
          <a:xfrm>
            <a:off x="9035" y="4216881"/>
            <a:ext cx="3041583" cy="1765891"/>
          </a:xfrm>
        </p:spPr>
        <p:txBody>
          <a:bodyPr/>
          <a:lstStyle/>
          <a:p>
            <a:pPr marL="0" indent="0" algn="ctr">
              <a:buNone/>
            </a:pPr>
            <a:r>
              <a:rPr lang="en-US" b="1" dirty="0"/>
              <a:t>All beds</a:t>
            </a:r>
          </a:p>
          <a:p>
            <a:pPr marL="0" indent="0" algn="ctr">
              <a:buNone/>
            </a:pPr>
            <a:r>
              <a:rPr lang="en-US" sz="2400" dirty="0"/>
              <a:t>Academic = 87%</a:t>
            </a:r>
          </a:p>
        </p:txBody>
      </p:sp>
      <p:pic>
        <p:nvPicPr>
          <p:cNvPr id="2056" name="Picture 8" descr="Midnight printables | Clock clipart, Clock, Clock face printable">
            <a:extLst>
              <a:ext uri="{FF2B5EF4-FFF2-40B4-BE49-F238E27FC236}">
                <a16:creationId xmlns:a16="http://schemas.microsoft.com/office/drawing/2014/main" id="{0CBFD550-4FB8-74B2-0978-095BF3D1F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99" y="2253582"/>
            <a:ext cx="1765890" cy="176589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8">
            <a:extLst>
              <a:ext uri="{FF2B5EF4-FFF2-40B4-BE49-F238E27FC236}">
                <a16:creationId xmlns:a16="http://schemas.microsoft.com/office/drawing/2014/main" id="{858A6282-EE28-F135-02FF-E6127A7AFB6E}"/>
              </a:ext>
            </a:extLst>
          </p:cNvPr>
          <p:cNvSpPr txBox="1">
            <a:spLocks/>
          </p:cNvSpPr>
          <p:nvPr/>
        </p:nvSpPr>
        <p:spPr>
          <a:xfrm>
            <a:off x="3050618" y="5284969"/>
            <a:ext cx="3041583" cy="95085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t>Med Surg beds</a:t>
            </a:r>
          </a:p>
          <a:p>
            <a:pPr marL="0" indent="0" algn="ctr">
              <a:buFont typeface="Arial"/>
              <a:buNone/>
            </a:pPr>
            <a:r>
              <a:rPr lang="en-US" sz="2400" dirty="0"/>
              <a:t>Academic = 88%</a:t>
            </a:r>
          </a:p>
        </p:txBody>
      </p:sp>
      <p:pic>
        <p:nvPicPr>
          <p:cNvPr id="18" name="Picture 8" descr="Midnight printables | Clock clipart, Clock, Clock face printable">
            <a:extLst>
              <a:ext uri="{FF2B5EF4-FFF2-40B4-BE49-F238E27FC236}">
                <a16:creationId xmlns:a16="http://schemas.microsoft.com/office/drawing/2014/main" id="{49083EE0-F7B2-6ABE-15FD-8C0BE9A74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3488" y="2253582"/>
            <a:ext cx="1765890" cy="17658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7am PNG Transparent Images Free Download | Vector Files | Pngtree">
            <a:extLst>
              <a:ext uri="{FF2B5EF4-FFF2-40B4-BE49-F238E27FC236}">
                <a16:creationId xmlns:a16="http://schemas.microsoft.com/office/drawing/2014/main" id="{BDDCEB5D-EE71-F53D-E617-79DB7449F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1467" y="212533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8">
            <a:extLst>
              <a:ext uri="{FF2B5EF4-FFF2-40B4-BE49-F238E27FC236}">
                <a16:creationId xmlns:a16="http://schemas.microsoft.com/office/drawing/2014/main" id="{A3F11010-22AA-88F0-5648-2784D6A3CBA9}"/>
              </a:ext>
            </a:extLst>
          </p:cNvPr>
          <p:cNvSpPr txBox="1">
            <a:spLocks/>
          </p:cNvSpPr>
          <p:nvPr/>
        </p:nvSpPr>
        <p:spPr>
          <a:xfrm>
            <a:off x="5995947" y="5315325"/>
            <a:ext cx="3041583" cy="95085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t>Med Surg beds</a:t>
            </a:r>
          </a:p>
          <a:p>
            <a:pPr marL="0" indent="0" algn="ctr">
              <a:buFont typeface="Arial"/>
              <a:buNone/>
            </a:pPr>
            <a:r>
              <a:rPr lang="en-US" sz="2400" dirty="0"/>
              <a:t>Academic = 89%</a:t>
            </a:r>
          </a:p>
        </p:txBody>
      </p:sp>
      <p:sp>
        <p:nvSpPr>
          <p:cNvPr id="11" name="Content Placeholder 8">
            <a:extLst>
              <a:ext uri="{FF2B5EF4-FFF2-40B4-BE49-F238E27FC236}">
                <a16:creationId xmlns:a16="http://schemas.microsoft.com/office/drawing/2014/main" id="{B210ACBB-427A-49A3-8CC8-B0DDD28AE8B2}"/>
              </a:ext>
            </a:extLst>
          </p:cNvPr>
          <p:cNvSpPr txBox="1">
            <a:spLocks/>
          </p:cNvSpPr>
          <p:nvPr/>
        </p:nvSpPr>
        <p:spPr>
          <a:xfrm>
            <a:off x="3050618" y="4190686"/>
            <a:ext cx="3041583" cy="9983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t>DOM beds</a:t>
            </a:r>
          </a:p>
          <a:p>
            <a:pPr marL="0" indent="0" algn="ctr">
              <a:buFont typeface="Arial"/>
              <a:buNone/>
            </a:pPr>
            <a:r>
              <a:rPr lang="en-US" sz="2400" dirty="0"/>
              <a:t>Academic = 88%</a:t>
            </a:r>
          </a:p>
        </p:txBody>
      </p:sp>
      <p:sp>
        <p:nvSpPr>
          <p:cNvPr id="12" name="Content Placeholder 8">
            <a:extLst>
              <a:ext uri="{FF2B5EF4-FFF2-40B4-BE49-F238E27FC236}">
                <a16:creationId xmlns:a16="http://schemas.microsoft.com/office/drawing/2014/main" id="{F30708DD-A183-4A0C-8587-972E5FEDF76E}"/>
              </a:ext>
            </a:extLst>
          </p:cNvPr>
          <p:cNvSpPr txBox="1">
            <a:spLocks/>
          </p:cNvSpPr>
          <p:nvPr/>
        </p:nvSpPr>
        <p:spPr>
          <a:xfrm>
            <a:off x="5995946" y="4157577"/>
            <a:ext cx="3041583" cy="10196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a:t>DOM beds</a:t>
            </a:r>
          </a:p>
          <a:p>
            <a:pPr marL="0" indent="0" algn="ctr">
              <a:buFont typeface="Arial"/>
              <a:buNone/>
            </a:pPr>
            <a:r>
              <a:rPr lang="en-US" sz="2400" dirty="0"/>
              <a:t>Academic = 89%</a:t>
            </a:r>
          </a:p>
        </p:txBody>
      </p:sp>
    </p:spTree>
    <p:extLst>
      <p:ext uri="{BB962C8B-B14F-4D97-AF65-F5344CB8AC3E}">
        <p14:creationId xmlns:p14="http://schemas.microsoft.com/office/powerpoint/2010/main" val="36359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66" y="57881"/>
            <a:ext cx="8229600" cy="1143000"/>
          </a:xfrm>
        </p:spPr>
        <p:txBody>
          <a:bodyPr>
            <a:normAutofit/>
          </a:bodyPr>
          <a:lstStyle/>
          <a:p>
            <a:r>
              <a:rPr lang="en-US" sz="4000" dirty="0"/>
              <a:t>Boarding Time</a:t>
            </a:r>
          </a:p>
        </p:txBody>
      </p:sp>
      <p:graphicFrame>
        <p:nvGraphicFramePr>
          <p:cNvPr id="13" name="Content Placeholder 12"/>
          <p:cNvGraphicFramePr>
            <a:graphicFrameLocks noGrp="1"/>
          </p:cNvGraphicFramePr>
          <p:nvPr>
            <p:ph sz="half" idx="4294967295"/>
            <p:extLst>
              <p:ext uri="{D42A27DB-BD31-4B8C-83A1-F6EECF244321}">
                <p14:modId xmlns:p14="http://schemas.microsoft.com/office/powerpoint/2010/main" val="895312477"/>
              </p:ext>
            </p:extLst>
          </p:nvPr>
        </p:nvGraphicFramePr>
        <p:xfrm>
          <a:off x="590479" y="1762049"/>
          <a:ext cx="7875174" cy="445964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300384"/>
            <a:ext cx="2845331" cy="461665"/>
          </a:xfrm>
          <a:prstGeom prst="rect">
            <a:avLst/>
          </a:prstGeom>
          <a:noFill/>
        </p:spPr>
        <p:txBody>
          <a:bodyPr wrap="none" rtlCol="0">
            <a:spAutoFit/>
          </a:bodyPr>
          <a:lstStyle/>
          <a:p>
            <a:r>
              <a:rPr lang="en-US" sz="2400" b="1" dirty="0"/>
              <a:t>Total Boarding Hours</a:t>
            </a:r>
          </a:p>
        </p:txBody>
      </p:sp>
      <p:sp>
        <p:nvSpPr>
          <p:cNvPr id="3" name="TextBox 2">
            <a:extLst>
              <a:ext uri="{FF2B5EF4-FFF2-40B4-BE49-F238E27FC236}">
                <a16:creationId xmlns:a16="http://schemas.microsoft.com/office/drawing/2014/main" id="{3817DA0B-D4E9-4681-B4AF-969EBA42B7E7}"/>
              </a:ext>
            </a:extLst>
          </p:cNvPr>
          <p:cNvSpPr txBox="1"/>
          <p:nvPr/>
        </p:nvSpPr>
        <p:spPr>
          <a:xfrm>
            <a:off x="2502166" y="4768136"/>
            <a:ext cx="982961" cy="600164"/>
          </a:xfrm>
          <a:prstGeom prst="rect">
            <a:avLst/>
          </a:prstGeom>
          <a:noFill/>
        </p:spPr>
        <p:txBody>
          <a:bodyPr wrap="none" rtlCol="0">
            <a:spAutoFit/>
          </a:bodyPr>
          <a:lstStyle/>
          <a:p>
            <a:r>
              <a:rPr lang="en-US" sz="1100" dirty="0">
                <a:solidFill>
                  <a:schemeClr val="bg1"/>
                </a:solidFill>
              </a:rPr>
              <a:t>10 beds fully</a:t>
            </a:r>
          </a:p>
          <a:p>
            <a:r>
              <a:rPr lang="en-US" sz="1100" dirty="0">
                <a:solidFill>
                  <a:schemeClr val="bg1"/>
                </a:solidFill>
              </a:rPr>
              <a:t>dedicated to </a:t>
            </a:r>
          </a:p>
          <a:p>
            <a:r>
              <a:rPr lang="en-US" sz="1100" dirty="0">
                <a:solidFill>
                  <a:schemeClr val="bg1"/>
                </a:solidFill>
              </a:rPr>
              <a:t>Inpatient care</a:t>
            </a:r>
          </a:p>
        </p:txBody>
      </p:sp>
      <p:sp>
        <p:nvSpPr>
          <p:cNvPr id="8" name="TextBox 7">
            <a:extLst>
              <a:ext uri="{FF2B5EF4-FFF2-40B4-BE49-F238E27FC236}">
                <a16:creationId xmlns:a16="http://schemas.microsoft.com/office/drawing/2014/main" id="{E59BFA9F-AD40-4842-9E2F-30F38EA68278}"/>
              </a:ext>
            </a:extLst>
          </p:cNvPr>
          <p:cNvSpPr txBox="1"/>
          <p:nvPr/>
        </p:nvSpPr>
        <p:spPr>
          <a:xfrm>
            <a:off x="3545105" y="4167972"/>
            <a:ext cx="982961" cy="600164"/>
          </a:xfrm>
          <a:prstGeom prst="rect">
            <a:avLst/>
          </a:prstGeom>
          <a:noFill/>
        </p:spPr>
        <p:txBody>
          <a:bodyPr wrap="none" rtlCol="0">
            <a:spAutoFit/>
          </a:bodyPr>
          <a:lstStyle/>
          <a:p>
            <a:r>
              <a:rPr lang="en-US" sz="1100" dirty="0">
                <a:solidFill>
                  <a:schemeClr val="bg1"/>
                </a:solidFill>
              </a:rPr>
              <a:t>13 beds fully</a:t>
            </a:r>
          </a:p>
          <a:p>
            <a:r>
              <a:rPr lang="en-US" sz="1100" dirty="0">
                <a:solidFill>
                  <a:schemeClr val="bg1"/>
                </a:solidFill>
              </a:rPr>
              <a:t>dedicated to </a:t>
            </a:r>
          </a:p>
          <a:p>
            <a:r>
              <a:rPr lang="en-US" sz="1100" dirty="0">
                <a:solidFill>
                  <a:schemeClr val="bg1"/>
                </a:solidFill>
              </a:rPr>
              <a:t>Inpatient care</a:t>
            </a:r>
          </a:p>
        </p:txBody>
      </p:sp>
      <p:sp>
        <p:nvSpPr>
          <p:cNvPr id="9" name="TextBox 8">
            <a:extLst>
              <a:ext uri="{FF2B5EF4-FFF2-40B4-BE49-F238E27FC236}">
                <a16:creationId xmlns:a16="http://schemas.microsoft.com/office/drawing/2014/main" id="{9944045B-F1C9-4F8B-8130-2ACAB3E28C6C}"/>
              </a:ext>
            </a:extLst>
          </p:cNvPr>
          <p:cNvSpPr txBox="1"/>
          <p:nvPr/>
        </p:nvSpPr>
        <p:spPr>
          <a:xfrm>
            <a:off x="1274755" y="4826628"/>
            <a:ext cx="982961" cy="600164"/>
          </a:xfrm>
          <a:prstGeom prst="rect">
            <a:avLst/>
          </a:prstGeom>
          <a:noFill/>
        </p:spPr>
        <p:txBody>
          <a:bodyPr wrap="none" rtlCol="0">
            <a:spAutoFit/>
          </a:bodyPr>
          <a:lstStyle/>
          <a:p>
            <a:r>
              <a:rPr lang="en-US" sz="1100" dirty="0">
                <a:solidFill>
                  <a:schemeClr val="bg1"/>
                </a:solidFill>
              </a:rPr>
              <a:t>9 beds fully</a:t>
            </a:r>
          </a:p>
          <a:p>
            <a:r>
              <a:rPr lang="en-US" sz="1100" dirty="0">
                <a:solidFill>
                  <a:schemeClr val="bg1"/>
                </a:solidFill>
              </a:rPr>
              <a:t>dedicated to </a:t>
            </a:r>
          </a:p>
          <a:p>
            <a:r>
              <a:rPr lang="en-US" sz="1100" dirty="0">
                <a:solidFill>
                  <a:schemeClr val="bg1"/>
                </a:solidFill>
              </a:rPr>
              <a:t>Inpatient care</a:t>
            </a:r>
          </a:p>
        </p:txBody>
      </p:sp>
      <p:sp>
        <p:nvSpPr>
          <p:cNvPr id="10" name="TextBox 9">
            <a:extLst>
              <a:ext uri="{FF2B5EF4-FFF2-40B4-BE49-F238E27FC236}">
                <a16:creationId xmlns:a16="http://schemas.microsoft.com/office/drawing/2014/main" id="{2C3CACF0-3D8C-433B-80A1-0C655FA87F01}"/>
              </a:ext>
            </a:extLst>
          </p:cNvPr>
          <p:cNvSpPr txBox="1"/>
          <p:nvPr/>
        </p:nvSpPr>
        <p:spPr>
          <a:xfrm>
            <a:off x="4588044" y="3614810"/>
            <a:ext cx="1018227" cy="600164"/>
          </a:xfrm>
          <a:prstGeom prst="rect">
            <a:avLst/>
          </a:prstGeom>
          <a:noFill/>
        </p:spPr>
        <p:txBody>
          <a:bodyPr wrap="none" rtlCol="0">
            <a:spAutoFit/>
          </a:bodyPr>
          <a:lstStyle/>
          <a:p>
            <a:r>
              <a:rPr lang="en-US" sz="1100" dirty="0">
                <a:solidFill>
                  <a:schemeClr val="bg1"/>
                </a:solidFill>
              </a:rPr>
              <a:t>14.4 beds fully</a:t>
            </a:r>
          </a:p>
          <a:p>
            <a:r>
              <a:rPr lang="en-US" sz="1100" dirty="0">
                <a:solidFill>
                  <a:schemeClr val="bg1"/>
                </a:solidFill>
              </a:rPr>
              <a:t>dedicated to </a:t>
            </a:r>
          </a:p>
          <a:p>
            <a:r>
              <a:rPr lang="en-US" sz="1100" dirty="0">
                <a:solidFill>
                  <a:schemeClr val="bg1"/>
                </a:solidFill>
              </a:rPr>
              <a:t>Inpatient care</a:t>
            </a:r>
          </a:p>
        </p:txBody>
      </p:sp>
      <p:sp>
        <p:nvSpPr>
          <p:cNvPr id="11" name="TextBox 10">
            <a:extLst>
              <a:ext uri="{FF2B5EF4-FFF2-40B4-BE49-F238E27FC236}">
                <a16:creationId xmlns:a16="http://schemas.microsoft.com/office/drawing/2014/main" id="{025E60CB-7049-4DE5-A30B-647479449048}"/>
              </a:ext>
            </a:extLst>
          </p:cNvPr>
          <p:cNvSpPr txBox="1"/>
          <p:nvPr/>
        </p:nvSpPr>
        <p:spPr>
          <a:xfrm>
            <a:off x="5629595" y="3528956"/>
            <a:ext cx="1018227" cy="600164"/>
          </a:xfrm>
          <a:prstGeom prst="rect">
            <a:avLst/>
          </a:prstGeom>
          <a:noFill/>
        </p:spPr>
        <p:txBody>
          <a:bodyPr wrap="none" rtlCol="0">
            <a:spAutoFit/>
          </a:bodyPr>
          <a:lstStyle/>
          <a:p>
            <a:r>
              <a:rPr lang="en-US" sz="1100" dirty="0">
                <a:solidFill>
                  <a:schemeClr val="bg1"/>
                </a:solidFill>
              </a:rPr>
              <a:t>14.5 beds fully</a:t>
            </a:r>
          </a:p>
          <a:p>
            <a:r>
              <a:rPr lang="en-US" sz="1100" dirty="0">
                <a:solidFill>
                  <a:schemeClr val="bg1"/>
                </a:solidFill>
              </a:rPr>
              <a:t>dedicated to </a:t>
            </a:r>
          </a:p>
          <a:p>
            <a:r>
              <a:rPr lang="en-US" sz="1100" dirty="0">
                <a:solidFill>
                  <a:schemeClr val="bg1"/>
                </a:solidFill>
              </a:rPr>
              <a:t>Inpatient care</a:t>
            </a:r>
          </a:p>
        </p:txBody>
      </p:sp>
      <p:sp>
        <p:nvSpPr>
          <p:cNvPr id="14" name="TextBox 13">
            <a:extLst>
              <a:ext uri="{FF2B5EF4-FFF2-40B4-BE49-F238E27FC236}">
                <a16:creationId xmlns:a16="http://schemas.microsoft.com/office/drawing/2014/main" id="{04858A96-19F0-4992-B44E-62F92EC30256}"/>
              </a:ext>
            </a:extLst>
          </p:cNvPr>
          <p:cNvSpPr txBox="1"/>
          <p:nvPr/>
        </p:nvSpPr>
        <p:spPr>
          <a:xfrm>
            <a:off x="6538510" y="3123307"/>
            <a:ext cx="1018227" cy="600164"/>
          </a:xfrm>
          <a:prstGeom prst="rect">
            <a:avLst/>
          </a:prstGeom>
          <a:noFill/>
        </p:spPr>
        <p:txBody>
          <a:bodyPr wrap="none" rtlCol="0">
            <a:spAutoFit/>
          </a:bodyPr>
          <a:lstStyle/>
          <a:p>
            <a:r>
              <a:rPr lang="en-US" sz="1100" dirty="0">
                <a:solidFill>
                  <a:schemeClr val="bg1"/>
                </a:solidFill>
              </a:rPr>
              <a:t>16.5 beds fully</a:t>
            </a:r>
          </a:p>
          <a:p>
            <a:r>
              <a:rPr lang="en-US" sz="1100" dirty="0">
                <a:solidFill>
                  <a:schemeClr val="bg1"/>
                </a:solidFill>
              </a:rPr>
              <a:t>dedicated to </a:t>
            </a:r>
          </a:p>
          <a:p>
            <a:r>
              <a:rPr lang="en-US" sz="1100" dirty="0">
                <a:solidFill>
                  <a:schemeClr val="bg1"/>
                </a:solidFill>
              </a:rPr>
              <a:t>Inpatient care</a:t>
            </a:r>
          </a:p>
        </p:txBody>
      </p:sp>
      <p:sp>
        <p:nvSpPr>
          <p:cNvPr id="4" name="TextBox 3">
            <a:extLst>
              <a:ext uri="{FF2B5EF4-FFF2-40B4-BE49-F238E27FC236}">
                <a16:creationId xmlns:a16="http://schemas.microsoft.com/office/drawing/2014/main" id="{619A0799-E385-39D2-A2EC-015F2B075BBD}"/>
              </a:ext>
            </a:extLst>
          </p:cNvPr>
          <p:cNvSpPr txBox="1"/>
          <p:nvPr/>
        </p:nvSpPr>
        <p:spPr>
          <a:xfrm>
            <a:off x="7499892" y="2738121"/>
            <a:ext cx="1018227" cy="600164"/>
          </a:xfrm>
          <a:prstGeom prst="rect">
            <a:avLst/>
          </a:prstGeom>
          <a:noFill/>
        </p:spPr>
        <p:txBody>
          <a:bodyPr wrap="none" rtlCol="0">
            <a:spAutoFit/>
          </a:bodyPr>
          <a:lstStyle/>
          <a:p>
            <a:r>
              <a:rPr lang="en-US" sz="1100" b="1" dirty="0">
                <a:solidFill>
                  <a:srgbClr val="FF0000"/>
                </a:solidFill>
              </a:rPr>
              <a:t>18.3</a:t>
            </a:r>
            <a:r>
              <a:rPr lang="en-US" sz="1100" dirty="0">
                <a:solidFill>
                  <a:schemeClr val="bg1"/>
                </a:solidFill>
              </a:rPr>
              <a:t> beds fully</a:t>
            </a:r>
          </a:p>
          <a:p>
            <a:r>
              <a:rPr lang="en-US" sz="1100" dirty="0">
                <a:solidFill>
                  <a:schemeClr val="bg1"/>
                </a:solidFill>
              </a:rPr>
              <a:t>dedicated to </a:t>
            </a:r>
          </a:p>
          <a:p>
            <a:r>
              <a:rPr lang="en-US" sz="1100" dirty="0">
                <a:solidFill>
                  <a:schemeClr val="bg1"/>
                </a:solidFill>
              </a:rPr>
              <a:t>Inpatient care</a:t>
            </a:r>
          </a:p>
        </p:txBody>
      </p:sp>
      <p:sp>
        <p:nvSpPr>
          <p:cNvPr id="15" name="TextBox 14">
            <a:extLst>
              <a:ext uri="{FF2B5EF4-FFF2-40B4-BE49-F238E27FC236}">
                <a16:creationId xmlns:a16="http://schemas.microsoft.com/office/drawing/2014/main" id="{79385037-3E0F-E124-B7A3-74BE5F7BC407}"/>
              </a:ext>
            </a:extLst>
          </p:cNvPr>
          <p:cNvSpPr txBox="1"/>
          <p:nvPr/>
        </p:nvSpPr>
        <p:spPr>
          <a:xfrm>
            <a:off x="7526124" y="1819198"/>
            <a:ext cx="965761" cy="430887"/>
          </a:xfrm>
          <a:prstGeom prst="rect">
            <a:avLst/>
          </a:prstGeom>
          <a:noFill/>
        </p:spPr>
        <p:txBody>
          <a:bodyPr wrap="square" rtlCol="0">
            <a:spAutoFit/>
          </a:bodyPr>
          <a:lstStyle/>
          <a:p>
            <a:r>
              <a:rPr lang="en-US" sz="1100" b="1" dirty="0">
                <a:solidFill>
                  <a:srgbClr val="FF0000"/>
                </a:solidFill>
              </a:rPr>
              <a:t>28% </a:t>
            </a:r>
            <a:r>
              <a:rPr lang="en-US" sz="1100" dirty="0">
                <a:solidFill>
                  <a:schemeClr val="bg1"/>
                </a:solidFill>
              </a:rPr>
              <a:t>total bed hours</a:t>
            </a:r>
          </a:p>
        </p:txBody>
      </p:sp>
      <p:sp>
        <p:nvSpPr>
          <p:cNvPr id="16" name="TextBox 15">
            <a:extLst>
              <a:ext uri="{FF2B5EF4-FFF2-40B4-BE49-F238E27FC236}">
                <a16:creationId xmlns:a16="http://schemas.microsoft.com/office/drawing/2014/main" id="{4DAB3225-B37B-0B15-BD84-29998044A63F}"/>
              </a:ext>
            </a:extLst>
          </p:cNvPr>
          <p:cNvSpPr txBox="1"/>
          <p:nvPr/>
        </p:nvSpPr>
        <p:spPr>
          <a:xfrm>
            <a:off x="7485952" y="3342819"/>
            <a:ext cx="1005933" cy="600164"/>
          </a:xfrm>
          <a:prstGeom prst="rect">
            <a:avLst/>
          </a:prstGeom>
          <a:noFill/>
        </p:spPr>
        <p:txBody>
          <a:bodyPr wrap="square" rtlCol="0">
            <a:spAutoFit/>
          </a:bodyPr>
          <a:lstStyle/>
          <a:p>
            <a:r>
              <a:rPr lang="en-US" sz="1100" b="1" dirty="0">
                <a:solidFill>
                  <a:srgbClr val="FF0000"/>
                </a:solidFill>
              </a:rPr>
              <a:t>26%</a:t>
            </a:r>
            <a:r>
              <a:rPr lang="en-US" sz="1100" dirty="0">
                <a:solidFill>
                  <a:schemeClr val="bg1"/>
                </a:solidFill>
              </a:rPr>
              <a:t> of all non-overflow bed spaces</a:t>
            </a:r>
          </a:p>
        </p:txBody>
      </p:sp>
      <p:sp>
        <p:nvSpPr>
          <p:cNvPr id="7" name="TextBox 6">
            <a:extLst>
              <a:ext uri="{FF2B5EF4-FFF2-40B4-BE49-F238E27FC236}">
                <a16:creationId xmlns:a16="http://schemas.microsoft.com/office/drawing/2014/main" id="{02565DDC-BC07-1F7F-DEC4-EF890A4A34B0}"/>
              </a:ext>
            </a:extLst>
          </p:cNvPr>
          <p:cNvSpPr txBox="1"/>
          <p:nvPr/>
        </p:nvSpPr>
        <p:spPr>
          <a:xfrm>
            <a:off x="1306335" y="4164908"/>
            <a:ext cx="965761" cy="430887"/>
          </a:xfrm>
          <a:prstGeom prst="rect">
            <a:avLst/>
          </a:prstGeom>
          <a:noFill/>
        </p:spPr>
        <p:txBody>
          <a:bodyPr wrap="square" rtlCol="0">
            <a:spAutoFit/>
          </a:bodyPr>
          <a:lstStyle/>
          <a:p>
            <a:r>
              <a:rPr lang="en-US" sz="1100" b="1" dirty="0">
                <a:solidFill>
                  <a:srgbClr val="FF0000"/>
                </a:solidFill>
              </a:rPr>
              <a:t>18% </a:t>
            </a:r>
            <a:r>
              <a:rPr lang="en-US" sz="1100" dirty="0">
                <a:solidFill>
                  <a:schemeClr val="bg1"/>
                </a:solidFill>
              </a:rPr>
              <a:t>total bed hours</a:t>
            </a:r>
          </a:p>
        </p:txBody>
      </p:sp>
    </p:spTree>
    <p:extLst>
      <p:ext uri="{BB962C8B-B14F-4D97-AF65-F5344CB8AC3E}">
        <p14:creationId xmlns:p14="http://schemas.microsoft.com/office/powerpoint/2010/main" val="223072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11" y="114300"/>
            <a:ext cx="8229600" cy="1143000"/>
          </a:xfrm>
        </p:spPr>
        <p:txBody>
          <a:bodyPr>
            <a:normAutofit/>
          </a:bodyPr>
          <a:lstStyle/>
          <a:p>
            <a:r>
              <a:rPr lang="en-US" sz="4000" dirty="0"/>
              <a:t>Boarding Distribution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6514127"/>
              </p:ext>
            </p:extLst>
          </p:nvPr>
        </p:nvGraphicFramePr>
        <p:xfrm>
          <a:off x="304800" y="1828800"/>
          <a:ext cx="8663940" cy="489966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717332" y="3845555"/>
            <a:ext cx="2438809" cy="338554"/>
          </a:xfrm>
          <a:prstGeom prst="rect">
            <a:avLst/>
          </a:prstGeom>
          <a:noFill/>
        </p:spPr>
        <p:txBody>
          <a:bodyPr wrap="none" rtlCol="0">
            <a:spAutoFit/>
          </a:bodyPr>
          <a:lstStyle/>
          <a:p>
            <a:r>
              <a:rPr lang="en-US" sz="1600" dirty="0">
                <a:solidFill>
                  <a:schemeClr val="bg1"/>
                </a:solidFill>
              </a:rPr>
              <a:t>Median Percent of Patients</a:t>
            </a:r>
          </a:p>
        </p:txBody>
      </p:sp>
      <p:sp>
        <p:nvSpPr>
          <p:cNvPr id="7" name="TextBox 6"/>
          <p:cNvSpPr txBox="1"/>
          <p:nvPr/>
        </p:nvSpPr>
        <p:spPr>
          <a:xfrm>
            <a:off x="3657600" y="5726668"/>
            <a:ext cx="1658596" cy="369332"/>
          </a:xfrm>
          <a:prstGeom prst="rect">
            <a:avLst/>
          </a:prstGeom>
          <a:noFill/>
        </p:spPr>
        <p:txBody>
          <a:bodyPr wrap="none" rtlCol="0">
            <a:spAutoFit/>
          </a:bodyPr>
          <a:lstStyle/>
          <a:p>
            <a:r>
              <a:rPr lang="en-US" b="1" dirty="0">
                <a:solidFill>
                  <a:schemeClr val="bg1"/>
                </a:solidFill>
              </a:rPr>
              <a:t>Boarding Hours</a:t>
            </a:r>
          </a:p>
        </p:txBody>
      </p:sp>
      <p:cxnSp>
        <p:nvCxnSpPr>
          <p:cNvPr id="20" name="Straight Arrow Connector 19"/>
          <p:cNvCxnSpPr>
            <a:cxnSpLocks/>
          </p:cNvCxnSpPr>
          <p:nvPr/>
        </p:nvCxnSpPr>
        <p:spPr>
          <a:xfrm>
            <a:off x="1474832" y="3184566"/>
            <a:ext cx="1640901" cy="83026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p:cNvCxnSpPr>
          <p:nvPr/>
        </p:nvCxnSpPr>
        <p:spPr>
          <a:xfrm flipV="1">
            <a:off x="3919537" y="4774131"/>
            <a:ext cx="1634596" cy="135337"/>
          </a:xfrm>
          <a:prstGeom prst="straightConnector1">
            <a:avLst/>
          </a:prstGeom>
          <a:ln w="3810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04800" y="1312217"/>
            <a:ext cx="2575449" cy="461665"/>
          </a:xfrm>
          <a:prstGeom prst="rect">
            <a:avLst/>
          </a:prstGeom>
          <a:noFill/>
        </p:spPr>
        <p:txBody>
          <a:bodyPr wrap="none" rtlCol="0">
            <a:spAutoFit/>
          </a:bodyPr>
          <a:lstStyle/>
          <a:p>
            <a:r>
              <a:rPr lang="en-US" sz="2400" b="1" dirty="0"/>
              <a:t>FY 2015 vs FY 2025</a:t>
            </a:r>
          </a:p>
        </p:txBody>
      </p:sp>
      <p:cxnSp>
        <p:nvCxnSpPr>
          <p:cNvPr id="13" name="Straight Arrow Connector 12"/>
          <p:cNvCxnSpPr>
            <a:cxnSpLocks/>
          </p:cNvCxnSpPr>
          <p:nvPr/>
        </p:nvCxnSpPr>
        <p:spPr>
          <a:xfrm flipV="1">
            <a:off x="6579813" y="4419600"/>
            <a:ext cx="1471987" cy="794045"/>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70FFDAD9-BB0D-3D4F-1C81-E183062EB8F2}"/>
              </a:ext>
            </a:extLst>
          </p:cNvPr>
          <p:cNvCxnSpPr>
            <a:cxnSpLocks/>
          </p:cNvCxnSpPr>
          <p:nvPr/>
        </p:nvCxnSpPr>
        <p:spPr>
          <a:xfrm flipV="1">
            <a:off x="3115733" y="3743899"/>
            <a:ext cx="277768" cy="28896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A5EAE5B-8080-7065-DB3C-91BC532BF6C1}"/>
              </a:ext>
            </a:extLst>
          </p:cNvPr>
          <p:cNvCxnSpPr>
            <a:cxnSpLocks/>
          </p:cNvCxnSpPr>
          <p:nvPr/>
        </p:nvCxnSpPr>
        <p:spPr>
          <a:xfrm>
            <a:off x="8051800" y="4419600"/>
            <a:ext cx="319586" cy="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15B0E6D1-42A8-2C27-08A0-2CEF82C3ECB6}"/>
              </a:ext>
            </a:extLst>
          </p:cNvPr>
          <p:cNvCxnSpPr>
            <a:cxnSpLocks/>
          </p:cNvCxnSpPr>
          <p:nvPr/>
        </p:nvCxnSpPr>
        <p:spPr>
          <a:xfrm>
            <a:off x="5561766" y="4782444"/>
            <a:ext cx="300558" cy="92023"/>
          </a:xfrm>
          <a:prstGeom prst="straightConnector1">
            <a:avLst/>
          </a:prstGeom>
          <a:ln w="3810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2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E6DF5-AC57-8953-2FDF-8652EB55C7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0C75F-48B8-795C-1228-83CACBECA603}"/>
              </a:ext>
            </a:extLst>
          </p:cNvPr>
          <p:cNvSpPr>
            <a:spLocks noGrp="1"/>
          </p:cNvSpPr>
          <p:nvPr>
            <p:ph type="title"/>
          </p:nvPr>
        </p:nvSpPr>
        <p:spPr>
          <a:xfrm>
            <a:off x="413266" y="57881"/>
            <a:ext cx="8229600" cy="1143000"/>
          </a:xfrm>
        </p:spPr>
        <p:txBody>
          <a:bodyPr>
            <a:normAutofit/>
          </a:bodyPr>
          <a:lstStyle/>
          <a:p>
            <a:r>
              <a:rPr lang="en-US" sz="4000" dirty="0"/>
              <a:t>Baseline ED Space</a:t>
            </a:r>
          </a:p>
        </p:txBody>
      </p:sp>
      <p:sp>
        <p:nvSpPr>
          <p:cNvPr id="3" name="TextBox 2">
            <a:extLst>
              <a:ext uri="{FF2B5EF4-FFF2-40B4-BE49-F238E27FC236}">
                <a16:creationId xmlns:a16="http://schemas.microsoft.com/office/drawing/2014/main" id="{9247505C-327E-501F-870D-2B95A1249AE4}"/>
              </a:ext>
            </a:extLst>
          </p:cNvPr>
          <p:cNvSpPr txBox="1"/>
          <p:nvPr/>
        </p:nvSpPr>
        <p:spPr>
          <a:xfrm>
            <a:off x="2502166" y="4768136"/>
            <a:ext cx="982961" cy="600164"/>
          </a:xfrm>
          <a:prstGeom prst="rect">
            <a:avLst/>
          </a:prstGeom>
          <a:noFill/>
        </p:spPr>
        <p:txBody>
          <a:bodyPr wrap="none" rtlCol="0">
            <a:spAutoFit/>
          </a:bodyPr>
          <a:lstStyle/>
          <a:p>
            <a:r>
              <a:rPr lang="en-US" sz="1100" dirty="0">
                <a:solidFill>
                  <a:schemeClr val="bg1"/>
                </a:solidFill>
              </a:rPr>
              <a:t>10 beds fully</a:t>
            </a:r>
          </a:p>
          <a:p>
            <a:r>
              <a:rPr lang="en-US" sz="1100" dirty="0">
                <a:solidFill>
                  <a:schemeClr val="bg1"/>
                </a:solidFill>
              </a:rPr>
              <a:t>dedicated to </a:t>
            </a:r>
          </a:p>
          <a:p>
            <a:r>
              <a:rPr lang="en-US" sz="1100" dirty="0">
                <a:solidFill>
                  <a:schemeClr val="bg1"/>
                </a:solidFill>
              </a:rPr>
              <a:t>Inpatient care</a:t>
            </a:r>
          </a:p>
        </p:txBody>
      </p:sp>
      <p:sp>
        <p:nvSpPr>
          <p:cNvPr id="8" name="TextBox 7">
            <a:extLst>
              <a:ext uri="{FF2B5EF4-FFF2-40B4-BE49-F238E27FC236}">
                <a16:creationId xmlns:a16="http://schemas.microsoft.com/office/drawing/2014/main" id="{EDBB3CDE-2ED0-A186-2A76-90BE51034E00}"/>
              </a:ext>
            </a:extLst>
          </p:cNvPr>
          <p:cNvSpPr txBox="1"/>
          <p:nvPr/>
        </p:nvSpPr>
        <p:spPr>
          <a:xfrm>
            <a:off x="3545105" y="4167972"/>
            <a:ext cx="982961" cy="600164"/>
          </a:xfrm>
          <a:prstGeom prst="rect">
            <a:avLst/>
          </a:prstGeom>
          <a:noFill/>
        </p:spPr>
        <p:txBody>
          <a:bodyPr wrap="none" rtlCol="0">
            <a:spAutoFit/>
          </a:bodyPr>
          <a:lstStyle/>
          <a:p>
            <a:r>
              <a:rPr lang="en-US" sz="1100" dirty="0">
                <a:solidFill>
                  <a:schemeClr val="bg1"/>
                </a:solidFill>
              </a:rPr>
              <a:t>13 beds fully</a:t>
            </a:r>
          </a:p>
          <a:p>
            <a:r>
              <a:rPr lang="en-US" sz="1100" dirty="0">
                <a:solidFill>
                  <a:schemeClr val="bg1"/>
                </a:solidFill>
              </a:rPr>
              <a:t>dedicated to </a:t>
            </a:r>
          </a:p>
          <a:p>
            <a:r>
              <a:rPr lang="en-US" sz="1100" dirty="0">
                <a:solidFill>
                  <a:schemeClr val="bg1"/>
                </a:solidFill>
              </a:rPr>
              <a:t>Inpatient care</a:t>
            </a:r>
          </a:p>
        </p:txBody>
      </p:sp>
      <p:sp>
        <p:nvSpPr>
          <p:cNvPr id="9" name="TextBox 8">
            <a:extLst>
              <a:ext uri="{FF2B5EF4-FFF2-40B4-BE49-F238E27FC236}">
                <a16:creationId xmlns:a16="http://schemas.microsoft.com/office/drawing/2014/main" id="{77BFD9B3-A8BB-7728-73E1-5625679E0B39}"/>
              </a:ext>
            </a:extLst>
          </p:cNvPr>
          <p:cNvSpPr txBox="1"/>
          <p:nvPr/>
        </p:nvSpPr>
        <p:spPr>
          <a:xfrm>
            <a:off x="1274755" y="4826628"/>
            <a:ext cx="982961" cy="600164"/>
          </a:xfrm>
          <a:prstGeom prst="rect">
            <a:avLst/>
          </a:prstGeom>
          <a:noFill/>
        </p:spPr>
        <p:txBody>
          <a:bodyPr wrap="none" rtlCol="0">
            <a:spAutoFit/>
          </a:bodyPr>
          <a:lstStyle/>
          <a:p>
            <a:r>
              <a:rPr lang="en-US" sz="1100" dirty="0">
                <a:solidFill>
                  <a:schemeClr val="bg1"/>
                </a:solidFill>
              </a:rPr>
              <a:t>9 beds fully</a:t>
            </a:r>
          </a:p>
          <a:p>
            <a:r>
              <a:rPr lang="en-US" sz="1100" dirty="0">
                <a:solidFill>
                  <a:schemeClr val="bg1"/>
                </a:solidFill>
              </a:rPr>
              <a:t>dedicated to </a:t>
            </a:r>
          </a:p>
          <a:p>
            <a:r>
              <a:rPr lang="en-US" sz="1100" dirty="0">
                <a:solidFill>
                  <a:schemeClr val="bg1"/>
                </a:solidFill>
              </a:rPr>
              <a:t>Inpatient care</a:t>
            </a:r>
          </a:p>
        </p:txBody>
      </p:sp>
      <p:sp>
        <p:nvSpPr>
          <p:cNvPr id="10" name="TextBox 9">
            <a:extLst>
              <a:ext uri="{FF2B5EF4-FFF2-40B4-BE49-F238E27FC236}">
                <a16:creationId xmlns:a16="http://schemas.microsoft.com/office/drawing/2014/main" id="{E5DC4C92-E944-91E1-7530-C1E6A49024DB}"/>
              </a:ext>
            </a:extLst>
          </p:cNvPr>
          <p:cNvSpPr txBox="1"/>
          <p:nvPr/>
        </p:nvSpPr>
        <p:spPr>
          <a:xfrm>
            <a:off x="4588044" y="3614810"/>
            <a:ext cx="1018227" cy="600164"/>
          </a:xfrm>
          <a:prstGeom prst="rect">
            <a:avLst/>
          </a:prstGeom>
          <a:noFill/>
        </p:spPr>
        <p:txBody>
          <a:bodyPr wrap="none" rtlCol="0">
            <a:spAutoFit/>
          </a:bodyPr>
          <a:lstStyle/>
          <a:p>
            <a:r>
              <a:rPr lang="en-US" sz="1100" dirty="0">
                <a:solidFill>
                  <a:schemeClr val="bg1"/>
                </a:solidFill>
              </a:rPr>
              <a:t>14.4 beds fully</a:t>
            </a:r>
          </a:p>
          <a:p>
            <a:r>
              <a:rPr lang="en-US" sz="1100" dirty="0">
                <a:solidFill>
                  <a:schemeClr val="bg1"/>
                </a:solidFill>
              </a:rPr>
              <a:t>dedicated to </a:t>
            </a:r>
          </a:p>
          <a:p>
            <a:r>
              <a:rPr lang="en-US" sz="1100" dirty="0">
                <a:solidFill>
                  <a:schemeClr val="bg1"/>
                </a:solidFill>
              </a:rPr>
              <a:t>Inpatient care</a:t>
            </a:r>
          </a:p>
        </p:txBody>
      </p:sp>
      <p:sp>
        <p:nvSpPr>
          <p:cNvPr id="11" name="TextBox 10">
            <a:extLst>
              <a:ext uri="{FF2B5EF4-FFF2-40B4-BE49-F238E27FC236}">
                <a16:creationId xmlns:a16="http://schemas.microsoft.com/office/drawing/2014/main" id="{D711BE12-D06E-323F-7B1C-035571BDD3CB}"/>
              </a:ext>
            </a:extLst>
          </p:cNvPr>
          <p:cNvSpPr txBox="1"/>
          <p:nvPr/>
        </p:nvSpPr>
        <p:spPr>
          <a:xfrm>
            <a:off x="5629595" y="3528956"/>
            <a:ext cx="1018227" cy="600164"/>
          </a:xfrm>
          <a:prstGeom prst="rect">
            <a:avLst/>
          </a:prstGeom>
          <a:noFill/>
        </p:spPr>
        <p:txBody>
          <a:bodyPr wrap="none" rtlCol="0">
            <a:spAutoFit/>
          </a:bodyPr>
          <a:lstStyle/>
          <a:p>
            <a:r>
              <a:rPr lang="en-US" sz="1100" dirty="0">
                <a:solidFill>
                  <a:schemeClr val="bg1"/>
                </a:solidFill>
              </a:rPr>
              <a:t>14.5 beds fully</a:t>
            </a:r>
          </a:p>
          <a:p>
            <a:r>
              <a:rPr lang="en-US" sz="1100" dirty="0">
                <a:solidFill>
                  <a:schemeClr val="bg1"/>
                </a:solidFill>
              </a:rPr>
              <a:t>dedicated to </a:t>
            </a:r>
          </a:p>
          <a:p>
            <a:r>
              <a:rPr lang="en-US" sz="1100" dirty="0">
                <a:solidFill>
                  <a:schemeClr val="bg1"/>
                </a:solidFill>
              </a:rPr>
              <a:t>Inpatient care</a:t>
            </a:r>
          </a:p>
        </p:txBody>
      </p:sp>
      <p:sp>
        <p:nvSpPr>
          <p:cNvPr id="14" name="TextBox 13">
            <a:extLst>
              <a:ext uri="{FF2B5EF4-FFF2-40B4-BE49-F238E27FC236}">
                <a16:creationId xmlns:a16="http://schemas.microsoft.com/office/drawing/2014/main" id="{4379C92C-0EEC-AC68-974B-6863D1BBDE70}"/>
              </a:ext>
            </a:extLst>
          </p:cNvPr>
          <p:cNvSpPr txBox="1"/>
          <p:nvPr/>
        </p:nvSpPr>
        <p:spPr>
          <a:xfrm>
            <a:off x="6538510" y="3123307"/>
            <a:ext cx="1018227" cy="600164"/>
          </a:xfrm>
          <a:prstGeom prst="rect">
            <a:avLst/>
          </a:prstGeom>
          <a:noFill/>
        </p:spPr>
        <p:txBody>
          <a:bodyPr wrap="none" rtlCol="0">
            <a:spAutoFit/>
          </a:bodyPr>
          <a:lstStyle/>
          <a:p>
            <a:r>
              <a:rPr lang="en-US" sz="1100" dirty="0">
                <a:solidFill>
                  <a:schemeClr val="bg1"/>
                </a:solidFill>
              </a:rPr>
              <a:t>16.5 beds fully</a:t>
            </a:r>
          </a:p>
          <a:p>
            <a:r>
              <a:rPr lang="en-US" sz="1100" dirty="0">
                <a:solidFill>
                  <a:schemeClr val="bg1"/>
                </a:solidFill>
              </a:rPr>
              <a:t>dedicated to </a:t>
            </a:r>
          </a:p>
          <a:p>
            <a:r>
              <a:rPr lang="en-US" sz="1100" dirty="0">
                <a:solidFill>
                  <a:schemeClr val="bg1"/>
                </a:solidFill>
              </a:rPr>
              <a:t>Inpatient care</a:t>
            </a:r>
          </a:p>
        </p:txBody>
      </p:sp>
      <p:graphicFrame>
        <p:nvGraphicFramePr>
          <p:cNvPr id="4" name="Chart 3">
            <a:extLst>
              <a:ext uri="{FF2B5EF4-FFF2-40B4-BE49-F238E27FC236}">
                <a16:creationId xmlns:a16="http://schemas.microsoft.com/office/drawing/2014/main" id="{BDE77DDE-5C5E-3141-2052-BF4E0572C876}"/>
              </a:ext>
            </a:extLst>
          </p:cNvPr>
          <p:cNvGraphicFramePr>
            <a:graphicFrameLocks/>
          </p:cNvGraphicFramePr>
          <p:nvPr>
            <p:extLst>
              <p:ext uri="{D42A27DB-BD31-4B8C-83A1-F6EECF244321}">
                <p14:modId xmlns:p14="http://schemas.microsoft.com/office/powerpoint/2010/main" val="2024263612"/>
              </p:ext>
            </p:extLst>
          </p:nvPr>
        </p:nvGraphicFramePr>
        <p:xfrm>
          <a:off x="332510" y="1560945"/>
          <a:ext cx="8395854" cy="45812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561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4BB3C-97BD-7B58-2BE8-A5657BB6C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9FD63-3CC2-1A43-A72E-D2F8123F5748}"/>
              </a:ext>
            </a:extLst>
          </p:cNvPr>
          <p:cNvSpPr>
            <a:spLocks noGrp="1"/>
          </p:cNvSpPr>
          <p:nvPr>
            <p:ph type="title"/>
          </p:nvPr>
        </p:nvSpPr>
        <p:spPr>
          <a:xfrm>
            <a:off x="413266" y="57881"/>
            <a:ext cx="8229600" cy="1143000"/>
          </a:xfrm>
        </p:spPr>
        <p:txBody>
          <a:bodyPr>
            <a:normAutofit/>
          </a:bodyPr>
          <a:lstStyle/>
          <a:p>
            <a:r>
              <a:rPr lang="en-US" sz="4000" dirty="0"/>
              <a:t>Baseline ED Space</a:t>
            </a:r>
          </a:p>
        </p:txBody>
      </p:sp>
      <p:sp>
        <p:nvSpPr>
          <p:cNvPr id="3" name="TextBox 2">
            <a:extLst>
              <a:ext uri="{FF2B5EF4-FFF2-40B4-BE49-F238E27FC236}">
                <a16:creationId xmlns:a16="http://schemas.microsoft.com/office/drawing/2014/main" id="{C3B53B53-0916-A381-42FB-DA660A58D7A6}"/>
              </a:ext>
            </a:extLst>
          </p:cNvPr>
          <p:cNvSpPr txBox="1"/>
          <p:nvPr/>
        </p:nvSpPr>
        <p:spPr>
          <a:xfrm>
            <a:off x="2502166" y="4768136"/>
            <a:ext cx="982961" cy="600164"/>
          </a:xfrm>
          <a:prstGeom prst="rect">
            <a:avLst/>
          </a:prstGeom>
          <a:noFill/>
        </p:spPr>
        <p:txBody>
          <a:bodyPr wrap="none" rtlCol="0">
            <a:spAutoFit/>
          </a:bodyPr>
          <a:lstStyle/>
          <a:p>
            <a:r>
              <a:rPr lang="en-US" sz="1100" dirty="0">
                <a:solidFill>
                  <a:schemeClr val="bg1"/>
                </a:solidFill>
              </a:rPr>
              <a:t>10 beds fully</a:t>
            </a:r>
          </a:p>
          <a:p>
            <a:r>
              <a:rPr lang="en-US" sz="1100" dirty="0">
                <a:solidFill>
                  <a:schemeClr val="bg1"/>
                </a:solidFill>
              </a:rPr>
              <a:t>dedicated to </a:t>
            </a:r>
          </a:p>
          <a:p>
            <a:r>
              <a:rPr lang="en-US" sz="1100" dirty="0">
                <a:solidFill>
                  <a:schemeClr val="bg1"/>
                </a:solidFill>
              </a:rPr>
              <a:t>Inpatient care</a:t>
            </a:r>
          </a:p>
        </p:txBody>
      </p:sp>
      <p:sp>
        <p:nvSpPr>
          <p:cNvPr id="8" name="TextBox 7">
            <a:extLst>
              <a:ext uri="{FF2B5EF4-FFF2-40B4-BE49-F238E27FC236}">
                <a16:creationId xmlns:a16="http://schemas.microsoft.com/office/drawing/2014/main" id="{7291C193-B011-9D12-A1D2-BFC4DCCEB569}"/>
              </a:ext>
            </a:extLst>
          </p:cNvPr>
          <p:cNvSpPr txBox="1"/>
          <p:nvPr/>
        </p:nvSpPr>
        <p:spPr>
          <a:xfrm>
            <a:off x="3545105" y="4167972"/>
            <a:ext cx="982961" cy="600164"/>
          </a:xfrm>
          <a:prstGeom prst="rect">
            <a:avLst/>
          </a:prstGeom>
          <a:noFill/>
        </p:spPr>
        <p:txBody>
          <a:bodyPr wrap="none" rtlCol="0">
            <a:spAutoFit/>
          </a:bodyPr>
          <a:lstStyle/>
          <a:p>
            <a:r>
              <a:rPr lang="en-US" sz="1100" dirty="0">
                <a:solidFill>
                  <a:schemeClr val="bg1"/>
                </a:solidFill>
              </a:rPr>
              <a:t>13 beds fully</a:t>
            </a:r>
          </a:p>
          <a:p>
            <a:r>
              <a:rPr lang="en-US" sz="1100" dirty="0">
                <a:solidFill>
                  <a:schemeClr val="bg1"/>
                </a:solidFill>
              </a:rPr>
              <a:t>dedicated to </a:t>
            </a:r>
          </a:p>
          <a:p>
            <a:r>
              <a:rPr lang="en-US" sz="1100" dirty="0">
                <a:solidFill>
                  <a:schemeClr val="bg1"/>
                </a:solidFill>
              </a:rPr>
              <a:t>Inpatient care</a:t>
            </a:r>
          </a:p>
        </p:txBody>
      </p:sp>
      <p:sp>
        <p:nvSpPr>
          <p:cNvPr id="9" name="TextBox 8">
            <a:extLst>
              <a:ext uri="{FF2B5EF4-FFF2-40B4-BE49-F238E27FC236}">
                <a16:creationId xmlns:a16="http://schemas.microsoft.com/office/drawing/2014/main" id="{605821FB-73BF-C9E1-251F-C1537A74A4CD}"/>
              </a:ext>
            </a:extLst>
          </p:cNvPr>
          <p:cNvSpPr txBox="1"/>
          <p:nvPr/>
        </p:nvSpPr>
        <p:spPr>
          <a:xfrm>
            <a:off x="1274755" y="4826628"/>
            <a:ext cx="982961" cy="600164"/>
          </a:xfrm>
          <a:prstGeom prst="rect">
            <a:avLst/>
          </a:prstGeom>
          <a:noFill/>
        </p:spPr>
        <p:txBody>
          <a:bodyPr wrap="none" rtlCol="0">
            <a:spAutoFit/>
          </a:bodyPr>
          <a:lstStyle/>
          <a:p>
            <a:r>
              <a:rPr lang="en-US" sz="1100" dirty="0">
                <a:solidFill>
                  <a:schemeClr val="bg1"/>
                </a:solidFill>
              </a:rPr>
              <a:t>9 beds fully</a:t>
            </a:r>
          </a:p>
          <a:p>
            <a:r>
              <a:rPr lang="en-US" sz="1100" dirty="0">
                <a:solidFill>
                  <a:schemeClr val="bg1"/>
                </a:solidFill>
              </a:rPr>
              <a:t>dedicated to </a:t>
            </a:r>
          </a:p>
          <a:p>
            <a:r>
              <a:rPr lang="en-US" sz="1100" dirty="0">
                <a:solidFill>
                  <a:schemeClr val="bg1"/>
                </a:solidFill>
              </a:rPr>
              <a:t>Inpatient care</a:t>
            </a:r>
          </a:p>
        </p:txBody>
      </p:sp>
      <p:sp>
        <p:nvSpPr>
          <p:cNvPr id="10" name="TextBox 9">
            <a:extLst>
              <a:ext uri="{FF2B5EF4-FFF2-40B4-BE49-F238E27FC236}">
                <a16:creationId xmlns:a16="http://schemas.microsoft.com/office/drawing/2014/main" id="{15C59FE4-68CC-301A-1713-A01A4BF1922F}"/>
              </a:ext>
            </a:extLst>
          </p:cNvPr>
          <p:cNvSpPr txBox="1"/>
          <p:nvPr/>
        </p:nvSpPr>
        <p:spPr>
          <a:xfrm>
            <a:off x="4588044" y="3614810"/>
            <a:ext cx="1018227" cy="600164"/>
          </a:xfrm>
          <a:prstGeom prst="rect">
            <a:avLst/>
          </a:prstGeom>
          <a:noFill/>
        </p:spPr>
        <p:txBody>
          <a:bodyPr wrap="none" rtlCol="0">
            <a:spAutoFit/>
          </a:bodyPr>
          <a:lstStyle/>
          <a:p>
            <a:r>
              <a:rPr lang="en-US" sz="1100" dirty="0">
                <a:solidFill>
                  <a:schemeClr val="bg1"/>
                </a:solidFill>
              </a:rPr>
              <a:t>14.4 beds fully</a:t>
            </a:r>
          </a:p>
          <a:p>
            <a:r>
              <a:rPr lang="en-US" sz="1100" dirty="0">
                <a:solidFill>
                  <a:schemeClr val="bg1"/>
                </a:solidFill>
              </a:rPr>
              <a:t>dedicated to </a:t>
            </a:r>
          </a:p>
          <a:p>
            <a:r>
              <a:rPr lang="en-US" sz="1100" dirty="0">
                <a:solidFill>
                  <a:schemeClr val="bg1"/>
                </a:solidFill>
              </a:rPr>
              <a:t>Inpatient care</a:t>
            </a:r>
          </a:p>
        </p:txBody>
      </p:sp>
      <p:sp>
        <p:nvSpPr>
          <p:cNvPr id="11" name="TextBox 10">
            <a:extLst>
              <a:ext uri="{FF2B5EF4-FFF2-40B4-BE49-F238E27FC236}">
                <a16:creationId xmlns:a16="http://schemas.microsoft.com/office/drawing/2014/main" id="{FB26F5F5-EDD3-3A73-B0AC-DD0BDD264326}"/>
              </a:ext>
            </a:extLst>
          </p:cNvPr>
          <p:cNvSpPr txBox="1"/>
          <p:nvPr/>
        </p:nvSpPr>
        <p:spPr>
          <a:xfrm>
            <a:off x="5629595" y="3528956"/>
            <a:ext cx="1018227" cy="600164"/>
          </a:xfrm>
          <a:prstGeom prst="rect">
            <a:avLst/>
          </a:prstGeom>
          <a:noFill/>
        </p:spPr>
        <p:txBody>
          <a:bodyPr wrap="none" rtlCol="0">
            <a:spAutoFit/>
          </a:bodyPr>
          <a:lstStyle/>
          <a:p>
            <a:r>
              <a:rPr lang="en-US" sz="1100" dirty="0">
                <a:solidFill>
                  <a:schemeClr val="bg1"/>
                </a:solidFill>
              </a:rPr>
              <a:t>14.5 beds fully</a:t>
            </a:r>
          </a:p>
          <a:p>
            <a:r>
              <a:rPr lang="en-US" sz="1100" dirty="0">
                <a:solidFill>
                  <a:schemeClr val="bg1"/>
                </a:solidFill>
              </a:rPr>
              <a:t>dedicated to </a:t>
            </a:r>
          </a:p>
          <a:p>
            <a:r>
              <a:rPr lang="en-US" sz="1100" dirty="0">
                <a:solidFill>
                  <a:schemeClr val="bg1"/>
                </a:solidFill>
              </a:rPr>
              <a:t>Inpatient care</a:t>
            </a:r>
          </a:p>
        </p:txBody>
      </p:sp>
      <p:sp>
        <p:nvSpPr>
          <p:cNvPr id="14" name="TextBox 13">
            <a:extLst>
              <a:ext uri="{FF2B5EF4-FFF2-40B4-BE49-F238E27FC236}">
                <a16:creationId xmlns:a16="http://schemas.microsoft.com/office/drawing/2014/main" id="{87ABE776-A7F2-3B73-9900-3B4E787FB468}"/>
              </a:ext>
            </a:extLst>
          </p:cNvPr>
          <p:cNvSpPr txBox="1"/>
          <p:nvPr/>
        </p:nvSpPr>
        <p:spPr>
          <a:xfrm>
            <a:off x="6538510" y="3123307"/>
            <a:ext cx="1018227" cy="600164"/>
          </a:xfrm>
          <a:prstGeom prst="rect">
            <a:avLst/>
          </a:prstGeom>
          <a:noFill/>
        </p:spPr>
        <p:txBody>
          <a:bodyPr wrap="none" rtlCol="0">
            <a:spAutoFit/>
          </a:bodyPr>
          <a:lstStyle/>
          <a:p>
            <a:r>
              <a:rPr lang="en-US" sz="1100" dirty="0">
                <a:solidFill>
                  <a:schemeClr val="bg1"/>
                </a:solidFill>
              </a:rPr>
              <a:t>16.5 beds fully</a:t>
            </a:r>
          </a:p>
          <a:p>
            <a:r>
              <a:rPr lang="en-US" sz="1100" dirty="0">
                <a:solidFill>
                  <a:schemeClr val="bg1"/>
                </a:solidFill>
              </a:rPr>
              <a:t>dedicated to </a:t>
            </a:r>
          </a:p>
          <a:p>
            <a:r>
              <a:rPr lang="en-US" sz="1100" dirty="0">
                <a:solidFill>
                  <a:schemeClr val="bg1"/>
                </a:solidFill>
              </a:rPr>
              <a:t>Inpatient care</a:t>
            </a:r>
          </a:p>
        </p:txBody>
      </p:sp>
      <mc:AlternateContent xmlns:mc="http://schemas.openxmlformats.org/markup-compatibility/2006" xmlns:cx1="http://schemas.microsoft.com/office/drawing/2015/9/8/chartex">
        <mc:Choice Requires="cx1">
          <p:graphicFrame>
            <p:nvGraphicFramePr>
              <p:cNvPr id="12" name="Chart 11">
                <a:extLst>
                  <a:ext uri="{FF2B5EF4-FFF2-40B4-BE49-F238E27FC236}">
                    <a16:creationId xmlns:a16="http://schemas.microsoft.com/office/drawing/2014/main" id="{B5D0F737-FF2E-EEFE-3233-8B83E39A0734}"/>
                  </a:ext>
                </a:extLst>
              </p:cNvPr>
              <p:cNvGraphicFramePr/>
              <p:nvPr>
                <p:extLst>
                  <p:ext uri="{D42A27DB-BD31-4B8C-83A1-F6EECF244321}">
                    <p14:modId xmlns:p14="http://schemas.microsoft.com/office/powerpoint/2010/main" val="621529578"/>
                  </p:ext>
                </p:extLst>
              </p:nvPr>
            </p:nvGraphicFramePr>
            <p:xfrm>
              <a:off x="1169881" y="1693546"/>
              <a:ext cx="7214991" cy="444269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2" name="Chart 11">
                <a:extLst>
                  <a:ext uri="{FF2B5EF4-FFF2-40B4-BE49-F238E27FC236}">
                    <a16:creationId xmlns:a16="http://schemas.microsoft.com/office/drawing/2014/main" id="{B5D0F737-FF2E-EEFE-3233-8B83E39A0734}"/>
                  </a:ext>
                </a:extLst>
              </p:cNvPr>
              <p:cNvPicPr>
                <a:picLocks noGrp="1" noRot="1" noChangeAspect="1" noMove="1" noResize="1" noEditPoints="1" noAdjustHandles="1" noChangeArrowheads="1" noChangeShapeType="1"/>
              </p:cNvPicPr>
              <p:nvPr/>
            </p:nvPicPr>
            <p:blipFill>
              <a:blip r:embed="rId4"/>
              <a:stretch>
                <a:fillRect/>
              </a:stretch>
            </p:blipFill>
            <p:spPr>
              <a:xfrm>
                <a:off x="1169881" y="1693546"/>
                <a:ext cx="7214991" cy="4442691"/>
              </a:xfrm>
              <a:prstGeom prst="rect">
                <a:avLst/>
              </a:prstGeom>
            </p:spPr>
          </p:pic>
        </mc:Fallback>
      </mc:AlternateContent>
    </p:spTree>
    <p:extLst>
      <p:ext uri="{BB962C8B-B14F-4D97-AF65-F5344CB8AC3E}">
        <p14:creationId xmlns:p14="http://schemas.microsoft.com/office/powerpoint/2010/main" val="142254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FF2A6-F700-3B5E-0F72-3C3C64446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68743-09F9-D49D-F9BE-5A7C4FCABB5A}"/>
              </a:ext>
            </a:extLst>
          </p:cNvPr>
          <p:cNvSpPr>
            <a:spLocks noGrp="1"/>
          </p:cNvSpPr>
          <p:nvPr>
            <p:ph type="title"/>
          </p:nvPr>
        </p:nvSpPr>
        <p:spPr>
          <a:xfrm>
            <a:off x="413266" y="57881"/>
            <a:ext cx="8229600" cy="1143000"/>
          </a:xfrm>
        </p:spPr>
        <p:txBody>
          <a:bodyPr>
            <a:normAutofit/>
          </a:bodyPr>
          <a:lstStyle/>
          <a:p>
            <a:r>
              <a:rPr lang="en-US" sz="4000" dirty="0"/>
              <a:t>Boarding Impact</a:t>
            </a:r>
          </a:p>
        </p:txBody>
      </p:sp>
      <p:sp>
        <p:nvSpPr>
          <p:cNvPr id="3" name="TextBox 2">
            <a:extLst>
              <a:ext uri="{FF2B5EF4-FFF2-40B4-BE49-F238E27FC236}">
                <a16:creationId xmlns:a16="http://schemas.microsoft.com/office/drawing/2014/main" id="{40ACB588-1451-54DA-4BEF-C9C5C5CEE004}"/>
              </a:ext>
            </a:extLst>
          </p:cNvPr>
          <p:cNvSpPr txBox="1"/>
          <p:nvPr/>
        </p:nvSpPr>
        <p:spPr>
          <a:xfrm>
            <a:off x="2502166" y="4768136"/>
            <a:ext cx="982961" cy="600164"/>
          </a:xfrm>
          <a:prstGeom prst="rect">
            <a:avLst/>
          </a:prstGeom>
          <a:noFill/>
        </p:spPr>
        <p:txBody>
          <a:bodyPr wrap="none" rtlCol="0">
            <a:spAutoFit/>
          </a:bodyPr>
          <a:lstStyle/>
          <a:p>
            <a:r>
              <a:rPr lang="en-US" sz="1100" dirty="0">
                <a:solidFill>
                  <a:schemeClr val="bg1"/>
                </a:solidFill>
              </a:rPr>
              <a:t>10 beds fully</a:t>
            </a:r>
          </a:p>
          <a:p>
            <a:r>
              <a:rPr lang="en-US" sz="1100" dirty="0">
                <a:solidFill>
                  <a:schemeClr val="bg1"/>
                </a:solidFill>
              </a:rPr>
              <a:t>dedicated to </a:t>
            </a:r>
          </a:p>
          <a:p>
            <a:r>
              <a:rPr lang="en-US" sz="1100" dirty="0">
                <a:solidFill>
                  <a:schemeClr val="bg1"/>
                </a:solidFill>
              </a:rPr>
              <a:t>Inpatient care</a:t>
            </a:r>
          </a:p>
        </p:txBody>
      </p:sp>
      <p:sp>
        <p:nvSpPr>
          <p:cNvPr id="8" name="TextBox 7">
            <a:extLst>
              <a:ext uri="{FF2B5EF4-FFF2-40B4-BE49-F238E27FC236}">
                <a16:creationId xmlns:a16="http://schemas.microsoft.com/office/drawing/2014/main" id="{28ED2445-9320-C54B-9A15-ED10C8B99AC2}"/>
              </a:ext>
            </a:extLst>
          </p:cNvPr>
          <p:cNvSpPr txBox="1"/>
          <p:nvPr/>
        </p:nvSpPr>
        <p:spPr>
          <a:xfrm>
            <a:off x="3545105" y="4167972"/>
            <a:ext cx="982961" cy="600164"/>
          </a:xfrm>
          <a:prstGeom prst="rect">
            <a:avLst/>
          </a:prstGeom>
          <a:noFill/>
        </p:spPr>
        <p:txBody>
          <a:bodyPr wrap="none" rtlCol="0">
            <a:spAutoFit/>
          </a:bodyPr>
          <a:lstStyle/>
          <a:p>
            <a:r>
              <a:rPr lang="en-US" sz="1100" dirty="0">
                <a:solidFill>
                  <a:schemeClr val="bg1"/>
                </a:solidFill>
              </a:rPr>
              <a:t>13 beds fully</a:t>
            </a:r>
          </a:p>
          <a:p>
            <a:r>
              <a:rPr lang="en-US" sz="1100" dirty="0">
                <a:solidFill>
                  <a:schemeClr val="bg1"/>
                </a:solidFill>
              </a:rPr>
              <a:t>dedicated to </a:t>
            </a:r>
          </a:p>
          <a:p>
            <a:r>
              <a:rPr lang="en-US" sz="1100" dirty="0">
                <a:solidFill>
                  <a:schemeClr val="bg1"/>
                </a:solidFill>
              </a:rPr>
              <a:t>Inpatient care</a:t>
            </a:r>
          </a:p>
        </p:txBody>
      </p:sp>
      <p:sp>
        <p:nvSpPr>
          <p:cNvPr id="9" name="TextBox 8">
            <a:extLst>
              <a:ext uri="{FF2B5EF4-FFF2-40B4-BE49-F238E27FC236}">
                <a16:creationId xmlns:a16="http://schemas.microsoft.com/office/drawing/2014/main" id="{078A2F94-DC72-6ECF-58FB-9FC54835FB67}"/>
              </a:ext>
            </a:extLst>
          </p:cNvPr>
          <p:cNvSpPr txBox="1"/>
          <p:nvPr/>
        </p:nvSpPr>
        <p:spPr>
          <a:xfrm>
            <a:off x="1274755" y="4826628"/>
            <a:ext cx="982961" cy="600164"/>
          </a:xfrm>
          <a:prstGeom prst="rect">
            <a:avLst/>
          </a:prstGeom>
          <a:noFill/>
        </p:spPr>
        <p:txBody>
          <a:bodyPr wrap="none" rtlCol="0">
            <a:spAutoFit/>
          </a:bodyPr>
          <a:lstStyle/>
          <a:p>
            <a:r>
              <a:rPr lang="en-US" sz="1100" dirty="0">
                <a:solidFill>
                  <a:schemeClr val="bg1"/>
                </a:solidFill>
              </a:rPr>
              <a:t>9 beds fully</a:t>
            </a:r>
          </a:p>
          <a:p>
            <a:r>
              <a:rPr lang="en-US" sz="1100" dirty="0">
                <a:solidFill>
                  <a:schemeClr val="bg1"/>
                </a:solidFill>
              </a:rPr>
              <a:t>dedicated to </a:t>
            </a:r>
          </a:p>
          <a:p>
            <a:r>
              <a:rPr lang="en-US" sz="1100" dirty="0">
                <a:solidFill>
                  <a:schemeClr val="bg1"/>
                </a:solidFill>
              </a:rPr>
              <a:t>Inpatient care</a:t>
            </a:r>
          </a:p>
        </p:txBody>
      </p:sp>
      <p:sp>
        <p:nvSpPr>
          <p:cNvPr id="10" name="TextBox 9">
            <a:extLst>
              <a:ext uri="{FF2B5EF4-FFF2-40B4-BE49-F238E27FC236}">
                <a16:creationId xmlns:a16="http://schemas.microsoft.com/office/drawing/2014/main" id="{B10824E6-6C3E-DC91-BF06-D449EE7B18C6}"/>
              </a:ext>
            </a:extLst>
          </p:cNvPr>
          <p:cNvSpPr txBox="1"/>
          <p:nvPr/>
        </p:nvSpPr>
        <p:spPr>
          <a:xfrm>
            <a:off x="4588044" y="3614810"/>
            <a:ext cx="1018227" cy="600164"/>
          </a:xfrm>
          <a:prstGeom prst="rect">
            <a:avLst/>
          </a:prstGeom>
          <a:noFill/>
        </p:spPr>
        <p:txBody>
          <a:bodyPr wrap="none" rtlCol="0">
            <a:spAutoFit/>
          </a:bodyPr>
          <a:lstStyle/>
          <a:p>
            <a:r>
              <a:rPr lang="en-US" sz="1100" dirty="0">
                <a:solidFill>
                  <a:schemeClr val="bg1"/>
                </a:solidFill>
              </a:rPr>
              <a:t>14.4 beds fully</a:t>
            </a:r>
          </a:p>
          <a:p>
            <a:r>
              <a:rPr lang="en-US" sz="1100" dirty="0">
                <a:solidFill>
                  <a:schemeClr val="bg1"/>
                </a:solidFill>
              </a:rPr>
              <a:t>dedicated to </a:t>
            </a:r>
          </a:p>
          <a:p>
            <a:r>
              <a:rPr lang="en-US" sz="1100" dirty="0">
                <a:solidFill>
                  <a:schemeClr val="bg1"/>
                </a:solidFill>
              </a:rPr>
              <a:t>Inpatient care</a:t>
            </a:r>
          </a:p>
        </p:txBody>
      </p:sp>
      <p:sp>
        <p:nvSpPr>
          <p:cNvPr id="11" name="TextBox 10">
            <a:extLst>
              <a:ext uri="{FF2B5EF4-FFF2-40B4-BE49-F238E27FC236}">
                <a16:creationId xmlns:a16="http://schemas.microsoft.com/office/drawing/2014/main" id="{C6FA7B31-A1F1-94DD-986A-2C7BC8DADAE7}"/>
              </a:ext>
            </a:extLst>
          </p:cNvPr>
          <p:cNvSpPr txBox="1"/>
          <p:nvPr/>
        </p:nvSpPr>
        <p:spPr>
          <a:xfrm>
            <a:off x="5629595" y="3528956"/>
            <a:ext cx="1018227" cy="600164"/>
          </a:xfrm>
          <a:prstGeom prst="rect">
            <a:avLst/>
          </a:prstGeom>
          <a:noFill/>
        </p:spPr>
        <p:txBody>
          <a:bodyPr wrap="none" rtlCol="0">
            <a:spAutoFit/>
          </a:bodyPr>
          <a:lstStyle/>
          <a:p>
            <a:r>
              <a:rPr lang="en-US" sz="1100" dirty="0">
                <a:solidFill>
                  <a:schemeClr val="bg1"/>
                </a:solidFill>
              </a:rPr>
              <a:t>14.5 beds fully</a:t>
            </a:r>
          </a:p>
          <a:p>
            <a:r>
              <a:rPr lang="en-US" sz="1100" dirty="0">
                <a:solidFill>
                  <a:schemeClr val="bg1"/>
                </a:solidFill>
              </a:rPr>
              <a:t>dedicated to </a:t>
            </a:r>
          </a:p>
          <a:p>
            <a:r>
              <a:rPr lang="en-US" sz="1100" dirty="0">
                <a:solidFill>
                  <a:schemeClr val="bg1"/>
                </a:solidFill>
              </a:rPr>
              <a:t>Inpatient care</a:t>
            </a:r>
          </a:p>
        </p:txBody>
      </p:sp>
      <p:sp>
        <p:nvSpPr>
          <p:cNvPr id="14" name="TextBox 13">
            <a:extLst>
              <a:ext uri="{FF2B5EF4-FFF2-40B4-BE49-F238E27FC236}">
                <a16:creationId xmlns:a16="http://schemas.microsoft.com/office/drawing/2014/main" id="{4F5CC5BA-0680-0339-44C1-079F6817F97F}"/>
              </a:ext>
            </a:extLst>
          </p:cNvPr>
          <p:cNvSpPr txBox="1"/>
          <p:nvPr/>
        </p:nvSpPr>
        <p:spPr>
          <a:xfrm>
            <a:off x="6538510" y="3123307"/>
            <a:ext cx="1018227" cy="600164"/>
          </a:xfrm>
          <a:prstGeom prst="rect">
            <a:avLst/>
          </a:prstGeom>
          <a:noFill/>
        </p:spPr>
        <p:txBody>
          <a:bodyPr wrap="none" rtlCol="0">
            <a:spAutoFit/>
          </a:bodyPr>
          <a:lstStyle/>
          <a:p>
            <a:r>
              <a:rPr lang="en-US" sz="1100" dirty="0">
                <a:solidFill>
                  <a:schemeClr val="bg1"/>
                </a:solidFill>
              </a:rPr>
              <a:t>16.5 beds fully</a:t>
            </a:r>
          </a:p>
          <a:p>
            <a:r>
              <a:rPr lang="en-US" sz="1100" dirty="0">
                <a:solidFill>
                  <a:schemeClr val="bg1"/>
                </a:solidFill>
              </a:rPr>
              <a:t>dedicated to </a:t>
            </a:r>
          </a:p>
          <a:p>
            <a:r>
              <a:rPr lang="en-US" sz="1100" dirty="0">
                <a:solidFill>
                  <a:schemeClr val="bg1"/>
                </a:solidFill>
              </a:rPr>
              <a:t>Inpatient care</a:t>
            </a:r>
          </a:p>
        </p:txBody>
      </p:sp>
      <p:graphicFrame>
        <p:nvGraphicFramePr>
          <p:cNvPr id="7" name="Chart 6">
            <a:extLst>
              <a:ext uri="{FF2B5EF4-FFF2-40B4-BE49-F238E27FC236}">
                <a16:creationId xmlns:a16="http://schemas.microsoft.com/office/drawing/2014/main" id="{4C121BA6-430F-BEA1-614C-6F52848CC7ED}"/>
              </a:ext>
            </a:extLst>
          </p:cNvPr>
          <p:cNvGraphicFramePr>
            <a:graphicFrameLocks/>
          </p:cNvGraphicFramePr>
          <p:nvPr>
            <p:extLst>
              <p:ext uri="{D42A27DB-BD31-4B8C-83A1-F6EECF244321}">
                <p14:modId xmlns:p14="http://schemas.microsoft.com/office/powerpoint/2010/main" val="1879304365"/>
              </p:ext>
            </p:extLst>
          </p:nvPr>
        </p:nvGraphicFramePr>
        <p:xfrm>
          <a:off x="295564" y="1489699"/>
          <a:ext cx="8552872" cy="4624774"/>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0A882B0C-9849-FC85-315A-883197CA315F}"/>
              </a:ext>
            </a:extLst>
          </p:cNvPr>
          <p:cNvSpPr/>
          <p:nvPr/>
        </p:nvSpPr>
        <p:spPr>
          <a:xfrm rot="19592147">
            <a:off x="1893773" y="2794443"/>
            <a:ext cx="2487659" cy="853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26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0CB89-7FAE-4B78-43F0-DEB5089BE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5AA98A-6817-19F9-59E8-C288F53499DA}"/>
              </a:ext>
            </a:extLst>
          </p:cNvPr>
          <p:cNvSpPr>
            <a:spLocks noGrp="1"/>
          </p:cNvSpPr>
          <p:nvPr>
            <p:ph type="title"/>
          </p:nvPr>
        </p:nvSpPr>
        <p:spPr>
          <a:xfrm>
            <a:off x="413266" y="57881"/>
            <a:ext cx="8229600" cy="1143000"/>
          </a:xfrm>
        </p:spPr>
        <p:txBody>
          <a:bodyPr>
            <a:normAutofit/>
          </a:bodyPr>
          <a:lstStyle/>
          <a:p>
            <a:r>
              <a:rPr lang="en-US" sz="4000" dirty="0"/>
              <a:t>Boarding Impact</a:t>
            </a:r>
          </a:p>
        </p:txBody>
      </p:sp>
      <p:sp>
        <p:nvSpPr>
          <p:cNvPr id="3" name="TextBox 2">
            <a:extLst>
              <a:ext uri="{FF2B5EF4-FFF2-40B4-BE49-F238E27FC236}">
                <a16:creationId xmlns:a16="http://schemas.microsoft.com/office/drawing/2014/main" id="{20FFEA36-B948-A82F-54EF-C7E687ABC835}"/>
              </a:ext>
            </a:extLst>
          </p:cNvPr>
          <p:cNvSpPr txBox="1"/>
          <p:nvPr/>
        </p:nvSpPr>
        <p:spPr>
          <a:xfrm>
            <a:off x="2502166" y="4768136"/>
            <a:ext cx="982961" cy="600164"/>
          </a:xfrm>
          <a:prstGeom prst="rect">
            <a:avLst/>
          </a:prstGeom>
          <a:noFill/>
        </p:spPr>
        <p:txBody>
          <a:bodyPr wrap="none" rtlCol="0">
            <a:spAutoFit/>
          </a:bodyPr>
          <a:lstStyle/>
          <a:p>
            <a:r>
              <a:rPr lang="en-US" sz="1100" dirty="0">
                <a:solidFill>
                  <a:schemeClr val="bg1"/>
                </a:solidFill>
              </a:rPr>
              <a:t>10 beds fully</a:t>
            </a:r>
          </a:p>
          <a:p>
            <a:r>
              <a:rPr lang="en-US" sz="1100" dirty="0">
                <a:solidFill>
                  <a:schemeClr val="bg1"/>
                </a:solidFill>
              </a:rPr>
              <a:t>dedicated to </a:t>
            </a:r>
          </a:p>
          <a:p>
            <a:r>
              <a:rPr lang="en-US" sz="1100" dirty="0">
                <a:solidFill>
                  <a:schemeClr val="bg1"/>
                </a:solidFill>
              </a:rPr>
              <a:t>Inpatient care</a:t>
            </a:r>
          </a:p>
        </p:txBody>
      </p:sp>
      <p:sp>
        <p:nvSpPr>
          <p:cNvPr id="8" name="TextBox 7">
            <a:extLst>
              <a:ext uri="{FF2B5EF4-FFF2-40B4-BE49-F238E27FC236}">
                <a16:creationId xmlns:a16="http://schemas.microsoft.com/office/drawing/2014/main" id="{03FEFBD1-2074-D9D4-1A22-F093A8D8E746}"/>
              </a:ext>
            </a:extLst>
          </p:cNvPr>
          <p:cNvSpPr txBox="1"/>
          <p:nvPr/>
        </p:nvSpPr>
        <p:spPr>
          <a:xfrm>
            <a:off x="3545105" y="4167972"/>
            <a:ext cx="982961" cy="600164"/>
          </a:xfrm>
          <a:prstGeom prst="rect">
            <a:avLst/>
          </a:prstGeom>
          <a:noFill/>
        </p:spPr>
        <p:txBody>
          <a:bodyPr wrap="none" rtlCol="0">
            <a:spAutoFit/>
          </a:bodyPr>
          <a:lstStyle/>
          <a:p>
            <a:r>
              <a:rPr lang="en-US" sz="1100" dirty="0">
                <a:solidFill>
                  <a:schemeClr val="bg1"/>
                </a:solidFill>
              </a:rPr>
              <a:t>13 beds fully</a:t>
            </a:r>
          </a:p>
          <a:p>
            <a:r>
              <a:rPr lang="en-US" sz="1100" dirty="0">
                <a:solidFill>
                  <a:schemeClr val="bg1"/>
                </a:solidFill>
              </a:rPr>
              <a:t>dedicated to </a:t>
            </a:r>
          </a:p>
          <a:p>
            <a:r>
              <a:rPr lang="en-US" sz="1100" dirty="0">
                <a:solidFill>
                  <a:schemeClr val="bg1"/>
                </a:solidFill>
              </a:rPr>
              <a:t>Inpatient care</a:t>
            </a:r>
          </a:p>
        </p:txBody>
      </p:sp>
      <p:sp>
        <p:nvSpPr>
          <p:cNvPr id="9" name="TextBox 8">
            <a:extLst>
              <a:ext uri="{FF2B5EF4-FFF2-40B4-BE49-F238E27FC236}">
                <a16:creationId xmlns:a16="http://schemas.microsoft.com/office/drawing/2014/main" id="{6DB28BD3-70B5-CE19-1C28-89C883E854A3}"/>
              </a:ext>
            </a:extLst>
          </p:cNvPr>
          <p:cNvSpPr txBox="1"/>
          <p:nvPr/>
        </p:nvSpPr>
        <p:spPr>
          <a:xfrm>
            <a:off x="1274755" y="4826628"/>
            <a:ext cx="982961" cy="600164"/>
          </a:xfrm>
          <a:prstGeom prst="rect">
            <a:avLst/>
          </a:prstGeom>
          <a:noFill/>
        </p:spPr>
        <p:txBody>
          <a:bodyPr wrap="none" rtlCol="0">
            <a:spAutoFit/>
          </a:bodyPr>
          <a:lstStyle/>
          <a:p>
            <a:r>
              <a:rPr lang="en-US" sz="1100" dirty="0">
                <a:solidFill>
                  <a:schemeClr val="bg1"/>
                </a:solidFill>
              </a:rPr>
              <a:t>9 beds fully</a:t>
            </a:r>
          </a:p>
          <a:p>
            <a:r>
              <a:rPr lang="en-US" sz="1100" dirty="0">
                <a:solidFill>
                  <a:schemeClr val="bg1"/>
                </a:solidFill>
              </a:rPr>
              <a:t>dedicated to </a:t>
            </a:r>
          </a:p>
          <a:p>
            <a:r>
              <a:rPr lang="en-US" sz="1100" dirty="0">
                <a:solidFill>
                  <a:schemeClr val="bg1"/>
                </a:solidFill>
              </a:rPr>
              <a:t>Inpatient care</a:t>
            </a:r>
          </a:p>
        </p:txBody>
      </p:sp>
      <p:sp>
        <p:nvSpPr>
          <p:cNvPr id="10" name="TextBox 9">
            <a:extLst>
              <a:ext uri="{FF2B5EF4-FFF2-40B4-BE49-F238E27FC236}">
                <a16:creationId xmlns:a16="http://schemas.microsoft.com/office/drawing/2014/main" id="{F1AA987B-68B9-C2E7-9153-BEB06195E0B0}"/>
              </a:ext>
            </a:extLst>
          </p:cNvPr>
          <p:cNvSpPr txBox="1"/>
          <p:nvPr/>
        </p:nvSpPr>
        <p:spPr>
          <a:xfrm>
            <a:off x="4588044" y="3614810"/>
            <a:ext cx="1018227" cy="600164"/>
          </a:xfrm>
          <a:prstGeom prst="rect">
            <a:avLst/>
          </a:prstGeom>
          <a:noFill/>
        </p:spPr>
        <p:txBody>
          <a:bodyPr wrap="none" rtlCol="0">
            <a:spAutoFit/>
          </a:bodyPr>
          <a:lstStyle/>
          <a:p>
            <a:r>
              <a:rPr lang="en-US" sz="1100" dirty="0">
                <a:solidFill>
                  <a:schemeClr val="bg1"/>
                </a:solidFill>
              </a:rPr>
              <a:t>14.4 beds fully</a:t>
            </a:r>
          </a:p>
          <a:p>
            <a:r>
              <a:rPr lang="en-US" sz="1100" dirty="0">
                <a:solidFill>
                  <a:schemeClr val="bg1"/>
                </a:solidFill>
              </a:rPr>
              <a:t>dedicated to </a:t>
            </a:r>
          </a:p>
          <a:p>
            <a:r>
              <a:rPr lang="en-US" sz="1100" dirty="0">
                <a:solidFill>
                  <a:schemeClr val="bg1"/>
                </a:solidFill>
              </a:rPr>
              <a:t>Inpatient care</a:t>
            </a:r>
          </a:p>
        </p:txBody>
      </p:sp>
      <p:sp>
        <p:nvSpPr>
          <p:cNvPr id="11" name="TextBox 10">
            <a:extLst>
              <a:ext uri="{FF2B5EF4-FFF2-40B4-BE49-F238E27FC236}">
                <a16:creationId xmlns:a16="http://schemas.microsoft.com/office/drawing/2014/main" id="{EFDC3638-AD82-6F26-E36D-E817AB69DEC3}"/>
              </a:ext>
            </a:extLst>
          </p:cNvPr>
          <p:cNvSpPr txBox="1"/>
          <p:nvPr/>
        </p:nvSpPr>
        <p:spPr>
          <a:xfrm>
            <a:off x="5629595" y="3528956"/>
            <a:ext cx="1018227" cy="600164"/>
          </a:xfrm>
          <a:prstGeom prst="rect">
            <a:avLst/>
          </a:prstGeom>
          <a:noFill/>
        </p:spPr>
        <p:txBody>
          <a:bodyPr wrap="none" rtlCol="0">
            <a:spAutoFit/>
          </a:bodyPr>
          <a:lstStyle/>
          <a:p>
            <a:r>
              <a:rPr lang="en-US" sz="1100" dirty="0">
                <a:solidFill>
                  <a:schemeClr val="bg1"/>
                </a:solidFill>
              </a:rPr>
              <a:t>14.5 beds fully</a:t>
            </a:r>
          </a:p>
          <a:p>
            <a:r>
              <a:rPr lang="en-US" sz="1100" dirty="0">
                <a:solidFill>
                  <a:schemeClr val="bg1"/>
                </a:solidFill>
              </a:rPr>
              <a:t>dedicated to </a:t>
            </a:r>
          </a:p>
          <a:p>
            <a:r>
              <a:rPr lang="en-US" sz="1100" dirty="0">
                <a:solidFill>
                  <a:schemeClr val="bg1"/>
                </a:solidFill>
              </a:rPr>
              <a:t>Inpatient care</a:t>
            </a:r>
          </a:p>
        </p:txBody>
      </p:sp>
      <p:sp>
        <p:nvSpPr>
          <p:cNvPr id="14" name="TextBox 13">
            <a:extLst>
              <a:ext uri="{FF2B5EF4-FFF2-40B4-BE49-F238E27FC236}">
                <a16:creationId xmlns:a16="http://schemas.microsoft.com/office/drawing/2014/main" id="{A853E82D-B2CF-8976-7C46-6862BABF5B20}"/>
              </a:ext>
            </a:extLst>
          </p:cNvPr>
          <p:cNvSpPr txBox="1"/>
          <p:nvPr/>
        </p:nvSpPr>
        <p:spPr>
          <a:xfrm>
            <a:off x="6538510" y="3123307"/>
            <a:ext cx="1018227" cy="600164"/>
          </a:xfrm>
          <a:prstGeom prst="rect">
            <a:avLst/>
          </a:prstGeom>
          <a:noFill/>
        </p:spPr>
        <p:txBody>
          <a:bodyPr wrap="none" rtlCol="0">
            <a:spAutoFit/>
          </a:bodyPr>
          <a:lstStyle/>
          <a:p>
            <a:r>
              <a:rPr lang="en-US" sz="1100" dirty="0">
                <a:solidFill>
                  <a:schemeClr val="bg1"/>
                </a:solidFill>
              </a:rPr>
              <a:t>16.5 beds fully</a:t>
            </a:r>
          </a:p>
          <a:p>
            <a:r>
              <a:rPr lang="en-US" sz="1100" dirty="0">
                <a:solidFill>
                  <a:schemeClr val="bg1"/>
                </a:solidFill>
              </a:rPr>
              <a:t>dedicated to </a:t>
            </a:r>
          </a:p>
          <a:p>
            <a:r>
              <a:rPr lang="en-US" sz="1100" dirty="0">
                <a:solidFill>
                  <a:schemeClr val="bg1"/>
                </a:solidFill>
              </a:rPr>
              <a:t>Inpatient care</a:t>
            </a:r>
          </a:p>
        </p:txBody>
      </p:sp>
      <p:graphicFrame>
        <p:nvGraphicFramePr>
          <p:cNvPr id="5" name="Chart 4">
            <a:extLst>
              <a:ext uri="{FF2B5EF4-FFF2-40B4-BE49-F238E27FC236}">
                <a16:creationId xmlns:a16="http://schemas.microsoft.com/office/drawing/2014/main" id="{B598CB92-04BD-DFBC-D743-E0739BB6DD32}"/>
              </a:ext>
            </a:extLst>
          </p:cNvPr>
          <p:cNvGraphicFramePr>
            <a:graphicFrameLocks/>
          </p:cNvGraphicFramePr>
          <p:nvPr>
            <p:extLst>
              <p:ext uri="{D42A27DB-BD31-4B8C-83A1-F6EECF244321}">
                <p14:modId xmlns:p14="http://schemas.microsoft.com/office/powerpoint/2010/main" val="723215611"/>
              </p:ext>
            </p:extLst>
          </p:nvPr>
        </p:nvGraphicFramePr>
        <p:xfrm>
          <a:off x="413266" y="1625600"/>
          <a:ext cx="8518298" cy="43595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096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D2AA5-D9BE-1BD1-5023-1E723B2A13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F1D0AC-B295-E6AE-F262-0D2F70936B3B}"/>
              </a:ext>
            </a:extLst>
          </p:cNvPr>
          <p:cNvSpPr>
            <a:spLocks noGrp="1"/>
          </p:cNvSpPr>
          <p:nvPr>
            <p:ph type="title"/>
          </p:nvPr>
        </p:nvSpPr>
        <p:spPr>
          <a:xfrm>
            <a:off x="413266" y="57881"/>
            <a:ext cx="8229600" cy="1143000"/>
          </a:xfrm>
        </p:spPr>
        <p:txBody>
          <a:bodyPr>
            <a:normAutofit/>
          </a:bodyPr>
          <a:lstStyle/>
          <a:p>
            <a:r>
              <a:rPr lang="en-US" sz="4000" dirty="0"/>
              <a:t>Boarding Impact</a:t>
            </a:r>
          </a:p>
        </p:txBody>
      </p:sp>
      <p:sp>
        <p:nvSpPr>
          <p:cNvPr id="3" name="TextBox 2">
            <a:extLst>
              <a:ext uri="{FF2B5EF4-FFF2-40B4-BE49-F238E27FC236}">
                <a16:creationId xmlns:a16="http://schemas.microsoft.com/office/drawing/2014/main" id="{40F84C95-0903-82C9-E75E-1001001FFE21}"/>
              </a:ext>
            </a:extLst>
          </p:cNvPr>
          <p:cNvSpPr txBox="1"/>
          <p:nvPr/>
        </p:nvSpPr>
        <p:spPr>
          <a:xfrm>
            <a:off x="2502166" y="4768136"/>
            <a:ext cx="982961" cy="600164"/>
          </a:xfrm>
          <a:prstGeom prst="rect">
            <a:avLst/>
          </a:prstGeom>
          <a:noFill/>
        </p:spPr>
        <p:txBody>
          <a:bodyPr wrap="none" rtlCol="0">
            <a:spAutoFit/>
          </a:bodyPr>
          <a:lstStyle/>
          <a:p>
            <a:r>
              <a:rPr lang="en-US" sz="1100" dirty="0">
                <a:solidFill>
                  <a:schemeClr val="bg1"/>
                </a:solidFill>
              </a:rPr>
              <a:t>10 beds fully</a:t>
            </a:r>
          </a:p>
          <a:p>
            <a:r>
              <a:rPr lang="en-US" sz="1100" dirty="0">
                <a:solidFill>
                  <a:schemeClr val="bg1"/>
                </a:solidFill>
              </a:rPr>
              <a:t>dedicated to </a:t>
            </a:r>
          </a:p>
          <a:p>
            <a:r>
              <a:rPr lang="en-US" sz="1100" dirty="0">
                <a:solidFill>
                  <a:schemeClr val="bg1"/>
                </a:solidFill>
              </a:rPr>
              <a:t>Inpatient care</a:t>
            </a:r>
          </a:p>
        </p:txBody>
      </p:sp>
      <p:sp>
        <p:nvSpPr>
          <p:cNvPr id="8" name="TextBox 7">
            <a:extLst>
              <a:ext uri="{FF2B5EF4-FFF2-40B4-BE49-F238E27FC236}">
                <a16:creationId xmlns:a16="http://schemas.microsoft.com/office/drawing/2014/main" id="{A3EC40CC-6E23-5F47-BA3C-D0386C430058}"/>
              </a:ext>
            </a:extLst>
          </p:cNvPr>
          <p:cNvSpPr txBox="1"/>
          <p:nvPr/>
        </p:nvSpPr>
        <p:spPr>
          <a:xfrm>
            <a:off x="3545105" y="4167972"/>
            <a:ext cx="982961" cy="600164"/>
          </a:xfrm>
          <a:prstGeom prst="rect">
            <a:avLst/>
          </a:prstGeom>
          <a:noFill/>
        </p:spPr>
        <p:txBody>
          <a:bodyPr wrap="none" rtlCol="0">
            <a:spAutoFit/>
          </a:bodyPr>
          <a:lstStyle/>
          <a:p>
            <a:r>
              <a:rPr lang="en-US" sz="1100" dirty="0">
                <a:solidFill>
                  <a:schemeClr val="bg1"/>
                </a:solidFill>
              </a:rPr>
              <a:t>13 beds fully</a:t>
            </a:r>
          </a:p>
          <a:p>
            <a:r>
              <a:rPr lang="en-US" sz="1100" dirty="0">
                <a:solidFill>
                  <a:schemeClr val="bg1"/>
                </a:solidFill>
              </a:rPr>
              <a:t>dedicated to </a:t>
            </a:r>
          </a:p>
          <a:p>
            <a:r>
              <a:rPr lang="en-US" sz="1100" dirty="0">
                <a:solidFill>
                  <a:schemeClr val="bg1"/>
                </a:solidFill>
              </a:rPr>
              <a:t>Inpatient care</a:t>
            </a:r>
          </a:p>
        </p:txBody>
      </p:sp>
      <p:sp>
        <p:nvSpPr>
          <p:cNvPr id="9" name="TextBox 8">
            <a:extLst>
              <a:ext uri="{FF2B5EF4-FFF2-40B4-BE49-F238E27FC236}">
                <a16:creationId xmlns:a16="http://schemas.microsoft.com/office/drawing/2014/main" id="{552C432D-83B6-29A2-4A80-B00CF942781D}"/>
              </a:ext>
            </a:extLst>
          </p:cNvPr>
          <p:cNvSpPr txBox="1"/>
          <p:nvPr/>
        </p:nvSpPr>
        <p:spPr>
          <a:xfrm>
            <a:off x="1274755" y="4826628"/>
            <a:ext cx="982961" cy="600164"/>
          </a:xfrm>
          <a:prstGeom prst="rect">
            <a:avLst/>
          </a:prstGeom>
          <a:noFill/>
        </p:spPr>
        <p:txBody>
          <a:bodyPr wrap="none" rtlCol="0">
            <a:spAutoFit/>
          </a:bodyPr>
          <a:lstStyle/>
          <a:p>
            <a:r>
              <a:rPr lang="en-US" sz="1100" dirty="0">
                <a:solidFill>
                  <a:schemeClr val="bg1"/>
                </a:solidFill>
              </a:rPr>
              <a:t>9 beds fully</a:t>
            </a:r>
          </a:p>
          <a:p>
            <a:r>
              <a:rPr lang="en-US" sz="1100" dirty="0">
                <a:solidFill>
                  <a:schemeClr val="bg1"/>
                </a:solidFill>
              </a:rPr>
              <a:t>dedicated to </a:t>
            </a:r>
          </a:p>
          <a:p>
            <a:r>
              <a:rPr lang="en-US" sz="1100" dirty="0">
                <a:solidFill>
                  <a:schemeClr val="bg1"/>
                </a:solidFill>
              </a:rPr>
              <a:t>Inpatient care</a:t>
            </a:r>
          </a:p>
        </p:txBody>
      </p:sp>
      <p:sp>
        <p:nvSpPr>
          <p:cNvPr id="10" name="TextBox 9">
            <a:extLst>
              <a:ext uri="{FF2B5EF4-FFF2-40B4-BE49-F238E27FC236}">
                <a16:creationId xmlns:a16="http://schemas.microsoft.com/office/drawing/2014/main" id="{E76C2CC6-AF53-39E3-9C07-419BB21AE809}"/>
              </a:ext>
            </a:extLst>
          </p:cNvPr>
          <p:cNvSpPr txBox="1"/>
          <p:nvPr/>
        </p:nvSpPr>
        <p:spPr>
          <a:xfrm>
            <a:off x="4588044" y="3614810"/>
            <a:ext cx="1018227" cy="600164"/>
          </a:xfrm>
          <a:prstGeom prst="rect">
            <a:avLst/>
          </a:prstGeom>
          <a:noFill/>
        </p:spPr>
        <p:txBody>
          <a:bodyPr wrap="none" rtlCol="0">
            <a:spAutoFit/>
          </a:bodyPr>
          <a:lstStyle/>
          <a:p>
            <a:r>
              <a:rPr lang="en-US" sz="1100" dirty="0">
                <a:solidFill>
                  <a:schemeClr val="bg1"/>
                </a:solidFill>
              </a:rPr>
              <a:t>14.4 beds fully</a:t>
            </a:r>
          </a:p>
          <a:p>
            <a:r>
              <a:rPr lang="en-US" sz="1100" dirty="0">
                <a:solidFill>
                  <a:schemeClr val="bg1"/>
                </a:solidFill>
              </a:rPr>
              <a:t>dedicated to </a:t>
            </a:r>
          </a:p>
          <a:p>
            <a:r>
              <a:rPr lang="en-US" sz="1100" dirty="0">
                <a:solidFill>
                  <a:schemeClr val="bg1"/>
                </a:solidFill>
              </a:rPr>
              <a:t>Inpatient care</a:t>
            </a:r>
          </a:p>
        </p:txBody>
      </p:sp>
      <p:sp>
        <p:nvSpPr>
          <p:cNvPr id="11" name="TextBox 10">
            <a:extLst>
              <a:ext uri="{FF2B5EF4-FFF2-40B4-BE49-F238E27FC236}">
                <a16:creationId xmlns:a16="http://schemas.microsoft.com/office/drawing/2014/main" id="{C9AF28D7-2A17-2CCB-84AD-EA2CE4BABCCA}"/>
              </a:ext>
            </a:extLst>
          </p:cNvPr>
          <p:cNvSpPr txBox="1"/>
          <p:nvPr/>
        </p:nvSpPr>
        <p:spPr>
          <a:xfrm>
            <a:off x="5629595" y="3528956"/>
            <a:ext cx="1018227" cy="600164"/>
          </a:xfrm>
          <a:prstGeom prst="rect">
            <a:avLst/>
          </a:prstGeom>
          <a:noFill/>
        </p:spPr>
        <p:txBody>
          <a:bodyPr wrap="none" rtlCol="0">
            <a:spAutoFit/>
          </a:bodyPr>
          <a:lstStyle/>
          <a:p>
            <a:r>
              <a:rPr lang="en-US" sz="1100" dirty="0">
                <a:solidFill>
                  <a:schemeClr val="bg1"/>
                </a:solidFill>
              </a:rPr>
              <a:t>14.5 beds fully</a:t>
            </a:r>
          </a:p>
          <a:p>
            <a:r>
              <a:rPr lang="en-US" sz="1100" dirty="0">
                <a:solidFill>
                  <a:schemeClr val="bg1"/>
                </a:solidFill>
              </a:rPr>
              <a:t>dedicated to </a:t>
            </a:r>
          </a:p>
          <a:p>
            <a:r>
              <a:rPr lang="en-US" sz="1100" dirty="0">
                <a:solidFill>
                  <a:schemeClr val="bg1"/>
                </a:solidFill>
              </a:rPr>
              <a:t>Inpatient care</a:t>
            </a:r>
          </a:p>
        </p:txBody>
      </p:sp>
      <p:sp>
        <p:nvSpPr>
          <p:cNvPr id="14" name="TextBox 13">
            <a:extLst>
              <a:ext uri="{FF2B5EF4-FFF2-40B4-BE49-F238E27FC236}">
                <a16:creationId xmlns:a16="http://schemas.microsoft.com/office/drawing/2014/main" id="{621AE89F-FC08-87FB-DF4F-A735180CD15C}"/>
              </a:ext>
            </a:extLst>
          </p:cNvPr>
          <p:cNvSpPr txBox="1"/>
          <p:nvPr/>
        </p:nvSpPr>
        <p:spPr>
          <a:xfrm>
            <a:off x="6538510" y="3123307"/>
            <a:ext cx="1018227" cy="600164"/>
          </a:xfrm>
          <a:prstGeom prst="rect">
            <a:avLst/>
          </a:prstGeom>
          <a:noFill/>
        </p:spPr>
        <p:txBody>
          <a:bodyPr wrap="none" rtlCol="0">
            <a:spAutoFit/>
          </a:bodyPr>
          <a:lstStyle/>
          <a:p>
            <a:r>
              <a:rPr lang="en-US" sz="1100" dirty="0">
                <a:solidFill>
                  <a:schemeClr val="bg1"/>
                </a:solidFill>
              </a:rPr>
              <a:t>16.5 beds fully</a:t>
            </a:r>
          </a:p>
          <a:p>
            <a:r>
              <a:rPr lang="en-US" sz="1100" dirty="0">
                <a:solidFill>
                  <a:schemeClr val="bg1"/>
                </a:solidFill>
              </a:rPr>
              <a:t>dedicated to </a:t>
            </a:r>
          </a:p>
          <a:p>
            <a:r>
              <a:rPr lang="en-US" sz="1100" dirty="0">
                <a:solidFill>
                  <a:schemeClr val="bg1"/>
                </a:solidFill>
              </a:rPr>
              <a:t>Inpatient care</a:t>
            </a:r>
          </a:p>
        </p:txBody>
      </p:sp>
      <p:graphicFrame>
        <p:nvGraphicFramePr>
          <p:cNvPr id="4" name="Chart 3">
            <a:extLst>
              <a:ext uri="{FF2B5EF4-FFF2-40B4-BE49-F238E27FC236}">
                <a16:creationId xmlns:a16="http://schemas.microsoft.com/office/drawing/2014/main" id="{5A42B7AC-6E96-A457-F213-A7D148AF9674}"/>
              </a:ext>
            </a:extLst>
          </p:cNvPr>
          <p:cNvGraphicFramePr>
            <a:graphicFrameLocks/>
          </p:cNvGraphicFramePr>
          <p:nvPr>
            <p:extLst>
              <p:ext uri="{D42A27DB-BD31-4B8C-83A1-F6EECF244321}">
                <p14:modId xmlns:p14="http://schemas.microsoft.com/office/powerpoint/2010/main" val="3621246005"/>
              </p:ext>
            </p:extLst>
          </p:nvPr>
        </p:nvGraphicFramePr>
        <p:xfrm>
          <a:off x="413267" y="1489701"/>
          <a:ext cx="8342806" cy="44308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953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10EB9-56FD-2446-1A3E-7E96CE6B0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8E165-E520-965C-A4C5-EA6D9B8895F8}"/>
              </a:ext>
            </a:extLst>
          </p:cNvPr>
          <p:cNvSpPr>
            <a:spLocks noGrp="1"/>
          </p:cNvSpPr>
          <p:nvPr>
            <p:ph type="title"/>
          </p:nvPr>
        </p:nvSpPr>
        <p:spPr>
          <a:xfrm>
            <a:off x="282237" y="157774"/>
            <a:ext cx="8229600" cy="1143000"/>
          </a:xfrm>
        </p:spPr>
        <p:txBody>
          <a:bodyPr>
            <a:normAutofit/>
          </a:bodyPr>
          <a:lstStyle/>
          <a:p>
            <a:r>
              <a:rPr lang="en-US" sz="4000" dirty="0"/>
              <a:t>LOS Behavioral Health: Average </a:t>
            </a:r>
          </a:p>
        </p:txBody>
      </p:sp>
      <p:sp>
        <p:nvSpPr>
          <p:cNvPr id="6" name="TextBox 5">
            <a:extLst>
              <a:ext uri="{FF2B5EF4-FFF2-40B4-BE49-F238E27FC236}">
                <a16:creationId xmlns:a16="http://schemas.microsoft.com/office/drawing/2014/main" id="{A5813F5F-7758-EB1A-4B05-1F3086572F5C}"/>
              </a:ext>
            </a:extLst>
          </p:cNvPr>
          <p:cNvSpPr txBox="1"/>
          <p:nvPr/>
        </p:nvSpPr>
        <p:spPr>
          <a:xfrm>
            <a:off x="567155" y="1584497"/>
            <a:ext cx="8230651" cy="461665"/>
          </a:xfrm>
          <a:prstGeom prst="rect">
            <a:avLst/>
          </a:prstGeom>
          <a:noFill/>
        </p:spPr>
        <p:txBody>
          <a:bodyPr wrap="none" rtlCol="0">
            <a:spAutoFit/>
          </a:bodyPr>
          <a:lstStyle/>
          <a:p>
            <a:r>
              <a:rPr lang="en-US" sz="2400" b="1" dirty="0"/>
              <a:t>Behavioral Health Patients = 6.3% of Arrivals or 4,400 patients</a:t>
            </a:r>
          </a:p>
        </p:txBody>
      </p:sp>
      <p:graphicFrame>
        <p:nvGraphicFramePr>
          <p:cNvPr id="9" name="Content Placeholder 3">
            <a:extLst>
              <a:ext uri="{FF2B5EF4-FFF2-40B4-BE49-F238E27FC236}">
                <a16:creationId xmlns:a16="http://schemas.microsoft.com/office/drawing/2014/main" id="{E42DFBC6-B8D3-4799-E01E-EE6E5A804323}"/>
              </a:ext>
            </a:extLst>
          </p:cNvPr>
          <p:cNvGraphicFramePr>
            <a:graphicFrameLocks noGrp="1"/>
          </p:cNvGraphicFramePr>
          <p:nvPr>
            <p:ph idx="1"/>
            <p:extLst>
              <p:ext uri="{D42A27DB-BD31-4B8C-83A1-F6EECF244321}">
                <p14:modId xmlns:p14="http://schemas.microsoft.com/office/powerpoint/2010/main" val="1699114450"/>
              </p:ext>
            </p:extLst>
          </p:nvPr>
        </p:nvGraphicFramePr>
        <p:xfrm>
          <a:off x="278400" y="2046162"/>
          <a:ext cx="8519405" cy="4389144"/>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a:extLst>
              <a:ext uri="{FF2B5EF4-FFF2-40B4-BE49-F238E27FC236}">
                <a16:creationId xmlns:a16="http://schemas.microsoft.com/office/drawing/2014/main" id="{E0534F60-C89D-38D9-236F-DEC9650CE008}"/>
              </a:ext>
            </a:extLst>
          </p:cNvPr>
          <p:cNvCxnSpPr>
            <a:cxnSpLocks/>
          </p:cNvCxnSpPr>
          <p:nvPr/>
        </p:nvCxnSpPr>
        <p:spPr>
          <a:xfrm flipV="1">
            <a:off x="8632815" y="1631791"/>
            <a:ext cx="0" cy="367076"/>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162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BBC7D-BDD0-14D8-D19A-35851B868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1E902-D4E5-4507-6173-F70910DA792D}"/>
              </a:ext>
            </a:extLst>
          </p:cNvPr>
          <p:cNvSpPr>
            <a:spLocks noGrp="1"/>
          </p:cNvSpPr>
          <p:nvPr>
            <p:ph type="title"/>
          </p:nvPr>
        </p:nvSpPr>
        <p:spPr/>
        <p:txBody>
          <a:bodyPr/>
          <a:lstStyle/>
          <a:p>
            <a:r>
              <a:rPr lang="en-US" dirty="0"/>
              <a:t>Updates</a:t>
            </a:r>
          </a:p>
        </p:txBody>
      </p:sp>
      <p:sp>
        <p:nvSpPr>
          <p:cNvPr id="4" name="TextBox 3">
            <a:extLst>
              <a:ext uri="{FF2B5EF4-FFF2-40B4-BE49-F238E27FC236}">
                <a16:creationId xmlns:a16="http://schemas.microsoft.com/office/drawing/2014/main" id="{65ED16AA-56EF-B3E7-5251-83A6451375E9}"/>
              </a:ext>
            </a:extLst>
          </p:cNvPr>
          <p:cNvSpPr txBox="1"/>
          <p:nvPr/>
        </p:nvSpPr>
        <p:spPr>
          <a:xfrm>
            <a:off x="1709366" y="4888694"/>
            <a:ext cx="5725270" cy="830997"/>
          </a:xfrm>
          <a:prstGeom prst="rect">
            <a:avLst/>
          </a:prstGeom>
          <a:noFill/>
        </p:spPr>
        <p:txBody>
          <a:bodyPr wrap="square" rtlCol="0">
            <a:spAutoFit/>
          </a:bodyPr>
          <a:lstStyle/>
          <a:p>
            <a:pPr algn="ctr"/>
            <a:r>
              <a:rPr lang="en-US" sz="2400" b="1" i="1" dirty="0">
                <a:solidFill>
                  <a:srgbClr val="C00000"/>
                </a:solidFill>
              </a:rPr>
              <a:t>How does the composition or complexity of </a:t>
            </a:r>
          </a:p>
          <a:p>
            <a:pPr algn="ctr"/>
            <a:r>
              <a:rPr lang="en-US" sz="2400" b="1" i="1" dirty="0">
                <a:solidFill>
                  <a:srgbClr val="C00000"/>
                </a:solidFill>
              </a:rPr>
              <a:t>the patient population impact operations</a:t>
            </a:r>
          </a:p>
        </p:txBody>
      </p:sp>
      <p:pic>
        <p:nvPicPr>
          <p:cNvPr id="7" name="Picture 6">
            <a:extLst>
              <a:ext uri="{FF2B5EF4-FFF2-40B4-BE49-F238E27FC236}">
                <a16:creationId xmlns:a16="http://schemas.microsoft.com/office/drawing/2014/main" id="{C963AA16-9266-D1CA-C466-B771564489FD}"/>
              </a:ext>
            </a:extLst>
          </p:cNvPr>
          <p:cNvPicPr>
            <a:picLocks noChangeAspect="1"/>
          </p:cNvPicPr>
          <p:nvPr/>
        </p:nvPicPr>
        <p:blipFill>
          <a:blip r:embed="rId2"/>
          <a:stretch>
            <a:fillRect/>
          </a:stretch>
        </p:blipFill>
        <p:spPr>
          <a:xfrm>
            <a:off x="1805966" y="2665544"/>
            <a:ext cx="2636157" cy="1825032"/>
          </a:xfrm>
          <a:prstGeom prst="rect">
            <a:avLst/>
          </a:prstGeom>
        </p:spPr>
      </p:pic>
      <p:pic>
        <p:nvPicPr>
          <p:cNvPr id="9" name="Picture 8">
            <a:extLst>
              <a:ext uri="{FF2B5EF4-FFF2-40B4-BE49-F238E27FC236}">
                <a16:creationId xmlns:a16="http://schemas.microsoft.com/office/drawing/2014/main" id="{7C4D2F14-EA6D-76EA-3843-127FD7D3A266}"/>
              </a:ext>
            </a:extLst>
          </p:cNvPr>
          <p:cNvPicPr>
            <a:picLocks noChangeAspect="1"/>
          </p:cNvPicPr>
          <p:nvPr/>
        </p:nvPicPr>
        <p:blipFill>
          <a:blip r:embed="rId3"/>
          <a:stretch>
            <a:fillRect/>
          </a:stretch>
        </p:blipFill>
        <p:spPr>
          <a:xfrm>
            <a:off x="4119228" y="2287089"/>
            <a:ext cx="1964531" cy="1307306"/>
          </a:xfrm>
          <a:prstGeom prst="rect">
            <a:avLst/>
          </a:prstGeom>
        </p:spPr>
      </p:pic>
      <p:pic>
        <p:nvPicPr>
          <p:cNvPr id="7170" name="Picture 2" descr="4 myths about today's emergency department">
            <a:extLst>
              <a:ext uri="{FF2B5EF4-FFF2-40B4-BE49-F238E27FC236}">
                <a16:creationId xmlns:a16="http://schemas.microsoft.com/office/drawing/2014/main" id="{9C59EB16-9525-2161-2132-AB4158EEE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045" y="3484294"/>
            <a:ext cx="2321718" cy="13045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B6D60BA-8135-67A8-F8BC-A230743C9671}"/>
              </a:ext>
            </a:extLst>
          </p:cNvPr>
          <p:cNvPicPr>
            <a:picLocks noChangeAspect="1"/>
          </p:cNvPicPr>
          <p:nvPr/>
        </p:nvPicPr>
        <p:blipFill>
          <a:blip r:embed="rId5"/>
          <a:stretch>
            <a:fillRect/>
          </a:stretch>
        </p:blipFill>
        <p:spPr>
          <a:xfrm>
            <a:off x="5273570" y="3338981"/>
            <a:ext cx="2642673" cy="1260352"/>
          </a:xfrm>
          <a:prstGeom prst="rect">
            <a:avLst/>
          </a:prstGeom>
        </p:spPr>
      </p:pic>
      <p:sp>
        <p:nvSpPr>
          <p:cNvPr id="5" name="TextBox 4">
            <a:extLst>
              <a:ext uri="{FF2B5EF4-FFF2-40B4-BE49-F238E27FC236}">
                <a16:creationId xmlns:a16="http://schemas.microsoft.com/office/drawing/2014/main" id="{2B83C44E-4119-4D00-2430-3DE06B932097}"/>
              </a:ext>
            </a:extLst>
          </p:cNvPr>
          <p:cNvSpPr txBox="1"/>
          <p:nvPr/>
        </p:nvSpPr>
        <p:spPr>
          <a:xfrm>
            <a:off x="614855" y="1446087"/>
            <a:ext cx="4572000" cy="523220"/>
          </a:xfrm>
          <a:prstGeom prst="rect">
            <a:avLst/>
          </a:prstGeom>
          <a:noFill/>
        </p:spPr>
        <p:txBody>
          <a:bodyPr wrap="square">
            <a:spAutoFit/>
          </a:bodyPr>
          <a:lstStyle/>
          <a:p>
            <a:r>
              <a:rPr lang="en-US" sz="2800" dirty="0"/>
              <a:t>Complexity and Throughput</a:t>
            </a:r>
          </a:p>
        </p:txBody>
      </p:sp>
    </p:spTree>
    <p:extLst>
      <p:ext uri="{BB962C8B-B14F-4D97-AF65-F5344CB8AC3E}">
        <p14:creationId xmlns:p14="http://schemas.microsoft.com/office/powerpoint/2010/main" val="336707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11382-0E91-AEC0-5416-2DF92061E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A86B3-D000-E906-CEB9-F371D6B694A3}"/>
              </a:ext>
            </a:extLst>
          </p:cNvPr>
          <p:cNvSpPr>
            <a:spLocks noGrp="1"/>
          </p:cNvSpPr>
          <p:nvPr>
            <p:ph type="title"/>
          </p:nvPr>
        </p:nvSpPr>
        <p:spPr/>
        <p:txBody>
          <a:bodyPr>
            <a:normAutofit/>
          </a:bodyPr>
          <a:lstStyle/>
          <a:p>
            <a:r>
              <a:rPr lang="en-US" dirty="0"/>
              <a:t>Observation Benchmarks</a:t>
            </a:r>
            <a:endParaRPr lang="en-US" dirty="0">
              <a:highlight>
                <a:srgbClr val="FF0000"/>
              </a:highlight>
            </a:endParaRPr>
          </a:p>
        </p:txBody>
      </p:sp>
      <p:sp>
        <p:nvSpPr>
          <p:cNvPr id="5" name="TextBox 4">
            <a:extLst>
              <a:ext uri="{FF2B5EF4-FFF2-40B4-BE49-F238E27FC236}">
                <a16:creationId xmlns:a16="http://schemas.microsoft.com/office/drawing/2014/main" id="{A2DA7178-5B99-DE1F-0A5A-C5F5AEBCDE30}"/>
              </a:ext>
            </a:extLst>
          </p:cNvPr>
          <p:cNvSpPr txBox="1"/>
          <p:nvPr/>
        </p:nvSpPr>
        <p:spPr>
          <a:xfrm>
            <a:off x="1538290" y="6146590"/>
            <a:ext cx="5767284" cy="461665"/>
          </a:xfrm>
          <a:prstGeom prst="rect">
            <a:avLst/>
          </a:prstGeom>
          <a:noFill/>
        </p:spPr>
        <p:txBody>
          <a:bodyPr wrap="none" rtlCol="0">
            <a:spAutoFit/>
          </a:bodyPr>
          <a:lstStyle/>
          <a:p>
            <a:r>
              <a:rPr lang="en-US" sz="2400" b="1" dirty="0"/>
              <a:t>Consistent performance but increasing time</a:t>
            </a:r>
          </a:p>
        </p:txBody>
      </p:sp>
      <p:sp>
        <p:nvSpPr>
          <p:cNvPr id="6" name="TextBox 5">
            <a:extLst>
              <a:ext uri="{FF2B5EF4-FFF2-40B4-BE49-F238E27FC236}">
                <a16:creationId xmlns:a16="http://schemas.microsoft.com/office/drawing/2014/main" id="{F1BF1BBE-5564-301A-7DDD-317DB8826BB6}"/>
              </a:ext>
            </a:extLst>
          </p:cNvPr>
          <p:cNvSpPr txBox="1"/>
          <p:nvPr/>
        </p:nvSpPr>
        <p:spPr>
          <a:xfrm>
            <a:off x="2114404" y="1492771"/>
            <a:ext cx="4915192" cy="461665"/>
          </a:xfrm>
          <a:prstGeom prst="rect">
            <a:avLst/>
          </a:prstGeom>
          <a:noFill/>
        </p:spPr>
        <p:txBody>
          <a:bodyPr wrap="none" rtlCol="0">
            <a:spAutoFit/>
          </a:bodyPr>
          <a:lstStyle/>
          <a:p>
            <a:r>
              <a:rPr lang="en-US" sz="2400" b="1" dirty="0"/>
              <a:t>Emergency Department Observation </a:t>
            </a:r>
          </a:p>
        </p:txBody>
      </p:sp>
      <p:graphicFrame>
        <p:nvGraphicFramePr>
          <p:cNvPr id="3" name="Table 2">
            <a:extLst>
              <a:ext uri="{FF2B5EF4-FFF2-40B4-BE49-F238E27FC236}">
                <a16:creationId xmlns:a16="http://schemas.microsoft.com/office/drawing/2014/main" id="{9411B7FB-4254-0682-A3FC-86341D098C31}"/>
              </a:ext>
            </a:extLst>
          </p:cNvPr>
          <p:cNvGraphicFramePr>
            <a:graphicFrameLocks noGrp="1"/>
          </p:cNvGraphicFramePr>
          <p:nvPr>
            <p:extLst>
              <p:ext uri="{D42A27DB-BD31-4B8C-83A1-F6EECF244321}">
                <p14:modId xmlns:p14="http://schemas.microsoft.com/office/powerpoint/2010/main" val="1977879720"/>
              </p:ext>
            </p:extLst>
          </p:nvPr>
        </p:nvGraphicFramePr>
        <p:xfrm>
          <a:off x="307132" y="1873438"/>
          <a:ext cx="8229601" cy="4062025"/>
        </p:xfrm>
        <a:graphic>
          <a:graphicData uri="http://schemas.openxmlformats.org/drawingml/2006/table">
            <a:tbl>
              <a:tblPr firstRow="1" bandRow="1">
                <a:tableStyleId>{5C22544A-7EE6-4342-B048-85BDC9FD1C3A}</a:tableStyleId>
              </a:tblPr>
              <a:tblGrid>
                <a:gridCol w="1187975">
                  <a:extLst>
                    <a:ext uri="{9D8B030D-6E8A-4147-A177-3AD203B41FA5}">
                      <a16:colId xmlns:a16="http://schemas.microsoft.com/office/drawing/2014/main" val="1128201089"/>
                    </a:ext>
                  </a:extLst>
                </a:gridCol>
                <a:gridCol w="881372">
                  <a:extLst>
                    <a:ext uri="{9D8B030D-6E8A-4147-A177-3AD203B41FA5}">
                      <a16:colId xmlns:a16="http://schemas.microsoft.com/office/drawing/2014/main" val="1437827687"/>
                    </a:ext>
                  </a:extLst>
                </a:gridCol>
                <a:gridCol w="1026709">
                  <a:extLst>
                    <a:ext uri="{9D8B030D-6E8A-4147-A177-3AD203B41FA5}">
                      <a16:colId xmlns:a16="http://schemas.microsoft.com/office/drawing/2014/main" val="370448817"/>
                    </a:ext>
                  </a:extLst>
                </a:gridCol>
                <a:gridCol w="1026709">
                  <a:extLst>
                    <a:ext uri="{9D8B030D-6E8A-4147-A177-3AD203B41FA5}">
                      <a16:colId xmlns:a16="http://schemas.microsoft.com/office/drawing/2014/main" val="2457197998"/>
                    </a:ext>
                  </a:extLst>
                </a:gridCol>
                <a:gridCol w="1026709">
                  <a:extLst>
                    <a:ext uri="{9D8B030D-6E8A-4147-A177-3AD203B41FA5}">
                      <a16:colId xmlns:a16="http://schemas.microsoft.com/office/drawing/2014/main" val="2705788917"/>
                    </a:ext>
                  </a:extLst>
                </a:gridCol>
                <a:gridCol w="1026709">
                  <a:extLst>
                    <a:ext uri="{9D8B030D-6E8A-4147-A177-3AD203B41FA5}">
                      <a16:colId xmlns:a16="http://schemas.microsoft.com/office/drawing/2014/main" val="4182362410"/>
                    </a:ext>
                  </a:extLst>
                </a:gridCol>
                <a:gridCol w="1026709">
                  <a:extLst>
                    <a:ext uri="{9D8B030D-6E8A-4147-A177-3AD203B41FA5}">
                      <a16:colId xmlns:a16="http://schemas.microsoft.com/office/drawing/2014/main" val="348958485"/>
                    </a:ext>
                  </a:extLst>
                </a:gridCol>
                <a:gridCol w="1026709">
                  <a:extLst>
                    <a:ext uri="{9D8B030D-6E8A-4147-A177-3AD203B41FA5}">
                      <a16:colId xmlns:a16="http://schemas.microsoft.com/office/drawing/2014/main" val="3741617736"/>
                    </a:ext>
                  </a:extLst>
                </a:gridCol>
              </a:tblGrid>
              <a:tr h="461045">
                <a:tc>
                  <a:txBody>
                    <a:bodyPr/>
                    <a:lstStyle/>
                    <a:p>
                      <a:pPr algn="r" fontAlgn="b"/>
                      <a:endParaRPr lang="en-US" sz="1800" b="1" i="0" u="none" strike="noStrike" dirty="0">
                        <a:solidFill>
                          <a:srgbClr val="000000"/>
                        </a:solidFill>
                        <a:effectLst/>
                        <a:latin typeface="+mj-lt"/>
                      </a:endParaRPr>
                    </a:p>
                  </a:txBody>
                  <a:tcPr marL="7620" marR="7620" marT="7620" marB="0" anchor="b"/>
                </a:tc>
                <a:tc>
                  <a:txBody>
                    <a:bodyPr/>
                    <a:lstStyle/>
                    <a:p>
                      <a:pPr algn="ctr" fontAlgn="b"/>
                      <a:r>
                        <a:rPr lang="en-US" sz="1800" b="1" i="0" u="none" strike="noStrike" dirty="0">
                          <a:solidFill>
                            <a:schemeClr val="bg1"/>
                          </a:solidFill>
                          <a:effectLst/>
                          <a:latin typeface="+mj-lt"/>
                        </a:rPr>
                        <a:t>FY 19</a:t>
                      </a:r>
                    </a:p>
                  </a:txBody>
                  <a:tcPr marL="7620" marR="7620" marT="7620" marB="0" anchor="ctr"/>
                </a:tc>
                <a:tc>
                  <a:txBody>
                    <a:bodyPr/>
                    <a:lstStyle/>
                    <a:p>
                      <a:pPr algn="ctr" fontAlgn="b"/>
                      <a:r>
                        <a:rPr lang="en-US" sz="1800" b="1" i="0" u="none" strike="noStrike" dirty="0">
                          <a:solidFill>
                            <a:schemeClr val="bg1"/>
                          </a:solidFill>
                          <a:effectLst/>
                          <a:latin typeface="+mj-lt"/>
                        </a:rPr>
                        <a:t>FY 20</a:t>
                      </a:r>
                    </a:p>
                  </a:txBody>
                  <a:tcPr marL="7620" marR="7620" marT="7620" marB="0" anchor="ctr"/>
                </a:tc>
                <a:tc>
                  <a:txBody>
                    <a:bodyPr/>
                    <a:lstStyle/>
                    <a:p>
                      <a:pPr algn="ctr" fontAlgn="b"/>
                      <a:r>
                        <a:rPr lang="en-US" sz="1800" b="1" i="0" u="none" strike="noStrike">
                          <a:solidFill>
                            <a:schemeClr val="bg1"/>
                          </a:solidFill>
                          <a:effectLst/>
                          <a:latin typeface="+mj-lt"/>
                        </a:rPr>
                        <a:t>FY 21</a:t>
                      </a:r>
                    </a:p>
                  </a:txBody>
                  <a:tcPr marL="7620" marR="7620" marT="7620" marB="0" anchor="ctr"/>
                </a:tc>
                <a:tc>
                  <a:txBody>
                    <a:bodyPr/>
                    <a:lstStyle/>
                    <a:p>
                      <a:pPr algn="ctr" fontAlgn="b"/>
                      <a:r>
                        <a:rPr lang="en-US" sz="1800" b="1" i="0" u="none" strike="noStrike" dirty="0">
                          <a:solidFill>
                            <a:schemeClr val="bg1"/>
                          </a:solidFill>
                          <a:effectLst/>
                          <a:latin typeface="+mj-lt"/>
                        </a:rPr>
                        <a:t>FY 22</a:t>
                      </a:r>
                    </a:p>
                  </a:txBody>
                  <a:tcPr marL="7620" marR="7620" marT="7620" marB="0" anchor="ctr"/>
                </a:tc>
                <a:tc>
                  <a:txBody>
                    <a:bodyPr/>
                    <a:lstStyle/>
                    <a:p>
                      <a:pPr algn="ctr" fontAlgn="b"/>
                      <a:r>
                        <a:rPr lang="en-US" sz="1800" b="1" i="0" u="none" strike="noStrike" dirty="0">
                          <a:solidFill>
                            <a:schemeClr val="bg1"/>
                          </a:solidFill>
                          <a:effectLst/>
                          <a:latin typeface="+mj-lt"/>
                        </a:rPr>
                        <a:t>FY 23</a:t>
                      </a:r>
                    </a:p>
                  </a:txBody>
                  <a:tcPr marL="7620" marR="7620" marT="7620" marB="0" anchor="ctr"/>
                </a:tc>
                <a:tc>
                  <a:txBody>
                    <a:bodyPr/>
                    <a:lstStyle/>
                    <a:p>
                      <a:pPr algn="ctr" fontAlgn="b"/>
                      <a:r>
                        <a:rPr lang="en-US" sz="1800" b="1" i="0" u="none" strike="noStrike" dirty="0">
                          <a:solidFill>
                            <a:schemeClr val="bg1"/>
                          </a:solidFill>
                          <a:effectLst/>
                          <a:latin typeface="+mj-lt"/>
                        </a:rPr>
                        <a:t>FY 24</a:t>
                      </a:r>
                    </a:p>
                  </a:txBody>
                  <a:tcPr marL="7620" marR="7620" marT="7620" marB="0" anchor="ctr"/>
                </a:tc>
                <a:tc>
                  <a:txBody>
                    <a:bodyPr/>
                    <a:lstStyle/>
                    <a:p>
                      <a:pPr algn="ctr" fontAlgn="b"/>
                      <a:r>
                        <a:rPr lang="en-US" sz="1800" b="1" i="0" u="none" strike="noStrike" dirty="0">
                          <a:solidFill>
                            <a:schemeClr val="bg1"/>
                          </a:solidFill>
                          <a:effectLst/>
                          <a:latin typeface="+mj-lt"/>
                        </a:rPr>
                        <a:t>FY 25</a:t>
                      </a:r>
                    </a:p>
                  </a:txBody>
                  <a:tcPr marL="7620" marR="7620" marT="7620" marB="0" anchor="ctr"/>
                </a:tc>
                <a:extLst>
                  <a:ext uri="{0D108BD9-81ED-4DB2-BD59-A6C34878D82A}">
                    <a16:rowId xmlns:a16="http://schemas.microsoft.com/office/drawing/2014/main" val="1127507921"/>
                  </a:ext>
                </a:extLst>
              </a:tr>
              <a:tr h="461045">
                <a:tc>
                  <a:txBody>
                    <a:bodyPr/>
                    <a:lstStyle/>
                    <a:p>
                      <a:pPr algn="l" fontAlgn="b"/>
                      <a:r>
                        <a:rPr lang="en-US" sz="1800" b="1" i="0" u="none" strike="noStrike" dirty="0">
                          <a:solidFill>
                            <a:srgbClr val="000000"/>
                          </a:solidFill>
                          <a:effectLst/>
                          <a:latin typeface="+mj-lt"/>
                        </a:rPr>
                        <a:t>% in Cohort with Obs Unit</a:t>
                      </a:r>
                    </a:p>
                  </a:txBody>
                  <a:tcPr marL="7620" marR="7620" marT="7620" marB="0" anchor="b"/>
                </a:tc>
                <a:tc>
                  <a:txBody>
                    <a:bodyPr/>
                    <a:lstStyle/>
                    <a:p>
                      <a:pPr algn="ctr" fontAlgn="b"/>
                      <a:r>
                        <a:rPr lang="en-US" sz="1800" b="1" i="0" u="none" strike="noStrike" dirty="0">
                          <a:solidFill>
                            <a:srgbClr val="000000"/>
                          </a:solidFill>
                          <a:effectLst/>
                          <a:latin typeface="+mj-lt"/>
                        </a:rPr>
                        <a:t>47%</a:t>
                      </a:r>
                    </a:p>
                  </a:txBody>
                  <a:tcPr marL="7620" marR="7620" marT="7620" marB="0" anchor="ctr"/>
                </a:tc>
                <a:tc>
                  <a:txBody>
                    <a:bodyPr/>
                    <a:lstStyle/>
                    <a:p>
                      <a:pPr algn="ctr" fontAlgn="b"/>
                      <a:r>
                        <a:rPr lang="en-US" sz="1800" b="1" i="0" u="none" strike="noStrike" dirty="0">
                          <a:solidFill>
                            <a:srgbClr val="000000"/>
                          </a:solidFill>
                          <a:effectLst/>
                          <a:latin typeface="+mj-lt"/>
                        </a:rPr>
                        <a:t>46%</a:t>
                      </a:r>
                    </a:p>
                  </a:txBody>
                  <a:tcPr marL="7620" marR="7620" marT="7620" marB="0" anchor="ctr"/>
                </a:tc>
                <a:tc>
                  <a:txBody>
                    <a:bodyPr/>
                    <a:lstStyle/>
                    <a:p>
                      <a:pPr algn="ctr" fontAlgn="b"/>
                      <a:r>
                        <a:rPr lang="en-US" sz="1800" b="1" i="0" u="none" strike="noStrike" dirty="0">
                          <a:solidFill>
                            <a:srgbClr val="000000"/>
                          </a:solidFill>
                          <a:effectLst/>
                          <a:latin typeface="+mj-lt"/>
                        </a:rPr>
                        <a:t>47%</a:t>
                      </a:r>
                    </a:p>
                  </a:txBody>
                  <a:tcPr marL="7620" marR="7620" marT="7620" marB="0" anchor="ctr"/>
                </a:tc>
                <a:tc>
                  <a:txBody>
                    <a:bodyPr/>
                    <a:lstStyle/>
                    <a:p>
                      <a:pPr algn="ctr" fontAlgn="b"/>
                      <a:r>
                        <a:rPr lang="en-US" sz="1800" b="1" i="0" u="none" strike="noStrike" dirty="0">
                          <a:solidFill>
                            <a:srgbClr val="000000"/>
                          </a:solidFill>
                          <a:effectLst/>
                          <a:latin typeface="+mj-lt"/>
                        </a:rPr>
                        <a:t>50%</a:t>
                      </a:r>
                    </a:p>
                  </a:txBody>
                  <a:tcPr marL="7620" marR="7620" marT="7620" marB="0" anchor="ctr"/>
                </a:tc>
                <a:tc>
                  <a:txBody>
                    <a:bodyPr/>
                    <a:lstStyle/>
                    <a:p>
                      <a:pPr algn="ctr" fontAlgn="b"/>
                      <a:r>
                        <a:rPr lang="en-US" sz="1800" b="1" i="0" u="none" strike="noStrike" dirty="0">
                          <a:solidFill>
                            <a:srgbClr val="000000"/>
                          </a:solidFill>
                          <a:effectLst/>
                          <a:latin typeface="+mj-lt"/>
                        </a:rPr>
                        <a:t>46%</a:t>
                      </a:r>
                    </a:p>
                  </a:txBody>
                  <a:tcPr marL="7620" marR="7620" marT="7620" marB="0" anchor="ctr"/>
                </a:tc>
                <a:tc>
                  <a:txBody>
                    <a:bodyPr/>
                    <a:lstStyle/>
                    <a:p>
                      <a:pPr algn="ctr" fontAlgn="b"/>
                      <a:r>
                        <a:rPr lang="en-US" sz="1800" b="1" i="0" u="none" strike="noStrike" dirty="0">
                          <a:solidFill>
                            <a:srgbClr val="000000"/>
                          </a:solidFill>
                          <a:effectLst/>
                          <a:latin typeface="+mj-lt"/>
                        </a:rPr>
                        <a:t>46%</a:t>
                      </a:r>
                    </a:p>
                  </a:txBody>
                  <a:tcPr marL="7620" marR="7620" marT="7620" marB="0" anchor="ctr"/>
                </a:tc>
                <a:tc>
                  <a:txBody>
                    <a:bodyPr/>
                    <a:lstStyle/>
                    <a:p>
                      <a:pPr algn="ctr" fontAlgn="b"/>
                      <a:r>
                        <a:rPr lang="en-US" sz="1800" b="1" i="0" u="none" strike="noStrike" dirty="0">
                          <a:solidFill>
                            <a:srgbClr val="000000"/>
                          </a:solidFill>
                          <a:effectLst/>
                          <a:latin typeface="+mj-lt"/>
                        </a:rPr>
                        <a:t>44%</a:t>
                      </a:r>
                    </a:p>
                  </a:txBody>
                  <a:tcPr marL="7620" marR="7620" marT="7620" marB="0" anchor="ctr"/>
                </a:tc>
                <a:extLst>
                  <a:ext uri="{0D108BD9-81ED-4DB2-BD59-A6C34878D82A}">
                    <a16:rowId xmlns:a16="http://schemas.microsoft.com/office/drawing/2014/main" val="103023782"/>
                  </a:ext>
                </a:extLst>
              </a:tr>
              <a:tr h="469366">
                <a:tc>
                  <a:txBody>
                    <a:bodyPr/>
                    <a:lstStyle/>
                    <a:p>
                      <a:pPr algn="l" fontAlgn="b"/>
                      <a:r>
                        <a:rPr lang="en-US" sz="1800" b="1" i="0" u="none" strike="noStrike">
                          <a:solidFill>
                            <a:srgbClr val="000000"/>
                          </a:solidFill>
                          <a:effectLst/>
                          <a:latin typeface="+mj-lt"/>
                        </a:rPr>
                        <a:t>% in Obs</a:t>
                      </a:r>
                    </a:p>
                  </a:txBody>
                  <a:tcPr marL="7620" marR="7620" marT="7620" marB="0" anchor="b"/>
                </a:tc>
                <a:tc>
                  <a:txBody>
                    <a:bodyPr/>
                    <a:lstStyle/>
                    <a:p>
                      <a:pPr algn="ctr" fontAlgn="b"/>
                      <a:r>
                        <a:rPr lang="en-US" sz="1800" b="1" i="0" u="none" strike="noStrike" dirty="0">
                          <a:solidFill>
                            <a:srgbClr val="000000"/>
                          </a:solidFill>
                          <a:effectLst/>
                          <a:latin typeface="+mj-lt"/>
                        </a:rPr>
                        <a:t>6%</a:t>
                      </a:r>
                    </a:p>
                  </a:txBody>
                  <a:tcPr marL="7620" marR="7620" marT="7620" marB="0" anchor="ctr"/>
                </a:tc>
                <a:tc>
                  <a:txBody>
                    <a:bodyPr/>
                    <a:lstStyle/>
                    <a:p>
                      <a:pPr algn="ctr" fontAlgn="b"/>
                      <a:r>
                        <a:rPr lang="en-US" sz="1800" b="1" i="0" u="none" strike="noStrike" dirty="0">
                          <a:solidFill>
                            <a:srgbClr val="000000"/>
                          </a:solidFill>
                          <a:effectLst/>
                          <a:latin typeface="+mj-lt"/>
                        </a:rPr>
                        <a:t>5%</a:t>
                      </a:r>
                    </a:p>
                  </a:txBody>
                  <a:tcPr marL="7620" marR="7620" marT="7620" marB="0" anchor="ctr"/>
                </a:tc>
                <a:tc>
                  <a:txBody>
                    <a:bodyPr/>
                    <a:lstStyle/>
                    <a:p>
                      <a:pPr algn="ctr" fontAlgn="b"/>
                      <a:r>
                        <a:rPr lang="en-US" sz="1800" b="1" i="0" u="none" strike="noStrike" dirty="0">
                          <a:solidFill>
                            <a:srgbClr val="000000"/>
                          </a:solidFill>
                          <a:effectLst/>
                          <a:latin typeface="+mj-lt"/>
                        </a:rPr>
                        <a:t>5%</a:t>
                      </a:r>
                    </a:p>
                  </a:txBody>
                  <a:tcPr marL="7620" marR="7620" marT="7620" marB="0" anchor="ctr"/>
                </a:tc>
                <a:tc>
                  <a:txBody>
                    <a:bodyPr/>
                    <a:lstStyle/>
                    <a:p>
                      <a:pPr algn="ctr" fontAlgn="b"/>
                      <a:r>
                        <a:rPr lang="en-US" sz="1800" b="1" i="0" u="none" strike="noStrike" dirty="0">
                          <a:solidFill>
                            <a:srgbClr val="000000"/>
                          </a:solidFill>
                          <a:effectLst/>
                          <a:latin typeface="+mj-lt"/>
                        </a:rPr>
                        <a:t>5%</a:t>
                      </a:r>
                    </a:p>
                  </a:txBody>
                  <a:tcPr marL="7620" marR="7620" marT="7620" marB="0" anchor="ctr"/>
                </a:tc>
                <a:tc>
                  <a:txBody>
                    <a:bodyPr/>
                    <a:lstStyle/>
                    <a:p>
                      <a:pPr algn="ctr" fontAlgn="b"/>
                      <a:r>
                        <a:rPr lang="en-US" sz="1800" b="1" i="0" u="none" strike="noStrike" dirty="0">
                          <a:solidFill>
                            <a:srgbClr val="000000"/>
                          </a:solidFill>
                          <a:effectLst/>
                          <a:latin typeface="+mj-lt"/>
                        </a:rPr>
                        <a:t>6%</a:t>
                      </a:r>
                    </a:p>
                  </a:txBody>
                  <a:tcPr marL="7620" marR="7620" marT="7620" marB="0" anchor="ctr"/>
                </a:tc>
                <a:tc>
                  <a:txBody>
                    <a:bodyPr/>
                    <a:lstStyle/>
                    <a:p>
                      <a:pPr algn="ctr" fontAlgn="b"/>
                      <a:r>
                        <a:rPr lang="en-US" sz="1800" b="1" i="0" u="none" strike="noStrike" dirty="0">
                          <a:solidFill>
                            <a:srgbClr val="000000"/>
                          </a:solidFill>
                          <a:effectLst/>
                          <a:latin typeface="+mj-lt"/>
                        </a:rPr>
                        <a:t>4%</a:t>
                      </a:r>
                    </a:p>
                  </a:txBody>
                  <a:tcPr marL="7620" marR="7620" marT="7620" marB="0" anchor="ctr"/>
                </a:tc>
                <a:tc>
                  <a:txBody>
                    <a:bodyPr/>
                    <a:lstStyle/>
                    <a:p>
                      <a:pPr algn="ctr" fontAlgn="b"/>
                      <a:r>
                        <a:rPr lang="en-US" sz="1800" b="1" i="0" u="none" strike="noStrike" dirty="0">
                          <a:solidFill>
                            <a:srgbClr val="000000"/>
                          </a:solidFill>
                          <a:effectLst/>
                          <a:latin typeface="+mj-lt"/>
                        </a:rPr>
                        <a:t>4%</a:t>
                      </a:r>
                    </a:p>
                  </a:txBody>
                  <a:tcPr marL="7620" marR="7620" marT="7620" marB="0" anchor="ctr"/>
                </a:tc>
                <a:extLst>
                  <a:ext uri="{0D108BD9-81ED-4DB2-BD59-A6C34878D82A}">
                    <a16:rowId xmlns:a16="http://schemas.microsoft.com/office/drawing/2014/main" val="1807001926"/>
                  </a:ext>
                </a:extLst>
              </a:tr>
              <a:tr h="469366">
                <a:tc>
                  <a:txBody>
                    <a:bodyPr/>
                    <a:lstStyle/>
                    <a:p>
                      <a:pPr algn="l" fontAlgn="b"/>
                      <a:r>
                        <a:rPr lang="en-US" sz="1800" b="1" i="0" u="none" strike="noStrike">
                          <a:solidFill>
                            <a:srgbClr val="000000"/>
                          </a:solidFill>
                          <a:effectLst/>
                          <a:latin typeface="+mj-lt"/>
                        </a:rPr>
                        <a:t>Bed Turn</a:t>
                      </a:r>
                    </a:p>
                  </a:txBody>
                  <a:tcPr marL="7620" marR="7620" marT="7620" marB="0" anchor="b"/>
                </a:tc>
                <a:tc>
                  <a:txBody>
                    <a:bodyPr/>
                    <a:lstStyle/>
                    <a:p>
                      <a:pPr algn="ctr" fontAlgn="b"/>
                      <a:r>
                        <a:rPr lang="en-US" sz="1800" b="1" i="0" u="none" strike="noStrike" dirty="0">
                          <a:solidFill>
                            <a:srgbClr val="000000"/>
                          </a:solidFill>
                          <a:effectLst/>
                          <a:latin typeface="+mj-lt"/>
                        </a:rPr>
                        <a:t>0.9</a:t>
                      </a:r>
                    </a:p>
                  </a:txBody>
                  <a:tcPr marL="7620" marR="7620" marT="7620" marB="0" anchor="ctr"/>
                </a:tc>
                <a:tc>
                  <a:txBody>
                    <a:bodyPr/>
                    <a:lstStyle/>
                    <a:p>
                      <a:pPr algn="ctr" fontAlgn="b"/>
                      <a:r>
                        <a:rPr lang="en-US" sz="1800" b="1" i="0" u="none" strike="noStrike" dirty="0">
                          <a:solidFill>
                            <a:srgbClr val="000000"/>
                          </a:solidFill>
                          <a:effectLst/>
                          <a:latin typeface="+mj-lt"/>
                        </a:rPr>
                        <a:t>0.8</a:t>
                      </a:r>
                    </a:p>
                  </a:txBody>
                  <a:tcPr marL="7620" marR="7620" marT="7620" marB="0" anchor="ctr"/>
                </a:tc>
                <a:tc>
                  <a:txBody>
                    <a:bodyPr/>
                    <a:lstStyle/>
                    <a:p>
                      <a:pPr algn="ctr" fontAlgn="b"/>
                      <a:r>
                        <a:rPr lang="en-US" sz="1800" b="1" i="0" u="none" strike="noStrike" dirty="0">
                          <a:solidFill>
                            <a:srgbClr val="000000"/>
                          </a:solidFill>
                          <a:effectLst/>
                          <a:latin typeface="+mj-lt"/>
                        </a:rPr>
                        <a:t>1</a:t>
                      </a:r>
                    </a:p>
                  </a:txBody>
                  <a:tcPr marL="7620" marR="7620" marT="7620" marB="0" anchor="ctr"/>
                </a:tc>
                <a:tc>
                  <a:txBody>
                    <a:bodyPr/>
                    <a:lstStyle/>
                    <a:p>
                      <a:pPr algn="ctr" fontAlgn="b"/>
                      <a:r>
                        <a:rPr lang="en-US" sz="1800" b="1" i="0" u="none" strike="noStrike" dirty="0">
                          <a:solidFill>
                            <a:srgbClr val="000000"/>
                          </a:solidFill>
                          <a:effectLst/>
                          <a:latin typeface="+mj-lt"/>
                        </a:rPr>
                        <a:t>0.9</a:t>
                      </a:r>
                    </a:p>
                  </a:txBody>
                  <a:tcPr marL="7620" marR="7620" marT="7620" marB="0" anchor="ctr"/>
                </a:tc>
                <a:tc>
                  <a:txBody>
                    <a:bodyPr/>
                    <a:lstStyle/>
                    <a:p>
                      <a:pPr algn="ctr" fontAlgn="b"/>
                      <a:r>
                        <a:rPr lang="en-US" sz="1800" b="1" i="0" u="none" strike="noStrike" dirty="0">
                          <a:solidFill>
                            <a:srgbClr val="000000"/>
                          </a:solidFill>
                          <a:effectLst/>
                          <a:latin typeface="+mj-lt"/>
                        </a:rPr>
                        <a:t>1.1</a:t>
                      </a:r>
                    </a:p>
                  </a:txBody>
                  <a:tcPr marL="7620" marR="7620" marT="7620" marB="0" anchor="ctr"/>
                </a:tc>
                <a:tc>
                  <a:txBody>
                    <a:bodyPr/>
                    <a:lstStyle/>
                    <a:p>
                      <a:pPr algn="ctr" fontAlgn="b"/>
                      <a:r>
                        <a:rPr lang="en-US" sz="1800" b="1" i="0" u="none" strike="noStrike" dirty="0">
                          <a:solidFill>
                            <a:srgbClr val="000000"/>
                          </a:solidFill>
                          <a:effectLst/>
                          <a:latin typeface="+mj-lt"/>
                        </a:rPr>
                        <a:t>0.8</a:t>
                      </a:r>
                    </a:p>
                  </a:txBody>
                  <a:tcPr marL="7620" marR="7620" marT="7620" marB="0" anchor="ctr"/>
                </a:tc>
                <a:tc>
                  <a:txBody>
                    <a:bodyPr/>
                    <a:lstStyle/>
                    <a:p>
                      <a:pPr algn="ctr" fontAlgn="b"/>
                      <a:r>
                        <a:rPr lang="en-US" sz="1800" b="1" i="0" u="none" strike="noStrike" dirty="0">
                          <a:solidFill>
                            <a:srgbClr val="000000"/>
                          </a:solidFill>
                          <a:effectLst/>
                          <a:latin typeface="+mj-lt"/>
                        </a:rPr>
                        <a:t>0.8</a:t>
                      </a:r>
                    </a:p>
                  </a:txBody>
                  <a:tcPr marL="7620" marR="7620" marT="7620" marB="0" anchor="ctr"/>
                </a:tc>
                <a:extLst>
                  <a:ext uri="{0D108BD9-81ED-4DB2-BD59-A6C34878D82A}">
                    <a16:rowId xmlns:a16="http://schemas.microsoft.com/office/drawing/2014/main" val="671196473"/>
                  </a:ext>
                </a:extLst>
              </a:tr>
              <a:tr h="457917">
                <a:tc>
                  <a:txBody>
                    <a:bodyPr/>
                    <a:lstStyle/>
                    <a:p>
                      <a:pPr algn="l" fontAlgn="b"/>
                      <a:r>
                        <a:rPr lang="en-US" sz="1800" b="1" i="0" u="none" strike="noStrike">
                          <a:solidFill>
                            <a:srgbClr val="000000"/>
                          </a:solidFill>
                          <a:effectLst/>
                          <a:latin typeface="+mj-lt"/>
                        </a:rPr>
                        <a:t>% D/C</a:t>
                      </a:r>
                    </a:p>
                  </a:txBody>
                  <a:tcPr marL="7620" marR="7620" marT="7620" marB="0" anchor="b"/>
                </a:tc>
                <a:tc>
                  <a:txBody>
                    <a:bodyPr/>
                    <a:lstStyle/>
                    <a:p>
                      <a:pPr algn="ctr" fontAlgn="b"/>
                      <a:r>
                        <a:rPr lang="en-US" sz="1800" b="1" i="0" u="none" strike="noStrike" dirty="0">
                          <a:solidFill>
                            <a:srgbClr val="000000"/>
                          </a:solidFill>
                          <a:effectLst/>
                          <a:latin typeface="+mj-lt"/>
                        </a:rPr>
                        <a:t>69%</a:t>
                      </a:r>
                    </a:p>
                  </a:txBody>
                  <a:tcPr marL="7620" marR="7620" marT="7620" marB="0" anchor="ctr"/>
                </a:tc>
                <a:tc>
                  <a:txBody>
                    <a:bodyPr/>
                    <a:lstStyle/>
                    <a:p>
                      <a:pPr algn="ctr" fontAlgn="b"/>
                      <a:r>
                        <a:rPr lang="en-US" sz="1800" b="1" i="0" u="none" strike="noStrike" dirty="0">
                          <a:solidFill>
                            <a:srgbClr val="000000"/>
                          </a:solidFill>
                          <a:effectLst/>
                          <a:latin typeface="+mj-lt"/>
                        </a:rPr>
                        <a:t>75%</a:t>
                      </a:r>
                    </a:p>
                  </a:txBody>
                  <a:tcPr marL="7620" marR="7620" marT="7620" marB="0" anchor="ctr"/>
                </a:tc>
                <a:tc>
                  <a:txBody>
                    <a:bodyPr/>
                    <a:lstStyle/>
                    <a:p>
                      <a:pPr algn="ctr" fontAlgn="b"/>
                      <a:r>
                        <a:rPr lang="en-US" sz="1800" b="1" i="0" u="none" strike="noStrike" dirty="0">
                          <a:solidFill>
                            <a:srgbClr val="000000"/>
                          </a:solidFill>
                          <a:effectLst/>
                          <a:latin typeface="+mj-lt"/>
                        </a:rPr>
                        <a:t>70%</a:t>
                      </a:r>
                    </a:p>
                  </a:txBody>
                  <a:tcPr marL="7620" marR="7620" marT="7620" marB="0" anchor="ctr"/>
                </a:tc>
                <a:tc>
                  <a:txBody>
                    <a:bodyPr/>
                    <a:lstStyle/>
                    <a:p>
                      <a:pPr algn="ctr" fontAlgn="b"/>
                      <a:r>
                        <a:rPr lang="en-US" sz="1800" b="1" i="0" u="none" strike="noStrike" dirty="0">
                          <a:solidFill>
                            <a:srgbClr val="000000"/>
                          </a:solidFill>
                          <a:effectLst/>
                          <a:latin typeface="+mj-lt"/>
                        </a:rPr>
                        <a:t>73%</a:t>
                      </a:r>
                    </a:p>
                  </a:txBody>
                  <a:tcPr marL="7620" marR="7620" marT="7620" marB="0" anchor="ctr"/>
                </a:tc>
                <a:tc>
                  <a:txBody>
                    <a:bodyPr/>
                    <a:lstStyle/>
                    <a:p>
                      <a:pPr algn="ctr" fontAlgn="b"/>
                      <a:r>
                        <a:rPr lang="en-US" sz="1800" b="1" i="0" u="none" strike="noStrike" dirty="0">
                          <a:solidFill>
                            <a:srgbClr val="000000"/>
                          </a:solidFill>
                          <a:effectLst/>
                          <a:latin typeface="+mj-lt"/>
                        </a:rPr>
                        <a:t>74%</a:t>
                      </a:r>
                    </a:p>
                  </a:txBody>
                  <a:tcPr marL="7620" marR="7620" marT="7620" marB="0" anchor="ctr"/>
                </a:tc>
                <a:tc>
                  <a:txBody>
                    <a:bodyPr/>
                    <a:lstStyle/>
                    <a:p>
                      <a:pPr algn="ctr" fontAlgn="b"/>
                      <a:r>
                        <a:rPr lang="en-US" sz="1800" b="1" i="0" u="none" strike="noStrike" dirty="0">
                          <a:solidFill>
                            <a:srgbClr val="000000"/>
                          </a:solidFill>
                          <a:effectLst/>
                          <a:latin typeface="+mj-lt"/>
                        </a:rPr>
                        <a:t>80%</a:t>
                      </a:r>
                    </a:p>
                  </a:txBody>
                  <a:tcPr marL="7620" marR="7620" marT="7620" marB="0" anchor="ctr"/>
                </a:tc>
                <a:tc>
                  <a:txBody>
                    <a:bodyPr/>
                    <a:lstStyle/>
                    <a:p>
                      <a:pPr algn="ctr" fontAlgn="b"/>
                      <a:r>
                        <a:rPr lang="en-US" sz="1800" b="1" i="0" u="none" strike="noStrike" dirty="0">
                          <a:solidFill>
                            <a:srgbClr val="000000"/>
                          </a:solidFill>
                          <a:effectLst/>
                          <a:latin typeface="+mj-lt"/>
                        </a:rPr>
                        <a:t>78%</a:t>
                      </a:r>
                    </a:p>
                  </a:txBody>
                  <a:tcPr marL="7620" marR="7620" marT="7620" marB="0" anchor="ctr"/>
                </a:tc>
                <a:extLst>
                  <a:ext uri="{0D108BD9-81ED-4DB2-BD59-A6C34878D82A}">
                    <a16:rowId xmlns:a16="http://schemas.microsoft.com/office/drawing/2014/main" val="598415388"/>
                  </a:ext>
                </a:extLst>
              </a:tr>
              <a:tr h="457917">
                <a:tc>
                  <a:txBody>
                    <a:bodyPr/>
                    <a:lstStyle/>
                    <a:p>
                      <a:pPr algn="l" fontAlgn="b"/>
                      <a:r>
                        <a:rPr lang="en-US" sz="1800" b="1" i="0" u="none" strike="noStrike">
                          <a:solidFill>
                            <a:srgbClr val="000000"/>
                          </a:solidFill>
                          <a:effectLst/>
                          <a:latin typeface="+mj-lt"/>
                        </a:rPr>
                        <a:t>To Order</a:t>
                      </a:r>
                    </a:p>
                  </a:txBody>
                  <a:tcPr marL="7620" marR="7620" marT="7620" marB="0" anchor="b"/>
                </a:tc>
                <a:tc>
                  <a:txBody>
                    <a:bodyPr/>
                    <a:lstStyle/>
                    <a:p>
                      <a:pPr algn="ctr" fontAlgn="b"/>
                      <a:r>
                        <a:rPr lang="en-US" sz="1800" b="1" i="0" u="none" strike="noStrike" dirty="0">
                          <a:solidFill>
                            <a:srgbClr val="000000"/>
                          </a:solidFill>
                          <a:effectLst/>
                          <a:latin typeface="+mj-lt"/>
                        </a:rPr>
                        <a:t>4.6</a:t>
                      </a:r>
                    </a:p>
                  </a:txBody>
                  <a:tcPr marL="7620" marR="7620" marT="7620" marB="0" anchor="ctr"/>
                </a:tc>
                <a:tc>
                  <a:txBody>
                    <a:bodyPr/>
                    <a:lstStyle/>
                    <a:p>
                      <a:pPr algn="ctr" fontAlgn="b"/>
                      <a:r>
                        <a:rPr lang="en-US" sz="1800" b="1" i="0" u="none" strike="noStrike" dirty="0">
                          <a:solidFill>
                            <a:srgbClr val="000000"/>
                          </a:solidFill>
                          <a:effectLst/>
                          <a:latin typeface="+mj-lt"/>
                        </a:rPr>
                        <a:t>5.1</a:t>
                      </a:r>
                    </a:p>
                  </a:txBody>
                  <a:tcPr marL="7620" marR="7620" marT="7620" marB="0" anchor="ctr"/>
                </a:tc>
                <a:tc>
                  <a:txBody>
                    <a:bodyPr/>
                    <a:lstStyle/>
                    <a:p>
                      <a:pPr algn="ctr" fontAlgn="b"/>
                      <a:r>
                        <a:rPr lang="en-US" sz="1800" b="1" i="0" u="none" strike="noStrike" dirty="0">
                          <a:solidFill>
                            <a:srgbClr val="000000"/>
                          </a:solidFill>
                          <a:effectLst/>
                          <a:latin typeface="+mj-lt"/>
                        </a:rPr>
                        <a:t>5.6</a:t>
                      </a:r>
                    </a:p>
                  </a:txBody>
                  <a:tcPr marL="7620" marR="7620" marT="7620" marB="0" anchor="ctr"/>
                </a:tc>
                <a:tc>
                  <a:txBody>
                    <a:bodyPr/>
                    <a:lstStyle/>
                    <a:p>
                      <a:pPr algn="ctr" fontAlgn="b"/>
                      <a:r>
                        <a:rPr lang="en-US" sz="1800" b="1" i="0" u="none" strike="noStrike" dirty="0">
                          <a:solidFill>
                            <a:srgbClr val="000000"/>
                          </a:solidFill>
                          <a:effectLst/>
                          <a:latin typeface="+mj-lt"/>
                        </a:rPr>
                        <a:t>5.4</a:t>
                      </a:r>
                    </a:p>
                  </a:txBody>
                  <a:tcPr marL="7620" marR="7620" marT="7620" marB="0" anchor="ctr"/>
                </a:tc>
                <a:tc>
                  <a:txBody>
                    <a:bodyPr/>
                    <a:lstStyle/>
                    <a:p>
                      <a:pPr algn="ctr" fontAlgn="b"/>
                      <a:r>
                        <a:rPr lang="en-US" sz="1800" b="1" i="0" u="none" strike="noStrike" dirty="0">
                          <a:solidFill>
                            <a:srgbClr val="000000"/>
                          </a:solidFill>
                          <a:effectLst/>
                          <a:latin typeface="+mj-lt"/>
                        </a:rPr>
                        <a:t>6</a:t>
                      </a:r>
                    </a:p>
                  </a:txBody>
                  <a:tcPr marL="7620" marR="7620" marT="7620" marB="0" anchor="ctr"/>
                </a:tc>
                <a:tc>
                  <a:txBody>
                    <a:bodyPr/>
                    <a:lstStyle/>
                    <a:p>
                      <a:pPr algn="ctr" fontAlgn="b"/>
                      <a:r>
                        <a:rPr lang="en-US" sz="1800" b="1" i="0" u="none" strike="noStrike" dirty="0">
                          <a:solidFill>
                            <a:srgbClr val="000000"/>
                          </a:solidFill>
                          <a:effectLst/>
                          <a:latin typeface="+mj-lt"/>
                        </a:rPr>
                        <a:t>4.5</a:t>
                      </a:r>
                    </a:p>
                  </a:txBody>
                  <a:tcPr marL="7620" marR="7620" marT="7620" marB="0" anchor="ctr"/>
                </a:tc>
                <a:tc>
                  <a:txBody>
                    <a:bodyPr/>
                    <a:lstStyle/>
                    <a:p>
                      <a:pPr algn="ctr" fontAlgn="b"/>
                      <a:r>
                        <a:rPr lang="en-US" sz="1800" b="1" i="0" u="none" strike="noStrike" dirty="0">
                          <a:solidFill>
                            <a:srgbClr val="000000"/>
                          </a:solidFill>
                          <a:effectLst/>
                          <a:latin typeface="+mj-lt"/>
                        </a:rPr>
                        <a:t>4.6</a:t>
                      </a:r>
                    </a:p>
                  </a:txBody>
                  <a:tcPr marL="7620" marR="7620" marT="7620" marB="0" anchor="ctr"/>
                </a:tc>
                <a:extLst>
                  <a:ext uri="{0D108BD9-81ED-4DB2-BD59-A6C34878D82A}">
                    <a16:rowId xmlns:a16="http://schemas.microsoft.com/office/drawing/2014/main" val="2422079700"/>
                  </a:ext>
                </a:extLst>
              </a:tr>
              <a:tr h="457917">
                <a:tc>
                  <a:txBody>
                    <a:bodyPr/>
                    <a:lstStyle/>
                    <a:p>
                      <a:pPr algn="l" fontAlgn="b"/>
                      <a:r>
                        <a:rPr lang="en-US" sz="1800" b="1" i="0" u="none" strike="noStrike">
                          <a:solidFill>
                            <a:srgbClr val="000000"/>
                          </a:solidFill>
                          <a:effectLst/>
                          <a:latin typeface="+mj-lt"/>
                        </a:rPr>
                        <a:t>To Decide</a:t>
                      </a:r>
                    </a:p>
                  </a:txBody>
                  <a:tcPr marL="7620" marR="7620" marT="7620" marB="0" anchor="b"/>
                </a:tc>
                <a:tc>
                  <a:txBody>
                    <a:bodyPr/>
                    <a:lstStyle/>
                    <a:p>
                      <a:pPr algn="ctr" fontAlgn="b"/>
                      <a:r>
                        <a:rPr lang="en-US" sz="1800" b="1" i="0" u="none" strike="noStrike" dirty="0">
                          <a:solidFill>
                            <a:srgbClr val="000000"/>
                          </a:solidFill>
                          <a:effectLst/>
                          <a:latin typeface="+mj-lt"/>
                        </a:rPr>
                        <a:t>14.0</a:t>
                      </a:r>
                    </a:p>
                  </a:txBody>
                  <a:tcPr marL="7620" marR="7620" marT="7620" marB="0" anchor="ctr"/>
                </a:tc>
                <a:tc>
                  <a:txBody>
                    <a:bodyPr/>
                    <a:lstStyle/>
                    <a:p>
                      <a:pPr algn="ctr" fontAlgn="b"/>
                      <a:r>
                        <a:rPr lang="en-US" sz="1800" b="1" i="0" u="none" strike="noStrike" dirty="0">
                          <a:solidFill>
                            <a:srgbClr val="000000"/>
                          </a:solidFill>
                          <a:effectLst/>
                          <a:latin typeface="+mj-lt"/>
                        </a:rPr>
                        <a:t>14.8</a:t>
                      </a:r>
                    </a:p>
                  </a:txBody>
                  <a:tcPr marL="7620" marR="7620" marT="7620" marB="0" anchor="ctr"/>
                </a:tc>
                <a:tc>
                  <a:txBody>
                    <a:bodyPr/>
                    <a:lstStyle/>
                    <a:p>
                      <a:pPr algn="ctr" fontAlgn="b"/>
                      <a:r>
                        <a:rPr lang="en-US" sz="1800" b="1" i="0" u="none" strike="noStrike" dirty="0">
                          <a:solidFill>
                            <a:srgbClr val="000000"/>
                          </a:solidFill>
                          <a:effectLst/>
                          <a:latin typeface="+mj-lt"/>
                        </a:rPr>
                        <a:t>14.0</a:t>
                      </a:r>
                    </a:p>
                  </a:txBody>
                  <a:tcPr marL="7620" marR="7620" marT="7620" marB="0" anchor="ctr"/>
                </a:tc>
                <a:tc>
                  <a:txBody>
                    <a:bodyPr/>
                    <a:lstStyle/>
                    <a:p>
                      <a:pPr algn="ctr" fontAlgn="b"/>
                      <a:r>
                        <a:rPr lang="en-US" sz="1800" b="1" i="0" u="none" strike="noStrike" dirty="0">
                          <a:solidFill>
                            <a:srgbClr val="000000"/>
                          </a:solidFill>
                          <a:effectLst/>
                          <a:latin typeface="+mj-lt"/>
                        </a:rPr>
                        <a:t>14.8</a:t>
                      </a:r>
                    </a:p>
                  </a:txBody>
                  <a:tcPr marL="7620" marR="7620" marT="7620" marB="0" anchor="ctr"/>
                </a:tc>
                <a:tc>
                  <a:txBody>
                    <a:bodyPr/>
                    <a:lstStyle/>
                    <a:p>
                      <a:pPr algn="ctr" fontAlgn="b"/>
                      <a:r>
                        <a:rPr lang="en-US" sz="1800" b="1" i="0" u="none" strike="noStrike" dirty="0">
                          <a:solidFill>
                            <a:srgbClr val="000000"/>
                          </a:solidFill>
                          <a:effectLst/>
                          <a:latin typeface="+mj-lt"/>
                        </a:rPr>
                        <a:t>13.5</a:t>
                      </a:r>
                    </a:p>
                  </a:txBody>
                  <a:tcPr marL="7620" marR="7620" marT="7620" marB="0" anchor="ctr"/>
                </a:tc>
                <a:tc>
                  <a:txBody>
                    <a:bodyPr/>
                    <a:lstStyle/>
                    <a:p>
                      <a:pPr algn="ctr" fontAlgn="b"/>
                      <a:r>
                        <a:rPr lang="en-US" sz="1800" b="1" i="0" u="none" strike="noStrike" dirty="0">
                          <a:solidFill>
                            <a:srgbClr val="000000"/>
                          </a:solidFill>
                          <a:effectLst/>
                          <a:latin typeface="+mj-lt"/>
                        </a:rPr>
                        <a:t>14.3</a:t>
                      </a:r>
                    </a:p>
                  </a:txBody>
                  <a:tcPr marL="7620" marR="7620" marT="7620" marB="0" anchor="ctr"/>
                </a:tc>
                <a:tc>
                  <a:txBody>
                    <a:bodyPr/>
                    <a:lstStyle/>
                    <a:p>
                      <a:pPr algn="ctr" fontAlgn="b"/>
                      <a:r>
                        <a:rPr lang="en-US" sz="1800" b="1" i="0" u="none" strike="noStrike" dirty="0">
                          <a:solidFill>
                            <a:srgbClr val="000000"/>
                          </a:solidFill>
                          <a:effectLst/>
                          <a:latin typeface="+mj-lt"/>
                        </a:rPr>
                        <a:t>13.7</a:t>
                      </a:r>
                    </a:p>
                  </a:txBody>
                  <a:tcPr marL="7620" marR="7620" marT="7620" marB="0" anchor="ctr"/>
                </a:tc>
                <a:extLst>
                  <a:ext uri="{0D108BD9-81ED-4DB2-BD59-A6C34878D82A}">
                    <a16:rowId xmlns:a16="http://schemas.microsoft.com/office/drawing/2014/main" val="337000698"/>
                  </a:ext>
                </a:extLst>
              </a:tr>
              <a:tr h="457917">
                <a:tc>
                  <a:txBody>
                    <a:bodyPr/>
                    <a:lstStyle/>
                    <a:p>
                      <a:pPr algn="l" fontAlgn="b"/>
                      <a:r>
                        <a:rPr lang="en-US" sz="1800" b="1" i="0" u="none" strike="noStrike">
                          <a:solidFill>
                            <a:srgbClr val="000000"/>
                          </a:solidFill>
                          <a:effectLst/>
                          <a:latin typeface="+mj-lt"/>
                        </a:rPr>
                        <a:t>Total LOS</a:t>
                      </a:r>
                    </a:p>
                  </a:txBody>
                  <a:tcPr marL="7620" marR="7620" marT="7620" marB="0" anchor="b"/>
                </a:tc>
                <a:tc>
                  <a:txBody>
                    <a:bodyPr/>
                    <a:lstStyle/>
                    <a:p>
                      <a:pPr algn="ctr" fontAlgn="b"/>
                      <a:r>
                        <a:rPr lang="en-US" sz="1800" b="1" i="0" u="none" strike="noStrike" dirty="0">
                          <a:solidFill>
                            <a:srgbClr val="000000"/>
                          </a:solidFill>
                          <a:effectLst/>
                          <a:latin typeface="+mj-lt"/>
                        </a:rPr>
                        <a:t>19.0</a:t>
                      </a:r>
                    </a:p>
                  </a:txBody>
                  <a:tcPr marL="7620" marR="7620" marT="7620" marB="0" anchor="ctr"/>
                </a:tc>
                <a:tc>
                  <a:txBody>
                    <a:bodyPr/>
                    <a:lstStyle/>
                    <a:p>
                      <a:pPr algn="ctr" fontAlgn="b"/>
                      <a:r>
                        <a:rPr lang="en-US" sz="1800" b="1" i="0" u="none" strike="noStrike" dirty="0">
                          <a:solidFill>
                            <a:srgbClr val="000000"/>
                          </a:solidFill>
                          <a:effectLst/>
                          <a:latin typeface="+mj-lt"/>
                        </a:rPr>
                        <a:t>20.4</a:t>
                      </a:r>
                    </a:p>
                  </a:txBody>
                  <a:tcPr marL="7620" marR="7620" marT="7620" marB="0" anchor="ctr"/>
                </a:tc>
                <a:tc>
                  <a:txBody>
                    <a:bodyPr/>
                    <a:lstStyle/>
                    <a:p>
                      <a:pPr algn="ctr" fontAlgn="b"/>
                      <a:r>
                        <a:rPr lang="en-US" sz="1800" b="1" i="0" u="none" strike="noStrike" dirty="0">
                          <a:solidFill>
                            <a:srgbClr val="000000"/>
                          </a:solidFill>
                          <a:effectLst/>
                          <a:latin typeface="+mj-lt"/>
                        </a:rPr>
                        <a:t>21.0</a:t>
                      </a:r>
                    </a:p>
                  </a:txBody>
                  <a:tcPr marL="7620" marR="7620" marT="7620" marB="0" anchor="ctr"/>
                </a:tc>
                <a:tc>
                  <a:txBody>
                    <a:bodyPr/>
                    <a:lstStyle/>
                    <a:p>
                      <a:pPr algn="ctr" fontAlgn="b"/>
                      <a:r>
                        <a:rPr lang="en-US" sz="1800" b="1" i="0" u="none" strike="noStrike" dirty="0">
                          <a:solidFill>
                            <a:srgbClr val="000000"/>
                          </a:solidFill>
                          <a:effectLst/>
                          <a:latin typeface="+mj-lt"/>
                        </a:rPr>
                        <a:t>22.1</a:t>
                      </a:r>
                    </a:p>
                  </a:txBody>
                  <a:tcPr marL="7620" marR="7620" marT="7620" marB="0" anchor="ctr"/>
                </a:tc>
                <a:tc>
                  <a:txBody>
                    <a:bodyPr/>
                    <a:lstStyle/>
                    <a:p>
                      <a:pPr algn="ctr" fontAlgn="b"/>
                      <a:r>
                        <a:rPr lang="en-US" sz="1800" b="1" i="0" u="none" strike="noStrike" dirty="0">
                          <a:solidFill>
                            <a:srgbClr val="000000"/>
                          </a:solidFill>
                          <a:effectLst/>
                          <a:latin typeface="+mj-lt"/>
                        </a:rPr>
                        <a:t>22.5</a:t>
                      </a:r>
                    </a:p>
                  </a:txBody>
                  <a:tcPr marL="7620" marR="7620" marT="7620" marB="0" anchor="ctr"/>
                </a:tc>
                <a:tc>
                  <a:txBody>
                    <a:bodyPr/>
                    <a:lstStyle/>
                    <a:p>
                      <a:pPr algn="ctr" fontAlgn="b"/>
                      <a:r>
                        <a:rPr lang="en-US" sz="1800" b="1" i="0" u="none" strike="noStrike" dirty="0">
                          <a:solidFill>
                            <a:srgbClr val="000000"/>
                          </a:solidFill>
                          <a:effectLst/>
                          <a:latin typeface="+mj-lt"/>
                        </a:rPr>
                        <a:t>20.4</a:t>
                      </a:r>
                    </a:p>
                  </a:txBody>
                  <a:tcPr marL="7620" marR="7620" marT="7620" marB="0" anchor="ctr"/>
                </a:tc>
                <a:tc>
                  <a:txBody>
                    <a:bodyPr/>
                    <a:lstStyle/>
                    <a:p>
                      <a:pPr algn="ctr" fontAlgn="b"/>
                      <a:r>
                        <a:rPr lang="en-US" sz="1800" b="1" i="0" u="none" strike="noStrike" dirty="0">
                          <a:solidFill>
                            <a:srgbClr val="000000"/>
                          </a:solidFill>
                          <a:effectLst/>
                          <a:latin typeface="+mj-lt"/>
                        </a:rPr>
                        <a:t>21.7</a:t>
                      </a:r>
                    </a:p>
                  </a:txBody>
                  <a:tcPr marL="7620" marR="7620" marT="7620" marB="0" anchor="ctr"/>
                </a:tc>
                <a:extLst>
                  <a:ext uri="{0D108BD9-81ED-4DB2-BD59-A6C34878D82A}">
                    <a16:rowId xmlns:a16="http://schemas.microsoft.com/office/drawing/2014/main" val="1358499883"/>
                  </a:ext>
                </a:extLst>
              </a:tr>
            </a:tbl>
          </a:graphicData>
        </a:graphic>
      </p:graphicFrame>
      <p:cxnSp>
        <p:nvCxnSpPr>
          <p:cNvPr id="7" name="Straight Arrow Connector 6">
            <a:extLst>
              <a:ext uri="{FF2B5EF4-FFF2-40B4-BE49-F238E27FC236}">
                <a16:creationId xmlns:a16="http://schemas.microsoft.com/office/drawing/2014/main" id="{40D1F548-1DA7-42E4-97C4-B0BDC217257D}"/>
              </a:ext>
            </a:extLst>
          </p:cNvPr>
          <p:cNvCxnSpPr>
            <a:cxnSpLocks/>
          </p:cNvCxnSpPr>
          <p:nvPr/>
        </p:nvCxnSpPr>
        <p:spPr>
          <a:xfrm>
            <a:off x="1707161" y="4982664"/>
            <a:ext cx="4665219"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0C2E10B-7F4F-4A1B-BD82-AF6E92D95804}"/>
              </a:ext>
            </a:extLst>
          </p:cNvPr>
          <p:cNvCxnSpPr>
            <a:cxnSpLocks/>
          </p:cNvCxnSpPr>
          <p:nvPr/>
        </p:nvCxnSpPr>
        <p:spPr>
          <a:xfrm>
            <a:off x="1707161" y="5847534"/>
            <a:ext cx="4665219"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7111A9D-EAC8-4852-BBAD-1FEBF4F21381}"/>
              </a:ext>
            </a:extLst>
          </p:cNvPr>
          <p:cNvCxnSpPr>
            <a:cxnSpLocks/>
          </p:cNvCxnSpPr>
          <p:nvPr/>
        </p:nvCxnSpPr>
        <p:spPr>
          <a:xfrm flipH="1">
            <a:off x="6779623" y="4982664"/>
            <a:ext cx="1278527"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59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ppt_x</p:attrName>
                                        </p:attrNameLst>
                                      </p:cBhvr>
                                      <p:tavLst>
                                        <p:tav tm="0">
                                          <p:val>
                                            <p:strVal val="#ppt_x-#ppt_w*1.125000"/>
                                          </p:val>
                                        </p:tav>
                                        <p:tav tm="100000">
                                          <p:val>
                                            <p:strVal val="#ppt_x"/>
                                          </p:val>
                                        </p:tav>
                                      </p:tavLst>
                                    </p:anim>
                                    <p:animEffect transition="in" filter="wipe(right)">
                                      <p:cBhvr>
                                        <p:cTn id="8" dur="1000"/>
                                        <p:tgtEl>
                                          <p:spTgt spid="7"/>
                                        </p:tgtEl>
                                      </p:cBhvr>
                                    </p:animEffect>
                                  </p:childTnLst>
                                </p:cTn>
                              </p:par>
                              <p:par>
                                <p:cTn id="9" presetID="12" presetClass="entr" presetSubtype="8"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p:tgtEl>
                                          <p:spTgt spid="8"/>
                                        </p:tgtEl>
                                        <p:attrNameLst>
                                          <p:attrName>ppt_x</p:attrName>
                                        </p:attrNameLst>
                                      </p:cBhvr>
                                      <p:tavLst>
                                        <p:tav tm="0">
                                          <p:val>
                                            <p:strVal val="#ppt_x-#ppt_w*1.125000"/>
                                          </p:val>
                                        </p:tav>
                                        <p:tav tm="100000">
                                          <p:val>
                                            <p:strVal val="#ppt_x"/>
                                          </p:val>
                                        </p:tav>
                                      </p:tavLst>
                                    </p:anim>
                                    <p:animEffect transition="in" filter="wipe(right)">
                                      <p:cBhvr>
                                        <p:cTn id="12" dur="1000"/>
                                        <p:tgtEl>
                                          <p:spTgt spid="8"/>
                                        </p:tgtEl>
                                      </p:cBhvr>
                                    </p:animEffect>
                                  </p:childTnLst>
                                </p:cTn>
                              </p:par>
                            </p:childTnLst>
                          </p:cTn>
                        </p:par>
                        <p:par>
                          <p:cTn id="13" fill="hold">
                            <p:stCondLst>
                              <p:cond delay="2000"/>
                            </p:stCondLst>
                            <p:childTnLst>
                              <p:par>
                                <p:cTn id="14" presetID="1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p:tgtEl>
                                          <p:spTgt spid="12"/>
                                        </p:tgtEl>
                                        <p:attrNameLst>
                                          <p:attrName>ppt_x</p:attrName>
                                        </p:attrNameLst>
                                      </p:cBhvr>
                                      <p:tavLst>
                                        <p:tav tm="0">
                                          <p:val>
                                            <p:strVal val="#ppt_x+#ppt_w*1.125000"/>
                                          </p:val>
                                        </p:tav>
                                        <p:tav tm="100000">
                                          <p:val>
                                            <p:strVal val="#ppt_x"/>
                                          </p:val>
                                        </p:tav>
                                      </p:tavLst>
                                    </p:anim>
                                    <p:animEffect transition="in" filter="wipe(left)">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157774"/>
            <a:ext cx="8229600" cy="1143000"/>
          </a:xfrm>
        </p:spPr>
        <p:txBody>
          <a:bodyPr>
            <a:normAutofit/>
          </a:bodyPr>
          <a:lstStyle/>
          <a:p>
            <a:r>
              <a:rPr lang="en-US" sz="4000" dirty="0"/>
              <a:t>Ancillary Resource Utilization</a:t>
            </a:r>
          </a:p>
        </p:txBody>
      </p:sp>
      <p:graphicFrame>
        <p:nvGraphicFramePr>
          <p:cNvPr id="5" name="Table 4">
            <a:extLst>
              <a:ext uri="{FF2B5EF4-FFF2-40B4-BE49-F238E27FC236}">
                <a16:creationId xmlns:a16="http://schemas.microsoft.com/office/drawing/2014/main" id="{43032183-86E6-4283-8C1D-6A5CA42B567E}"/>
              </a:ext>
            </a:extLst>
          </p:cNvPr>
          <p:cNvGraphicFramePr>
            <a:graphicFrameLocks noGrp="1"/>
          </p:cNvGraphicFramePr>
          <p:nvPr>
            <p:extLst>
              <p:ext uri="{D42A27DB-BD31-4B8C-83A1-F6EECF244321}">
                <p14:modId xmlns:p14="http://schemas.microsoft.com/office/powerpoint/2010/main" val="3264243573"/>
              </p:ext>
            </p:extLst>
          </p:nvPr>
        </p:nvGraphicFramePr>
        <p:xfrm>
          <a:off x="152785" y="1505404"/>
          <a:ext cx="8696591" cy="4666069"/>
        </p:xfrm>
        <a:graphic>
          <a:graphicData uri="http://schemas.openxmlformats.org/drawingml/2006/table">
            <a:tbl>
              <a:tblPr firstRow="1" bandRow="1">
                <a:tableStyleId>{5C22544A-7EE6-4342-B048-85BDC9FD1C3A}</a:tableStyleId>
              </a:tblPr>
              <a:tblGrid>
                <a:gridCol w="2179409">
                  <a:extLst>
                    <a:ext uri="{9D8B030D-6E8A-4147-A177-3AD203B41FA5}">
                      <a16:colId xmlns:a16="http://schemas.microsoft.com/office/drawing/2014/main" val="2056551245"/>
                    </a:ext>
                  </a:extLst>
                </a:gridCol>
                <a:gridCol w="972732">
                  <a:extLst>
                    <a:ext uri="{9D8B030D-6E8A-4147-A177-3AD203B41FA5}">
                      <a16:colId xmlns:a16="http://schemas.microsoft.com/office/drawing/2014/main" val="3943167086"/>
                    </a:ext>
                  </a:extLst>
                </a:gridCol>
                <a:gridCol w="935029">
                  <a:extLst>
                    <a:ext uri="{9D8B030D-6E8A-4147-A177-3AD203B41FA5}">
                      <a16:colId xmlns:a16="http://schemas.microsoft.com/office/drawing/2014/main" val="980606673"/>
                    </a:ext>
                  </a:extLst>
                </a:gridCol>
                <a:gridCol w="950110">
                  <a:extLst>
                    <a:ext uri="{9D8B030D-6E8A-4147-A177-3AD203B41FA5}">
                      <a16:colId xmlns:a16="http://schemas.microsoft.com/office/drawing/2014/main" val="3295785917"/>
                    </a:ext>
                  </a:extLst>
                </a:gridCol>
                <a:gridCol w="935028">
                  <a:extLst>
                    <a:ext uri="{9D8B030D-6E8A-4147-A177-3AD203B41FA5}">
                      <a16:colId xmlns:a16="http://schemas.microsoft.com/office/drawing/2014/main" val="1715370251"/>
                    </a:ext>
                  </a:extLst>
                </a:gridCol>
                <a:gridCol w="965191">
                  <a:extLst>
                    <a:ext uri="{9D8B030D-6E8A-4147-A177-3AD203B41FA5}">
                      <a16:colId xmlns:a16="http://schemas.microsoft.com/office/drawing/2014/main" val="2133052804"/>
                    </a:ext>
                  </a:extLst>
                </a:gridCol>
                <a:gridCol w="879546">
                  <a:extLst>
                    <a:ext uri="{9D8B030D-6E8A-4147-A177-3AD203B41FA5}">
                      <a16:colId xmlns:a16="http://schemas.microsoft.com/office/drawing/2014/main" val="534662838"/>
                    </a:ext>
                  </a:extLst>
                </a:gridCol>
                <a:gridCol w="879546">
                  <a:extLst>
                    <a:ext uri="{9D8B030D-6E8A-4147-A177-3AD203B41FA5}">
                      <a16:colId xmlns:a16="http://schemas.microsoft.com/office/drawing/2014/main" val="3411974790"/>
                    </a:ext>
                  </a:extLst>
                </a:gridCol>
              </a:tblGrid>
              <a:tr h="462320">
                <a:tc>
                  <a:txBody>
                    <a:bodyPr/>
                    <a:lstStyle/>
                    <a:p>
                      <a:pPr algn="ctr" rtl="0" fontAlgn="ctr"/>
                      <a:r>
                        <a:rPr lang="en-US" sz="1900" b="1" u="none" strike="noStrike" dirty="0">
                          <a:solidFill>
                            <a:schemeClr val="bg1"/>
                          </a:solidFill>
                          <a:effectLst/>
                        </a:rPr>
                        <a:t>Resource</a:t>
                      </a:r>
                      <a:endParaRPr lang="en-US" sz="1900" b="1" i="0" u="none" strike="noStrike" dirty="0">
                        <a:solidFill>
                          <a:schemeClr val="bg1"/>
                        </a:solidFill>
                        <a:effectLst/>
                        <a:latin typeface="Calibri" panose="020F0502020204030204" pitchFamily="34" charset="0"/>
                      </a:endParaRPr>
                    </a:p>
                  </a:txBody>
                  <a:tcPr marL="7493" marR="7493" marT="7493" marB="0" anchor="ctr">
                    <a:solidFill>
                      <a:schemeClr val="tx1"/>
                    </a:solidFill>
                  </a:tcPr>
                </a:tc>
                <a:tc>
                  <a:txBody>
                    <a:bodyPr/>
                    <a:lstStyle/>
                    <a:p>
                      <a:pPr algn="ctr" rtl="0" fontAlgn="ctr"/>
                      <a:r>
                        <a:rPr lang="en-US" sz="1900" b="1" u="none" strike="noStrike" dirty="0">
                          <a:solidFill>
                            <a:schemeClr val="bg1"/>
                          </a:solidFill>
                          <a:effectLst/>
                        </a:rPr>
                        <a:t>FY 19</a:t>
                      </a:r>
                      <a:endParaRPr lang="en-US" sz="1900" b="1" i="0" u="none" strike="noStrike" dirty="0">
                        <a:solidFill>
                          <a:schemeClr val="bg1"/>
                        </a:solidFill>
                        <a:effectLst/>
                        <a:latin typeface="Calibri" panose="020F0502020204030204" pitchFamily="34" charset="0"/>
                      </a:endParaRPr>
                    </a:p>
                  </a:txBody>
                  <a:tcPr marL="7493" marR="7493" marT="7493" marB="0" anchor="ctr">
                    <a:solidFill>
                      <a:schemeClr val="tx1"/>
                    </a:solidFill>
                  </a:tcPr>
                </a:tc>
                <a:tc>
                  <a:txBody>
                    <a:bodyPr/>
                    <a:lstStyle/>
                    <a:p>
                      <a:pPr algn="ctr" rtl="0" fontAlgn="ctr"/>
                      <a:r>
                        <a:rPr lang="en-US" sz="1900" b="1" u="none" strike="noStrike" dirty="0">
                          <a:solidFill>
                            <a:schemeClr val="bg1"/>
                          </a:solidFill>
                          <a:effectLst/>
                        </a:rPr>
                        <a:t>FY 20</a:t>
                      </a:r>
                      <a:endParaRPr lang="en-US" sz="1900" b="1" i="0" u="none" strike="noStrike" dirty="0">
                        <a:solidFill>
                          <a:schemeClr val="bg1"/>
                        </a:solidFill>
                        <a:effectLst/>
                        <a:latin typeface="Calibri" panose="020F0502020204030204" pitchFamily="34" charset="0"/>
                      </a:endParaRPr>
                    </a:p>
                  </a:txBody>
                  <a:tcPr marL="7493" marR="7493" marT="7493" marB="0" anchor="ctr">
                    <a:solidFill>
                      <a:schemeClr val="tx1"/>
                    </a:solidFill>
                  </a:tcPr>
                </a:tc>
                <a:tc>
                  <a:txBody>
                    <a:bodyPr/>
                    <a:lstStyle/>
                    <a:p>
                      <a:pPr algn="ctr" rtl="0" fontAlgn="ctr"/>
                      <a:r>
                        <a:rPr lang="en-US" sz="1900" b="1" u="none" strike="noStrike" dirty="0">
                          <a:solidFill>
                            <a:schemeClr val="bg1"/>
                          </a:solidFill>
                          <a:effectLst/>
                        </a:rPr>
                        <a:t>FY 21</a:t>
                      </a:r>
                      <a:endParaRPr lang="en-US" sz="1900" b="1" i="0" u="none" strike="noStrike" dirty="0">
                        <a:solidFill>
                          <a:schemeClr val="bg1"/>
                        </a:solidFill>
                        <a:effectLst/>
                        <a:latin typeface="Calibri" panose="020F0502020204030204" pitchFamily="34" charset="0"/>
                      </a:endParaRPr>
                    </a:p>
                  </a:txBody>
                  <a:tcPr marL="7493" marR="7493" marT="7493" marB="0" anchor="ctr">
                    <a:solidFill>
                      <a:schemeClr val="tx1"/>
                    </a:solidFill>
                  </a:tcPr>
                </a:tc>
                <a:tc>
                  <a:txBody>
                    <a:bodyPr/>
                    <a:lstStyle/>
                    <a:p>
                      <a:pPr algn="ctr" rtl="0" fontAlgn="ctr"/>
                      <a:r>
                        <a:rPr lang="en-US" sz="1900" b="1" u="none" strike="noStrike" dirty="0">
                          <a:solidFill>
                            <a:schemeClr val="bg1"/>
                          </a:solidFill>
                          <a:effectLst/>
                        </a:rPr>
                        <a:t>FY 22</a:t>
                      </a:r>
                      <a:endParaRPr lang="en-US" sz="1900" b="1" i="0" u="none" strike="noStrike" dirty="0">
                        <a:solidFill>
                          <a:schemeClr val="bg1"/>
                        </a:solidFill>
                        <a:effectLst/>
                        <a:latin typeface="Calibri" panose="020F0502020204030204" pitchFamily="34" charset="0"/>
                      </a:endParaRPr>
                    </a:p>
                  </a:txBody>
                  <a:tcPr marL="7493" marR="7493" marT="7493" marB="0" anchor="ctr">
                    <a:solidFill>
                      <a:schemeClr val="tx1"/>
                    </a:solidFill>
                  </a:tcPr>
                </a:tc>
                <a:tc>
                  <a:txBody>
                    <a:bodyPr/>
                    <a:lstStyle/>
                    <a:p>
                      <a:pPr algn="ctr" rtl="0" fontAlgn="ctr"/>
                      <a:r>
                        <a:rPr lang="en-US" sz="1900" b="1" u="none" strike="noStrike" dirty="0">
                          <a:solidFill>
                            <a:schemeClr val="bg1"/>
                          </a:solidFill>
                          <a:effectLst/>
                        </a:rPr>
                        <a:t>FY 23</a:t>
                      </a:r>
                      <a:endParaRPr lang="en-US" sz="1900" b="1" i="0" u="none" strike="noStrike" dirty="0">
                        <a:solidFill>
                          <a:schemeClr val="bg1"/>
                        </a:solidFill>
                        <a:effectLst/>
                        <a:latin typeface="Calibri" panose="020F0502020204030204" pitchFamily="34" charset="0"/>
                      </a:endParaRPr>
                    </a:p>
                  </a:txBody>
                  <a:tcPr marL="7493" marR="7493" marT="7493" marB="0" anchor="ctr">
                    <a:solidFill>
                      <a:schemeClr val="tx1"/>
                    </a:solidFill>
                  </a:tcPr>
                </a:tc>
                <a:tc>
                  <a:txBody>
                    <a:bodyPr/>
                    <a:lstStyle/>
                    <a:p>
                      <a:pPr algn="ctr" rtl="0" fontAlgn="ctr"/>
                      <a:r>
                        <a:rPr lang="en-US" sz="1900" b="1" u="none" strike="noStrike" dirty="0">
                          <a:solidFill>
                            <a:schemeClr val="bg1"/>
                          </a:solidFill>
                          <a:effectLst/>
                        </a:rPr>
                        <a:t>FY 24</a:t>
                      </a:r>
                      <a:endParaRPr lang="en-US" sz="1900" b="1" i="0" u="none" strike="noStrike" dirty="0">
                        <a:solidFill>
                          <a:schemeClr val="bg1"/>
                        </a:solidFill>
                        <a:effectLst/>
                        <a:latin typeface="Calibri" panose="020F0502020204030204" pitchFamily="34" charset="0"/>
                      </a:endParaRPr>
                    </a:p>
                  </a:txBody>
                  <a:tcPr marL="7493" marR="7493" marT="7493" marB="0" anchor="ctr">
                    <a:solidFill>
                      <a:schemeClr val="tx1"/>
                    </a:solidFill>
                  </a:tcPr>
                </a:tc>
                <a:tc>
                  <a:txBody>
                    <a:bodyPr/>
                    <a:lstStyle/>
                    <a:p>
                      <a:pPr algn="ctr" rtl="0" fontAlgn="ctr"/>
                      <a:r>
                        <a:rPr lang="en-US" sz="1900" b="1" i="0" u="none" strike="noStrike" dirty="0">
                          <a:solidFill>
                            <a:schemeClr val="bg1"/>
                          </a:solidFill>
                          <a:effectLst/>
                          <a:latin typeface="Calibri" panose="020F0502020204030204" pitchFamily="34" charset="0"/>
                        </a:rPr>
                        <a:t>FY 25</a:t>
                      </a:r>
                    </a:p>
                  </a:txBody>
                  <a:tcPr marL="7493" marR="7493" marT="7493" marB="0" anchor="ctr">
                    <a:solidFill>
                      <a:schemeClr val="tx1"/>
                    </a:solidFill>
                  </a:tcPr>
                </a:tc>
                <a:extLst>
                  <a:ext uri="{0D108BD9-81ED-4DB2-BD59-A6C34878D82A}">
                    <a16:rowId xmlns:a16="http://schemas.microsoft.com/office/drawing/2014/main" val="3120457842"/>
                  </a:ext>
                </a:extLst>
              </a:tr>
              <a:tr h="532025">
                <a:tc>
                  <a:txBody>
                    <a:bodyPr/>
                    <a:lstStyle/>
                    <a:p>
                      <a:pPr algn="l" rtl="0" fontAlgn="ctr"/>
                      <a:r>
                        <a:rPr lang="en-US" sz="2000" b="1" u="none" strike="noStrike" dirty="0">
                          <a:solidFill>
                            <a:schemeClr val="bg1"/>
                          </a:solidFill>
                          <a:effectLst/>
                        </a:rPr>
                        <a:t>CT Utilization</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25.5%</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28.3%</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31.3%</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30.0%</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31.5%</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32.9%</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i="0" u="none" strike="noStrike" dirty="0">
                          <a:ln>
                            <a:solidFill>
                              <a:schemeClr val="bg1"/>
                            </a:solidFill>
                          </a:ln>
                          <a:solidFill>
                            <a:schemeClr val="bg1"/>
                          </a:solidFill>
                          <a:effectLst/>
                          <a:latin typeface="Calibri" panose="020F0502020204030204" pitchFamily="34" charset="0"/>
                        </a:rPr>
                        <a:t>35.1%</a:t>
                      </a:r>
                    </a:p>
                  </a:txBody>
                  <a:tcPr marL="7493" marR="7493" marT="7493" marB="0" anchor="ctr">
                    <a:solidFill>
                      <a:schemeClr val="tx2"/>
                    </a:solidFill>
                  </a:tcPr>
                </a:tc>
                <a:extLst>
                  <a:ext uri="{0D108BD9-81ED-4DB2-BD59-A6C34878D82A}">
                    <a16:rowId xmlns:a16="http://schemas.microsoft.com/office/drawing/2014/main" val="2410011321"/>
                  </a:ext>
                </a:extLst>
              </a:tr>
              <a:tr h="524532">
                <a:tc>
                  <a:txBody>
                    <a:bodyPr/>
                    <a:lstStyle/>
                    <a:p>
                      <a:pPr algn="l" rtl="0" fontAlgn="ctr"/>
                      <a:r>
                        <a:rPr lang="en-US" sz="2000" b="1" u="none" strike="noStrike" dirty="0">
                          <a:solidFill>
                            <a:schemeClr val="bg1"/>
                          </a:solidFill>
                          <a:effectLst/>
                        </a:rPr>
                        <a:t>MRI Utilization</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2.7%</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2.8%</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2.8%</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2.9%</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3.2%</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3.2%</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i="0" u="none" strike="noStrike" dirty="0">
                          <a:solidFill>
                            <a:schemeClr val="bg1"/>
                          </a:solidFill>
                          <a:effectLst/>
                          <a:latin typeface="Calibri" panose="020F0502020204030204" pitchFamily="34" charset="0"/>
                        </a:rPr>
                        <a:t>3.3%</a:t>
                      </a:r>
                    </a:p>
                  </a:txBody>
                  <a:tcPr marL="7493" marR="7493" marT="7493" marB="0" anchor="ctr">
                    <a:solidFill>
                      <a:schemeClr val="accent1"/>
                    </a:solidFill>
                  </a:tcPr>
                </a:tc>
                <a:extLst>
                  <a:ext uri="{0D108BD9-81ED-4DB2-BD59-A6C34878D82A}">
                    <a16:rowId xmlns:a16="http://schemas.microsoft.com/office/drawing/2014/main" val="3173931977"/>
                  </a:ext>
                </a:extLst>
              </a:tr>
              <a:tr h="524532">
                <a:tc>
                  <a:txBody>
                    <a:bodyPr/>
                    <a:lstStyle/>
                    <a:p>
                      <a:pPr algn="l" rtl="0" fontAlgn="ctr"/>
                      <a:r>
                        <a:rPr lang="en-US" sz="2000" b="1" u="none" strike="noStrike" dirty="0">
                          <a:solidFill>
                            <a:schemeClr val="bg1"/>
                          </a:solidFill>
                          <a:effectLst/>
                        </a:rPr>
                        <a:t>Plain Film (% visits)</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40.2%</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43.0%</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44.0%</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42.0%</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40.3%</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39.7%</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i="0" u="none" strike="noStrike" dirty="0">
                          <a:solidFill>
                            <a:schemeClr val="bg1"/>
                          </a:solidFill>
                          <a:effectLst/>
                          <a:latin typeface="Calibri" panose="020F0502020204030204" pitchFamily="34" charset="0"/>
                        </a:rPr>
                        <a:t>41.5%</a:t>
                      </a:r>
                    </a:p>
                  </a:txBody>
                  <a:tcPr marL="7493" marR="7493" marT="7493" marB="0" anchor="ctr">
                    <a:solidFill>
                      <a:schemeClr val="tx2"/>
                    </a:solidFill>
                  </a:tcPr>
                </a:tc>
                <a:extLst>
                  <a:ext uri="{0D108BD9-81ED-4DB2-BD59-A6C34878D82A}">
                    <a16:rowId xmlns:a16="http://schemas.microsoft.com/office/drawing/2014/main" val="3439158245"/>
                  </a:ext>
                </a:extLst>
              </a:tr>
              <a:tr h="524532">
                <a:tc>
                  <a:txBody>
                    <a:bodyPr/>
                    <a:lstStyle/>
                    <a:p>
                      <a:pPr algn="l" rtl="0" fontAlgn="ctr"/>
                      <a:r>
                        <a:rPr lang="en-US" sz="2000" b="1" u="none" strike="noStrike" dirty="0">
                          <a:solidFill>
                            <a:schemeClr val="bg1"/>
                          </a:solidFill>
                          <a:effectLst/>
                        </a:rPr>
                        <a:t>Laboratory (% visits)</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69.6%</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70.5%</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72.2%</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72.0%</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69.7%</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71.5%</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i="0" u="none" strike="noStrike" dirty="0">
                          <a:solidFill>
                            <a:schemeClr val="bg1"/>
                          </a:solidFill>
                          <a:effectLst/>
                          <a:latin typeface="Calibri" panose="020F0502020204030204" pitchFamily="34" charset="0"/>
                        </a:rPr>
                        <a:t>73.7%</a:t>
                      </a:r>
                    </a:p>
                  </a:txBody>
                  <a:tcPr marL="7493" marR="7493" marT="7493" marB="0" anchor="ctr">
                    <a:solidFill>
                      <a:schemeClr val="accent1"/>
                    </a:solidFill>
                  </a:tcPr>
                </a:tc>
                <a:extLst>
                  <a:ext uri="{0D108BD9-81ED-4DB2-BD59-A6C34878D82A}">
                    <a16:rowId xmlns:a16="http://schemas.microsoft.com/office/drawing/2014/main" val="1516925423"/>
                  </a:ext>
                </a:extLst>
              </a:tr>
              <a:tr h="524532">
                <a:tc>
                  <a:txBody>
                    <a:bodyPr/>
                    <a:lstStyle/>
                    <a:p>
                      <a:pPr algn="l" rtl="0" fontAlgn="ctr"/>
                      <a:r>
                        <a:rPr lang="en-US" sz="2000" b="1" u="none" strike="noStrike" dirty="0">
                          <a:solidFill>
                            <a:schemeClr val="bg1"/>
                          </a:solidFill>
                          <a:effectLst/>
                        </a:rPr>
                        <a:t>EKG (% visits)</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33.0%</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36.0%</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40.0%</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38.0%</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38.5%</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39.8%</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i="0" u="none" strike="noStrike" dirty="0">
                          <a:solidFill>
                            <a:schemeClr val="bg1"/>
                          </a:solidFill>
                          <a:effectLst/>
                          <a:latin typeface="Calibri" panose="020F0502020204030204" pitchFamily="34" charset="0"/>
                        </a:rPr>
                        <a:t>42.8%</a:t>
                      </a:r>
                    </a:p>
                  </a:txBody>
                  <a:tcPr marL="7493" marR="7493" marT="7493" marB="0" anchor="ctr">
                    <a:solidFill>
                      <a:schemeClr val="tx2"/>
                    </a:solidFill>
                  </a:tcPr>
                </a:tc>
                <a:extLst>
                  <a:ext uri="{0D108BD9-81ED-4DB2-BD59-A6C34878D82A}">
                    <a16:rowId xmlns:a16="http://schemas.microsoft.com/office/drawing/2014/main" val="2209996561"/>
                  </a:ext>
                </a:extLst>
              </a:tr>
              <a:tr h="524532">
                <a:tc>
                  <a:txBody>
                    <a:bodyPr/>
                    <a:lstStyle/>
                    <a:p>
                      <a:pPr algn="l" rtl="0" fontAlgn="ctr"/>
                      <a:r>
                        <a:rPr lang="en-US" sz="2000" b="1" u="none" strike="noStrike" dirty="0">
                          <a:solidFill>
                            <a:schemeClr val="bg1"/>
                          </a:solidFill>
                          <a:effectLst/>
                        </a:rPr>
                        <a:t>U/S (Radiology)</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7.9%</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6.9%</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7.6%</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7.8%</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7.8%</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7.6%</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i="0" u="none" strike="noStrike" dirty="0">
                          <a:solidFill>
                            <a:schemeClr val="bg1"/>
                          </a:solidFill>
                          <a:effectLst/>
                          <a:latin typeface="Calibri" panose="020F0502020204030204" pitchFamily="34" charset="0"/>
                        </a:rPr>
                        <a:t>7.6%</a:t>
                      </a:r>
                    </a:p>
                  </a:txBody>
                  <a:tcPr marL="7493" marR="7493" marT="7493" marB="0" anchor="ctr">
                    <a:solidFill>
                      <a:schemeClr val="accent1"/>
                    </a:solidFill>
                  </a:tcPr>
                </a:tc>
                <a:extLst>
                  <a:ext uri="{0D108BD9-81ED-4DB2-BD59-A6C34878D82A}">
                    <a16:rowId xmlns:a16="http://schemas.microsoft.com/office/drawing/2014/main" val="3627028561"/>
                  </a:ext>
                </a:extLst>
              </a:tr>
              <a:tr h="524532">
                <a:tc>
                  <a:txBody>
                    <a:bodyPr/>
                    <a:lstStyle/>
                    <a:p>
                      <a:pPr algn="l" rtl="0" fontAlgn="ctr"/>
                      <a:r>
                        <a:rPr lang="en-US" sz="2000" b="1" u="none" strike="noStrike" dirty="0">
                          <a:solidFill>
                            <a:schemeClr val="bg1"/>
                          </a:solidFill>
                          <a:effectLst/>
                        </a:rPr>
                        <a:t>Consult &amp; D/C</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7.0%</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7.5%</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8.5%</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9.4%</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8.8%</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u="none" strike="noStrike" dirty="0">
                          <a:solidFill>
                            <a:schemeClr val="bg1"/>
                          </a:solidFill>
                          <a:effectLst/>
                        </a:rPr>
                        <a:t>7.8%</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tx2"/>
                    </a:solidFill>
                  </a:tcPr>
                </a:tc>
                <a:tc>
                  <a:txBody>
                    <a:bodyPr/>
                    <a:lstStyle/>
                    <a:p>
                      <a:pPr algn="ctr" rtl="0" fontAlgn="ctr"/>
                      <a:r>
                        <a:rPr lang="en-US" sz="2000" b="1" i="0" u="none" strike="noStrike" dirty="0">
                          <a:solidFill>
                            <a:schemeClr val="bg1"/>
                          </a:solidFill>
                          <a:effectLst/>
                          <a:latin typeface="Calibri" panose="020F0502020204030204" pitchFamily="34" charset="0"/>
                        </a:rPr>
                        <a:t>8.5%</a:t>
                      </a:r>
                    </a:p>
                  </a:txBody>
                  <a:tcPr marL="7493" marR="7493" marT="7493" marB="0" anchor="ctr">
                    <a:solidFill>
                      <a:schemeClr val="tx2"/>
                    </a:solidFill>
                  </a:tcPr>
                </a:tc>
                <a:extLst>
                  <a:ext uri="{0D108BD9-81ED-4DB2-BD59-A6C34878D82A}">
                    <a16:rowId xmlns:a16="http://schemas.microsoft.com/office/drawing/2014/main" val="2945342776"/>
                  </a:ext>
                </a:extLst>
              </a:tr>
              <a:tr h="524532">
                <a:tc>
                  <a:txBody>
                    <a:bodyPr/>
                    <a:lstStyle/>
                    <a:p>
                      <a:pPr algn="l" rtl="0" fontAlgn="ctr"/>
                      <a:r>
                        <a:rPr lang="en-US" sz="2000" b="1" u="none" strike="noStrike" dirty="0">
                          <a:solidFill>
                            <a:schemeClr val="bg1"/>
                          </a:solidFill>
                          <a:effectLst/>
                        </a:rPr>
                        <a:t>MRI Turnaround</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4.0 </a:t>
                      </a:r>
                      <a:r>
                        <a:rPr lang="en-US" sz="2000" b="1" u="none" strike="noStrike" dirty="0" err="1">
                          <a:solidFill>
                            <a:schemeClr val="bg1"/>
                          </a:solidFill>
                          <a:effectLst/>
                        </a:rPr>
                        <a:t>hr</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4.3 </a:t>
                      </a:r>
                      <a:r>
                        <a:rPr lang="en-US" sz="2000" b="1" u="none" strike="noStrike" dirty="0" err="1">
                          <a:solidFill>
                            <a:schemeClr val="bg1"/>
                          </a:solidFill>
                          <a:effectLst/>
                        </a:rPr>
                        <a:t>hr</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5.1 </a:t>
                      </a:r>
                      <a:r>
                        <a:rPr lang="en-US" sz="2000" b="1" u="none" strike="noStrike" dirty="0" err="1">
                          <a:solidFill>
                            <a:schemeClr val="bg1"/>
                          </a:solidFill>
                          <a:effectLst/>
                        </a:rPr>
                        <a:t>hr</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5.3 </a:t>
                      </a:r>
                      <a:r>
                        <a:rPr lang="en-US" sz="2000" b="1" u="none" strike="noStrike" dirty="0" err="1">
                          <a:solidFill>
                            <a:schemeClr val="bg1"/>
                          </a:solidFill>
                          <a:effectLst/>
                        </a:rPr>
                        <a:t>hr</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5.5 </a:t>
                      </a:r>
                      <a:r>
                        <a:rPr lang="en-US" sz="2000" b="1" u="none" strike="noStrike" dirty="0" err="1">
                          <a:solidFill>
                            <a:schemeClr val="bg1"/>
                          </a:solidFill>
                          <a:effectLst/>
                        </a:rPr>
                        <a:t>hr</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u="none" strike="noStrike" dirty="0">
                          <a:solidFill>
                            <a:schemeClr val="bg1"/>
                          </a:solidFill>
                          <a:effectLst/>
                        </a:rPr>
                        <a:t>5.3 </a:t>
                      </a:r>
                      <a:r>
                        <a:rPr lang="en-US" sz="2000" b="1" u="none" strike="noStrike" dirty="0" err="1">
                          <a:solidFill>
                            <a:schemeClr val="bg1"/>
                          </a:solidFill>
                          <a:effectLst/>
                        </a:rPr>
                        <a:t>hr</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tc>
                  <a:txBody>
                    <a:bodyPr/>
                    <a:lstStyle/>
                    <a:p>
                      <a:pPr algn="ctr" rtl="0" fontAlgn="ctr"/>
                      <a:r>
                        <a:rPr lang="en-US" sz="2000" b="1" i="0" u="none" strike="noStrike" dirty="0">
                          <a:solidFill>
                            <a:schemeClr val="bg1"/>
                          </a:solidFill>
                          <a:effectLst/>
                          <a:latin typeface="Calibri" panose="020F0502020204030204" pitchFamily="34" charset="0"/>
                        </a:rPr>
                        <a:t>5.5 </a:t>
                      </a:r>
                      <a:r>
                        <a:rPr lang="en-US" sz="2000" b="1" i="0" u="none" strike="noStrike" dirty="0" err="1">
                          <a:solidFill>
                            <a:schemeClr val="bg1"/>
                          </a:solidFill>
                          <a:effectLst/>
                          <a:latin typeface="Calibri" panose="020F0502020204030204" pitchFamily="34" charset="0"/>
                        </a:rPr>
                        <a:t>hr</a:t>
                      </a:r>
                      <a:endParaRPr lang="en-US" sz="2000" b="1" i="0" u="none" strike="noStrike" dirty="0">
                        <a:solidFill>
                          <a:schemeClr val="bg1"/>
                        </a:solidFill>
                        <a:effectLst/>
                        <a:latin typeface="Calibri" panose="020F0502020204030204" pitchFamily="34" charset="0"/>
                      </a:endParaRPr>
                    </a:p>
                  </a:txBody>
                  <a:tcPr marL="7493" marR="7493" marT="7493" marB="0" anchor="ctr">
                    <a:solidFill>
                      <a:schemeClr val="accent1"/>
                    </a:solidFill>
                  </a:tcPr>
                </a:tc>
                <a:extLst>
                  <a:ext uri="{0D108BD9-81ED-4DB2-BD59-A6C34878D82A}">
                    <a16:rowId xmlns:a16="http://schemas.microsoft.com/office/drawing/2014/main" val="3495449723"/>
                  </a:ext>
                </a:extLst>
              </a:tr>
            </a:tbl>
          </a:graphicData>
        </a:graphic>
      </p:graphicFrame>
      <p:sp>
        <p:nvSpPr>
          <p:cNvPr id="9" name="Oval 8">
            <a:extLst>
              <a:ext uri="{FF2B5EF4-FFF2-40B4-BE49-F238E27FC236}">
                <a16:creationId xmlns:a16="http://schemas.microsoft.com/office/drawing/2014/main" id="{1F74144F-C3A8-4511-BC4A-DAB3FC988031}"/>
              </a:ext>
            </a:extLst>
          </p:cNvPr>
          <p:cNvSpPr/>
          <p:nvPr/>
        </p:nvSpPr>
        <p:spPr>
          <a:xfrm>
            <a:off x="2384043" y="2030152"/>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055A8A1-6517-400A-8B91-7AAC216F1A5C}"/>
              </a:ext>
            </a:extLst>
          </p:cNvPr>
          <p:cNvSpPr/>
          <p:nvPr/>
        </p:nvSpPr>
        <p:spPr>
          <a:xfrm>
            <a:off x="7961601" y="2030153"/>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B925DF8-9CAE-4EBF-B426-C31E3F2EAA45}"/>
              </a:ext>
            </a:extLst>
          </p:cNvPr>
          <p:cNvSpPr/>
          <p:nvPr/>
        </p:nvSpPr>
        <p:spPr>
          <a:xfrm>
            <a:off x="3611589" y="1972964"/>
            <a:ext cx="3949802" cy="547514"/>
          </a:xfrm>
          <a:prstGeom prst="rightArrow">
            <a:avLst/>
          </a:prstGeom>
          <a:solidFill>
            <a:srgbClr val="FFFF00"/>
          </a:solid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Mean = 2.3 hours vs 2.8 hours</a:t>
            </a:r>
          </a:p>
        </p:txBody>
      </p:sp>
      <p:sp>
        <p:nvSpPr>
          <p:cNvPr id="10" name="Oval 9">
            <a:extLst>
              <a:ext uri="{FF2B5EF4-FFF2-40B4-BE49-F238E27FC236}">
                <a16:creationId xmlns:a16="http://schemas.microsoft.com/office/drawing/2014/main" id="{301EDCA7-2DA7-4A00-8224-DFAC63269F1F}"/>
              </a:ext>
            </a:extLst>
          </p:cNvPr>
          <p:cNvSpPr/>
          <p:nvPr/>
        </p:nvSpPr>
        <p:spPr>
          <a:xfrm>
            <a:off x="8002353" y="2555684"/>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F665FC-8897-41CA-A0C4-6B4AB5A1C002}"/>
              </a:ext>
            </a:extLst>
          </p:cNvPr>
          <p:cNvSpPr/>
          <p:nvPr/>
        </p:nvSpPr>
        <p:spPr>
          <a:xfrm>
            <a:off x="8002353" y="5162349"/>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002F9C-9EB5-46B6-ACB7-FC8B2809BBFD}"/>
              </a:ext>
            </a:extLst>
          </p:cNvPr>
          <p:cNvSpPr/>
          <p:nvPr/>
        </p:nvSpPr>
        <p:spPr>
          <a:xfrm>
            <a:off x="2384041" y="5684064"/>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CCB61D92-C687-4DEE-9986-F15C2C1F480A}"/>
              </a:ext>
            </a:extLst>
          </p:cNvPr>
          <p:cNvSpPr/>
          <p:nvPr/>
        </p:nvSpPr>
        <p:spPr>
          <a:xfrm>
            <a:off x="3611589" y="5623959"/>
            <a:ext cx="4010237" cy="547514"/>
          </a:xfrm>
          <a:prstGeom prst="rightArrow">
            <a:avLst/>
          </a:prstGeom>
          <a:solidFill>
            <a:srgbClr val="FFFF00"/>
          </a:solid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Mean = 5.0 hours vs 8.7 </a:t>
            </a:r>
            <a:r>
              <a:rPr lang="en-US" b="1" dirty="0" err="1">
                <a:solidFill>
                  <a:schemeClr val="tx1"/>
                </a:solidFill>
              </a:rPr>
              <a:t>hrs</a:t>
            </a:r>
            <a:endParaRPr lang="en-US" b="1" dirty="0">
              <a:solidFill>
                <a:schemeClr val="tx1"/>
              </a:solidFill>
            </a:endParaRPr>
          </a:p>
        </p:txBody>
      </p:sp>
      <p:sp>
        <p:nvSpPr>
          <p:cNvPr id="13" name="Oval 12">
            <a:extLst>
              <a:ext uri="{FF2B5EF4-FFF2-40B4-BE49-F238E27FC236}">
                <a16:creationId xmlns:a16="http://schemas.microsoft.com/office/drawing/2014/main" id="{15079590-89E0-4D98-877F-7A98664E33F8}"/>
              </a:ext>
            </a:extLst>
          </p:cNvPr>
          <p:cNvSpPr/>
          <p:nvPr/>
        </p:nvSpPr>
        <p:spPr>
          <a:xfrm>
            <a:off x="8002351" y="5687880"/>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D01ECFF-408E-23A2-39A4-9F02E437B3C9}"/>
              </a:ext>
            </a:extLst>
          </p:cNvPr>
          <p:cNvSpPr/>
          <p:nvPr/>
        </p:nvSpPr>
        <p:spPr>
          <a:xfrm>
            <a:off x="8002353" y="4131106"/>
            <a:ext cx="847023" cy="43313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2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fade">
                                      <p:cBhvr>
                                        <p:cTn id="4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6" grpId="0" animBg="1"/>
      <p:bldP spid="10" grpId="0" animBg="1"/>
      <p:bldP spid="7" grpId="0" animBg="1"/>
      <p:bldP spid="12" grpId="0" animBg="1"/>
      <p:bldP spid="17" grpId="0" animBg="1"/>
      <p:bldP spid="13"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B04851-74F0-5F3D-0404-944E5D900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207B6-3C35-6F00-1D9F-FF71BC71E0C9}"/>
              </a:ext>
            </a:extLst>
          </p:cNvPr>
          <p:cNvSpPr>
            <a:spLocks noGrp="1"/>
          </p:cNvSpPr>
          <p:nvPr>
            <p:ph type="title"/>
          </p:nvPr>
        </p:nvSpPr>
        <p:spPr/>
        <p:txBody>
          <a:bodyPr>
            <a:normAutofit/>
          </a:bodyPr>
          <a:lstStyle/>
          <a:p>
            <a:r>
              <a:rPr lang="en-US" dirty="0"/>
              <a:t>CT Utilization and LOS </a:t>
            </a:r>
          </a:p>
        </p:txBody>
      </p:sp>
      <p:graphicFrame>
        <p:nvGraphicFramePr>
          <p:cNvPr id="3" name="Chart 2">
            <a:extLst>
              <a:ext uri="{FF2B5EF4-FFF2-40B4-BE49-F238E27FC236}">
                <a16:creationId xmlns:a16="http://schemas.microsoft.com/office/drawing/2014/main" id="{A686B7BA-F79E-74AE-2000-FDE9F048AF54}"/>
              </a:ext>
            </a:extLst>
          </p:cNvPr>
          <p:cNvGraphicFramePr>
            <a:graphicFrameLocks/>
          </p:cNvGraphicFramePr>
          <p:nvPr>
            <p:extLst>
              <p:ext uri="{D42A27DB-BD31-4B8C-83A1-F6EECF244321}">
                <p14:modId xmlns:p14="http://schemas.microsoft.com/office/powerpoint/2010/main" val="291237465"/>
              </p:ext>
            </p:extLst>
          </p:nvPr>
        </p:nvGraphicFramePr>
        <p:xfrm>
          <a:off x="381000" y="1477818"/>
          <a:ext cx="8439150" cy="4867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84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E3C48A-D191-490B-CC30-506ED5680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0F8B5-86C9-A99B-F39D-31E49F479A5D}"/>
              </a:ext>
            </a:extLst>
          </p:cNvPr>
          <p:cNvSpPr>
            <a:spLocks noGrp="1"/>
          </p:cNvSpPr>
          <p:nvPr>
            <p:ph type="title"/>
          </p:nvPr>
        </p:nvSpPr>
        <p:spPr/>
        <p:txBody>
          <a:bodyPr>
            <a:normAutofit/>
          </a:bodyPr>
          <a:lstStyle/>
          <a:p>
            <a:r>
              <a:rPr lang="en-US" dirty="0"/>
              <a:t>CT Utilization and LOS </a:t>
            </a:r>
          </a:p>
        </p:txBody>
      </p:sp>
      <p:graphicFrame>
        <p:nvGraphicFramePr>
          <p:cNvPr id="4" name="Chart 3">
            <a:extLst>
              <a:ext uri="{FF2B5EF4-FFF2-40B4-BE49-F238E27FC236}">
                <a16:creationId xmlns:a16="http://schemas.microsoft.com/office/drawing/2014/main" id="{0F8AB817-5320-CF64-81C7-C106D2703BA1}"/>
              </a:ext>
            </a:extLst>
          </p:cNvPr>
          <p:cNvGraphicFramePr>
            <a:graphicFrameLocks/>
          </p:cNvGraphicFramePr>
          <p:nvPr>
            <p:extLst>
              <p:ext uri="{D42A27DB-BD31-4B8C-83A1-F6EECF244321}">
                <p14:modId xmlns:p14="http://schemas.microsoft.com/office/powerpoint/2010/main" val="3676781494"/>
              </p:ext>
            </p:extLst>
          </p:nvPr>
        </p:nvGraphicFramePr>
        <p:xfrm>
          <a:off x="457200" y="1549400"/>
          <a:ext cx="8296275" cy="4538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549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900" y="157774"/>
            <a:ext cx="8229600" cy="1143000"/>
          </a:xfrm>
        </p:spPr>
        <p:txBody>
          <a:bodyPr>
            <a:normAutofit/>
          </a:bodyPr>
          <a:lstStyle/>
          <a:p>
            <a:r>
              <a:rPr lang="en-US" sz="4000" dirty="0"/>
              <a:t>Professional Fee Billing</a:t>
            </a:r>
          </a:p>
        </p:txBody>
      </p:sp>
      <p:graphicFrame>
        <p:nvGraphicFramePr>
          <p:cNvPr id="4" name="Content Placeholder 3"/>
          <p:cNvGraphicFramePr>
            <a:graphicFrameLocks noGrp="1"/>
          </p:cNvGraphicFramePr>
          <p:nvPr>
            <p:ph idx="1"/>
          </p:nvPr>
        </p:nvGraphicFramePr>
        <p:xfrm>
          <a:off x="519178" y="2096676"/>
          <a:ext cx="810006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429000" y="1524879"/>
            <a:ext cx="2071401"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 &amp; M Codes</a:t>
            </a:r>
          </a:p>
        </p:txBody>
      </p:sp>
      <p:sp>
        <p:nvSpPr>
          <p:cNvPr id="3" name="TextBox 2"/>
          <p:cNvSpPr txBox="1"/>
          <p:nvPr/>
        </p:nvSpPr>
        <p:spPr>
          <a:xfrm rot="16200000">
            <a:off x="-66175" y="3710070"/>
            <a:ext cx="83215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Percent</a:t>
            </a:r>
          </a:p>
        </p:txBody>
      </p:sp>
      <p:sp>
        <p:nvSpPr>
          <p:cNvPr id="6" name="TextBox 5"/>
          <p:cNvSpPr txBox="1"/>
          <p:nvPr/>
        </p:nvSpPr>
        <p:spPr>
          <a:xfrm>
            <a:off x="2822854" y="5682403"/>
            <a:ext cx="3283719" cy="461665"/>
          </a:xfrm>
          <a:prstGeom prst="rect">
            <a:avLst/>
          </a:prstGeom>
          <a:noFill/>
        </p:spPr>
        <p:txBody>
          <a:bodyPr wrap="none" rtlCol="0">
            <a:spAutoFit/>
          </a:bodyPr>
          <a:lstStyle/>
          <a:p>
            <a:pPr algn="ctr"/>
            <a:r>
              <a:rPr lang="en-US" sz="2400" b="1" dirty="0"/>
              <a:t>90.0% Levels 4, 5 and CC</a:t>
            </a:r>
          </a:p>
        </p:txBody>
      </p:sp>
    </p:spTree>
    <p:extLst>
      <p:ext uri="{BB962C8B-B14F-4D97-AF65-F5344CB8AC3E}">
        <p14:creationId xmlns:p14="http://schemas.microsoft.com/office/powerpoint/2010/main" val="228615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888D-D6D5-C37A-2BA5-1935BB795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6DF65-C08C-2C91-4253-07BD6AF1D671}"/>
              </a:ext>
            </a:extLst>
          </p:cNvPr>
          <p:cNvSpPr>
            <a:spLocks noGrp="1"/>
          </p:cNvSpPr>
          <p:nvPr>
            <p:ph type="title"/>
          </p:nvPr>
        </p:nvSpPr>
        <p:spPr>
          <a:xfrm>
            <a:off x="349900" y="157774"/>
            <a:ext cx="8229600" cy="1143000"/>
          </a:xfrm>
        </p:spPr>
        <p:txBody>
          <a:bodyPr>
            <a:normAutofit/>
          </a:bodyPr>
          <a:lstStyle/>
          <a:p>
            <a:r>
              <a:rPr lang="en-US" sz="4000" dirty="0"/>
              <a:t>E&amp;M Coding Benchmarks</a:t>
            </a:r>
          </a:p>
        </p:txBody>
      </p:sp>
      <p:graphicFrame>
        <p:nvGraphicFramePr>
          <p:cNvPr id="9" name="Chart 8">
            <a:extLst>
              <a:ext uri="{FF2B5EF4-FFF2-40B4-BE49-F238E27FC236}">
                <a16:creationId xmlns:a16="http://schemas.microsoft.com/office/drawing/2014/main" id="{B388FCE0-935E-6152-C343-17D966CA4714}"/>
              </a:ext>
            </a:extLst>
          </p:cNvPr>
          <p:cNvGraphicFramePr>
            <a:graphicFrameLocks/>
          </p:cNvGraphicFramePr>
          <p:nvPr>
            <p:extLst>
              <p:ext uri="{D42A27DB-BD31-4B8C-83A1-F6EECF244321}">
                <p14:modId xmlns:p14="http://schemas.microsoft.com/office/powerpoint/2010/main" val="4242533643"/>
              </p:ext>
            </p:extLst>
          </p:nvPr>
        </p:nvGraphicFramePr>
        <p:xfrm>
          <a:off x="349900" y="1690255"/>
          <a:ext cx="8581663" cy="45442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36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33611-0B60-0F7E-5B6F-18318B378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0BED3-3650-9B8D-7142-026AF655A634}"/>
              </a:ext>
            </a:extLst>
          </p:cNvPr>
          <p:cNvSpPr>
            <a:spLocks noGrp="1"/>
          </p:cNvSpPr>
          <p:nvPr>
            <p:ph type="title"/>
          </p:nvPr>
        </p:nvSpPr>
        <p:spPr>
          <a:xfrm>
            <a:off x="349900" y="157774"/>
            <a:ext cx="8229600" cy="1143000"/>
          </a:xfrm>
        </p:spPr>
        <p:txBody>
          <a:bodyPr>
            <a:normAutofit/>
          </a:bodyPr>
          <a:lstStyle/>
          <a:p>
            <a:r>
              <a:rPr lang="en-US" sz="4000" dirty="0"/>
              <a:t>Professional Fee Billing</a:t>
            </a:r>
          </a:p>
        </p:txBody>
      </p:sp>
      <p:sp>
        <p:nvSpPr>
          <p:cNvPr id="5" name="TextBox 4">
            <a:extLst>
              <a:ext uri="{FF2B5EF4-FFF2-40B4-BE49-F238E27FC236}">
                <a16:creationId xmlns:a16="http://schemas.microsoft.com/office/drawing/2014/main" id="{5983AE8C-0BEC-5E94-1E57-09BD5DFB5C3F}"/>
              </a:ext>
            </a:extLst>
          </p:cNvPr>
          <p:cNvSpPr txBox="1"/>
          <p:nvPr/>
        </p:nvSpPr>
        <p:spPr>
          <a:xfrm>
            <a:off x="1607901" y="1341001"/>
            <a:ext cx="5713615"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AAAEM E&amp;M Coding Level </a:t>
            </a:r>
            <a:r>
              <a:rPr lang="en-US" sz="2800" b="1" dirty="0">
                <a:solidFill>
                  <a:prstClr val="black"/>
                </a:solidFill>
                <a:latin typeface="Calibri"/>
              </a:rPr>
              <a:t>Groupings</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Chart 2">
            <a:extLst>
              <a:ext uri="{FF2B5EF4-FFF2-40B4-BE49-F238E27FC236}">
                <a16:creationId xmlns:a16="http://schemas.microsoft.com/office/drawing/2014/main" id="{BE694962-33E7-1E32-2A6F-29E508BAFB13}"/>
              </a:ext>
            </a:extLst>
          </p:cNvPr>
          <p:cNvGraphicFramePr>
            <a:graphicFrameLocks/>
          </p:cNvGraphicFramePr>
          <p:nvPr/>
        </p:nvGraphicFramePr>
        <p:xfrm>
          <a:off x="349901" y="2057399"/>
          <a:ext cx="8507772" cy="410325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915EEA4F-E5C5-1BA5-69C0-DFA477A892DD}"/>
              </a:ext>
            </a:extLst>
          </p:cNvPr>
          <p:cNvSpPr/>
          <p:nvPr/>
        </p:nvSpPr>
        <p:spPr>
          <a:xfrm>
            <a:off x="924411" y="4204855"/>
            <a:ext cx="849745" cy="295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kern="1200" dirty="0">
                <a:solidFill>
                  <a:schemeClr val="tx1">
                    <a:lumMod val="75000"/>
                    <a:lumOff val="25000"/>
                  </a:schemeClr>
                </a:solidFill>
              </a:rPr>
              <a:t>80% - 90%</a:t>
            </a:r>
          </a:p>
        </p:txBody>
      </p:sp>
      <p:sp>
        <p:nvSpPr>
          <p:cNvPr id="6" name="Rectangle 5">
            <a:extLst>
              <a:ext uri="{FF2B5EF4-FFF2-40B4-BE49-F238E27FC236}">
                <a16:creationId xmlns:a16="http://schemas.microsoft.com/office/drawing/2014/main" id="{C2674BCD-DF8D-084F-CE29-B604B354BE2A}"/>
              </a:ext>
            </a:extLst>
          </p:cNvPr>
          <p:cNvSpPr/>
          <p:nvPr/>
        </p:nvSpPr>
        <p:spPr>
          <a:xfrm>
            <a:off x="2628132" y="4511963"/>
            <a:ext cx="544172" cy="295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dirty="0">
                <a:solidFill>
                  <a:schemeClr val="tx1">
                    <a:lumMod val="75000"/>
                    <a:lumOff val="25000"/>
                  </a:schemeClr>
                </a:solidFill>
              </a:rPr>
              <a:t>&gt;</a:t>
            </a:r>
            <a:r>
              <a:rPr lang="en-US" sz="1200" b="1" kern="1200" dirty="0">
                <a:solidFill>
                  <a:schemeClr val="tx1">
                    <a:lumMod val="75000"/>
                    <a:lumOff val="25000"/>
                  </a:schemeClr>
                </a:solidFill>
              </a:rPr>
              <a:t>90%</a:t>
            </a:r>
          </a:p>
        </p:txBody>
      </p:sp>
      <p:sp>
        <p:nvSpPr>
          <p:cNvPr id="7" name="Rectangle 6">
            <a:extLst>
              <a:ext uri="{FF2B5EF4-FFF2-40B4-BE49-F238E27FC236}">
                <a16:creationId xmlns:a16="http://schemas.microsoft.com/office/drawing/2014/main" id="{BA581F5D-B3BC-862F-A37E-08181972CDB3}"/>
              </a:ext>
            </a:extLst>
          </p:cNvPr>
          <p:cNvSpPr/>
          <p:nvPr/>
        </p:nvSpPr>
        <p:spPr>
          <a:xfrm>
            <a:off x="5546825" y="4359564"/>
            <a:ext cx="849745" cy="295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kern="1200" dirty="0">
                <a:solidFill>
                  <a:schemeClr val="tx1">
                    <a:lumMod val="75000"/>
                    <a:lumOff val="25000"/>
                  </a:schemeClr>
                </a:solidFill>
              </a:rPr>
              <a:t>90% - 95%</a:t>
            </a:r>
          </a:p>
        </p:txBody>
      </p:sp>
      <p:sp>
        <p:nvSpPr>
          <p:cNvPr id="8" name="Rectangle 7">
            <a:extLst>
              <a:ext uri="{FF2B5EF4-FFF2-40B4-BE49-F238E27FC236}">
                <a16:creationId xmlns:a16="http://schemas.microsoft.com/office/drawing/2014/main" id="{86037AA5-44AC-4C37-7913-07BE9DAA5F50}"/>
              </a:ext>
            </a:extLst>
          </p:cNvPr>
          <p:cNvSpPr/>
          <p:nvPr/>
        </p:nvSpPr>
        <p:spPr>
          <a:xfrm>
            <a:off x="6890713" y="4789052"/>
            <a:ext cx="544172" cy="295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dirty="0">
                <a:solidFill>
                  <a:schemeClr val="tx1">
                    <a:lumMod val="75000"/>
                    <a:lumOff val="25000"/>
                  </a:schemeClr>
                </a:solidFill>
              </a:rPr>
              <a:t>&gt;</a:t>
            </a:r>
            <a:r>
              <a:rPr lang="en-US" sz="1200" b="1" kern="1200" dirty="0">
                <a:solidFill>
                  <a:schemeClr val="tx1">
                    <a:lumMod val="75000"/>
                    <a:lumOff val="25000"/>
                  </a:schemeClr>
                </a:solidFill>
              </a:rPr>
              <a:t>95%</a:t>
            </a:r>
          </a:p>
        </p:txBody>
      </p:sp>
    </p:spTree>
    <p:extLst>
      <p:ext uri="{BB962C8B-B14F-4D97-AF65-F5344CB8AC3E}">
        <p14:creationId xmlns:p14="http://schemas.microsoft.com/office/powerpoint/2010/main" val="259661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5AA22-9EF3-912E-1B71-36D221DAC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9598E-CA01-21C7-8474-5F6F28CA8431}"/>
              </a:ext>
            </a:extLst>
          </p:cNvPr>
          <p:cNvSpPr>
            <a:spLocks noGrp="1"/>
          </p:cNvSpPr>
          <p:nvPr>
            <p:ph type="title"/>
          </p:nvPr>
        </p:nvSpPr>
        <p:spPr>
          <a:xfrm>
            <a:off x="349900" y="157774"/>
            <a:ext cx="8229600" cy="1143000"/>
          </a:xfrm>
        </p:spPr>
        <p:txBody>
          <a:bodyPr>
            <a:normAutofit/>
          </a:bodyPr>
          <a:lstStyle/>
          <a:p>
            <a:r>
              <a:rPr lang="en-US" sz="4000" dirty="0"/>
              <a:t>Professional Fee Billing</a:t>
            </a:r>
          </a:p>
        </p:txBody>
      </p:sp>
      <p:graphicFrame>
        <p:nvGraphicFramePr>
          <p:cNvPr id="3" name="Chart 2">
            <a:extLst>
              <a:ext uri="{FF2B5EF4-FFF2-40B4-BE49-F238E27FC236}">
                <a16:creationId xmlns:a16="http://schemas.microsoft.com/office/drawing/2014/main" id="{58AA19A5-F974-6975-D5AD-B6A280EE4508}"/>
              </a:ext>
            </a:extLst>
          </p:cNvPr>
          <p:cNvGraphicFramePr>
            <a:graphicFrameLocks/>
          </p:cNvGraphicFramePr>
          <p:nvPr>
            <p:extLst>
              <p:ext uri="{D42A27DB-BD31-4B8C-83A1-F6EECF244321}">
                <p14:modId xmlns:p14="http://schemas.microsoft.com/office/powerpoint/2010/main" val="3808307653"/>
              </p:ext>
            </p:extLst>
          </p:nvPr>
        </p:nvGraphicFramePr>
        <p:xfrm>
          <a:off x="249382" y="1413164"/>
          <a:ext cx="8645236" cy="47844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171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36E860-60BD-4CFE-BEEB-606B995E6412}"/>
              </a:ext>
            </a:extLst>
          </p:cNvPr>
          <p:cNvSpPr txBox="1"/>
          <p:nvPr/>
        </p:nvSpPr>
        <p:spPr>
          <a:xfrm>
            <a:off x="2171700" y="3038475"/>
            <a:ext cx="4575996" cy="1323439"/>
          </a:xfrm>
          <a:prstGeom prst="rect">
            <a:avLst/>
          </a:prstGeom>
          <a:noFill/>
        </p:spPr>
        <p:txBody>
          <a:bodyPr wrap="none" rtlCol="0">
            <a:spAutoFit/>
          </a:bodyPr>
          <a:lstStyle/>
          <a:p>
            <a:r>
              <a:rPr lang="en-US" sz="8000" b="1" dirty="0"/>
              <a:t>Thank You</a:t>
            </a:r>
          </a:p>
        </p:txBody>
      </p:sp>
    </p:spTree>
    <p:extLst>
      <p:ext uri="{BB962C8B-B14F-4D97-AF65-F5344CB8AC3E}">
        <p14:creationId xmlns:p14="http://schemas.microsoft.com/office/powerpoint/2010/main" val="225910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713" y="348248"/>
            <a:ext cx="7602998" cy="577081"/>
          </a:xfrm>
          <a:prstGeom prst="rect">
            <a:avLst/>
          </a:prstGeom>
        </p:spPr>
        <p:txBody>
          <a:bodyPr vert="horz" lIns="68580" tIns="34290" rIns="68580" bIns="34290" rtlCol="0" anchor="ctr">
            <a:normAutofit fontScale="97500"/>
          </a:bodyPr>
          <a:lstStyle>
            <a:lvl1pPr>
              <a:spcBef>
                <a:spcPct val="0"/>
              </a:spcBef>
              <a:buNone/>
              <a:defRPr sz="4400">
                <a:solidFill>
                  <a:schemeClr val="bg1"/>
                </a:solidFill>
                <a:latin typeface="+mj-lt"/>
                <a:ea typeface="+mj-ea"/>
                <a:cs typeface="+mj-cs"/>
              </a:defRPr>
            </a:lvl1pPr>
          </a:lstStyle>
          <a:p>
            <a:r>
              <a:rPr lang="en-US" sz="3075" dirty="0"/>
              <a:t>Patient Based Complexity</a:t>
            </a:r>
            <a:r>
              <a:rPr lang="en-US" sz="3000" dirty="0"/>
              <a:t>  </a:t>
            </a:r>
          </a:p>
        </p:txBody>
      </p:sp>
      <p:sp>
        <p:nvSpPr>
          <p:cNvPr id="6" name="Content Placeholder 5">
            <a:extLst>
              <a:ext uri="{FF2B5EF4-FFF2-40B4-BE49-F238E27FC236}">
                <a16:creationId xmlns:a16="http://schemas.microsoft.com/office/drawing/2014/main" id="{7F539AA2-2429-4895-B789-1AE93E2E6F7D}"/>
              </a:ext>
            </a:extLst>
          </p:cNvPr>
          <p:cNvSpPr>
            <a:spLocks noGrp="1"/>
          </p:cNvSpPr>
          <p:nvPr>
            <p:ph idx="1"/>
          </p:nvPr>
        </p:nvSpPr>
        <p:spPr>
          <a:xfrm>
            <a:off x="536713" y="1797410"/>
            <a:ext cx="6621647" cy="3671765"/>
          </a:xfrm>
        </p:spPr>
        <p:txBody>
          <a:bodyPr>
            <a:normAutofit/>
          </a:bodyPr>
          <a:lstStyle/>
          <a:p>
            <a:pPr marL="0" indent="0">
              <a:buNone/>
            </a:pPr>
            <a:endParaRPr lang="en-US" sz="1050" dirty="0"/>
          </a:p>
          <a:p>
            <a:pPr marL="0" indent="0">
              <a:buNone/>
            </a:pPr>
            <a:r>
              <a:rPr lang="en-US" sz="2700" b="1" dirty="0">
                <a:solidFill>
                  <a:schemeClr val="accent1">
                    <a:lumMod val="75000"/>
                  </a:schemeClr>
                </a:solidFill>
              </a:rPr>
              <a:t>Defining the Patient Population</a:t>
            </a:r>
          </a:p>
          <a:p>
            <a:pPr marL="0" indent="0">
              <a:buNone/>
            </a:pPr>
            <a:r>
              <a:rPr lang="en-US" sz="2100" b="1" dirty="0"/>
              <a:t>Encounter level data: Hospital Coding</a:t>
            </a:r>
          </a:p>
          <a:p>
            <a:pPr lvl="2"/>
            <a:r>
              <a:rPr lang="en-US" sz="1650" dirty="0"/>
              <a:t>Demographics (Age)</a:t>
            </a:r>
          </a:p>
          <a:p>
            <a:pPr lvl="2"/>
            <a:r>
              <a:rPr lang="en-US" sz="1650" dirty="0"/>
              <a:t>Presentations</a:t>
            </a:r>
          </a:p>
          <a:p>
            <a:pPr lvl="2"/>
            <a:r>
              <a:rPr lang="en-US" sz="1650" dirty="0"/>
              <a:t>Diagnoses</a:t>
            </a:r>
          </a:p>
          <a:p>
            <a:pPr lvl="2"/>
            <a:r>
              <a:rPr lang="en-US" sz="1650" dirty="0"/>
              <a:t>Co-morbidities</a:t>
            </a:r>
          </a:p>
          <a:p>
            <a:pPr lvl="2"/>
            <a:r>
              <a:rPr lang="en-US" sz="1650" dirty="0"/>
              <a:t>Social needs</a:t>
            </a:r>
          </a:p>
          <a:p>
            <a:pPr marL="0" indent="0">
              <a:buNone/>
            </a:pPr>
            <a:r>
              <a:rPr lang="en-US" sz="2100" b="1" i="1" dirty="0"/>
              <a:t>280 Patient level variables</a:t>
            </a:r>
          </a:p>
        </p:txBody>
      </p:sp>
      <p:pic>
        <p:nvPicPr>
          <p:cNvPr id="11" name="Picture 2">
            <a:extLst>
              <a:ext uri="{FF2B5EF4-FFF2-40B4-BE49-F238E27FC236}">
                <a16:creationId xmlns:a16="http://schemas.microsoft.com/office/drawing/2014/main" id="{6AD306EF-46C1-4F56-8148-56171C5C5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821" y="2964492"/>
            <a:ext cx="3208727" cy="238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9B31CF2-E049-450C-9A49-D302A690BCFF}"/>
              </a:ext>
            </a:extLst>
          </p:cNvPr>
          <p:cNvPicPr>
            <a:picLocks noChangeAspect="1"/>
          </p:cNvPicPr>
          <p:nvPr/>
        </p:nvPicPr>
        <p:blipFill>
          <a:blip r:embed="rId4"/>
          <a:stretch>
            <a:fillRect/>
          </a:stretch>
        </p:blipFill>
        <p:spPr>
          <a:xfrm>
            <a:off x="2128962" y="4915993"/>
            <a:ext cx="1681285" cy="739641"/>
          </a:xfrm>
          <a:prstGeom prst="rect">
            <a:avLst/>
          </a:prstGeom>
        </p:spPr>
      </p:pic>
      <p:pic>
        <p:nvPicPr>
          <p:cNvPr id="13" name="Picture 12">
            <a:extLst>
              <a:ext uri="{FF2B5EF4-FFF2-40B4-BE49-F238E27FC236}">
                <a16:creationId xmlns:a16="http://schemas.microsoft.com/office/drawing/2014/main" id="{C7F7C269-2868-44BB-8895-BD0D13340454}"/>
              </a:ext>
            </a:extLst>
          </p:cNvPr>
          <p:cNvPicPr>
            <a:picLocks noChangeAspect="1"/>
          </p:cNvPicPr>
          <p:nvPr/>
        </p:nvPicPr>
        <p:blipFill>
          <a:blip r:embed="rId5"/>
          <a:stretch>
            <a:fillRect/>
          </a:stretch>
        </p:blipFill>
        <p:spPr>
          <a:xfrm>
            <a:off x="4663175" y="3046710"/>
            <a:ext cx="3218373" cy="2393956"/>
          </a:xfrm>
          <a:prstGeom prst="rect">
            <a:avLst/>
          </a:prstGeom>
        </p:spPr>
      </p:pic>
    </p:spTree>
    <p:extLst>
      <p:ext uri="{BB962C8B-B14F-4D97-AF65-F5344CB8AC3E}">
        <p14:creationId xmlns:p14="http://schemas.microsoft.com/office/powerpoint/2010/main" val="135906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7972" y="326065"/>
            <a:ext cx="7676332" cy="577081"/>
          </a:xfrm>
          <a:prstGeom prst="rect">
            <a:avLst/>
          </a:prstGeom>
        </p:spPr>
        <p:txBody>
          <a:bodyPr vert="horz" lIns="68580" tIns="34290" rIns="68580" bIns="34290" rtlCol="0" anchor="ctr">
            <a:normAutofit fontScale="97500"/>
          </a:bodyPr>
          <a:lstStyle>
            <a:lvl1pPr>
              <a:spcBef>
                <a:spcPct val="0"/>
              </a:spcBef>
              <a:buNone/>
              <a:defRPr sz="4400">
                <a:solidFill>
                  <a:schemeClr val="bg1"/>
                </a:solidFill>
                <a:latin typeface="+mj-lt"/>
                <a:ea typeface="+mj-ea"/>
                <a:cs typeface="+mj-cs"/>
              </a:defRPr>
            </a:lvl1pPr>
          </a:lstStyle>
          <a:p>
            <a:r>
              <a:rPr lang="en-US" sz="3075" dirty="0"/>
              <a:t>Patient Based Complexity</a:t>
            </a:r>
            <a:r>
              <a:rPr lang="en-US" sz="3000" dirty="0"/>
              <a:t> Model </a:t>
            </a:r>
          </a:p>
        </p:txBody>
      </p:sp>
      <p:sp>
        <p:nvSpPr>
          <p:cNvPr id="2" name="Rectangle 1">
            <a:extLst>
              <a:ext uri="{FF2B5EF4-FFF2-40B4-BE49-F238E27FC236}">
                <a16:creationId xmlns:a16="http://schemas.microsoft.com/office/drawing/2014/main" id="{ABC42366-2598-42DC-A860-ADD6945CC9C1}"/>
              </a:ext>
            </a:extLst>
          </p:cNvPr>
          <p:cNvSpPr/>
          <p:nvPr/>
        </p:nvSpPr>
        <p:spPr>
          <a:xfrm>
            <a:off x="1217427" y="1897213"/>
            <a:ext cx="3354573" cy="646331"/>
          </a:xfrm>
          <a:prstGeom prst="rect">
            <a:avLst/>
          </a:prstGeom>
        </p:spPr>
        <p:txBody>
          <a:bodyPr wrap="square">
            <a:spAutoFit/>
          </a:bodyPr>
          <a:lstStyle/>
          <a:p>
            <a:pPr algn="ctr"/>
            <a:r>
              <a:rPr lang="en-US" b="1" dirty="0"/>
              <a:t>Variables provide a good fit </a:t>
            </a:r>
          </a:p>
          <a:p>
            <a:pPr algn="ctr"/>
            <a:r>
              <a:rPr lang="en-US" b="1" dirty="0"/>
              <a:t>(r</a:t>
            </a:r>
            <a:r>
              <a:rPr lang="en-US" b="1" baseline="30000" dirty="0"/>
              <a:t>2</a:t>
            </a:r>
            <a:r>
              <a:rPr lang="en-US" b="1" dirty="0"/>
              <a:t> = 0.71)</a:t>
            </a:r>
          </a:p>
        </p:txBody>
      </p:sp>
      <p:sp>
        <p:nvSpPr>
          <p:cNvPr id="5" name="Content Placeholder 8">
            <a:extLst>
              <a:ext uri="{FF2B5EF4-FFF2-40B4-BE49-F238E27FC236}">
                <a16:creationId xmlns:a16="http://schemas.microsoft.com/office/drawing/2014/main" id="{0AE59195-5B36-4F80-A1F3-781E28BA4F5F}"/>
              </a:ext>
            </a:extLst>
          </p:cNvPr>
          <p:cNvSpPr>
            <a:spLocks noGrp="1"/>
          </p:cNvSpPr>
          <p:nvPr>
            <p:ph idx="1"/>
          </p:nvPr>
        </p:nvSpPr>
        <p:spPr>
          <a:xfrm>
            <a:off x="1217427" y="2607520"/>
            <a:ext cx="3486677" cy="3160469"/>
          </a:xfrm>
        </p:spPr>
        <p:txBody>
          <a:bodyPr>
            <a:normAutofit/>
          </a:bodyPr>
          <a:lstStyle/>
          <a:p>
            <a:r>
              <a:rPr lang="en-US" sz="1350" dirty="0"/>
              <a:t>More patients</a:t>
            </a:r>
          </a:p>
          <a:p>
            <a:r>
              <a:rPr lang="en-US" sz="1350" dirty="0"/>
              <a:t>More patients with chronic ETOH</a:t>
            </a:r>
          </a:p>
          <a:p>
            <a:r>
              <a:rPr lang="en-US" sz="1350" dirty="0"/>
              <a:t>More patients with psychosis</a:t>
            </a:r>
          </a:p>
          <a:p>
            <a:r>
              <a:rPr lang="en-US" sz="1350" dirty="0"/>
              <a:t>More elderly and/or with comorbidities</a:t>
            </a:r>
          </a:p>
          <a:p>
            <a:r>
              <a:rPr lang="en-US" sz="1350" dirty="0"/>
              <a:t>More patients with oncology Dx</a:t>
            </a:r>
          </a:p>
          <a:p>
            <a:r>
              <a:rPr lang="en-US" sz="1350" dirty="0"/>
              <a:t>Patients from neighborhoods with high social needs/PCP desert</a:t>
            </a:r>
          </a:p>
          <a:p>
            <a:r>
              <a:rPr lang="en-US" sz="1350" dirty="0"/>
              <a:t>Reduced time = more patients with:</a:t>
            </a:r>
          </a:p>
          <a:p>
            <a:pPr lvl="1"/>
            <a:r>
              <a:rPr lang="en-US" sz="1200" dirty="0"/>
              <a:t>Current drug or alcohol overdose</a:t>
            </a:r>
          </a:p>
          <a:p>
            <a:pPr lvl="1"/>
            <a:r>
              <a:rPr lang="en-US" sz="1200" dirty="0"/>
              <a:t>History of 7-day returns to the ED</a:t>
            </a:r>
          </a:p>
          <a:p>
            <a:pPr lvl="1"/>
            <a:r>
              <a:rPr lang="en-US" sz="1200" dirty="0"/>
              <a:t>Severe trauma</a:t>
            </a:r>
          </a:p>
          <a:p>
            <a:pPr marL="0" indent="0">
              <a:buNone/>
            </a:pPr>
            <a:endParaRPr lang="en-US" sz="1350" dirty="0"/>
          </a:p>
        </p:txBody>
      </p:sp>
      <p:pic>
        <p:nvPicPr>
          <p:cNvPr id="10" name="Picture 9">
            <a:extLst>
              <a:ext uri="{FF2B5EF4-FFF2-40B4-BE49-F238E27FC236}">
                <a16:creationId xmlns:a16="http://schemas.microsoft.com/office/drawing/2014/main" id="{0ADA2608-F553-42EA-A435-4F804C352305}"/>
              </a:ext>
            </a:extLst>
          </p:cNvPr>
          <p:cNvPicPr>
            <a:picLocks noChangeAspect="1"/>
          </p:cNvPicPr>
          <p:nvPr/>
        </p:nvPicPr>
        <p:blipFill>
          <a:blip r:embed="rId3"/>
          <a:stretch>
            <a:fillRect/>
          </a:stretch>
        </p:blipFill>
        <p:spPr>
          <a:xfrm>
            <a:off x="4576683" y="1810152"/>
            <a:ext cx="3424318" cy="4190599"/>
          </a:xfrm>
          <a:prstGeom prst="rect">
            <a:avLst/>
          </a:prstGeom>
        </p:spPr>
      </p:pic>
      <p:sp>
        <p:nvSpPr>
          <p:cNvPr id="4" name="TextBox 3">
            <a:extLst>
              <a:ext uri="{FF2B5EF4-FFF2-40B4-BE49-F238E27FC236}">
                <a16:creationId xmlns:a16="http://schemas.microsoft.com/office/drawing/2014/main" id="{87498568-EE0D-45C1-B600-3E7505838D5B}"/>
              </a:ext>
            </a:extLst>
          </p:cNvPr>
          <p:cNvSpPr txBox="1"/>
          <p:nvPr/>
        </p:nvSpPr>
        <p:spPr>
          <a:xfrm>
            <a:off x="1748094" y="5369093"/>
            <a:ext cx="2084994" cy="323165"/>
          </a:xfrm>
          <a:prstGeom prst="rect">
            <a:avLst/>
          </a:prstGeom>
          <a:noFill/>
        </p:spPr>
        <p:txBody>
          <a:bodyPr wrap="none" rtlCol="0">
            <a:spAutoFit/>
          </a:bodyPr>
          <a:lstStyle/>
          <a:p>
            <a:r>
              <a:rPr lang="en-US" sz="1500" b="1" i="1" dirty="0"/>
              <a:t>Predicting LOS in the ED</a:t>
            </a:r>
          </a:p>
        </p:txBody>
      </p:sp>
    </p:spTree>
    <p:extLst>
      <p:ext uri="{BB962C8B-B14F-4D97-AF65-F5344CB8AC3E}">
        <p14:creationId xmlns:p14="http://schemas.microsoft.com/office/powerpoint/2010/main" val="392109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54D46-FD53-2022-19A2-A501EA16B7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B4A99FB-32CB-BF5A-891A-F11E8AC372CC}"/>
              </a:ext>
            </a:extLst>
          </p:cNvPr>
          <p:cNvSpPr txBox="1"/>
          <p:nvPr/>
        </p:nvSpPr>
        <p:spPr>
          <a:xfrm>
            <a:off x="616017" y="1685076"/>
            <a:ext cx="8070783" cy="713016"/>
          </a:xfrm>
          <a:prstGeom prst="rect">
            <a:avLst/>
          </a:prstGeom>
          <a:noFill/>
        </p:spPr>
        <p:txBody>
          <a:bodyPr wrap="square">
            <a:spAutoFit/>
          </a:bodyPr>
          <a:lstStyle/>
          <a:p>
            <a:pPr>
              <a:lnSpc>
                <a:spcPct val="115000"/>
              </a:lnSpc>
              <a:spcAft>
                <a:spcPts val="800"/>
              </a:spcAft>
            </a:pPr>
            <a:r>
              <a:rPr lang="en-US" b="1" dirty="0"/>
              <a:t>The Emergency Care Access &amp; Timeliness (ECAT) is a CMS measure tracking four key ED access gaps to improve quality and identify overcrowding issues.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08EF281-00AF-D6A9-BB90-9DC2EB153971}"/>
              </a:ext>
            </a:extLst>
          </p:cNvPr>
          <p:cNvSpPr txBox="1"/>
          <p:nvPr/>
        </p:nvSpPr>
        <p:spPr>
          <a:xfrm>
            <a:off x="616017" y="2492939"/>
            <a:ext cx="7911965" cy="1374735"/>
          </a:xfrm>
          <a:prstGeom prst="rect">
            <a:avLst/>
          </a:prstGeom>
          <a:noFill/>
        </p:spPr>
        <p:txBody>
          <a:bodyPr wrap="square">
            <a:spAutoFit/>
          </a:bodyPr>
          <a:lstStyle/>
          <a:p>
            <a:pPr algn="l">
              <a:lnSpc>
                <a:spcPts val="1950"/>
              </a:lnSpc>
              <a:buNone/>
            </a:pPr>
            <a:r>
              <a:rPr lang="en-US" b="1" dirty="0">
                <a:solidFill>
                  <a:srgbClr val="000000"/>
                </a:solidFill>
              </a:rPr>
              <a:t>Rationale</a:t>
            </a:r>
            <a:endParaRPr lang="en-US" b="1" dirty="0">
              <a:solidFill>
                <a:srgbClr val="000000"/>
              </a:solidFill>
              <a:effectLst/>
            </a:endParaRPr>
          </a:p>
          <a:p>
            <a:pPr>
              <a:lnSpc>
                <a:spcPts val="1950"/>
              </a:lnSpc>
            </a:pPr>
            <a:r>
              <a:rPr lang="en-US" dirty="0"/>
              <a:t>This measure aims to reduce patient harm and improve outcomes for patients requiring emergency care in an emergency department (ED) by addressing the variation of emergency care and measuring the capacity and quality of emergency care. </a:t>
            </a:r>
            <a:endParaRPr lang="en-US" b="0" dirty="0">
              <a:solidFill>
                <a:srgbClr val="000000"/>
              </a:solidFill>
              <a:effectLst/>
            </a:endParaRPr>
          </a:p>
        </p:txBody>
      </p:sp>
      <p:sp>
        <p:nvSpPr>
          <p:cNvPr id="12" name="TextBox 11">
            <a:extLst>
              <a:ext uri="{FF2B5EF4-FFF2-40B4-BE49-F238E27FC236}">
                <a16:creationId xmlns:a16="http://schemas.microsoft.com/office/drawing/2014/main" id="{01C0F906-DB5E-C23D-5E2A-32E171985DB4}"/>
              </a:ext>
            </a:extLst>
          </p:cNvPr>
          <p:cNvSpPr txBox="1"/>
          <p:nvPr/>
        </p:nvSpPr>
        <p:spPr>
          <a:xfrm>
            <a:off x="616017" y="3962521"/>
            <a:ext cx="7670733" cy="1415772"/>
          </a:xfrm>
          <a:prstGeom prst="rect">
            <a:avLst/>
          </a:prstGeom>
          <a:noFill/>
        </p:spPr>
        <p:txBody>
          <a:bodyPr wrap="square">
            <a:spAutoFit/>
          </a:bodyPr>
          <a:lstStyle/>
          <a:p>
            <a:pPr algn="l">
              <a:lnSpc>
                <a:spcPts val="1950"/>
              </a:lnSpc>
              <a:buNone/>
            </a:pPr>
            <a:r>
              <a:rPr lang="en-US" b="1" dirty="0">
                <a:solidFill>
                  <a:srgbClr val="000000"/>
                </a:solidFill>
                <a:effectLst/>
                <a:cs typeface="Calibri" panose="020F0502020204030204" pitchFamily="34" charset="0"/>
              </a:rPr>
              <a:t>It is designed to:</a:t>
            </a:r>
          </a:p>
          <a:p>
            <a:pPr algn="l">
              <a:lnSpc>
                <a:spcPts val="1950"/>
              </a:lnSpc>
              <a:buFont typeface="Arial" panose="020B0604020202020204" pitchFamily="34" charset="0"/>
              <a:buChar char="•"/>
            </a:pPr>
            <a:r>
              <a:rPr lang="en-US" b="0" i="0" dirty="0">
                <a:solidFill>
                  <a:srgbClr val="000000"/>
                </a:solidFill>
                <a:effectLst/>
                <a:cs typeface="Calibri" panose="020F0502020204030204" pitchFamily="34" charset="0"/>
              </a:rPr>
              <a:t>Identify ED boarding and crowding problems</a:t>
            </a:r>
          </a:p>
          <a:p>
            <a:pPr algn="l">
              <a:lnSpc>
                <a:spcPts val="1950"/>
              </a:lnSpc>
              <a:buFont typeface="Arial" panose="020B0604020202020204" pitchFamily="34" charset="0"/>
              <a:buChar char="•"/>
            </a:pPr>
            <a:r>
              <a:rPr lang="en-US" b="0" i="0" dirty="0">
                <a:solidFill>
                  <a:srgbClr val="000000"/>
                </a:solidFill>
                <a:effectLst/>
                <a:cs typeface="Calibri" panose="020F0502020204030204" pitchFamily="34" charset="0"/>
              </a:rPr>
              <a:t>Monitor patient wait times, abandonment, and length of stay</a:t>
            </a:r>
          </a:p>
          <a:p>
            <a:pPr algn="l">
              <a:buFont typeface="Arial" panose="020B0604020202020204" pitchFamily="34" charset="0"/>
              <a:buChar char="•"/>
            </a:pPr>
            <a:r>
              <a:rPr lang="en-US" b="0" i="0" dirty="0">
                <a:solidFill>
                  <a:srgbClr val="000000"/>
                </a:solidFill>
                <a:effectLst/>
                <a:cs typeface="Calibri" panose="020F0502020204030204" pitchFamily="34" charset="0"/>
              </a:rPr>
              <a:t>Support hospital quality improvement and align with CMS incentives for better ED and broader health system care</a:t>
            </a:r>
          </a:p>
        </p:txBody>
      </p:sp>
      <p:sp>
        <p:nvSpPr>
          <p:cNvPr id="5" name="Title 3">
            <a:extLst>
              <a:ext uri="{FF2B5EF4-FFF2-40B4-BE49-F238E27FC236}">
                <a16:creationId xmlns:a16="http://schemas.microsoft.com/office/drawing/2014/main" id="{F7372F37-5107-7060-789A-41EE040F27DE}"/>
              </a:ext>
            </a:extLst>
          </p:cNvPr>
          <p:cNvSpPr>
            <a:spLocks noGrp="1"/>
          </p:cNvSpPr>
          <p:nvPr>
            <p:ph type="title"/>
          </p:nvPr>
        </p:nvSpPr>
        <p:spPr>
          <a:xfrm>
            <a:off x="457199" y="157163"/>
            <a:ext cx="8296835" cy="855662"/>
          </a:xfrm>
        </p:spPr>
        <p:txBody>
          <a:bodyPr>
            <a:noAutofit/>
          </a:bodyPr>
          <a:lstStyle/>
          <a:p>
            <a:r>
              <a:rPr lang="en-US" sz="3600" dirty="0"/>
              <a:t>Updates</a:t>
            </a:r>
          </a:p>
        </p:txBody>
      </p:sp>
    </p:spTree>
    <p:extLst>
      <p:ext uri="{BB962C8B-B14F-4D97-AF65-F5344CB8AC3E}">
        <p14:creationId xmlns:p14="http://schemas.microsoft.com/office/powerpoint/2010/main" val="221616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39866-6AD4-9C4C-83D3-4E82832E5A1E}"/>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F48CAC2-0EC3-3A07-F9B6-C420FC6EC1E9}"/>
              </a:ext>
            </a:extLst>
          </p:cNvPr>
          <p:cNvSpPr txBox="1"/>
          <p:nvPr/>
        </p:nvSpPr>
        <p:spPr>
          <a:xfrm>
            <a:off x="293914" y="1592065"/>
            <a:ext cx="8556172" cy="2031325"/>
          </a:xfrm>
          <a:prstGeom prst="rect">
            <a:avLst/>
          </a:prstGeom>
          <a:solidFill>
            <a:schemeClr val="bg1"/>
          </a:solidFill>
        </p:spPr>
        <p:txBody>
          <a:bodyPr wrap="square" rtlCol="0">
            <a:spAutoFit/>
          </a:bodyPr>
          <a:lstStyle/>
          <a:p>
            <a:r>
              <a:rPr lang="en-US" b="1" dirty="0"/>
              <a:t>Key Performance Indicators</a:t>
            </a:r>
          </a:p>
          <a:p>
            <a:r>
              <a:rPr lang="en-US" dirty="0"/>
              <a:t>The measure captures the </a:t>
            </a:r>
            <a:r>
              <a:rPr lang="en-US" b="1" dirty="0"/>
              <a:t>proportion of ED visits</a:t>
            </a:r>
            <a:r>
              <a:rPr lang="en-US" dirty="0"/>
              <a:t> where patients experienced </a:t>
            </a:r>
            <a:r>
              <a:rPr lang="en-US" b="1" dirty="0"/>
              <a:t>any one</a:t>
            </a:r>
            <a:r>
              <a:rPr lang="en-US" dirty="0"/>
              <a:t> of four quality gaps</a:t>
            </a:r>
          </a:p>
          <a:p>
            <a:pPr marL="342900" indent="-342900">
              <a:buFont typeface="+mj-lt"/>
              <a:buAutoNum type="arabicPeriod"/>
            </a:pPr>
            <a:endParaRPr lang="en-US" dirty="0"/>
          </a:p>
          <a:p>
            <a:pPr marL="342900" indent="-342900">
              <a:buFont typeface="+mj-lt"/>
              <a:buAutoNum type="arabicPeriod"/>
            </a:pPr>
            <a:endParaRPr lang="en-US" dirty="0"/>
          </a:p>
          <a:p>
            <a:pPr lvl="1"/>
            <a:endParaRPr lang="en-US" dirty="0"/>
          </a:p>
          <a:p>
            <a:pPr lvl="1"/>
            <a:endParaRPr lang="en-US" dirty="0"/>
          </a:p>
        </p:txBody>
      </p:sp>
      <p:sp>
        <p:nvSpPr>
          <p:cNvPr id="5" name="Title 3">
            <a:extLst>
              <a:ext uri="{FF2B5EF4-FFF2-40B4-BE49-F238E27FC236}">
                <a16:creationId xmlns:a16="http://schemas.microsoft.com/office/drawing/2014/main" id="{D5D094EE-32D4-7511-B144-6053DB3C64F4}"/>
              </a:ext>
            </a:extLst>
          </p:cNvPr>
          <p:cNvSpPr>
            <a:spLocks noGrp="1"/>
          </p:cNvSpPr>
          <p:nvPr>
            <p:ph type="title"/>
          </p:nvPr>
        </p:nvSpPr>
        <p:spPr>
          <a:xfrm>
            <a:off x="457200" y="157163"/>
            <a:ext cx="8310282" cy="1143000"/>
          </a:xfrm>
        </p:spPr>
        <p:txBody>
          <a:bodyPr>
            <a:noAutofit/>
          </a:bodyPr>
          <a:lstStyle/>
          <a:p>
            <a:r>
              <a:rPr lang="en-US" sz="3600" dirty="0"/>
              <a:t>Emergency Care Access &amp; Timeliness (ECAT)</a:t>
            </a:r>
          </a:p>
        </p:txBody>
      </p:sp>
      <p:sp>
        <p:nvSpPr>
          <p:cNvPr id="3" name="TextBox 2">
            <a:extLst>
              <a:ext uri="{FF2B5EF4-FFF2-40B4-BE49-F238E27FC236}">
                <a16:creationId xmlns:a16="http://schemas.microsoft.com/office/drawing/2014/main" id="{B82AB2D9-9C09-30D2-2171-49D91CCC04FE}"/>
              </a:ext>
            </a:extLst>
          </p:cNvPr>
          <p:cNvSpPr txBox="1"/>
          <p:nvPr/>
        </p:nvSpPr>
        <p:spPr>
          <a:xfrm>
            <a:off x="308054" y="2607727"/>
            <a:ext cx="8459428" cy="646331"/>
          </a:xfrm>
          <a:prstGeom prst="rect">
            <a:avLst/>
          </a:prstGeom>
          <a:noFill/>
        </p:spPr>
        <p:txBody>
          <a:bodyPr wrap="square">
            <a:spAutoFit/>
          </a:bodyPr>
          <a:lstStyle/>
          <a:p>
            <a:pPr marL="285750" indent="-285750">
              <a:buFont typeface="Arial" panose="020B0604020202020204" pitchFamily="34" charset="0"/>
              <a:buChar char="•"/>
            </a:pPr>
            <a:r>
              <a:rPr lang="en-US" b="1" dirty="0"/>
              <a:t>Wait time &gt; 1 hour</a:t>
            </a:r>
            <a:r>
              <a:rPr lang="en-US" dirty="0"/>
              <a:t> after ED arrival until placement in a treatment room with audiovisual privacy for history/physical.</a:t>
            </a:r>
          </a:p>
        </p:txBody>
      </p:sp>
      <p:sp>
        <p:nvSpPr>
          <p:cNvPr id="6" name="TextBox 5">
            <a:extLst>
              <a:ext uri="{FF2B5EF4-FFF2-40B4-BE49-F238E27FC236}">
                <a16:creationId xmlns:a16="http://schemas.microsoft.com/office/drawing/2014/main" id="{CEB44ED3-D517-1081-D45D-3B2CC215A960}"/>
              </a:ext>
            </a:extLst>
          </p:cNvPr>
          <p:cNvSpPr txBox="1"/>
          <p:nvPr/>
        </p:nvSpPr>
        <p:spPr>
          <a:xfrm>
            <a:off x="308054" y="3230740"/>
            <a:ext cx="4572000" cy="369332"/>
          </a:xfrm>
          <a:prstGeom prst="rect">
            <a:avLst/>
          </a:prstGeom>
          <a:noFill/>
        </p:spPr>
        <p:txBody>
          <a:bodyPr wrap="square">
            <a:spAutoFit/>
          </a:bodyPr>
          <a:lstStyle/>
          <a:p>
            <a:pPr marL="285750" indent="-285750">
              <a:buFont typeface="Arial" panose="020B0604020202020204" pitchFamily="34" charset="0"/>
              <a:buChar char="•"/>
            </a:pPr>
            <a:r>
              <a:rPr lang="en-US" b="1" dirty="0"/>
              <a:t>Left without being evaluated</a:t>
            </a:r>
            <a:r>
              <a:rPr lang="en-US" dirty="0"/>
              <a:t> (LWBE).</a:t>
            </a:r>
          </a:p>
        </p:txBody>
      </p:sp>
      <p:sp>
        <p:nvSpPr>
          <p:cNvPr id="8" name="TextBox 7">
            <a:extLst>
              <a:ext uri="{FF2B5EF4-FFF2-40B4-BE49-F238E27FC236}">
                <a16:creationId xmlns:a16="http://schemas.microsoft.com/office/drawing/2014/main" id="{CDB28290-6E4F-744B-7133-A8BD32F061D4}"/>
              </a:ext>
            </a:extLst>
          </p:cNvPr>
          <p:cNvSpPr txBox="1"/>
          <p:nvPr/>
        </p:nvSpPr>
        <p:spPr>
          <a:xfrm>
            <a:off x="308054" y="3656384"/>
            <a:ext cx="8459428" cy="646331"/>
          </a:xfrm>
          <a:prstGeom prst="rect">
            <a:avLst/>
          </a:prstGeom>
          <a:noFill/>
        </p:spPr>
        <p:txBody>
          <a:bodyPr wrap="square">
            <a:spAutoFit/>
          </a:bodyPr>
          <a:lstStyle/>
          <a:p>
            <a:pPr marL="285750" indent="-285750">
              <a:buFont typeface="Arial" panose="020B0604020202020204" pitchFamily="34" charset="0"/>
              <a:buChar char="•"/>
            </a:pPr>
            <a:r>
              <a:rPr lang="en-US" b="1" dirty="0"/>
              <a:t>Boarding time &gt; 4 hours</a:t>
            </a:r>
            <a:r>
              <a:rPr lang="en-US" dirty="0"/>
              <a:t> (from decision to admit to ED departure for admitted patients).</a:t>
            </a:r>
          </a:p>
        </p:txBody>
      </p:sp>
      <p:sp>
        <p:nvSpPr>
          <p:cNvPr id="11" name="TextBox 10">
            <a:extLst>
              <a:ext uri="{FF2B5EF4-FFF2-40B4-BE49-F238E27FC236}">
                <a16:creationId xmlns:a16="http://schemas.microsoft.com/office/drawing/2014/main" id="{CB86953F-B841-9D85-0C53-816375002154}"/>
              </a:ext>
            </a:extLst>
          </p:cNvPr>
          <p:cNvSpPr txBox="1"/>
          <p:nvPr/>
        </p:nvSpPr>
        <p:spPr>
          <a:xfrm>
            <a:off x="308054" y="4347790"/>
            <a:ext cx="7214536" cy="369332"/>
          </a:xfrm>
          <a:prstGeom prst="rect">
            <a:avLst/>
          </a:prstGeom>
          <a:noFill/>
        </p:spPr>
        <p:txBody>
          <a:bodyPr wrap="square">
            <a:spAutoFit/>
          </a:bodyPr>
          <a:lstStyle/>
          <a:p>
            <a:pPr marL="285750" indent="-285750">
              <a:buFont typeface="Arial" panose="020B0604020202020204" pitchFamily="34" charset="0"/>
              <a:buChar char="•"/>
            </a:pPr>
            <a:r>
              <a:rPr lang="en-US" b="1" dirty="0"/>
              <a:t>ED length of stay &gt; 8 hours</a:t>
            </a:r>
            <a:r>
              <a:rPr lang="en-US" dirty="0"/>
              <a:t> (from ED arrival to ED departure).</a:t>
            </a:r>
          </a:p>
        </p:txBody>
      </p:sp>
    </p:spTree>
    <p:extLst>
      <p:ext uri="{BB962C8B-B14F-4D97-AF65-F5344CB8AC3E}">
        <p14:creationId xmlns:p14="http://schemas.microsoft.com/office/powerpoint/2010/main" val="14090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1" grpId="0"/>
    </p:bldLst>
  </p:timing>
</p:sld>
</file>

<file path=ppt/theme/theme1.xml><?xml version="1.0" encoding="utf-8"?>
<a:theme xmlns:a="http://schemas.openxmlformats.org/drawingml/2006/main" name="AACEM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al shimmery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2_Teal shimmery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EFFE46FD69D34AB5E577B40F9C2461" ma:contentTypeVersion="10" ma:contentTypeDescription="Create a new document." ma:contentTypeScope="" ma:versionID="de30c486715f5066db7d1d3ecf9fad6a">
  <xsd:schema xmlns:xsd="http://www.w3.org/2001/XMLSchema" xmlns:xs="http://www.w3.org/2001/XMLSchema" xmlns:p="http://schemas.microsoft.com/office/2006/metadata/properties" xmlns:ns3="53740e31-9a55-4f63-a503-00ea1516d5b4" targetNamespace="http://schemas.microsoft.com/office/2006/metadata/properties" ma:root="true" ma:fieldsID="92aec99c9751e62c65623055f8ecbb43" ns3:_="">
    <xsd:import namespace="53740e31-9a55-4f63-a503-00ea1516d5b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40e31-9a55-4f63-a503-00ea1516d5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description="" ma:hidden="true" ma:indexed="true" ma:internalName="MediaServiceDateTaken" ma:readOnly="true">
      <xsd:simpleType>
        <xsd:restriction base="dms:Text"/>
      </xsd:simpleType>
    </xsd:element>
    <xsd:element name="MediaServiceObjectDetectorVersions" ma:index="15" nillable="true" ma:displayName="MediaServiceObjectDetectorVersions" ma:description="" ma:hidden="true" ma:indexed="true" ma:internalName="MediaServiceObjectDetectorVersions"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5C8517-0AB6-46BB-A744-DEEACFF853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40e31-9a55-4f63-a503-00ea1516d5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6E768F-3F86-4605-9AFB-FDC228E50AE5}">
  <ds:schemaRefs>
    <ds:schemaRef ds:uri="http://schemas.microsoft.com/sharepoint/v3/contenttype/forms"/>
  </ds:schemaRefs>
</ds:datastoreItem>
</file>

<file path=customXml/itemProps3.xml><?xml version="1.0" encoding="utf-8"?>
<ds:datastoreItem xmlns:ds="http://schemas.openxmlformats.org/officeDocument/2006/customXml" ds:itemID="{93EEFF37-9216-46E1-886C-25C0482C30A5}">
  <ds:schemaRefs>
    <ds:schemaRef ds:uri="http://schemas.microsoft.com/office/infopath/2007/PartnerControls"/>
    <ds:schemaRef ds:uri="53740e31-9a55-4f63-a503-00ea1516d5b4"/>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Metadata/LabelInfo.xml><?xml version="1.0" encoding="utf-8"?>
<clbl:labelList xmlns:clbl="http://schemas.microsoft.com/office/2020/mipLabelMetadata">
  <clbl:label id="{5dac48a7-13dd-4a80-99f6-4ae26cf3edb3}" enabled="0" method="" siteId="{5dac48a7-13dd-4a80-99f6-4ae26cf3edb3}" removed="1"/>
  <clbl:label id="{8db864bc-821c-4dd3-a9c9-5002b5129ec6}" enabled="1" method="Standard" siteId="{0b95a125-791c-4f0a-9f9e-99e363117506}" contentBits="0" removed="0"/>
</clbl:labelList>
</file>

<file path=docProps/app.xml><?xml version="1.0" encoding="utf-8"?>
<Properties xmlns="http://schemas.openxmlformats.org/officeDocument/2006/extended-properties" xmlns:vt="http://schemas.openxmlformats.org/officeDocument/2006/docPropsVTypes">
  <Template>AAAEM PowerPoint Template</Template>
  <TotalTime>138735</TotalTime>
  <Words>4049</Words>
  <Application>Microsoft Office PowerPoint</Application>
  <PresentationFormat>On-screen Show (4:3)</PresentationFormat>
  <Paragraphs>1073</Paragraphs>
  <Slides>58</Slides>
  <Notes>43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58</vt:i4>
      </vt:variant>
    </vt:vector>
  </HeadingPairs>
  <TitlesOfParts>
    <vt:vector size="67" baseType="lpstr">
      <vt:lpstr>Aptos</vt:lpstr>
      <vt:lpstr>Arial</vt:lpstr>
      <vt:lpstr>Arial Narrow</vt:lpstr>
      <vt:lpstr>Calibri</vt:lpstr>
      <vt:lpstr>Segoe</vt:lpstr>
      <vt:lpstr>Wingdings</vt:lpstr>
      <vt:lpstr>AACEM PowerPoint Template</vt:lpstr>
      <vt:lpstr>1_Teal shimmery Segoe</vt:lpstr>
      <vt:lpstr>2_Teal shimmery Segoe</vt:lpstr>
      <vt:lpstr>Academy of Administrators in Academic Emergency Medicine  Operations Fiscal Year 2025</vt:lpstr>
      <vt:lpstr>Benchmark Committee Members</vt:lpstr>
      <vt:lpstr>Data Set: Demographics </vt:lpstr>
      <vt:lpstr>Data Set</vt:lpstr>
      <vt:lpstr>Updates</vt:lpstr>
      <vt:lpstr>PowerPoint Presentation</vt:lpstr>
      <vt:lpstr>PowerPoint Presentation</vt:lpstr>
      <vt:lpstr>Updates</vt:lpstr>
      <vt:lpstr>Emergency Care Access &amp; Timeliness (ECAT)</vt:lpstr>
      <vt:lpstr>Emergency Care Access &amp; Timeliness (ECAT)</vt:lpstr>
      <vt:lpstr>Emergency Care Access &amp; Timeliness (ECAT)</vt:lpstr>
      <vt:lpstr>Emergency Care Access &amp; Timeliness (ECAT)</vt:lpstr>
      <vt:lpstr>New questions</vt:lpstr>
      <vt:lpstr>Boarder Caps</vt:lpstr>
      <vt:lpstr>Academic Emergency Medicine Tripartite Mission</vt:lpstr>
      <vt:lpstr>Staffing and Efficiency</vt:lpstr>
      <vt:lpstr>Staffing and Efficiency</vt:lpstr>
      <vt:lpstr>Total Clinical Hours in Emergency Department during Residency</vt:lpstr>
      <vt:lpstr>Academic Emergency Medicine Tripartite Mission</vt:lpstr>
      <vt:lpstr>PowerPoint Presentation</vt:lpstr>
      <vt:lpstr>Hospital Operations</vt:lpstr>
      <vt:lpstr>The Academic ED</vt:lpstr>
      <vt:lpstr>The Academic ED (Medians)</vt:lpstr>
      <vt:lpstr>Patient Populations (Medians)</vt:lpstr>
      <vt:lpstr>Physician Staffing</vt:lpstr>
      <vt:lpstr>PowerPoint Presentation</vt:lpstr>
      <vt:lpstr>Charge and Productivity Data</vt:lpstr>
      <vt:lpstr>Payer Mix needs updated am I doing the next two or is Kain?</vt:lpstr>
      <vt:lpstr>Patient Volume Trend: Median</vt:lpstr>
      <vt:lpstr>Unfinished Care</vt:lpstr>
      <vt:lpstr>Patient Volume Trend: Median</vt:lpstr>
      <vt:lpstr>Hospitalization Data </vt:lpstr>
      <vt:lpstr>PowerPoint Presentation</vt:lpstr>
      <vt:lpstr>Sub-cycle Time </vt:lpstr>
      <vt:lpstr>LOS Trend:  Median LOS</vt:lpstr>
      <vt:lpstr>LOS Trend:  Median vs Mean LOS</vt:lpstr>
      <vt:lpstr>LOS Trend:  Median vs Mean LOS</vt:lpstr>
      <vt:lpstr>LOS Trend:  Median vs Mean LOS</vt:lpstr>
      <vt:lpstr>LOS Trend:  Bed to Decision Time</vt:lpstr>
      <vt:lpstr>Boarding Time</vt:lpstr>
      <vt:lpstr>Inpatient Occupancy</vt:lpstr>
      <vt:lpstr>Boarding Time</vt:lpstr>
      <vt:lpstr>Boarding Distribution</vt:lpstr>
      <vt:lpstr>Baseline ED Space</vt:lpstr>
      <vt:lpstr>Baseline ED Space</vt:lpstr>
      <vt:lpstr>Boarding Impact</vt:lpstr>
      <vt:lpstr>Boarding Impact</vt:lpstr>
      <vt:lpstr>Boarding Impact</vt:lpstr>
      <vt:lpstr>LOS Behavioral Health: Average </vt:lpstr>
      <vt:lpstr>Observation Benchmarks</vt:lpstr>
      <vt:lpstr>Ancillary Resource Utilization</vt:lpstr>
      <vt:lpstr>CT Utilization and LOS </vt:lpstr>
      <vt:lpstr>CT Utilization and LOS </vt:lpstr>
      <vt:lpstr>Professional Fee Billing</vt:lpstr>
      <vt:lpstr>E&amp;M Coding Benchmarks</vt:lpstr>
      <vt:lpstr>Professional Fee Billing</vt:lpstr>
      <vt:lpstr>Professional Fee Billing</vt:lpstr>
      <vt:lpstr>PowerPoint Presentation</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of Administrators in Academic Emergency Medicine  Fiscal Year 2015 Benchmark and Salary Survey</dc:title>
  <dc:creator>Jim Scheulen</dc:creator>
  <cp:lastModifiedBy>Archual, Gregory</cp:lastModifiedBy>
  <cp:revision>1701</cp:revision>
  <cp:lastPrinted>2025-02-03T21:21:56Z</cp:lastPrinted>
  <dcterms:created xsi:type="dcterms:W3CDTF">2016-02-01T11:20:51Z</dcterms:created>
  <dcterms:modified xsi:type="dcterms:W3CDTF">2026-03-16T02:35:32Z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0x010100BCEFFE46FD69D34AB5E577B40F9C2461</vt:lpwstr>
  </property>
</Properties>
</file>