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92" r:id="rId29"/>
    <p:sldId id="282" r:id="rId30"/>
    <p:sldId id="290" r:id="rId31"/>
    <p:sldId id="291" r:id="rId32"/>
    <p:sldId id="286" r:id="rId33"/>
    <p:sldId id="287" r:id="rId34"/>
    <p:sldId id="288" r:id="rId35"/>
    <p:sldId id="289" r:id="rId36"/>
  </p:sldIdLst>
  <p:sldSz cx="9144000" cy="5143500" type="screen16x9"/>
  <p:notesSz cx="6858000" cy="9144000"/>
  <p:embeddedFontLst>
    <p:embeddedFont>
      <p:font typeface="Roboto" panose="02000000000000000000"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gguCDB9l8isZnpAoUXw63AD9eOx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CAA3CA-59EA-4F4E-93B2-58098E4B3E95}">
  <a:tblStyle styleId="{60CAA3CA-59EA-4F4E-93B2-58098E4B3E9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60" d="100"/>
          <a:sy n="160" d="100"/>
        </p:scale>
        <p:origin x="78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customschemas.google.com/relationships/presentationmetadata" Target="metadata"/><Relationship Id="rId20" Type="http://schemas.openxmlformats.org/officeDocument/2006/relationships/slide" Target="slides/slide18.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3" name="Google Shape;15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ceb0524ff8_0_1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g3ceb0524ff8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3de3f80d1d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g33de3f80d1d_0_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ceb0524ff8_0_24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g3ceb0524ff8_0_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3de3f80d1d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g33de3f80d1d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6b6ce91979_0_35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g26b6ce91979_0_3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ceb0524ff8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3ceb0524ff8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b="1"/>
          </a:p>
        </p:txBody>
      </p:sp>
      <p:sp>
        <p:nvSpPr>
          <p:cNvPr id="266" name="Google Shape;266;g3ceb0524ff8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ceb0524ff8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3ceb0524ff8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b="1"/>
          </a:p>
        </p:txBody>
      </p:sp>
      <p:sp>
        <p:nvSpPr>
          <p:cNvPr id="276" name="Google Shape;276;g3ceb0524ff8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ceb0524ff8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283" name="Google Shape;283;g3ceb0524ff8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ceb0524ff8_0_2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3" name="Google Shape;293;g3ceb0524ff8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d07d796cac_0_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8" name="Google Shape;298;g3d07d796cac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10e4ebf1e0_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g210e4ebf1e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d07d796cac_0_1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g3d07d796cac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d07d796cac_0_15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g3d07d796cac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d07d796cac_0_16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g3d07d796cac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d07d796cac_0_1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g3d07d796cac_0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d07d796cac_0_3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4" name="Google Shape;384;g3d07d796cac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d07d796cac_0_31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g3d07d796cac_0_3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d07d796cac_0_31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3d07d796cac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d07d796cac_0_3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3" name="Google Shape;403;g3d07d796cac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2A29A7E4-E506-E722-E38D-3E574B75B59F}"/>
            </a:ext>
          </a:extLst>
        </p:cNvPr>
        <p:cNvGrpSpPr/>
        <p:nvPr/>
      </p:nvGrpSpPr>
      <p:grpSpPr>
        <a:xfrm>
          <a:off x="0" y="0"/>
          <a:ext cx="0" cy="0"/>
          <a:chOff x="0" y="0"/>
          <a:chExt cx="0" cy="0"/>
        </a:xfrm>
      </p:grpSpPr>
      <p:sp>
        <p:nvSpPr>
          <p:cNvPr id="106" name="Google Shape;106;g33de3f80d1d_0_176:notes">
            <a:extLst>
              <a:ext uri="{FF2B5EF4-FFF2-40B4-BE49-F238E27FC236}">
                <a16:creationId xmlns:a16="http://schemas.microsoft.com/office/drawing/2014/main" id="{E6B6F2BE-8CB0-4FE1-0AFE-FC0CED2583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07" name="Google Shape;107;g33de3f80d1d_0_176:notes">
            <a:extLst>
              <a:ext uri="{FF2B5EF4-FFF2-40B4-BE49-F238E27FC236}">
                <a16:creationId xmlns:a16="http://schemas.microsoft.com/office/drawing/2014/main" id="{B9C2092A-A2EE-4C52-0910-9FB2504685B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33749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100D7F95-A742-EAAC-472F-76C804F171CD}"/>
            </a:ext>
          </a:extLst>
        </p:cNvPr>
        <p:cNvGrpSpPr/>
        <p:nvPr/>
      </p:nvGrpSpPr>
      <p:grpSpPr>
        <a:xfrm>
          <a:off x="0" y="0"/>
          <a:ext cx="0" cy="0"/>
          <a:chOff x="0" y="0"/>
          <a:chExt cx="0" cy="0"/>
        </a:xfrm>
      </p:grpSpPr>
      <p:sp>
        <p:nvSpPr>
          <p:cNvPr id="106" name="Google Shape;106;g33de3f80d1d_0_176:notes">
            <a:extLst>
              <a:ext uri="{FF2B5EF4-FFF2-40B4-BE49-F238E27FC236}">
                <a16:creationId xmlns:a16="http://schemas.microsoft.com/office/drawing/2014/main" id="{C31A4B9B-D067-A74A-C8FE-1152A7161F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07" name="Google Shape;107;g33de3f80d1d_0_176:notes">
            <a:extLst>
              <a:ext uri="{FF2B5EF4-FFF2-40B4-BE49-F238E27FC236}">
                <a16:creationId xmlns:a16="http://schemas.microsoft.com/office/drawing/2014/main" id="{BA8F803A-2CD2-F0FA-F806-B0F247F6122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43933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f6103d51be_0_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g1f6103d51be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d79d0908c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g3d79d0908cf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d79d0908cf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g3d79d0908cf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d79d0908cf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g3d79d0908cf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d79d0908c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g3d79d0908cf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6b6ce9197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26b6ce91979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6b6ce91979_0_33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g26b6ce91979_0_3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6b6ce91979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g26b6ce91979_0_3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b6ce91979_0_34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g26b6ce91979_0_3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6b6ce91979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g26b6ce91979_0_3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6b6ce91979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g26b6ce91979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AEMF Title">
  <p:cSld name="SAEMF Title">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457200" y="2305603"/>
            <a:ext cx="7772400" cy="11025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2"/>
        <p:cNvGrpSpPr/>
        <p:nvPr/>
      </p:nvGrpSpPr>
      <p:grpSpPr>
        <a:xfrm>
          <a:off x="0" y="0"/>
          <a:ext cx="0" cy="0"/>
          <a:chOff x="0" y="0"/>
          <a:chExt cx="0" cy="0"/>
        </a:xfrm>
      </p:grpSpPr>
      <p:sp>
        <p:nvSpPr>
          <p:cNvPr id="83" name="Google Shape;83;g3d07d796cac_0_23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g3d07d796cac_0_23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g3d07d796cac_0_2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 name="Google Shape;86;g3d07d796cac_0_2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7" name="Google Shape;87;g3d07d796cac_0_2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8"/>
        <p:cNvGrpSpPr/>
        <p:nvPr/>
      </p:nvGrpSpPr>
      <p:grpSpPr>
        <a:xfrm>
          <a:off x="0" y="0"/>
          <a:ext cx="0" cy="0"/>
          <a:chOff x="0" y="0"/>
          <a:chExt cx="0" cy="0"/>
        </a:xfrm>
      </p:grpSpPr>
      <p:sp>
        <p:nvSpPr>
          <p:cNvPr id="89" name="Google Shape;89;g3d07d796cac_0_24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0" name="Google Shape;90;g3d07d796cac_0_242"/>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91" name="Google Shape;91;g3d07d796cac_0_24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g3d07d796cac_0_2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g3d07d796cac_0_2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sp>
        <p:nvSpPr>
          <p:cNvPr id="95" name="Google Shape;95;g3d07d796cac_0_248"/>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 name="Google Shape;96;g3d07d796cac_0_24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97" name="Google Shape;97;g3d07d796cac_0_24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g3d07d796cac_0_24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g3d07d796cac_0_2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0"/>
        <p:cNvGrpSpPr/>
        <p:nvPr/>
      </p:nvGrpSpPr>
      <p:grpSpPr>
        <a:xfrm>
          <a:off x="0" y="0"/>
          <a:ext cx="0" cy="0"/>
          <a:chOff x="0" y="0"/>
          <a:chExt cx="0" cy="0"/>
        </a:xfrm>
      </p:grpSpPr>
      <p:sp>
        <p:nvSpPr>
          <p:cNvPr id="101" name="Google Shape;101;g3d07d796cac_0_25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g3d07d796cac_0_25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 name="Google Shape;103;g3d07d796cac_0_25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4" name="Google Shape;104;g3d07d796cac_0_25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g3d07d796cac_0_25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 name="Google Shape;106;g3d07d796cac_0_25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7"/>
        <p:cNvGrpSpPr/>
        <p:nvPr/>
      </p:nvGrpSpPr>
      <p:grpSpPr>
        <a:xfrm>
          <a:off x="0" y="0"/>
          <a:ext cx="0" cy="0"/>
          <a:chOff x="0" y="0"/>
          <a:chExt cx="0" cy="0"/>
        </a:xfrm>
      </p:grpSpPr>
      <p:sp>
        <p:nvSpPr>
          <p:cNvPr id="108" name="Google Shape;108;g3d07d796cac_0_261"/>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9" name="Google Shape;109;g3d07d796cac_0_261"/>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10" name="Google Shape;110;g3d07d796cac_0_261"/>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1" name="Google Shape;111;g3d07d796cac_0_261"/>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12" name="Google Shape;112;g3d07d796cac_0_261"/>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3" name="Google Shape;113;g3d07d796cac_0_26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g3d07d796cac_0_26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g3d07d796cac_0_26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6"/>
        <p:cNvGrpSpPr/>
        <p:nvPr/>
      </p:nvGrpSpPr>
      <p:grpSpPr>
        <a:xfrm>
          <a:off x="0" y="0"/>
          <a:ext cx="0" cy="0"/>
          <a:chOff x="0" y="0"/>
          <a:chExt cx="0" cy="0"/>
        </a:xfrm>
      </p:grpSpPr>
      <p:sp>
        <p:nvSpPr>
          <p:cNvPr id="117" name="Google Shape;117;g3d07d796cac_0_27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8" name="Google Shape;118;g3d07d796cac_0_27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9" name="Google Shape;119;g3d07d796cac_0_27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0" name="Google Shape;120;g3d07d796cac_0_27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1"/>
        <p:cNvGrpSpPr/>
        <p:nvPr/>
      </p:nvGrpSpPr>
      <p:grpSpPr>
        <a:xfrm>
          <a:off x="0" y="0"/>
          <a:ext cx="0" cy="0"/>
          <a:chOff x="0" y="0"/>
          <a:chExt cx="0" cy="0"/>
        </a:xfrm>
      </p:grpSpPr>
      <p:sp>
        <p:nvSpPr>
          <p:cNvPr id="122" name="Google Shape;122;g3d07d796cac_0_27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g3d07d796cac_0_27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g3d07d796cac_0_27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5"/>
        <p:cNvGrpSpPr/>
        <p:nvPr/>
      </p:nvGrpSpPr>
      <p:grpSpPr>
        <a:xfrm>
          <a:off x="0" y="0"/>
          <a:ext cx="0" cy="0"/>
          <a:chOff x="0" y="0"/>
          <a:chExt cx="0" cy="0"/>
        </a:xfrm>
      </p:grpSpPr>
      <p:sp>
        <p:nvSpPr>
          <p:cNvPr id="126" name="Google Shape;126;g3d07d796cac_0_27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7" name="Google Shape;127;g3d07d796cac_0_279"/>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28" name="Google Shape;128;g3d07d796cac_0_279"/>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9" name="Google Shape;129;g3d07d796cac_0_27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g3d07d796cac_0_27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g3d07d796cac_0_27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2"/>
        <p:cNvGrpSpPr/>
        <p:nvPr/>
      </p:nvGrpSpPr>
      <p:grpSpPr>
        <a:xfrm>
          <a:off x="0" y="0"/>
          <a:ext cx="0" cy="0"/>
          <a:chOff x="0" y="0"/>
          <a:chExt cx="0" cy="0"/>
        </a:xfrm>
      </p:grpSpPr>
      <p:sp>
        <p:nvSpPr>
          <p:cNvPr id="133" name="Google Shape;133;g3d07d796cac_0_28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4" name="Google Shape;134;g3d07d796cac_0_286"/>
          <p:cNvSpPr>
            <a:spLocks noGrp="1"/>
          </p:cNvSpPr>
          <p:nvPr>
            <p:ph type="pic" idx="2"/>
          </p:nvPr>
        </p:nvSpPr>
        <p:spPr>
          <a:xfrm>
            <a:off x="3887391" y="740569"/>
            <a:ext cx="4629300" cy="3655200"/>
          </a:xfrm>
          <a:prstGeom prst="rect">
            <a:avLst/>
          </a:prstGeom>
          <a:noFill/>
          <a:ln>
            <a:noFill/>
          </a:ln>
        </p:spPr>
      </p:sp>
      <p:sp>
        <p:nvSpPr>
          <p:cNvPr id="135" name="Google Shape;135;g3d07d796cac_0_286"/>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36" name="Google Shape;136;g3d07d796cac_0_28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7" name="Google Shape;137;g3d07d796cac_0_28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8" name="Google Shape;138;g3d07d796cac_0_28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9"/>
        <p:cNvGrpSpPr/>
        <p:nvPr/>
      </p:nvGrpSpPr>
      <p:grpSpPr>
        <a:xfrm>
          <a:off x="0" y="0"/>
          <a:ext cx="0" cy="0"/>
          <a:chOff x="0" y="0"/>
          <a:chExt cx="0" cy="0"/>
        </a:xfrm>
      </p:grpSpPr>
      <p:sp>
        <p:nvSpPr>
          <p:cNvPr id="140" name="Google Shape;140;g3d07d796cac_0_29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1" name="Google Shape;141;g3d07d796cac_0_29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2" name="Google Shape;142;g3d07d796cac_0_29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g3d07d796cac_0_29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4" name="Google Shape;144;g3d07d796cac_0_29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AEMF Pg 2" type="obj">
  <p:cSld name="OBJECT">
    <p:spTree>
      <p:nvGrpSpPr>
        <p:cNvPr id="1" name="Shape 17"/>
        <p:cNvGrpSpPr/>
        <p:nvPr/>
      </p:nvGrpSpPr>
      <p:grpSpPr>
        <a:xfrm>
          <a:off x="0" y="0"/>
          <a:ext cx="0" cy="0"/>
          <a:chOff x="0" y="0"/>
          <a:chExt cx="0" cy="0"/>
        </a:xfrm>
      </p:grpSpPr>
      <p:pic>
        <p:nvPicPr>
          <p:cNvPr id="18" name="Google Shape;18;p4" descr="SAEM Foundation.jpg"/>
          <p:cNvPicPr preferRelativeResize="0"/>
          <p:nvPr/>
        </p:nvPicPr>
        <p:blipFill rotWithShape="1">
          <a:blip r:embed="rId2">
            <a:alphaModFix/>
          </a:blip>
          <a:srcRect b="16649"/>
          <a:stretch/>
        </p:blipFill>
        <p:spPr>
          <a:xfrm>
            <a:off x="0" y="0"/>
            <a:ext cx="9144000" cy="4287014"/>
          </a:xfrm>
          <a:prstGeom prst="rect">
            <a:avLst/>
          </a:prstGeom>
          <a:noFill/>
          <a:ln>
            <a:noFill/>
          </a:ln>
        </p:spPr>
      </p:pic>
      <p:sp>
        <p:nvSpPr>
          <p:cNvPr id="19" name="Google Shape;19;p4"/>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 name="Google Shape;21;p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5"/>
        <p:cNvGrpSpPr/>
        <p:nvPr/>
      </p:nvGrpSpPr>
      <p:grpSpPr>
        <a:xfrm>
          <a:off x="0" y="0"/>
          <a:ext cx="0" cy="0"/>
          <a:chOff x="0" y="0"/>
          <a:chExt cx="0" cy="0"/>
        </a:xfrm>
      </p:grpSpPr>
      <p:sp>
        <p:nvSpPr>
          <p:cNvPr id="146" name="Google Shape;146;g3d07d796cac_0_299"/>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7" name="Google Shape;147;g3d07d796cac_0_299"/>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g3d07d796cac_0_29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g3d07d796cac_0_29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g3d07d796cac_0_29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
        <p:cNvGrpSpPr/>
        <p:nvPr/>
      </p:nvGrpSpPr>
      <p:grpSpPr>
        <a:xfrm>
          <a:off x="0" y="0"/>
          <a:ext cx="0" cy="0"/>
          <a:chOff x="0" y="0"/>
          <a:chExt cx="0" cy="0"/>
        </a:xfrm>
      </p:grpSpPr>
      <p:pic>
        <p:nvPicPr>
          <p:cNvPr id="25" name="Google Shape;25;p6" descr="SAEM Foundation.jpg"/>
          <p:cNvPicPr preferRelativeResize="0"/>
          <p:nvPr/>
        </p:nvPicPr>
        <p:blipFill rotWithShape="1">
          <a:blip r:embed="rId2">
            <a:alphaModFix/>
          </a:blip>
          <a:srcRect b="17702"/>
          <a:stretch/>
        </p:blipFill>
        <p:spPr>
          <a:xfrm>
            <a:off x="0" y="0"/>
            <a:ext cx="9144000" cy="4232972"/>
          </a:xfrm>
          <a:prstGeom prst="rect">
            <a:avLst/>
          </a:prstGeom>
          <a:noFill/>
          <a:ln>
            <a:noFill/>
          </a:ln>
        </p:spPr>
      </p:pic>
      <p:sp>
        <p:nvSpPr>
          <p:cNvPr id="26" name="Google Shape;26;p6"/>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8" name="Google Shape;28;p6"/>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9" name="Google Shape;29;p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pic>
        <p:nvPicPr>
          <p:cNvPr id="33" name="Google Shape;33;p5" descr="SAEM Foundation.jpg"/>
          <p:cNvPicPr preferRelativeResize="0"/>
          <p:nvPr/>
        </p:nvPicPr>
        <p:blipFill rotWithShape="1">
          <a:blip r:embed="rId2">
            <a:alphaModFix/>
          </a:blip>
          <a:srcRect b="15876"/>
          <a:stretch/>
        </p:blipFill>
        <p:spPr>
          <a:xfrm>
            <a:off x="0" y="0"/>
            <a:ext cx="9144000" cy="4326731"/>
          </a:xfrm>
          <a:prstGeom prst="rect">
            <a:avLst/>
          </a:prstGeom>
          <a:noFill/>
          <a:ln>
            <a:noFill/>
          </a:ln>
        </p:spPr>
      </p:pic>
      <p:sp>
        <p:nvSpPr>
          <p:cNvPr id="34" name="Google Shape;34;p5"/>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6" name="Google Shape;36;p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pic>
        <p:nvPicPr>
          <p:cNvPr id="40" name="Google Shape;40;p7" descr="SAEM Foundation.jpg"/>
          <p:cNvPicPr preferRelativeResize="0"/>
          <p:nvPr/>
        </p:nvPicPr>
        <p:blipFill rotWithShape="1">
          <a:blip r:embed="rId2">
            <a:alphaModFix/>
          </a:blip>
          <a:srcRect b="20103"/>
          <a:stretch/>
        </p:blipFill>
        <p:spPr>
          <a:xfrm>
            <a:off x="0" y="0"/>
            <a:ext cx="9144000" cy="4109508"/>
          </a:xfrm>
          <a:prstGeom prst="rect">
            <a:avLst/>
          </a:prstGeom>
          <a:noFill/>
          <a:ln>
            <a:noFill/>
          </a:ln>
        </p:spPr>
      </p:pic>
      <p:sp>
        <p:nvSpPr>
          <p:cNvPr id="41" name="Google Shape;41;p7"/>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151335"/>
            <a:ext cx="4040100" cy="4800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151335"/>
            <a:ext cx="4041900" cy="4800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pic>
        <p:nvPicPr>
          <p:cNvPr id="50" name="Google Shape;50;p8" descr="SAEM Foundation.jpg"/>
          <p:cNvPicPr preferRelativeResize="0"/>
          <p:nvPr/>
        </p:nvPicPr>
        <p:blipFill rotWithShape="1">
          <a:blip r:embed="rId2">
            <a:alphaModFix/>
          </a:blip>
          <a:srcRect b="18045"/>
          <a:stretch/>
        </p:blipFill>
        <p:spPr>
          <a:xfrm>
            <a:off x="0" y="0"/>
            <a:ext cx="9144000" cy="4215333"/>
          </a:xfrm>
          <a:prstGeom prst="rect">
            <a:avLst/>
          </a:prstGeom>
          <a:noFill/>
          <a:ln>
            <a:noFill/>
          </a:ln>
        </p:spPr>
      </p:pic>
      <p:sp>
        <p:nvSpPr>
          <p:cNvPr id="51" name="Google Shape;51;p8"/>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pic>
        <p:nvPicPr>
          <p:cNvPr id="56" name="Google Shape;56;p9" descr="SAEM Foundation.jpg"/>
          <p:cNvPicPr preferRelativeResize="0"/>
          <p:nvPr/>
        </p:nvPicPr>
        <p:blipFill rotWithShape="1">
          <a:blip r:embed="rId2">
            <a:alphaModFix/>
          </a:blip>
          <a:srcRect b="17017"/>
          <a:stretch/>
        </p:blipFill>
        <p:spPr>
          <a:xfrm>
            <a:off x="0" y="0"/>
            <a:ext cx="9144000" cy="4268245"/>
          </a:xfrm>
          <a:prstGeom prst="rect">
            <a:avLst/>
          </a:prstGeom>
          <a:noFill/>
          <a:ln>
            <a:noFill/>
          </a:ln>
        </p:spPr>
      </p:pic>
      <p:sp>
        <p:nvSpPr>
          <p:cNvPr id="57" name="Google Shape;57;p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pic>
        <p:nvPicPr>
          <p:cNvPr id="61" name="Google Shape;61;p10" descr="SAEM Foundation.jpg"/>
          <p:cNvPicPr preferRelativeResize="0"/>
          <p:nvPr/>
        </p:nvPicPr>
        <p:blipFill rotWithShape="1">
          <a:blip r:embed="rId2">
            <a:alphaModFix/>
          </a:blip>
          <a:srcRect b="18731"/>
          <a:stretch/>
        </p:blipFill>
        <p:spPr>
          <a:xfrm>
            <a:off x="0" y="0"/>
            <a:ext cx="9144000" cy="4180059"/>
          </a:xfrm>
          <a:prstGeom prst="rect">
            <a:avLst/>
          </a:prstGeom>
          <a:noFill/>
          <a:ln>
            <a:noFill/>
          </a:ln>
        </p:spPr>
      </p:pic>
      <p:sp>
        <p:nvSpPr>
          <p:cNvPr id="62" name="Google Shape;62;p10"/>
          <p:cNvSpPr txBox="1">
            <a:spLocks noGrp="1"/>
          </p:cNvSpPr>
          <p:nvPr>
            <p:ph type="title"/>
          </p:nvPr>
        </p:nvSpPr>
        <p:spPr>
          <a:xfrm>
            <a:off x="457200" y="204788"/>
            <a:ext cx="3008400" cy="871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4" name="Google Shape;64;p10"/>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pic>
        <p:nvPicPr>
          <p:cNvPr id="69" name="Google Shape;69;p11" descr="SAEM Foundation.jpg"/>
          <p:cNvPicPr preferRelativeResize="0"/>
          <p:nvPr/>
        </p:nvPicPr>
        <p:blipFill rotWithShape="1">
          <a:blip r:embed="rId2">
            <a:alphaModFix/>
          </a:blip>
          <a:srcRect b="17357"/>
          <a:stretch/>
        </p:blipFill>
        <p:spPr>
          <a:xfrm>
            <a:off x="0" y="0"/>
            <a:ext cx="9144000" cy="4250611"/>
          </a:xfrm>
          <a:prstGeom prst="rect">
            <a:avLst/>
          </a:prstGeom>
          <a:noFill/>
          <a:ln>
            <a:noFill/>
          </a:ln>
        </p:spPr>
      </p:pic>
      <p:sp>
        <p:nvSpPr>
          <p:cNvPr id="70" name="Google Shape;70;p11"/>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a:spLocks noGrp="1"/>
          </p:cNvSpPr>
          <p:nvPr>
            <p:ph type="pic" idx="2"/>
          </p:nvPr>
        </p:nvSpPr>
        <p:spPr>
          <a:xfrm>
            <a:off x="1792288" y="459581"/>
            <a:ext cx="5486400" cy="3086100"/>
          </a:xfrm>
          <a:prstGeom prst="rect">
            <a:avLst/>
          </a:prstGeom>
          <a:noFill/>
          <a:ln>
            <a:noFill/>
          </a:ln>
        </p:spPr>
      </p:sp>
      <p:sp>
        <p:nvSpPr>
          <p:cNvPr id="72" name="Google Shape;72;p11"/>
          <p:cNvSpPr txBox="1">
            <a:spLocks noGrp="1"/>
          </p:cNvSpPr>
          <p:nvPr>
            <p:ph type="body" idx="1"/>
          </p:nvPr>
        </p:nvSpPr>
        <p:spPr>
          <a:xfrm>
            <a:off x="1792288" y="4025504"/>
            <a:ext cx="5486400" cy="6036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3" name="Google Shape;73;p1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2" descr="Title 3 AEM.jpg"/>
          <p:cNvPicPr preferRelativeResize="0"/>
          <p:nvPr/>
        </p:nvPicPr>
        <p:blipFill rotWithShape="1">
          <a:blip r:embed="rId11">
            <a:alphaModFix/>
          </a:blip>
          <a:srcRect b="10671"/>
          <a:stretch/>
        </p:blipFill>
        <p:spPr>
          <a:xfrm>
            <a:off x="0" y="0"/>
            <a:ext cx="9144000" cy="4594622"/>
          </a:xfrm>
          <a:prstGeom prst="rect">
            <a:avLst/>
          </a:prstGeom>
          <a:noFill/>
          <a:ln>
            <a:noFill/>
          </a:ln>
        </p:spPr>
      </p:pic>
      <p:sp>
        <p:nvSpPr>
          <p:cNvPr id="7" name="Google Shape;7;p2"/>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2"/>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2" name="Google Shape;12;p2"/>
          <p:cNvPicPr preferRelativeResize="0"/>
          <p:nvPr/>
        </p:nvPicPr>
        <p:blipFill rotWithShape="1">
          <a:blip r:embed="rId12">
            <a:alphaModFix/>
          </a:blip>
          <a:srcRect l="1075" t="5069" r="5440" b="13561"/>
          <a:stretch/>
        </p:blipFill>
        <p:spPr>
          <a:xfrm>
            <a:off x="6319225" y="4411475"/>
            <a:ext cx="2815250" cy="697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
        <p:cNvGrpSpPr/>
        <p:nvPr/>
      </p:nvGrpSpPr>
      <p:grpSpPr>
        <a:xfrm>
          <a:off x="0" y="0"/>
          <a:ext cx="0" cy="0"/>
          <a:chOff x="0" y="0"/>
          <a:chExt cx="0" cy="0"/>
        </a:xfrm>
      </p:grpSpPr>
      <p:sp>
        <p:nvSpPr>
          <p:cNvPr id="77" name="Google Shape;77;g3d07d796cac_0_23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8" name="Google Shape;78;g3d07d796cac_0_23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9" name="Google Shape;79;g3d07d796cac_0_2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0" name="Google Shape;80;g3d07d796cac_0_2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1" name="Google Shape;81;g3d07d796cac_0_2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900" b="0" i="0" u="none" strike="noStrike" cap="none">
                <a:solidFill>
                  <a:srgbClr val="888888"/>
                </a:solidFill>
                <a:latin typeface="Calibri"/>
                <a:ea typeface="Calibri"/>
                <a:cs typeface="Calibri"/>
                <a:sym typeface="Calibri"/>
              </a:defRPr>
            </a:lvl1pPr>
            <a:lvl2pPr marL="0" marR="0" lvl="1" indent="0" algn="r">
              <a:spcBef>
                <a:spcPts val="0"/>
              </a:spcBef>
              <a:buNone/>
              <a:defRPr sz="900" b="0" i="0" u="none" strike="noStrike" cap="none">
                <a:solidFill>
                  <a:srgbClr val="888888"/>
                </a:solidFill>
                <a:latin typeface="Calibri"/>
                <a:ea typeface="Calibri"/>
                <a:cs typeface="Calibri"/>
                <a:sym typeface="Calibri"/>
              </a:defRPr>
            </a:lvl2pPr>
            <a:lvl3pPr marL="0" marR="0" lvl="2" indent="0" algn="r">
              <a:spcBef>
                <a:spcPts val="0"/>
              </a:spcBef>
              <a:buNone/>
              <a:defRPr sz="900" b="0" i="0" u="none" strike="noStrike" cap="none">
                <a:solidFill>
                  <a:srgbClr val="888888"/>
                </a:solidFill>
                <a:latin typeface="Calibri"/>
                <a:ea typeface="Calibri"/>
                <a:cs typeface="Calibri"/>
                <a:sym typeface="Calibri"/>
              </a:defRPr>
            </a:lvl3pPr>
            <a:lvl4pPr marL="0" marR="0" lvl="3" indent="0" algn="r">
              <a:spcBef>
                <a:spcPts val="0"/>
              </a:spcBef>
              <a:buNone/>
              <a:defRPr sz="900" b="0" i="0" u="none" strike="noStrike" cap="none">
                <a:solidFill>
                  <a:srgbClr val="888888"/>
                </a:solidFill>
                <a:latin typeface="Calibri"/>
                <a:ea typeface="Calibri"/>
                <a:cs typeface="Calibri"/>
                <a:sym typeface="Calibri"/>
              </a:defRPr>
            </a:lvl4pPr>
            <a:lvl5pPr marL="0" marR="0" lvl="4" indent="0" algn="r">
              <a:spcBef>
                <a:spcPts val="0"/>
              </a:spcBef>
              <a:buNone/>
              <a:defRPr sz="900" b="0" i="0" u="none" strike="noStrike" cap="none">
                <a:solidFill>
                  <a:srgbClr val="888888"/>
                </a:solidFill>
                <a:latin typeface="Calibri"/>
                <a:ea typeface="Calibri"/>
                <a:cs typeface="Calibri"/>
                <a:sym typeface="Calibri"/>
              </a:defRPr>
            </a:lvl5pPr>
            <a:lvl6pPr marL="0" marR="0" lvl="5" indent="0" algn="r">
              <a:spcBef>
                <a:spcPts val="0"/>
              </a:spcBef>
              <a:buNone/>
              <a:defRPr sz="900" b="0" i="0" u="none" strike="noStrike" cap="none">
                <a:solidFill>
                  <a:srgbClr val="888888"/>
                </a:solidFill>
                <a:latin typeface="Calibri"/>
                <a:ea typeface="Calibri"/>
                <a:cs typeface="Calibri"/>
                <a:sym typeface="Calibri"/>
              </a:defRPr>
            </a:lvl6pPr>
            <a:lvl7pPr marL="0" marR="0" lvl="6" indent="0" algn="r">
              <a:spcBef>
                <a:spcPts val="0"/>
              </a:spcBef>
              <a:buNone/>
              <a:defRPr sz="900" b="0" i="0" u="none" strike="noStrike" cap="none">
                <a:solidFill>
                  <a:srgbClr val="888888"/>
                </a:solidFill>
                <a:latin typeface="Calibri"/>
                <a:ea typeface="Calibri"/>
                <a:cs typeface="Calibri"/>
                <a:sym typeface="Calibri"/>
              </a:defRPr>
            </a:lvl7pPr>
            <a:lvl8pPr marL="0" marR="0" lvl="7" indent="0" algn="r">
              <a:spcBef>
                <a:spcPts val="0"/>
              </a:spcBef>
              <a:buNone/>
              <a:defRPr sz="900" b="0" i="0" u="none" strike="noStrike" cap="none">
                <a:solidFill>
                  <a:srgbClr val="888888"/>
                </a:solidFill>
                <a:latin typeface="Calibri"/>
                <a:ea typeface="Calibri"/>
                <a:cs typeface="Calibri"/>
                <a:sym typeface="Calibri"/>
              </a:defRPr>
            </a:lvl8pPr>
            <a:lvl9pPr marL="0" marR="0" lvl="8" indent="0" algn="r">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vrff@saem.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mailto:kansay@saem.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hyperlink" Target="http://www.brimr.org/NIH_Awards/NIH_Awards.htm" TargetMode="External"/><Relationship Id="rId3" Type="http://schemas.openxmlformats.org/officeDocument/2006/relationships/image" Target="../media/image20.png"/><Relationship Id="rId7" Type="http://schemas.openxmlformats.org/officeDocument/2006/relationships/hyperlink" Target="https://www.aamc.org/data-reports/faculty-institutions/report/faculty-roster-us-medical-school-faculty"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hyperlink" Target="https://report.nih.gov/"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g"/><Relationship Id="rId15" Type="http://schemas.openxmlformats.org/officeDocument/2006/relationships/image" Target="../media/image36.png"/><Relationship Id="rId10" Type="http://schemas.openxmlformats.org/officeDocument/2006/relationships/image" Target="../media/image31.jp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aacem@saem.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
          <p:cNvSpPr txBox="1">
            <a:spLocks noGrp="1"/>
          </p:cNvSpPr>
          <p:nvPr>
            <p:ph type="ctrTitle"/>
          </p:nvPr>
        </p:nvSpPr>
        <p:spPr>
          <a:xfrm>
            <a:off x="143100" y="2305613"/>
            <a:ext cx="89274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ct val="100000"/>
              <a:buFont typeface="Calibri"/>
              <a:buNone/>
            </a:pPr>
            <a:r>
              <a:rPr lang="en-US"/>
              <a:t>AACEM Executive Committee Update</a:t>
            </a:r>
            <a:endParaRPr/>
          </a:p>
          <a:p>
            <a:pPr marL="0" lvl="0" indent="0" algn="l" rtl="0">
              <a:lnSpc>
                <a:spcPct val="100000"/>
              </a:lnSpc>
              <a:spcBef>
                <a:spcPts val="0"/>
              </a:spcBef>
              <a:spcAft>
                <a:spcPts val="0"/>
              </a:spcAft>
              <a:buClr>
                <a:schemeClr val="lt1"/>
              </a:buClr>
              <a:buSzPct val="100000"/>
              <a:buFont typeface="Calibri"/>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3ceb0524ff8_0_142"/>
          <p:cNvSpPr txBox="1"/>
          <p:nvPr/>
        </p:nvSpPr>
        <p:spPr>
          <a:xfrm>
            <a:off x="576581" y="1290638"/>
            <a:ext cx="2891400" cy="2902500"/>
          </a:xfrm>
          <a:prstGeom prst="rect">
            <a:avLst/>
          </a:prstGeom>
          <a:noFill/>
          <a:ln>
            <a:noFill/>
          </a:ln>
        </p:spPr>
        <p:txBody>
          <a:bodyPr spcFirstLastPara="1" wrap="square" lIns="68575" tIns="68575" rIns="68575" bIns="68575" anchor="t" anchorCtr="0">
            <a:spAutoFit/>
          </a:bodyPr>
          <a:lstStyle/>
          <a:p>
            <a:pPr marL="0" marR="0" lvl="0" indent="0" algn="ctr" rtl="0">
              <a:lnSpc>
                <a:spcPct val="115000"/>
              </a:lnSpc>
              <a:spcBef>
                <a:spcPts val="500"/>
              </a:spcBef>
              <a:spcAft>
                <a:spcPts val="0"/>
              </a:spcAft>
              <a:buClr>
                <a:srgbClr val="000000"/>
              </a:buClr>
              <a:buSzPts val="1800"/>
              <a:buFont typeface="Arial"/>
              <a:buNone/>
            </a:pPr>
            <a:r>
              <a:rPr lang="en-US" sz="1800" b="1" i="0" u="none" strike="noStrike" cap="none">
                <a:solidFill>
                  <a:srgbClr val="C00000"/>
                </a:solidFill>
                <a:latin typeface="Calibri"/>
                <a:ea typeface="Calibri"/>
                <a:cs typeface="Calibri"/>
                <a:sym typeface="Calibri"/>
              </a:rPr>
              <a:t>SAVE THE DATE!</a:t>
            </a:r>
            <a:endParaRPr sz="1800" b="1" i="0" u="none" strike="noStrike" cap="none">
              <a:solidFill>
                <a:srgbClr val="C00000"/>
              </a:solidFill>
              <a:latin typeface="Calibri"/>
              <a:ea typeface="Calibri"/>
              <a:cs typeface="Calibri"/>
              <a:sym typeface="Calibri"/>
            </a:endParaRPr>
          </a:p>
          <a:p>
            <a:pPr marL="0" marR="0" lvl="0" indent="0" algn="ctr" rtl="0">
              <a:lnSpc>
                <a:spcPct val="115000"/>
              </a:lnSpc>
              <a:spcBef>
                <a:spcPts val="50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202</a:t>
            </a:r>
            <a:r>
              <a:rPr lang="en-US" sz="1800" b="1">
                <a:solidFill>
                  <a:schemeClr val="dk1"/>
                </a:solidFill>
                <a:latin typeface="Calibri"/>
                <a:ea typeface="Calibri"/>
                <a:cs typeface="Calibri"/>
                <a:sym typeface="Calibri"/>
              </a:rPr>
              <a:t>7</a:t>
            </a:r>
            <a:r>
              <a:rPr lang="en-US" sz="1800" b="1" i="0" u="none" strike="noStrike" cap="none">
                <a:solidFill>
                  <a:schemeClr val="dk1"/>
                </a:solidFill>
                <a:latin typeface="Calibri"/>
                <a:ea typeface="Calibri"/>
                <a:cs typeface="Calibri"/>
                <a:sym typeface="Calibri"/>
              </a:rPr>
              <a:t> AACEM/AAAEM Annual Retreat</a:t>
            </a:r>
            <a:endParaRPr sz="1800" b="1" i="0" u="none" strike="noStrike" cap="none">
              <a:solidFill>
                <a:schemeClr val="dk1"/>
              </a:solidFill>
              <a:latin typeface="Calibri"/>
              <a:ea typeface="Calibri"/>
              <a:cs typeface="Calibri"/>
              <a:sym typeface="Calibri"/>
            </a:endParaRPr>
          </a:p>
          <a:p>
            <a:pPr marL="0" marR="0" lvl="0" indent="0" algn="ctr" rtl="0">
              <a:lnSpc>
                <a:spcPct val="115000"/>
              </a:lnSpc>
              <a:spcBef>
                <a:spcPts val="50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Dates: </a:t>
            </a:r>
            <a:r>
              <a:rPr lang="en-US" sz="1800" b="1">
                <a:solidFill>
                  <a:schemeClr val="dk1"/>
                </a:solidFill>
                <a:latin typeface="Calibri"/>
                <a:ea typeface="Calibri"/>
                <a:cs typeface="Calibri"/>
                <a:sym typeface="Calibri"/>
              </a:rPr>
              <a:t>March 20 - 24, 2027</a:t>
            </a:r>
            <a:endParaRPr sz="1800" b="1" i="0" u="none" strike="noStrike" cap="none">
              <a:solidFill>
                <a:schemeClr val="dk1"/>
              </a:solidFill>
              <a:latin typeface="Calibri"/>
              <a:ea typeface="Calibri"/>
              <a:cs typeface="Calibri"/>
              <a:sym typeface="Calibri"/>
            </a:endParaRPr>
          </a:p>
          <a:p>
            <a:pPr marL="0" marR="0" lvl="0" indent="0" algn="ctr" rtl="0">
              <a:lnSpc>
                <a:spcPct val="115000"/>
              </a:lnSpc>
              <a:spcBef>
                <a:spcPts val="50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Location: </a:t>
            </a:r>
            <a:r>
              <a:rPr lang="en-US" sz="1800" b="1">
                <a:solidFill>
                  <a:schemeClr val="dk1"/>
                </a:solidFill>
                <a:latin typeface="Calibri"/>
                <a:ea typeface="Calibri"/>
                <a:cs typeface="Calibri"/>
                <a:sym typeface="Calibri"/>
              </a:rPr>
              <a:t>JW Marriott Savannah Plant Riverside District</a:t>
            </a:r>
            <a:endParaRPr sz="1800" b="1">
              <a:solidFill>
                <a:schemeClr val="dk1"/>
              </a:solidFill>
              <a:latin typeface="Calibri"/>
              <a:ea typeface="Calibri"/>
              <a:cs typeface="Calibri"/>
              <a:sym typeface="Calibri"/>
            </a:endParaRPr>
          </a:p>
          <a:p>
            <a:pPr marL="0" marR="0" lvl="0" indent="0" algn="ctr" rtl="0">
              <a:lnSpc>
                <a:spcPct val="115000"/>
              </a:lnSpc>
              <a:spcBef>
                <a:spcPts val="500"/>
              </a:spcBef>
              <a:spcAft>
                <a:spcPts val="0"/>
              </a:spcAft>
              <a:buClr>
                <a:srgbClr val="000000"/>
              </a:buClr>
              <a:buSzPts val="1800"/>
              <a:buFont typeface="Arial"/>
              <a:buNone/>
            </a:pPr>
            <a:r>
              <a:rPr lang="en-US" sz="1800" b="1">
                <a:solidFill>
                  <a:srgbClr val="C00000"/>
                </a:solidFill>
                <a:latin typeface="Calibri"/>
                <a:ea typeface="Calibri"/>
                <a:cs typeface="Calibri"/>
                <a:sym typeface="Calibri"/>
              </a:rPr>
              <a:t>Savannah, GA</a:t>
            </a:r>
            <a:endParaRPr sz="1800" b="1">
              <a:solidFill>
                <a:srgbClr val="C00000"/>
              </a:solidFill>
              <a:latin typeface="Calibri"/>
              <a:ea typeface="Calibri"/>
              <a:cs typeface="Calibri"/>
              <a:sym typeface="Calibri"/>
            </a:endParaRPr>
          </a:p>
        </p:txBody>
      </p:sp>
      <p:pic>
        <p:nvPicPr>
          <p:cNvPr id="230" name="Google Shape;230;g3ceb0524ff8_0_142"/>
          <p:cNvPicPr preferRelativeResize="0"/>
          <p:nvPr/>
        </p:nvPicPr>
        <p:blipFill>
          <a:blip r:embed="rId3">
            <a:alphaModFix/>
          </a:blip>
          <a:stretch>
            <a:fillRect/>
          </a:stretch>
        </p:blipFill>
        <p:spPr>
          <a:xfrm>
            <a:off x="4108200" y="1308037"/>
            <a:ext cx="4324031" cy="2880525"/>
          </a:xfrm>
          <a:prstGeom prst="rect">
            <a:avLst/>
          </a:prstGeom>
          <a:noFill/>
          <a:ln>
            <a:noFill/>
          </a:ln>
          <a:effectLst>
            <a:outerShdw blurRad="803672" dist="14288" dir="14040000" algn="bl" rotWithShape="0">
              <a:srgbClr val="000000"/>
            </a:outerShdw>
          </a:effectLst>
        </p:spPr>
      </p:pic>
      <p:sp>
        <p:nvSpPr>
          <p:cNvPr id="231" name="Google Shape;231;g3ceb0524ff8_0_142"/>
          <p:cNvSpPr txBox="1"/>
          <p:nvPr/>
        </p:nvSpPr>
        <p:spPr>
          <a:xfrm>
            <a:off x="94150" y="4303050"/>
            <a:ext cx="6293100" cy="4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latin typeface="Calibri"/>
                <a:ea typeface="Calibri"/>
                <a:cs typeface="Calibri"/>
                <a:sym typeface="Calibri"/>
              </a:rPr>
              <a:t>Institutions will be allowed a vice chair to attend this retreat!</a:t>
            </a:r>
            <a:endParaRPr sz="2100">
              <a:solidFill>
                <a:schemeClr val="dk1"/>
              </a:solidFill>
              <a:latin typeface="Calibri"/>
              <a:ea typeface="Calibri"/>
              <a:cs typeface="Calibri"/>
              <a:sym typeface="Calibri"/>
            </a:endParaRPr>
          </a:p>
        </p:txBody>
      </p:sp>
      <p:sp>
        <p:nvSpPr>
          <p:cNvPr id="232" name="Google Shape;232;g3ceb0524ff8_0_142"/>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3000"/>
              <a:t>2027 AACEM/AAAEM Retreat </a:t>
            </a:r>
            <a:endParaRPr sz="3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33de3f80d1d_0_147"/>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3000"/>
              <a:t>Vice Chair Request </a:t>
            </a:r>
            <a:endParaRPr sz="3000"/>
          </a:p>
        </p:txBody>
      </p:sp>
      <p:sp>
        <p:nvSpPr>
          <p:cNvPr id="238" name="Google Shape;238;g33de3f80d1d_0_147"/>
          <p:cNvSpPr txBox="1">
            <a:spLocks noGrp="1"/>
          </p:cNvSpPr>
          <p:nvPr>
            <p:ph type="body" idx="1"/>
          </p:nvPr>
        </p:nvSpPr>
        <p:spPr>
          <a:xfrm>
            <a:off x="508000" y="1183225"/>
            <a:ext cx="4944600" cy="3394500"/>
          </a:xfrm>
          <a:prstGeom prst="rect">
            <a:avLst/>
          </a:prstGeom>
          <a:noFill/>
          <a:ln>
            <a:noFill/>
          </a:ln>
        </p:spPr>
        <p:txBody>
          <a:bodyPr spcFirstLastPara="1" wrap="square" lIns="91425" tIns="45700" rIns="91425" bIns="45700" anchor="t" anchorCtr="0">
            <a:normAutofit fontScale="92500"/>
          </a:bodyPr>
          <a:lstStyle/>
          <a:p>
            <a:pPr marL="457200" lvl="0" indent="-381000" algn="l" rtl="0">
              <a:lnSpc>
                <a:spcPct val="100000"/>
              </a:lnSpc>
              <a:spcBef>
                <a:spcPts val="360"/>
              </a:spcBef>
              <a:spcAft>
                <a:spcPts val="0"/>
              </a:spcAft>
              <a:buSzPts val="2400"/>
              <a:buChar char="•"/>
            </a:pPr>
            <a:r>
              <a:rPr lang="en-US" sz="2400" b="1"/>
              <a:t>Goal:</a:t>
            </a:r>
            <a:r>
              <a:rPr lang="en-US" sz="2400"/>
              <a:t> Vice Chair Interest Group is working to reach 300 members (current membership is 250)</a:t>
            </a:r>
            <a:endParaRPr sz="2400"/>
          </a:p>
          <a:p>
            <a:pPr marL="457200" lvl="0" indent="-381000" algn="l" rtl="0">
              <a:lnSpc>
                <a:spcPct val="100000"/>
              </a:lnSpc>
              <a:spcBef>
                <a:spcPts val="360"/>
              </a:spcBef>
              <a:spcAft>
                <a:spcPts val="0"/>
              </a:spcAft>
              <a:buSzPts val="2400"/>
              <a:buChar char="•"/>
            </a:pPr>
            <a:r>
              <a:rPr lang="en-US" sz="2400"/>
              <a:t>Once the Interest Group reaches 300 members, they can begin a 2-year probation period, in hopes to become an SAEM Academy</a:t>
            </a:r>
            <a:endParaRPr sz="2400"/>
          </a:p>
          <a:p>
            <a:pPr marL="0" lvl="0" indent="0" algn="l" rtl="0">
              <a:lnSpc>
                <a:spcPct val="100000"/>
              </a:lnSpc>
              <a:spcBef>
                <a:spcPts val="360"/>
              </a:spcBef>
              <a:spcAft>
                <a:spcPts val="0"/>
              </a:spcAft>
              <a:buNone/>
            </a:pPr>
            <a:endParaRPr sz="2400" b="1">
              <a:solidFill>
                <a:srgbClr val="C00000"/>
              </a:solidFill>
            </a:endParaRPr>
          </a:p>
          <a:p>
            <a:pPr marL="0" lvl="0" indent="0" algn="l" rtl="0">
              <a:lnSpc>
                <a:spcPct val="100000"/>
              </a:lnSpc>
              <a:spcBef>
                <a:spcPts val="360"/>
              </a:spcBef>
              <a:spcAft>
                <a:spcPts val="0"/>
              </a:spcAft>
              <a:buNone/>
            </a:pPr>
            <a:r>
              <a:rPr lang="en-US" sz="2400" b="1">
                <a:solidFill>
                  <a:srgbClr val="C00000"/>
                </a:solidFill>
              </a:rPr>
              <a:t>Help the Vice Chairs achieve their 300 member goal!</a:t>
            </a:r>
            <a:endParaRPr sz="2400" b="1">
              <a:solidFill>
                <a:srgbClr val="C00000"/>
              </a:solidFill>
            </a:endParaRPr>
          </a:p>
        </p:txBody>
      </p:sp>
      <p:pic>
        <p:nvPicPr>
          <p:cNvPr id="239" name="Google Shape;239;g33de3f80d1d_0_147"/>
          <p:cNvPicPr preferRelativeResize="0"/>
          <p:nvPr/>
        </p:nvPicPr>
        <p:blipFill>
          <a:blip r:embed="rId3">
            <a:alphaModFix/>
          </a:blip>
          <a:stretch>
            <a:fillRect/>
          </a:stretch>
        </p:blipFill>
        <p:spPr>
          <a:xfrm>
            <a:off x="6966050" y="2048925"/>
            <a:ext cx="2110200" cy="2110200"/>
          </a:xfrm>
          <a:prstGeom prst="rect">
            <a:avLst/>
          </a:prstGeom>
          <a:noFill/>
          <a:ln>
            <a:noFill/>
          </a:ln>
        </p:spPr>
      </p:pic>
      <p:sp>
        <p:nvSpPr>
          <p:cNvPr id="240" name="Google Shape;240;g33de3f80d1d_0_147"/>
          <p:cNvSpPr txBox="1"/>
          <p:nvPr/>
        </p:nvSpPr>
        <p:spPr>
          <a:xfrm>
            <a:off x="5401800" y="1043450"/>
            <a:ext cx="33273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b="1">
                <a:solidFill>
                  <a:srgbClr val="C00000"/>
                </a:solidFill>
                <a:latin typeface="Calibri"/>
                <a:ea typeface="Calibri"/>
                <a:cs typeface="Calibri"/>
                <a:sym typeface="Calibri"/>
              </a:rPr>
              <a:t>Check out the current roster and ask your Vice Chairs to check the box on their SAEM profile to join!</a:t>
            </a:r>
            <a:endParaRPr sz="1900" b="1">
              <a:solidFill>
                <a:srgbClr val="C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3ceb0524ff8_0_240"/>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3000"/>
              <a:t>Vice Chair Request </a:t>
            </a:r>
            <a:endParaRPr sz="3000"/>
          </a:p>
        </p:txBody>
      </p:sp>
      <p:sp>
        <p:nvSpPr>
          <p:cNvPr id="246" name="Google Shape;246;g3ceb0524ff8_0_240"/>
          <p:cNvSpPr txBox="1">
            <a:spLocks noGrp="1"/>
          </p:cNvSpPr>
          <p:nvPr>
            <p:ph type="body" idx="1"/>
          </p:nvPr>
        </p:nvSpPr>
        <p:spPr>
          <a:xfrm>
            <a:off x="508000" y="1183225"/>
            <a:ext cx="4944600" cy="3394500"/>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360"/>
              </a:spcBef>
              <a:spcAft>
                <a:spcPts val="0"/>
              </a:spcAft>
              <a:buSzPts val="2400"/>
              <a:buChar char="•"/>
            </a:pPr>
            <a:r>
              <a:rPr lang="en-US" sz="2400" b="1"/>
              <a:t>Goal:</a:t>
            </a:r>
            <a:r>
              <a:rPr lang="en-US" sz="2400"/>
              <a:t> The Vice Chairs group is surveying their membership to learn more about Vice Chair needs.</a:t>
            </a:r>
            <a:endParaRPr sz="2400"/>
          </a:p>
          <a:p>
            <a:pPr marL="0" lvl="0" indent="0" algn="l" rtl="0">
              <a:lnSpc>
                <a:spcPct val="100000"/>
              </a:lnSpc>
              <a:spcBef>
                <a:spcPts val="360"/>
              </a:spcBef>
              <a:spcAft>
                <a:spcPts val="0"/>
              </a:spcAft>
              <a:buNone/>
            </a:pPr>
            <a:endParaRPr sz="2400" b="1">
              <a:solidFill>
                <a:srgbClr val="C00000"/>
              </a:solidFill>
            </a:endParaRPr>
          </a:p>
        </p:txBody>
      </p:sp>
      <p:sp>
        <p:nvSpPr>
          <p:cNvPr id="247" name="Google Shape;247;g3ceb0524ff8_0_240"/>
          <p:cNvSpPr txBox="1"/>
          <p:nvPr/>
        </p:nvSpPr>
        <p:spPr>
          <a:xfrm>
            <a:off x="5410250" y="1136575"/>
            <a:ext cx="33273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b="1">
                <a:solidFill>
                  <a:srgbClr val="C00000"/>
                </a:solidFill>
                <a:latin typeface="Calibri"/>
                <a:ea typeface="Calibri"/>
                <a:cs typeface="Calibri"/>
                <a:sym typeface="Calibri"/>
              </a:rPr>
              <a:t>Share this survey with your Vice Chairs to complete! </a:t>
            </a:r>
            <a:endParaRPr sz="1900" b="1">
              <a:solidFill>
                <a:srgbClr val="C00000"/>
              </a:solidFill>
              <a:latin typeface="Calibri"/>
              <a:ea typeface="Calibri"/>
              <a:cs typeface="Calibri"/>
              <a:sym typeface="Calibri"/>
            </a:endParaRPr>
          </a:p>
        </p:txBody>
      </p:sp>
      <p:pic>
        <p:nvPicPr>
          <p:cNvPr id="248" name="Google Shape;248;g3ceb0524ff8_0_240"/>
          <p:cNvPicPr preferRelativeResize="0"/>
          <p:nvPr/>
        </p:nvPicPr>
        <p:blipFill>
          <a:blip r:embed="rId3">
            <a:alphaModFix/>
          </a:blip>
          <a:stretch>
            <a:fillRect/>
          </a:stretch>
        </p:blipFill>
        <p:spPr>
          <a:xfrm>
            <a:off x="5851837" y="1905000"/>
            <a:ext cx="2444125" cy="2444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33de3f80d1d_0_133"/>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3000"/>
              <a:t>SAEM Consultation Services </a:t>
            </a:r>
            <a:endParaRPr sz="3000"/>
          </a:p>
        </p:txBody>
      </p:sp>
      <p:sp>
        <p:nvSpPr>
          <p:cNvPr id="254" name="Google Shape;254;g33de3f80d1d_0_133"/>
          <p:cNvSpPr txBox="1">
            <a:spLocks noGrp="1"/>
          </p:cNvSpPr>
          <p:nvPr>
            <p:ph type="body" idx="1"/>
          </p:nvPr>
        </p:nvSpPr>
        <p:spPr>
          <a:xfrm>
            <a:off x="457200" y="1200150"/>
            <a:ext cx="8052000" cy="3394500"/>
          </a:xfrm>
          <a:prstGeom prst="rect">
            <a:avLst/>
          </a:prstGeom>
          <a:noFill/>
          <a:ln>
            <a:noFill/>
          </a:ln>
        </p:spPr>
        <p:txBody>
          <a:bodyPr spcFirstLastPara="1" wrap="square" lIns="91425" tIns="45700" rIns="91425" bIns="45700" anchor="t" anchorCtr="0">
            <a:normAutofit fontScale="92500"/>
          </a:bodyPr>
          <a:lstStyle/>
          <a:p>
            <a:pPr marL="457200" lvl="0" indent="-381000" algn="l" rtl="0">
              <a:lnSpc>
                <a:spcPct val="100000"/>
              </a:lnSpc>
              <a:spcBef>
                <a:spcPts val="360"/>
              </a:spcBef>
              <a:spcAft>
                <a:spcPts val="0"/>
              </a:spcAft>
              <a:buSzPts val="2400"/>
              <a:buChar char="•"/>
            </a:pPr>
            <a:r>
              <a:rPr lang="en-US" sz="2400"/>
              <a:t>Current Consultations Available:</a:t>
            </a:r>
            <a:endParaRPr sz="2400"/>
          </a:p>
          <a:p>
            <a:pPr marL="914400" lvl="1" indent="-381000" algn="l" rtl="0">
              <a:lnSpc>
                <a:spcPct val="100000"/>
              </a:lnSpc>
              <a:spcBef>
                <a:spcPts val="360"/>
              </a:spcBef>
              <a:spcAft>
                <a:spcPts val="0"/>
              </a:spcAft>
              <a:buSzPts val="2400"/>
              <a:buChar char="–"/>
            </a:pPr>
            <a:r>
              <a:rPr lang="en-US" sz="2400"/>
              <a:t>Research (General)</a:t>
            </a:r>
            <a:endParaRPr sz="2400"/>
          </a:p>
          <a:p>
            <a:pPr marL="914400" lvl="1" indent="-381000" algn="l" rtl="0">
              <a:lnSpc>
                <a:spcPct val="100000"/>
              </a:lnSpc>
              <a:spcBef>
                <a:spcPts val="360"/>
              </a:spcBef>
              <a:spcAft>
                <a:spcPts val="0"/>
              </a:spcAft>
              <a:buSzPts val="2400"/>
              <a:buChar char="–"/>
            </a:pPr>
            <a:r>
              <a:rPr lang="en-US" sz="2400"/>
              <a:t>Research (Federal Funding) </a:t>
            </a:r>
            <a:endParaRPr sz="2400"/>
          </a:p>
          <a:p>
            <a:pPr marL="914400" lvl="1" indent="-381000" algn="l" rtl="0">
              <a:lnSpc>
                <a:spcPct val="100000"/>
              </a:lnSpc>
              <a:spcBef>
                <a:spcPts val="360"/>
              </a:spcBef>
              <a:spcAft>
                <a:spcPts val="0"/>
              </a:spcAft>
              <a:buSzPts val="2400"/>
              <a:buChar char="–"/>
            </a:pPr>
            <a:r>
              <a:rPr lang="en-US" sz="2400"/>
              <a:t>Operations </a:t>
            </a:r>
            <a:endParaRPr sz="2400"/>
          </a:p>
          <a:p>
            <a:pPr marL="914400" lvl="1" indent="-381000" algn="l" rtl="0">
              <a:lnSpc>
                <a:spcPct val="100000"/>
              </a:lnSpc>
              <a:spcBef>
                <a:spcPts val="360"/>
              </a:spcBef>
              <a:spcAft>
                <a:spcPts val="0"/>
              </a:spcAft>
              <a:buSzPts val="2400"/>
              <a:buChar char="–"/>
            </a:pPr>
            <a:r>
              <a:rPr lang="en-US" sz="2400"/>
              <a:t>Residency</a:t>
            </a:r>
            <a:endParaRPr sz="2400"/>
          </a:p>
          <a:p>
            <a:pPr marL="914400" lvl="1" indent="-381000" algn="l" rtl="0">
              <a:lnSpc>
                <a:spcPct val="100000"/>
              </a:lnSpc>
              <a:spcBef>
                <a:spcPts val="360"/>
              </a:spcBef>
              <a:spcAft>
                <a:spcPts val="0"/>
              </a:spcAft>
              <a:buSzPts val="2400"/>
              <a:buChar char="–"/>
            </a:pPr>
            <a:r>
              <a:rPr lang="en-US" sz="2400"/>
              <a:t>Academic Department </a:t>
            </a:r>
            <a:endParaRPr sz="2400"/>
          </a:p>
          <a:p>
            <a:pPr marL="914400" lvl="1" indent="-381000" algn="l" rtl="0">
              <a:lnSpc>
                <a:spcPct val="100000"/>
              </a:lnSpc>
              <a:spcBef>
                <a:spcPts val="360"/>
              </a:spcBef>
              <a:spcAft>
                <a:spcPts val="0"/>
              </a:spcAft>
              <a:buSzPts val="2400"/>
              <a:buChar char="–"/>
            </a:pPr>
            <a:r>
              <a:rPr lang="en-US" sz="2400"/>
              <a:t>Faculty Development</a:t>
            </a:r>
            <a:endParaRPr sz="2400"/>
          </a:p>
          <a:p>
            <a:pPr marL="914400" lvl="1" indent="-381000" algn="l" rtl="0">
              <a:lnSpc>
                <a:spcPct val="100000"/>
              </a:lnSpc>
              <a:spcBef>
                <a:spcPts val="360"/>
              </a:spcBef>
              <a:spcAft>
                <a:spcPts val="0"/>
              </a:spcAft>
              <a:buSzPts val="2400"/>
              <a:buChar char="–"/>
            </a:pPr>
            <a:r>
              <a:rPr lang="en-US" sz="2400"/>
              <a:t>Ethics</a:t>
            </a:r>
            <a:endParaRPr sz="2400"/>
          </a:p>
          <a:p>
            <a:pPr marL="914400" lvl="1" indent="-381000" algn="l" rtl="0">
              <a:lnSpc>
                <a:spcPct val="100000"/>
              </a:lnSpc>
              <a:spcBef>
                <a:spcPts val="360"/>
              </a:spcBef>
              <a:spcAft>
                <a:spcPts val="0"/>
              </a:spcAft>
              <a:buSzPts val="2400"/>
              <a:buChar char="–"/>
            </a:pPr>
            <a:r>
              <a:rPr lang="en-US" sz="2400"/>
              <a:t>Wellness</a:t>
            </a:r>
            <a:endParaRPr sz="2400"/>
          </a:p>
        </p:txBody>
      </p:sp>
      <p:pic>
        <p:nvPicPr>
          <p:cNvPr id="255" name="Google Shape;255;g33de3f80d1d_0_133"/>
          <p:cNvPicPr preferRelativeResize="0"/>
          <p:nvPr/>
        </p:nvPicPr>
        <p:blipFill rotWithShape="1">
          <a:blip r:embed="rId3">
            <a:alphaModFix/>
          </a:blip>
          <a:srcRect/>
          <a:stretch/>
        </p:blipFill>
        <p:spPr>
          <a:xfrm>
            <a:off x="5167425" y="1715454"/>
            <a:ext cx="3519375" cy="19759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26b6ce91979_0_352"/>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3000"/>
              <a:t>AACEM Events at SAEM26</a:t>
            </a:r>
            <a:endParaRPr sz="3000"/>
          </a:p>
        </p:txBody>
      </p:sp>
      <p:sp>
        <p:nvSpPr>
          <p:cNvPr id="261" name="Google Shape;261;g26b6ce91979_0_352"/>
          <p:cNvSpPr txBox="1">
            <a:spLocks noGrp="1"/>
          </p:cNvSpPr>
          <p:nvPr>
            <p:ph type="body" idx="1"/>
          </p:nvPr>
        </p:nvSpPr>
        <p:spPr>
          <a:xfrm>
            <a:off x="457200" y="1200150"/>
            <a:ext cx="5592600" cy="33945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00000"/>
              </a:lnSpc>
              <a:spcBef>
                <a:spcPts val="360"/>
              </a:spcBef>
              <a:spcAft>
                <a:spcPts val="0"/>
              </a:spcAft>
              <a:buClr>
                <a:schemeClr val="dk1"/>
              </a:buClr>
              <a:buSzPct val="75000"/>
              <a:buFont typeface="Arial"/>
              <a:buNone/>
            </a:pPr>
            <a:r>
              <a:rPr lang="en-US" sz="2400" b="1">
                <a:solidFill>
                  <a:srgbClr val="C00000"/>
                </a:solidFill>
              </a:rPr>
              <a:t>Save the Date: </a:t>
            </a:r>
            <a:r>
              <a:rPr lang="en-US" sz="2400">
                <a:solidFill>
                  <a:srgbClr val="C00000"/>
                </a:solidFill>
              </a:rPr>
              <a:t>	</a:t>
            </a:r>
            <a:endParaRPr sz="2400">
              <a:solidFill>
                <a:srgbClr val="C00000"/>
              </a:solidFill>
            </a:endParaRPr>
          </a:p>
          <a:p>
            <a:pPr marL="457200" lvl="0" indent="-346710" algn="l" rtl="0">
              <a:lnSpc>
                <a:spcPct val="100000"/>
              </a:lnSpc>
              <a:spcBef>
                <a:spcPts val="0"/>
              </a:spcBef>
              <a:spcAft>
                <a:spcPts val="0"/>
              </a:spcAft>
              <a:buSzPct val="100000"/>
              <a:buChar char="•"/>
            </a:pPr>
            <a:r>
              <a:rPr lang="en-US" sz="2400" b="1"/>
              <a:t>AACEM Chairs Dinner:</a:t>
            </a:r>
            <a:r>
              <a:rPr lang="en-US" sz="2400"/>
              <a:t> Wednesday, May 20, 2026, 6:00-10:00 pm, Morton’s Steakhouse</a:t>
            </a:r>
            <a:endParaRPr sz="2400"/>
          </a:p>
          <a:p>
            <a:pPr marL="914400" lvl="1" indent="-346709" algn="l" rtl="0">
              <a:lnSpc>
                <a:spcPct val="100000"/>
              </a:lnSpc>
              <a:spcBef>
                <a:spcPts val="0"/>
              </a:spcBef>
              <a:spcAft>
                <a:spcPts val="0"/>
              </a:spcAft>
              <a:buSzPct val="100000"/>
              <a:buChar char="–"/>
            </a:pPr>
            <a:r>
              <a:rPr lang="en-US" sz="2400">
                <a:solidFill>
                  <a:srgbClr val="C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Register via the SAEM26 registration portal! </a:t>
            </a:r>
            <a:r>
              <a:rPr lang="en-US" sz="2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This event is complimentary for AACEM members. Guests of AACEM members may attend for $75 per person.</a:t>
            </a:r>
            <a:endParaRPr sz="2400"/>
          </a:p>
          <a:p>
            <a:pPr marL="0" lvl="0" indent="0" algn="l" rtl="0">
              <a:lnSpc>
                <a:spcPct val="100000"/>
              </a:lnSpc>
              <a:spcBef>
                <a:spcPts val="360"/>
              </a:spcBef>
              <a:spcAft>
                <a:spcPts val="0"/>
              </a:spcAft>
              <a:buClr>
                <a:schemeClr val="dk1"/>
              </a:buClr>
              <a:buSzPct val="75000"/>
              <a:buFont typeface="Arial"/>
              <a:buNone/>
            </a:pPr>
            <a:r>
              <a:rPr lang="en-US" sz="2400" b="1">
                <a:solidFill>
                  <a:srgbClr val="C00000"/>
                </a:solidFill>
              </a:rPr>
              <a:t>AACEM Sponsored Didactic:</a:t>
            </a:r>
            <a:endParaRPr sz="2400" b="1">
              <a:solidFill>
                <a:srgbClr val="C00000"/>
              </a:solidFill>
            </a:endParaRPr>
          </a:p>
          <a:p>
            <a:pPr marL="457200" lvl="0" indent="-346710" algn="l" rtl="0">
              <a:lnSpc>
                <a:spcPct val="100000"/>
              </a:lnSpc>
              <a:spcBef>
                <a:spcPts val="360"/>
              </a:spcBef>
              <a:spcAft>
                <a:spcPts val="0"/>
              </a:spcAft>
              <a:buSzPct val="100000"/>
              <a:buChar char="•"/>
            </a:pPr>
            <a:r>
              <a:rPr lang="en-US" sz="2400"/>
              <a:t>Cracking the Code: Career Advancement and Promotion Strategies for Faculty in Academic Emergency Medicine </a:t>
            </a:r>
            <a:endParaRPr sz="2400"/>
          </a:p>
          <a:p>
            <a:pPr marL="457200" lvl="0" indent="-346710" algn="l" rtl="0">
              <a:lnSpc>
                <a:spcPct val="100000"/>
              </a:lnSpc>
              <a:spcBef>
                <a:spcPts val="360"/>
              </a:spcBef>
              <a:spcAft>
                <a:spcPts val="0"/>
              </a:spcAft>
              <a:buSzPct val="100000"/>
              <a:buChar char="•"/>
            </a:pPr>
            <a:r>
              <a:rPr lang="en-US" sz="2400"/>
              <a:t>Wednesday, May 20, 2026 1:00 PM to 1:50 PM</a:t>
            </a:r>
            <a:endParaRPr sz="2400"/>
          </a:p>
          <a:p>
            <a:pPr marL="457200" lvl="0" indent="-346710" algn="l" rtl="0">
              <a:lnSpc>
                <a:spcPct val="100000"/>
              </a:lnSpc>
              <a:spcBef>
                <a:spcPts val="360"/>
              </a:spcBef>
              <a:spcAft>
                <a:spcPts val="0"/>
              </a:spcAft>
              <a:buSzPct val="100000"/>
              <a:buChar char="•"/>
            </a:pPr>
            <a:r>
              <a:rPr lang="en-US" sz="2400"/>
              <a:t>International Hall 1: Level I</a:t>
            </a:r>
            <a:endParaRPr sz="2400"/>
          </a:p>
        </p:txBody>
      </p:sp>
      <p:pic>
        <p:nvPicPr>
          <p:cNvPr id="262" name="Google Shape;262;g26b6ce91979_0_352"/>
          <p:cNvPicPr preferRelativeResize="0"/>
          <p:nvPr/>
        </p:nvPicPr>
        <p:blipFill>
          <a:blip r:embed="rId3">
            <a:alphaModFix/>
          </a:blip>
          <a:stretch>
            <a:fillRect/>
          </a:stretch>
        </p:blipFill>
        <p:spPr>
          <a:xfrm>
            <a:off x="5905755" y="0"/>
            <a:ext cx="3238244"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3ceb0524ff8_0_7"/>
          <p:cNvSpPr txBox="1"/>
          <p:nvPr/>
        </p:nvSpPr>
        <p:spPr>
          <a:xfrm>
            <a:off x="433700" y="1179248"/>
            <a:ext cx="8339700" cy="18870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US" sz="2700" b="1">
                <a:solidFill>
                  <a:srgbClr val="980000"/>
                </a:solidFill>
                <a:latin typeface="Calibri"/>
                <a:ea typeface="Calibri"/>
                <a:cs typeface="Calibri"/>
                <a:sym typeface="Calibri"/>
              </a:rPr>
              <a:t>Two high-impact recruiting opportunities</a:t>
            </a:r>
            <a:endParaRPr sz="2700" b="1">
              <a:solidFill>
                <a:srgbClr val="98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a:solidFill>
                <a:schemeClr val="dk1"/>
              </a:solidFill>
              <a:latin typeface="Calibri"/>
              <a:ea typeface="Calibri"/>
              <a:cs typeface="Calibri"/>
              <a:sym typeface="Calibri"/>
            </a:endParaRPr>
          </a:p>
          <a:p>
            <a:pPr marL="342900" marR="0" lvl="0" indent="0" algn="ctr" rtl="0">
              <a:lnSpc>
                <a:spcPct val="100000"/>
              </a:lnSpc>
              <a:spcBef>
                <a:spcPts val="0"/>
              </a:spcBef>
              <a:spcAft>
                <a:spcPts val="0"/>
              </a:spcAft>
              <a:buNone/>
            </a:pPr>
            <a:endParaRPr sz="2300">
              <a:solidFill>
                <a:schemeClr val="dk1"/>
              </a:solidFill>
              <a:latin typeface="Calibri"/>
              <a:ea typeface="Calibri"/>
              <a:cs typeface="Calibri"/>
              <a:sym typeface="Calibri"/>
            </a:endParaRPr>
          </a:p>
          <a:p>
            <a:pPr marL="342900" marR="0" lvl="0" indent="0" algn="ctr" rtl="0">
              <a:lnSpc>
                <a:spcPct val="100000"/>
              </a:lnSpc>
              <a:spcBef>
                <a:spcPts val="0"/>
              </a:spcBef>
              <a:spcAft>
                <a:spcPts val="0"/>
              </a:spcAft>
              <a:buNone/>
            </a:pPr>
            <a:r>
              <a:rPr lang="en-US" sz="2300">
                <a:solidFill>
                  <a:schemeClr val="dk1"/>
                </a:solidFill>
                <a:latin typeface="Calibri"/>
                <a:ea typeface="Calibri"/>
                <a:cs typeface="Calibri"/>
                <a:sym typeface="Calibri"/>
              </a:rPr>
              <a:t>Live at SAEM26 on Wednesday, May 20, 2026 3–5 PM ET</a:t>
            </a:r>
            <a:endParaRPr sz="2300">
              <a:solidFill>
                <a:schemeClr val="dk1"/>
              </a:solidFill>
              <a:latin typeface="Calibri"/>
              <a:ea typeface="Calibri"/>
              <a:cs typeface="Calibri"/>
              <a:sym typeface="Calibri"/>
            </a:endParaRPr>
          </a:p>
          <a:p>
            <a:pPr marL="342900" marR="0" lvl="0" indent="0" algn="ctr" rtl="0">
              <a:lnSpc>
                <a:spcPct val="100000"/>
              </a:lnSpc>
              <a:spcBef>
                <a:spcPts val="0"/>
              </a:spcBef>
              <a:spcAft>
                <a:spcPts val="0"/>
              </a:spcAft>
              <a:buNone/>
            </a:pPr>
            <a:r>
              <a:rPr lang="en-US" sz="2300">
                <a:solidFill>
                  <a:schemeClr val="dk1"/>
                </a:solidFill>
                <a:latin typeface="Calibri"/>
                <a:ea typeface="Calibri"/>
                <a:cs typeface="Calibri"/>
                <a:sym typeface="Calibri"/>
              </a:rPr>
              <a:t>Virtual on July 20–23, 2026 with flexible time slots</a:t>
            </a:r>
            <a:endParaRPr sz="2300">
              <a:solidFill>
                <a:schemeClr val="dk1"/>
              </a:solidFill>
              <a:latin typeface="Calibri"/>
              <a:ea typeface="Calibri"/>
              <a:cs typeface="Calibri"/>
              <a:sym typeface="Calibri"/>
            </a:endParaRPr>
          </a:p>
          <a:p>
            <a:pPr marL="342900" marR="0" lvl="0" indent="0" algn="ctr" rtl="0">
              <a:lnSpc>
                <a:spcPct val="100000"/>
              </a:lnSpc>
              <a:spcBef>
                <a:spcPts val="0"/>
              </a:spcBef>
              <a:spcAft>
                <a:spcPts val="0"/>
              </a:spcAft>
              <a:buNone/>
            </a:pPr>
            <a:r>
              <a:rPr lang="en-US" sz="2300">
                <a:solidFill>
                  <a:schemeClr val="dk1"/>
                </a:solidFill>
                <a:latin typeface="Calibri"/>
                <a:ea typeface="Calibri"/>
                <a:cs typeface="Calibri"/>
                <a:sym typeface="Calibri"/>
              </a:rPr>
              <a:t>Participate in both and save!</a:t>
            </a:r>
            <a:endParaRPr sz="23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Arial"/>
              <a:ea typeface="Arial"/>
              <a:cs typeface="Arial"/>
              <a:sym typeface="Arial"/>
            </a:endParaRPr>
          </a:p>
        </p:txBody>
      </p:sp>
      <p:sp>
        <p:nvSpPr>
          <p:cNvPr id="269" name="Google Shape;269;g3ceb0524ff8_0_7"/>
          <p:cNvSpPr txBox="1">
            <a:spLocks noGrp="1"/>
          </p:cNvSpPr>
          <p:nvPr>
            <p:ph type="title"/>
          </p:nvPr>
        </p:nvSpPr>
        <p:spPr>
          <a:xfrm>
            <a:off x="342900" y="88748"/>
            <a:ext cx="6172200" cy="643200"/>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chemeClr val="lt1"/>
              </a:buClr>
              <a:buSzPts val="3300"/>
              <a:buFont typeface="Calibri"/>
              <a:buNone/>
            </a:pPr>
            <a:r>
              <a:rPr lang="en-US" sz="3000"/>
              <a:t>Residency and Fellowship Fair</a:t>
            </a:r>
            <a:endParaRPr sz="3000"/>
          </a:p>
        </p:txBody>
      </p:sp>
      <p:sp>
        <p:nvSpPr>
          <p:cNvPr id="270" name="Google Shape;270;g3ceb0524ff8_0_7"/>
          <p:cNvSpPr txBox="1"/>
          <p:nvPr/>
        </p:nvSpPr>
        <p:spPr>
          <a:xfrm>
            <a:off x="1308700" y="1677375"/>
            <a:ext cx="6343200" cy="330900"/>
          </a:xfrm>
          <a:prstGeom prst="rect">
            <a:avLst/>
          </a:prstGeom>
          <a:solidFill>
            <a:srgbClr val="FFFFFF"/>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1700" b="1">
                <a:solidFill>
                  <a:srgbClr val="004B97"/>
                </a:solidFill>
                <a:latin typeface="Calibri"/>
                <a:ea typeface="Calibri"/>
                <a:cs typeface="Calibri"/>
                <a:sym typeface="Calibri"/>
              </a:rPr>
              <a:t>To Register email Krystle at </a:t>
            </a:r>
            <a:r>
              <a:rPr lang="en-US" sz="1700" b="1" u="sng">
                <a:solidFill>
                  <a:schemeClr val="hlink"/>
                </a:solidFill>
                <a:latin typeface="Calibri"/>
                <a:ea typeface="Calibri"/>
                <a:cs typeface="Calibri"/>
                <a:sym typeface="Calibri"/>
                <a:hlinkClick r:id="rId3"/>
              </a:rPr>
              <a:t>vrff@saem.org</a:t>
            </a:r>
            <a:r>
              <a:rPr lang="en-US" sz="1700" b="1">
                <a:solidFill>
                  <a:srgbClr val="004B97"/>
                </a:solidFill>
                <a:latin typeface="Calibri"/>
                <a:ea typeface="Calibri"/>
                <a:cs typeface="Calibri"/>
                <a:sym typeface="Calibri"/>
              </a:rPr>
              <a:t> or call 847-257-7239</a:t>
            </a:r>
            <a:endParaRPr sz="1700" b="1" i="0" u="none" strike="noStrike" cap="none">
              <a:solidFill>
                <a:srgbClr val="004B97"/>
              </a:solidFill>
              <a:latin typeface="Calibri"/>
              <a:ea typeface="Calibri"/>
              <a:cs typeface="Calibri"/>
              <a:sym typeface="Calibri"/>
            </a:endParaRPr>
          </a:p>
        </p:txBody>
      </p:sp>
      <p:pic>
        <p:nvPicPr>
          <p:cNvPr id="271" name="Google Shape;271;g3ceb0524ff8_0_7"/>
          <p:cNvPicPr preferRelativeResize="0"/>
          <p:nvPr/>
        </p:nvPicPr>
        <p:blipFill>
          <a:blip r:embed="rId4">
            <a:alphaModFix/>
          </a:blip>
          <a:stretch>
            <a:fillRect/>
          </a:stretch>
        </p:blipFill>
        <p:spPr>
          <a:xfrm>
            <a:off x="145152" y="3294572"/>
            <a:ext cx="1771650" cy="1771650"/>
          </a:xfrm>
          <a:prstGeom prst="rect">
            <a:avLst/>
          </a:prstGeom>
          <a:noFill/>
          <a:ln>
            <a:noFill/>
          </a:ln>
        </p:spPr>
      </p:pic>
      <p:sp>
        <p:nvSpPr>
          <p:cNvPr id="272" name="Google Shape;272;g3ceb0524ff8_0_7"/>
          <p:cNvSpPr txBox="1"/>
          <p:nvPr/>
        </p:nvSpPr>
        <p:spPr>
          <a:xfrm>
            <a:off x="0" y="2953700"/>
            <a:ext cx="3000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a:solidFill>
                  <a:srgbClr val="980000"/>
                </a:solidFill>
                <a:latin typeface="Calibri"/>
                <a:ea typeface="Calibri"/>
                <a:cs typeface="Calibri"/>
                <a:sym typeface="Calibri"/>
              </a:rPr>
              <a:t>Full List as of 3/12</a:t>
            </a:r>
            <a:endParaRPr sz="1900" b="1">
              <a:solidFill>
                <a:srgbClr val="98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3ceb0524ff8_0_38"/>
          <p:cNvSpPr txBox="1"/>
          <p:nvPr/>
        </p:nvSpPr>
        <p:spPr>
          <a:xfrm>
            <a:off x="457163" y="1179244"/>
            <a:ext cx="8229600" cy="25518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US" sz="2700" b="1">
                <a:solidFill>
                  <a:srgbClr val="980000"/>
                </a:solidFill>
                <a:latin typeface="Calibri"/>
                <a:ea typeface="Calibri"/>
                <a:cs typeface="Calibri"/>
                <a:sym typeface="Calibri"/>
              </a:rPr>
              <a:t>Join Today!</a:t>
            </a:r>
            <a:endParaRPr sz="2700" b="1">
              <a:solidFill>
                <a:srgbClr val="980000"/>
              </a:solidFill>
              <a:latin typeface="Calibri"/>
              <a:ea typeface="Calibri"/>
              <a:cs typeface="Calibri"/>
              <a:sym typeface="Calibri"/>
            </a:endParaRPr>
          </a:p>
          <a:p>
            <a:pPr marL="0" lvl="0" indent="0" algn="ctr" rtl="0">
              <a:spcBef>
                <a:spcPts val="0"/>
              </a:spcBef>
              <a:spcAft>
                <a:spcPts val="0"/>
              </a:spcAft>
              <a:buNone/>
            </a:pPr>
            <a:endParaRPr sz="600" b="1">
              <a:solidFill>
                <a:schemeClr val="dk1"/>
              </a:solidFill>
              <a:latin typeface="Calibri"/>
              <a:ea typeface="Calibri"/>
              <a:cs typeface="Calibri"/>
              <a:sym typeface="Calibri"/>
            </a:endParaRPr>
          </a:p>
          <a:p>
            <a:pPr marL="342900" lvl="0" indent="-2794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Cost is only $20 per student</a:t>
            </a:r>
            <a:endParaRPr sz="1800">
              <a:solidFill>
                <a:schemeClr val="dk1"/>
              </a:solidFill>
              <a:latin typeface="Calibri"/>
              <a:ea typeface="Calibri"/>
              <a:cs typeface="Calibri"/>
              <a:sym typeface="Calibri"/>
            </a:endParaRPr>
          </a:p>
          <a:p>
            <a:pPr marL="342900" lvl="0" indent="0" algn="l" rtl="0">
              <a:spcBef>
                <a:spcPts val="0"/>
              </a:spcBef>
              <a:spcAft>
                <a:spcPts val="0"/>
              </a:spcAft>
              <a:buNone/>
            </a:pPr>
            <a:endParaRPr sz="1800">
              <a:solidFill>
                <a:schemeClr val="dk1"/>
              </a:solidFill>
              <a:latin typeface="Calibri"/>
              <a:ea typeface="Calibri"/>
              <a:cs typeface="Calibri"/>
              <a:sym typeface="Calibri"/>
            </a:endParaRPr>
          </a:p>
          <a:p>
            <a:pPr marL="342900" lvl="0" indent="-2794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To join, send your roster to Krystle at </a:t>
            </a:r>
            <a:r>
              <a:rPr lang="en-US" sz="1800" u="sng">
                <a:solidFill>
                  <a:schemeClr val="hlink"/>
                </a:solidFill>
                <a:latin typeface="Calibri"/>
                <a:ea typeface="Calibri"/>
                <a:cs typeface="Calibri"/>
                <a:sym typeface="Calibri"/>
                <a:hlinkClick r:id="rId3"/>
              </a:rPr>
              <a:t>kansay@saem.org</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342900" lvl="0" indent="-2794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Your students will enjoy all SAEM benefits including access to academies and interest groups, leadership opportunities, grant opportunities, and access to our two journals</a:t>
            </a:r>
            <a:endParaRPr sz="1800">
              <a:solidFill>
                <a:schemeClr val="dk1"/>
              </a:solidFill>
              <a:latin typeface="Calibri"/>
              <a:ea typeface="Calibri"/>
              <a:cs typeface="Calibri"/>
              <a:sym typeface="Calibri"/>
            </a:endParaRPr>
          </a:p>
          <a:p>
            <a:pPr marL="0" lvl="0" indent="0" algn="ctr" rtl="0">
              <a:spcBef>
                <a:spcPts val="0"/>
              </a:spcBef>
              <a:spcAft>
                <a:spcPts val="0"/>
              </a:spcAft>
              <a:buNone/>
            </a:pPr>
            <a:endParaRPr sz="1200" b="1">
              <a:solidFill>
                <a:schemeClr val="dk1"/>
              </a:solidFill>
            </a:endParaRPr>
          </a:p>
        </p:txBody>
      </p:sp>
      <p:sp>
        <p:nvSpPr>
          <p:cNvPr id="279" name="Google Shape;279;g3ceb0524ff8_0_38"/>
          <p:cNvSpPr txBox="1">
            <a:spLocks noGrp="1"/>
          </p:cNvSpPr>
          <p:nvPr>
            <p:ph type="title"/>
          </p:nvPr>
        </p:nvSpPr>
        <p:spPr>
          <a:xfrm>
            <a:off x="342900" y="88750"/>
            <a:ext cx="7927800" cy="6432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lt1"/>
              </a:buClr>
              <a:buSzPts val="2970"/>
              <a:buFont typeface="Calibri"/>
              <a:buNone/>
            </a:pPr>
            <a:r>
              <a:rPr lang="en-US" sz="3000"/>
              <a:t>AACEM Medical Student Group Initiative</a:t>
            </a:r>
            <a:endParaRPr sz="3000"/>
          </a:p>
        </p:txBody>
      </p:sp>
      <p:sp>
        <p:nvSpPr>
          <p:cNvPr id="280" name="Google Shape;280;g3ceb0524ff8_0_38"/>
          <p:cNvSpPr txBox="1"/>
          <p:nvPr/>
        </p:nvSpPr>
        <p:spPr>
          <a:xfrm>
            <a:off x="2142113" y="3968100"/>
            <a:ext cx="4859700" cy="2538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1200" b="1">
                <a:solidFill>
                  <a:srgbClr val="004B97"/>
                </a:solidFill>
                <a:latin typeface="Calibri"/>
                <a:ea typeface="Calibri"/>
                <a:cs typeface="Calibri"/>
                <a:sym typeface="Calibri"/>
              </a:rPr>
              <a:t>Questions? Contact Krystle at </a:t>
            </a:r>
            <a:r>
              <a:rPr lang="en-US" sz="1200" b="1" u="sng">
                <a:solidFill>
                  <a:schemeClr val="hlink"/>
                </a:solidFill>
                <a:latin typeface="Calibri"/>
                <a:ea typeface="Calibri"/>
                <a:cs typeface="Calibri"/>
                <a:sym typeface="Calibri"/>
                <a:hlinkClick r:id="rId3"/>
              </a:rPr>
              <a:t>kansay@saem.org</a:t>
            </a:r>
            <a:r>
              <a:rPr lang="en-US" sz="1200" b="1">
                <a:solidFill>
                  <a:srgbClr val="004B97"/>
                </a:solidFill>
                <a:latin typeface="Calibri"/>
                <a:ea typeface="Calibri"/>
                <a:cs typeface="Calibri"/>
                <a:sym typeface="Calibri"/>
              </a:rPr>
              <a:t> or 847-257-7239</a:t>
            </a:r>
            <a:endParaRPr sz="1200" b="1" i="0" u="none" strike="noStrike" cap="none">
              <a:solidFill>
                <a:srgbClr val="004B97"/>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3ceb0524ff8_0_45"/>
          <p:cNvSpPr txBox="1"/>
          <p:nvPr/>
        </p:nvSpPr>
        <p:spPr>
          <a:xfrm>
            <a:off x="3071963" y="1851806"/>
            <a:ext cx="2960700" cy="4362300"/>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Medical College of Wisconsin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Michigan State University</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Northeast Ohio Medical University</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Ohio State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Oregon Health &amp; Science University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Penn State Milton S Hershey Medical Center</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Rutgers Health/New Jersey Medical School</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Rutgers Robert Wood Johnson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Stanford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endParaRPr sz="2600">
              <a:solidFill>
                <a:schemeClr val="dk1"/>
              </a:solidFill>
              <a:latin typeface="Calibri"/>
              <a:ea typeface="Calibri"/>
              <a:cs typeface="Calibri"/>
              <a:sym typeface="Calibri"/>
            </a:endParaRPr>
          </a:p>
        </p:txBody>
      </p:sp>
      <p:sp>
        <p:nvSpPr>
          <p:cNvPr id="286" name="Google Shape;286;g3ceb0524ff8_0_45"/>
          <p:cNvSpPr txBox="1">
            <a:spLocks noGrp="1"/>
          </p:cNvSpPr>
          <p:nvPr>
            <p:ph type="title"/>
          </p:nvPr>
        </p:nvSpPr>
        <p:spPr>
          <a:xfrm>
            <a:off x="457200" y="99468"/>
            <a:ext cx="8229600" cy="8574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Clr>
                <a:schemeClr val="lt1"/>
              </a:buClr>
              <a:buSzPts val="3300"/>
              <a:buFont typeface="Calibri"/>
              <a:buNone/>
            </a:pPr>
            <a:r>
              <a:rPr lang="en-US" sz="3000"/>
              <a:t>AACEM Medical Student Group Initiative</a:t>
            </a:r>
            <a:endParaRPr sz="3000"/>
          </a:p>
        </p:txBody>
      </p:sp>
      <p:pic>
        <p:nvPicPr>
          <p:cNvPr id="287" name="Google Shape;287;g3ceb0524ff8_0_45"/>
          <p:cNvPicPr preferRelativeResize="0"/>
          <p:nvPr/>
        </p:nvPicPr>
        <p:blipFill rotWithShape="1">
          <a:blip r:embed="rId3">
            <a:alphaModFix/>
          </a:blip>
          <a:srcRect/>
          <a:stretch/>
        </p:blipFill>
        <p:spPr>
          <a:xfrm>
            <a:off x="3183975" y="956717"/>
            <a:ext cx="2776049" cy="670323"/>
          </a:xfrm>
          <a:prstGeom prst="rect">
            <a:avLst/>
          </a:prstGeom>
          <a:noFill/>
          <a:ln>
            <a:noFill/>
          </a:ln>
        </p:spPr>
      </p:pic>
      <p:sp>
        <p:nvSpPr>
          <p:cNvPr id="288" name="Google Shape;288;g3ceb0524ff8_0_45"/>
          <p:cNvSpPr txBox="1"/>
          <p:nvPr/>
        </p:nvSpPr>
        <p:spPr>
          <a:xfrm>
            <a:off x="3281025" y="4745119"/>
            <a:ext cx="2209200" cy="3078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chemeClr val="dk1"/>
              </a:buClr>
              <a:buSzPts val="800"/>
              <a:buFont typeface="Arial"/>
              <a:buNone/>
            </a:pPr>
            <a:r>
              <a:rPr lang="en-US" sz="1100" b="0" i="1" u="none" strike="noStrike" cap="none">
                <a:solidFill>
                  <a:schemeClr val="dk1"/>
                </a:solidFill>
                <a:latin typeface="Calibri"/>
                <a:ea typeface="Calibri"/>
                <a:cs typeface="Calibri"/>
                <a:sym typeface="Calibri"/>
              </a:rPr>
              <a:t>As of </a:t>
            </a:r>
            <a:r>
              <a:rPr lang="en-US" sz="1100" i="1">
                <a:solidFill>
                  <a:schemeClr val="dk1"/>
                </a:solidFill>
                <a:latin typeface="Calibri"/>
                <a:ea typeface="Calibri"/>
                <a:cs typeface="Calibri"/>
                <a:sym typeface="Calibri"/>
              </a:rPr>
              <a:t>3/12/26</a:t>
            </a:r>
            <a:endParaRPr sz="800" b="0" i="1" u="none" strike="noStrike" cap="none">
              <a:solidFill>
                <a:srgbClr val="000000"/>
              </a:solidFill>
              <a:latin typeface="Calibri"/>
              <a:ea typeface="Calibri"/>
              <a:cs typeface="Calibri"/>
              <a:sym typeface="Calibri"/>
            </a:endParaRPr>
          </a:p>
        </p:txBody>
      </p:sp>
      <p:sp>
        <p:nvSpPr>
          <p:cNvPr id="289" name="Google Shape;289;g3ceb0524ff8_0_45"/>
          <p:cNvSpPr txBox="1"/>
          <p:nvPr/>
        </p:nvSpPr>
        <p:spPr>
          <a:xfrm>
            <a:off x="254325" y="1851806"/>
            <a:ext cx="2776200" cy="2447400"/>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Carilion Clinic-Virginia Tech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Chicago College of Osteopathic Medicine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Duke University Hospital</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Kansas City University</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Keck School of Medicine of the University of Southern California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Louisiana State University (Shreveport)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Mayo Clinic Alix School of Medicine (Phoenix)</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290" name="Google Shape;290;g3ceb0524ff8_0_45"/>
          <p:cNvSpPr txBox="1"/>
          <p:nvPr/>
        </p:nvSpPr>
        <p:spPr>
          <a:xfrm>
            <a:off x="6074325" y="1851806"/>
            <a:ext cx="2776200" cy="2447400"/>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University of California (San Francisco)</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University of Michigan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University of North Carolina Hospitals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University of Utah</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University of Vermont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Wake Forest University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Washington University in St. Louis Yale-New Haven Medical Center</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3ceb0524ff8_0_249"/>
          <p:cNvSpPr txBox="1">
            <a:spLocks noGrp="1"/>
          </p:cNvSpPr>
          <p:nvPr>
            <p:ph type="ctrTitle"/>
          </p:nvPr>
        </p:nvSpPr>
        <p:spPr>
          <a:xfrm>
            <a:off x="143100" y="2305613"/>
            <a:ext cx="89274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ct val="100000"/>
              <a:buFont typeface="Calibri"/>
              <a:buNone/>
            </a:pPr>
            <a:r>
              <a:rPr lang="en-US"/>
              <a:t>Thank You! </a:t>
            </a:r>
            <a:endParaRPr/>
          </a:p>
          <a:p>
            <a:pPr marL="0" lvl="0" indent="0" algn="l" rtl="0">
              <a:lnSpc>
                <a:spcPct val="100000"/>
              </a:lnSpc>
              <a:spcBef>
                <a:spcPts val="0"/>
              </a:spcBef>
              <a:spcAft>
                <a:spcPts val="0"/>
              </a:spcAft>
              <a:buClr>
                <a:schemeClr val="lt1"/>
              </a:buClr>
              <a:buSzPct val="100000"/>
              <a:buFont typeface="Calibri"/>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3d07d796cac_0_305"/>
          <p:cNvSpPr txBox="1">
            <a:spLocks noGrp="1"/>
          </p:cNvSpPr>
          <p:nvPr>
            <p:ph type="ctrTitle"/>
          </p:nvPr>
        </p:nvSpPr>
        <p:spPr>
          <a:xfrm>
            <a:off x="143100" y="2305613"/>
            <a:ext cx="89274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ct val="100000"/>
              <a:buFont typeface="Calibri"/>
              <a:buNone/>
            </a:pPr>
            <a:r>
              <a:rPr lang="en-US"/>
              <a:t>Research Workgroup Report</a:t>
            </a:r>
            <a:endParaRPr/>
          </a:p>
          <a:p>
            <a:pPr marL="0" lvl="0" indent="0" algn="l" rtl="0">
              <a:lnSpc>
                <a:spcPct val="100000"/>
              </a:lnSpc>
              <a:spcBef>
                <a:spcPts val="0"/>
              </a:spcBef>
              <a:spcAft>
                <a:spcPts val="0"/>
              </a:spcAft>
              <a:buClr>
                <a:schemeClr val="lt1"/>
              </a:buClr>
              <a:buSzPct val="100000"/>
              <a:buFont typeface="Calibri"/>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10e4ebf1e0_1_0"/>
          <p:cNvSpPr txBox="1">
            <a:spLocks noGrp="1"/>
          </p:cNvSpPr>
          <p:nvPr>
            <p:ph type="title"/>
          </p:nvPr>
        </p:nvSpPr>
        <p:spPr>
          <a:xfrm>
            <a:off x="209150" y="118331"/>
            <a:ext cx="8817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620"/>
              <a:buNone/>
            </a:pPr>
            <a:r>
              <a:rPr lang="en-US" sz="3000"/>
              <a:t>Welcome from Your Executive Committee</a:t>
            </a:r>
            <a:endParaRPr sz="3000"/>
          </a:p>
        </p:txBody>
      </p:sp>
      <p:sp>
        <p:nvSpPr>
          <p:cNvPr id="161" name="Google Shape;161;g210e4ebf1e0_1_0"/>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360"/>
              </a:spcBef>
              <a:spcAft>
                <a:spcPts val="0"/>
              </a:spcAft>
              <a:buSzPct val="56250"/>
              <a:buNone/>
            </a:pPr>
            <a:endParaRPr/>
          </a:p>
          <a:p>
            <a:pPr marL="0" lvl="0" indent="0" algn="l" rtl="0">
              <a:lnSpc>
                <a:spcPct val="100000"/>
              </a:lnSpc>
              <a:spcBef>
                <a:spcPts val="360"/>
              </a:spcBef>
              <a:spcAft>
                <a:spcPts val="0"/>
              </a:spcAft>
              <a:buSzPct val="56250"/>
              <a:buNone/>
            </a:pPr>
            <a:endParaRPr/>
          </a:p>
          <a:p>
            <a:pPr marL="0" lvl="0" indent="0" algn="l" rtl="0">
              <a:lnSpc>
                <a:spcPct val="100000"/>
              </a:lnSpc>
              <a:spcBef>
                <a:spcPts val="360"/>
              </a:spcBef>
              <a:spcAft>
                <a:spcPts val="0"/>
              </a:spcAft>
              <a:buSzPct val="56250"/>
              <a:buNone/>
            </a:pPr>
            <a:endParaRPr/>
          </a:p>
          <a:p>
            <a:pPr marL="0" lvl="0" indent="0" algn="l" rtl="0">
              <a:lnSpc>
                <a:spcPct val="100000"/>
              </a:lnSpc>
              <a:spcBef>
                <a:spcPts val="360"/>
              </a:spcBef>
              <a:spcAft>
                <a:spcPts val="0"/>
              </a:spcAft>
              <a:buSzPct val="56250"/>
              <a:buNone/>
            </a:pPr>
            <a:endParaRPr/>
          </a:p>
          <a:p>
            <a:pPr marL="0" lvl="0" indent="0" algn="l" rtl="0">
              <a:lnSpc>
                <a:spcPct val="100000"/>
              </a:lnSpc>
              <a:spcBef>
                <a:spcPts val="360"/>
              </a:spcBef>
              <a:spcAft>
                <a:spcPts val="0"/>
              </a:spcAft>
              <a:buSzPct val="56250"/>
              <a:buNone/>
            </a:pPr>
            <a:endParaRPr/>
          </a:p>
          <a:p>
            <a:pPr marL="0" lvl="0" indent="0" algn="l" rtl="0">
              <a:lnSpc>
                <a:spcPct val="100000"/>
              </a:lnSpc>
              <a:spcBef>
                <a:spcPts val="360"/>
              </a:spcBef>
              <a:spcAft>
                <a:spcPts val="0"/>
              </a:spcAft>
              <a:buSzPct val="56250"/>
              <a:buNone/>
            </a:pPr>
            <a:endParaRPr/>
          </a:p>
          <a:p>
            <a:pPr marL="0" lvl="0" indent="0" algn="ctr" rtl="0">
              <a:lnSpc>
                <a:spcPct val="100000"/>
              </a:lnSpc>
              <a:spcBef>
                <a:spcPts val="360"/>
              </a:spcBef>
              <a:spcAft>
                <a:spcPts val="0"/>
              </a:spcAft>
              <a:buSzPct val="56250"/>
              <a:buNone/>
            </a:pPr>
            <a:r>
              <a:rPr lang="en-US">
                <a:solidFill>
                  <a:srgbClr val="0000FF"/>
                </a:solidFill>
              </a:rPr>
              <a:t>And congratulations to Dr. David Wright, joining the AACEM Executive Committee at SAEM26!</a:t>
            </a:r>
            <a:endParaRPr>
              <a:solidFill>
                <a:srgbClr val="0000FF"/>
              </a:solidFill>
            </a:endParaRPr>
          </a:p>
        </p:txBody>
      </p:sp>
      <p:pic>
        <p:nvPicPr>
          <p:cNvPr id="162" name="Google Shape;162;g210e4ebf1e0_1_0"/>
          <p:cNvPicPr preferRelativeResize="0"/>
          <p:nvPr/>
        </p:nvPicPr>
        <p:blipFill>
          <a:blip r:embed="rId3">
            <a:alphaModFix/>
          </a:blip>
          <a:stretch>
            <a:fillRect/>
          </a:stretch>
        </p:blipFill>
        <p:spPr>
          <a:xfrm>
            <a:off x="0" y="1332075"/>
            <a:ext cx="1519425" cy="2279149"/>
          </a:xfrm>
          <a:prstGeom prst="rect">
            <a:avLst/>
          </a:prstGeom>
          <a:noFill/>
          <a:ln>
            <a:noFill/>
          </a:ln>
        </p:spPr>
      </p:pic>
      <p:pic>
        <p:nvPicPr>
          <p:cNvPr id="163" name="Google Shape;163;g210e4ebf1e0_1_0"/>
          <p:cNvPicPr preferRelativeResize="0"/>
          <p:nvPr/>
        </p:nvPicPr>
        <p:blipFill>
          <a:blip r:embed="rId4">
            <a:alphaModFix/>
          </a:blip>
          <a:stretch>
            <a:fillRect/>
          </a:stretch>
        </p:blipFill>
        <p:spPr>
          <a:xfrm>
            <a:off x="1519425" y="1332075"/>
            <a:ext cx="1519425" cy="2279138"/>
          </a:xfrm>
          <a:prstGeom prst="rect">
            <a:avLst/>
          </a:prstGeom>
          <a:noFill/>
          <a:ln>
            <a:noFill/>
          </a:ln>
        </p:spPr>
      </p:pic>
      <p:pic>
        <p:nvPicPr>
          <p:cNvPr id="164" name="Google Shape;164;g210e4ebf1e0_1_0"/>
          <p:cNvPicPr preferRelativeResize="0"/>
          <p:nvPr/>
        </p:nvPicPr>
        <p:blipFill>
          <a:blip r:embed="rId5">
            <a:alphaModFix/>
          </a:blip>
          <a:stretch>
            <a:fillRect/>
          </a:stretch>
        </p:blipFill>
        <p:spPr>
          <a:xfrm>
            <a:off x="3038850" y="1332075"/>
            <a:ext cx="1519425" cy="2279138"/>
          </a:xfrm>
          <a:prstGeom prst="rect">
            <a:avLst/>
          </a:prstGeom>
          <a:noFill/>
          <a:ln>
            <a:noFill/>
          </a:ln>
        </p:spPr>
      </p:pic>
      <p:pic>
        <p:nvPicPr>
          <p:cNvPr id="165" name="Google Shape;165;g210e4ebf1e0_1_0"/>
          <p:cNvPicPr preferRelativeResize="0"/>
          <p:nvPr/>
        </p:nvPicPr>
        <p:blipFill>
          <a:blip r:embed="rId6">
            <a:alphaModFix/>
          </a:blip>
          <a:stretch>
            <a:fillRect/>
          </a:stretch>
        </p:blipFill>
        <p:spPr>
          <a:xfrm>
            <a:off x="4558275" y="1332075"/>
            <a:ext cx="1519425" cy="2279138"/>
          </a:xfrm>
          <a:prstGeom prst="rect">
            <a:avLst/>
          </a:prstGeom>
          <a:noFill/>
          <a:ln>
            <a:noFill/>
          </a:ln>
        </p:spPr>
      </p:pic>
      <p:pic>
        <p:nvPicPr>
          <p:cNvPr id="166" name="Google Shape;166;g210e4ebf1e0_1_0"/>
          <p:cNvPicPr preferRelativeResize="0"/>
          <p:nvPr/>
        </p:nvPicPr>
        <p:blipFill>
          <a:blip r:embed="rId7">
            <a:alphaModFix/>
          </a:blip>
          <a:stretch>
            <a:fillRect/>
          </a:stretch>
        </p:blipFill>
        <p:spPr>
          <a:xfrm>
            <a:off x="6077700" y="1332075"/>
            <a:ext cx="1519425" cy="2279138"/>
          </a:xfrm>
          <a:prstGeom prst="rect">
            <a:avLst/>
          </a:prstGeom>
          <a:noFill/>
          <a:ln>
            <a:noFill/>
          </a:ln>
        </p:spPr>
      </p:pic>
      <p:pic>
        <p:nvPicPr>
          <p:cNvPr id="167" name="Google Shape;167;g210e4ebf1e0_1_0"/>
          <p:cNvPicPr preferRelativeResize="0"/>
          <p:nvPr/>
        </p:nvPicPr>
        <p:blipFill>
          <a:blip r:embed="rId8">
            <a:alphaModFix/>
          </a:blip>
          <a:stretch>
            <a:fillRect/>
          </a:stretch>
        </p:blipFill>
        <p:spPr>
          <a:xfrm>
            <a:off x="7597125" y="1332075"/>
            <a:ext cx="1519425" cy="227912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g3d07d796cac_0_153" descr="A screenshot of a computer&#10;&#10;Description automatically generated"/>
          <p:cNvPicPr preferRelativeResize="0"/>
          <p:nvPr/>
        </p:nvPicPr>
        <p:blipFill rotWithShape="1">
          <a:blip r:embed="rId3">
            <a:alphaModFix/>
          </a:blip>
          <a:srcRect/>
          <a:stretch/>
        </p:blipFill>
        <p:spPr>
          <a:xfrm>
            <a:off x="217249" y="920606"/>
            <a:ext cx="8709503" cy="3302290"/>
          </a:xfrm>
          <a:prstGeom prst="rect">
            <a:avLst/>
          </a:prstGeom>
          <a:noFill/>
          <a:ln>
            <a:noFill/>
          </a:ln>
        </p:spPr>
      </p:pic>
      <p:pic>
        <p:nvPicPr>
          <p:cNvPr id="306" name="Google Shape;306;g3d07d796cac_0_153" descr="A qr code on a white background&#10;&#10;Description automatically generated"/>
          <p:cNvPicPr preferRelativeResize="0"/>
          <p:nvPr/>
        </p:nvPicPr>
        <p:blipFill rotWithShape="1">
          <a:blip r:embed="rId4">
            <a:alphaModFix/>
          </a:blip>
          <a:srcRect/>
          <a:stretch/>
        </p:blipFill>
        <p:spPr>
          <a:xfrm>
            <a:off x="5889549" y="508964"/>
            <a:ext cx="1550069" cy="155006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g3d07d796cac_0_158" descr="Lowering the Cost of Applying to Med School: AAMC Fee Assistance Program –  Career Services | University of Pennsylvania"/>
          <p:cNvPicPr preferRelativeResize="0"/>
          <p:nvPr/>
        </p:nvPicPr>
        <p:blipFill rotWithShape="1">
          <a:blip r:embed="rId3">
            <a:alphaModFix/>
          </a:blip>
          <a:srcRect/>
          <a:stretch/>
        </p:blipFill>
        <p:spPr>
          <a:xfrm>
            <a:off x="4176214" y="2331311"/>
            <a:ext cx="3538182" cy="1856624"/>
          </a:xfrm>
          <a:prstGeom prst="rect">
            <a:avLst/>
          </a:prstGeom>
          <a:noFill/>
          <a:ln>
            <a:noFill/>
          </a:ln>
        </p:spPr>
      </p:pic>
      <p:pic>
        <p:nvPicPr>
          <p:cNvPr id="312" name="Google Shape;312;g3d07d796cac_0_158" descr="Text&#10;&#10;Description automatically generated"/>
          <p:cNvPicPr preferRelativeResize="0"/>
          <p:nvPr/>
        </p:nvPicPr>
        <p:blipFill rotWithShape="1">
          <a:blip r:embed="rId4">
            <a:alphaModFix/>
          </a:blip>
          <a:srcRect/>
          <a:stretch/>
        </p:blipFill>
        <p:spPr>
          <a:xfrm>
            <a:off x="4176214" y="1147900"/>
            <a:ext cx="3538183" cy="794810"/>
          </a:xfrm>
          <a:prstGeom prst="rect">
            <a:avLst/>
          </a:prstGeom>
          <a:noFill/>
          <a:ln>
            <a:noFill/>
          </a:ln>
        </p:spPr>
      </p:pic>
      <p:pic>
        <p:nvPicPr>
          <p:cNvPr id="313" name="Google Shape;313;g3d07d796cac_0_158" descr="Diagram&#10;&#10;Description automatically generated"/>
          <p:cNvPicPr preferRelativeResize="0"/>
          <p:nvPr/>
        </p:nvPicPr>
        <p:blipFill rotWithShape="1">
          <a:blip r:embed="rId5">
            <a:alphaModFix/>
          </a:blip>
          <a:srcRect/>
          <a:stretch/>
        </p:blipFill>
        <p:spPr>
          <a:xfrm>
            <a:off x="292783" y="1045542"/>
            <a:ext cx="3361361" cy="3192083"/>
          </a:xfrm>
          <a:prstGeom prst="rect">
            <a:avLst/>
          </a:prstGeom>
          <a:noFill/>
          <a:ln>
            <a:noFill/>
          </a:ln>
        </p:spPr>
      </p:pic>
      <p:sp>
        <p:nvSpPr>
          <p:cNvPr id="314" name="Google Shape;314;g3d07d796cac_0_158"/>
          <p:cNvSpPr txBox="1">
            <a:spLocks noGrp="1"/>
          </p:cNvSpPr>
          <p:nvPr>
            <p:ph type="title"/>
          </p:nvPr>
        </p:nvSpPr>
        <p:spPr>
          <a:xfrm>
            <a:off x="206975" y="69319"/>
            <a:ext cx="87300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0070C0"/>
              </a:buClr>
              <a:buSzPts val="2700"/>
              <a:buFont typeface="Calibri"/>
              <a:buNone/>
            </a:pPr>
            <a:r>
              <a:rPr lang="en-US" sz="2700" b="1">
                <a:solidFill>
                  <a:srgbClr val="0070C0"/>
                </a:solidFill>
              </a:rPr>
              <a:t>AACEM Dashboard To Monitor Progress Toward 2030 Goals</a:t>
            </a:r>
            <a:endParaRPr/>
          </a:p>
        </p:txBody>
      </p:sp>
      <p:sp>
        <p:nvSpPr>
          <p:cNvPr id="315" name="Google Shape;315;g3d07d796cac_0_158"/>
          <p:cNvSpPr/>
          <p:nvPr/>
        </p:nvSpPr>
        <p:spPr>
          <a:xfrm>
            <a:off x="5223554" y="1958064"/>
            <a:ext cx="16857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4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https://report.nih.gov</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6" name="Google Shape;316;g3d07d796cac_0_158"/>
          <p:cNvSpPr/>
          <p:nvPr/>
        </p:nvSpPr>
        <p:spPr>
          <a:xfrm>
            <a:off x="4176214" y="4279313"/>
            <a:ext cx="3538200" cy="90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4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https://www.aamc.org/data-reports/faculty-institutions/report/faculty-roster-us-medical-school-faculty</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7" name="Google Shape;317;g3d07d796cac_0_158"/>
          <p:cNvSpPr/>
          <p:nvPr/>
        </p:nvSpPr>
        <p:spPr>
          <a:xfrm>
            <a:off x="532263" y="4283685"/>
            <a:ext cx="2927400" cy="692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400"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http://www.brimr.org/NIH_Awards/NIH_Awards.htm</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g3d07d796cac_0_168" descr="A group of icons with text&#10;&#10;Description automatically generated"/>
          <p:cNvPicPr preferRelativeResize="0"/>
          <p:nvPr/>
        </p:nvPicPr>
        <p:blipFill rotWithShape="1">
          <a:blip r:embed="rId3">
            <a:alphaModFix/>
          </a:blip>
          <a:srcRect/>
          <a:stretch/>
        </p:blipFill>
        <p:spPr>
          <a:xfrm>
            <a:off x="2093935" y="1052422"/>
            <a:ext cx="6015962" cy="2045327"/>
          </a:xfrm>
          <a:prstGeom prst="rect">
            <a:avLst/>
          </a:prstGeom>
          <a:noFill/>
          <a:ln>
            <a:noFill/>
          </a:ln>
        </p:spPr>
      </p:pic>
      <p:graphicFrame>
        <p:nvGraphicFramePr>
          <p:cNvPr id="323" name="Google Shape;323;g3d07d796cac_0_168"/>
          <p:cNvGraphicFramePr/>
          <p:nvPr/>
        </p:nvGraphicFramePr>
        <p:xfrm>
          <a:off x="1034104" y="2968403"/>
          <a:ext cx="6777875" cy="1934830"/>
        </p:xfrm>
        <a:graphic>
          <a:graphicData uri="http://schemas.openxmlformats.org/drawingml/2006/table">
            <a:tbl>
              <a:tblPr>
                <a:noFill/>
                <a:tableStyleId>{60CAA3CA-59EA-4F4E-93B2-58098E4B3E95}</a:tableStyleId>
              </a:tblPr>
              <a:tblGrid>
                <a:gridCol w="1101225">
                  <a:extLst>
                    <a:ext uri="{9D8B030D-6E8A-4147-A177-3AD203B41FA5}">
                      <a16:colId xmlns:a16="http://schemas.microsoft.com/office/drawing/2014/main" val="20000"/>
                    </a:ext>
                  </a:extLst>
                </a:gridCol>
                <a:gridCol w="1007900">
                  <a:extLst>
                    <a:ext uri="{9D8B030D-6E8A-4147-A177-3AD203B41FA5}">
                      <a16:colId xmlns:a16="http://schemas.microsoft.com/office/drawing/2014/main" val="20001"/>
                    </a:ext>
                  </a:extLst>
                </a:gridCol>
                <a:gridCol w="1214175">
                  <a:extLst>
                    <a:ext uri="{9D8B030D-6E8A-4147-A177-3AD203B41FA5}">
                      <a16:colId xmlns:a16="http://schemas.microsoft.com/office/drawing/2014/main" val="20002"/>
                    </a:ext>
                  </a:extLst>
                </a:gridCol>
                <a:gridCol w="1120850">
                  <a:extLst>
                    <a:ext uri="{9D8B030D-6E8A-4147-A177-3AD203B41FA5}">
                      <a16:colId xmlns:a16="http://schemas.microsoft.com/office/drawing/2014/main" val="20003"/>
                    </a:ext>
                  </a:extLst>
                </a:gridCol>
                <a:gridCol w="1093975">
                  <a:extLst>
                    <a:ext uri="{9D8B030D-6E8A-4147-A177-3AD203B41FA5}">
                      <a16:colId xmlns:a16="http://schemas.microsoft.com/office/drawing/2014/main" val="20004"/>
                    </a:ext>
                  </a:extLst>
                </a:gridCol>
                <a:gridCol w="1239750">
                  <a:extLst>
                    <a:ext uri="{9D8B030D-6E8A-4147-A177-3AD203B41FA5}">
                      <a16:colId xmlns:a16="http://schemas.microsoft.com/office/drawing/2014/main" val="20005"/>
                    </a:ext>
                  </a:extLst>
                </a:gridCol>
              </a:tblGrid>
              <a:tr h="393050">
                <a:tc>
                  <a:txBody>
                    <a:bodyPr/>
                    <a:lstStyle/>
                    <a:p>
                      <a:pPr marL="0" marR="0" lvl="0" indent="0" algn="ctr" rtl="0">
                        <a:spcBef>
                          <a:spcPts val="0"/>
                        </a:spcBef>
                        <a:spcAft>
                          <a:spcPts val="0"/>
                        </a:spcAft>
                        <a:buClr>
                          <a:schemeClr val="dk1"/>
                        </a:buClr>
                        <a:buSzPts val="1400"/>
                        <a:buFont typeface="Calibri"/>
                        <a:buNone/>
                      </a:pPr>
                      <a:r>
                        <a:rPr lang="en-US" sz="1400" b="1" u="none" strike="noStrike" cap="none"/>
                        <a:t>2025</a:t>
                      </a:r>
                      <a:endParaRPr sz="1100"/>
                    </a:p>
                    <a:p>
                      <a:pPr marL="0" marR="0" lvl="0" indent="0" algn="ctr" rtl="0">
                        <a:spcBef>
                          <a:spcPts val="0"/>
                        </a:spcBef>
                        <a:spcAft>
                          <a:spcPts val="0"/>
                        </a:spcAft>
                        <a:buClr>
                          <a:schemeClr val="dk1"/>
                        </a:buClr>
                        <a:buSzPts val="1400"/>
                        <a:buFont typeface="Calibri"/>
                        <a:buNone/>
                      </a:pPr>
                      <a:endParaRPr sz="1400" b="1" u="none" strike="noStrike" cap="none"/>
                    </a:p>
                    <a:p>
                      <a:pPr marL="0" marR="0" lvl="0" indent="0" algn="ctr" rtl="0">
                        <a:spcBef>
                          <a:spcPts val="0"/>
                        </a:spcBef>
                        <a:spcAft>
                          <a:spcPts val="0"/>
                        </a:spcAft>
                        <a:buClr>
                          <a:schemeClr val="dk1"/>
                        </a:buClr>
                        <a:buSzPts val="1400"/>
                        <a:buFont typeface="Calibri"/>
                        <a:buNone/>
                      </a:pPr>
                      <a:r>
                        <a:rPr lang="en-US" sz="1400" b="1" u="none" strike="noStrike" cap="none"/>
                        <a:t>2024</a:t>
                      </a:r>
                      <a:endParaRPr sz="1400" u="none" strike="noStrike" cap="none"/>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rgbClr val="00B050"/>
                        </a:buClr>
                        <a:buSzPts val="1400"/>
                        <a:buFont typeface="Calibri"/>
                        <a:buNone/>
                      </a:pPr>
                      <a:r>
                        <a:rPr lang="en-US" sz="1400" b="1" u="none" strike="noStrike" cap="none">
                          <a:solidFill>
                            <a:srgbClr val="00B050"/>
                          </a:solidFill>
                        </a:rPr>
                        <a:t>219</a:t>
                      </a:r>
                      <a:endParaRPr sz="1100"/>
                    </a:p>
                    <a:p>
                      <a:pPr marL="0" marR="0" lvl="0" indent="0" algn="ctr" rtl="0">
                        <a:spcBef>
                          <a:spcPts val="0"/>
                        </a:spcBef>
                        <a:spcAft>
                          <a:spcPts val="0"/>
                        </a:spcAft>
                        <a:buClr>
                          <a:schemeClr val="dk1"/>
                        </a:buClr>
                        <a:buSzPts val="1400"/>
                        <a:buFont typeface="Calibri"/>
                        <a:buNone/>
                      </a:pPr>
                      <a:endParaRPr sz="1400" u="none" strike="noStrike" cap="none"/>
                    </a:p>
                    <a:p>
                      <a:pPr marL="0" marR="0" lvl="0" indent="0" algn="ctr" rtl="0">
                        <a:spcBef>
                          <a:spcPts val="0"/>
                        </a:spcBef>
                        <a:spcAft>
                          <a:spcPts val="0"/>
                        </a:spcAft>
                        <a:buClr>
                          <a:schemeClr val="dk1"/>
                        </a:buClr>
                        <a:buSzPts val="1400"/>
                        <a:buFont typeface="Calibri"/>
                        <a:buNone/>
                      </a:pPr>
                      <a:r>
                        <a:rPr lang="en-US" sz="1400" u="none" strike="noStrike" cap="none"/>
                        <a:t>216</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rgbClr val="00B050"/>
                        </a:buClr>
                        <a:buSzPts val="1400"/>
                        <a:buFont typeface="Calibri"/>
                        <a:buNone/>
                      </a:pPr>
                      <a:r>
                        <a:rPr lang="en-US" sz="1400" b="1" u="none" strike="noStrike" cap="none">
                          <a:solidFill>
                            <a:srgbClr val="00B050"/>
                          </a:solidFill>
                        </a:rPr>
                        <a:t>$163 M</a:t>
                      </a:r>
                      <a:endParaRPr sz="1100"/>
                    </a:p>
                    <a:p>
                      <a:pPr marL="0" marR="0" lvl="0" indent="0" algn="ctr" rtl="0">
                        <a:spcBef>
                          <a:spcPts val="0"/>
                        </a:spcBef>
                        <a:spcAft>
                          <a:spcPts val="0"/>
                        </a:spcAft>
                        <a:buClr>
                          <a:schemeClr val="dk1"/>
                        </a:buClr>
                        <a:buSzPts val="1400"/>
                        <a:buFont typeface="Calibri"/>
                        <a:buNone/>
                      </a:pPr>
                      <a:endParaRPr sz="1400" u="none" strike="noStrike" cap="none"/>
                    </a:p>
                    <a:p>
                      <a:pPr marL="0" marR="0" lvl="0" indent="0" algn="ctr" rtl="0">
                        <a:spcBef>
                          <a:spcPts val="0"/>
                        </a:spcBef>
                        <a:spcAft>
                          <a:spcPts val="0"/>
                        </a:spcAft>
                        <a:buClr>
                          <a:schemeClr val="dk1"/>
                        </a:buClr>
                        <a:buSzPts val="1400"/>
                        <a:buFont typeface="Calibri"/>
                        <a:buNone/>
                      </a:pPr>
                      <a:r>
                        <a:rPr lang="en-US" sz="1400" u="none" strike="noStrike" cap="none"/>
                        <a:t>$159 M</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rgbClr val="00B050"/>
                        </a:buClr>
                        <a:buSzPts val="1400"/>
                        <a:buFont typeface="Calibri"/>
                        <a:buNone/>
                      </a:pPr>
                      <a:r>
                        <a:rPr lang="en-US" sz="1400" b="1" u="none" strike="noStrike" cap="none">
                          <a:solidFill>
                            <a:srgbClr val="00B050"/>
                          </a:solidFill>
                        </a:rPr>
                        <a:t>168 </a:t>
                      </a:r>
                      <a:r>
                        <a:rPr lang="en-US" sz="1400" b="0" u="none" strike="noStrike" cap="none">
                          <a:solidFill>
                            <a:srgbClr val="00B050"/>
                          </a:solidFill>
                        </a:rPr>
                        <a:t>(22% K)</a:t>
                      </a:r>
                      <a:endParaRPr sz="1100"/>
                    </a:p>
                    <a:p>
                      <a:pPr marL="0" marR="0" lvl="0" indent="0" algn="ctr" rtl="0">
                        <a:spcBef>
                          <a:spcPts val="0"/>
                        </a:spcBef>
                        <a:spcAft>
                          <a:spcPts val="0"/>
                        </a:spcAft>
                        <a:buClr>
                          <a:schemeClr val="dk1"/>
                        </a:buClr>
                        <a:buSzPts val="1400"/>
                        <a:buFont typeface="Calibri"/>
                        <a:buNone/>
                      </a:pPr>
                      <a:endParaRPr sz="1400" u="none" strike="noStrike" cap="none"/>
                    </a:p>
                    <a:p>
                      <a:pPr marL="0" marR="0" lvl="0" indent="0" algn="ctr" rtl="0">
                        <a:spcBef>
                          <a:spcPts val="0"/>
                        </a:spcBef>
                        <a:spcAft>
                          <a:spcPts val="0"/>
                        </a:spcAft>
                        <a:buClr>
                          <a:schemeClr val="dk1"/>
                        </a:buClr>
                        <a:buSzPts val="1400"/>
                        <a:buFont typeface="Calibri"/>
                        <a:buNone/>
                      </a:pPr>
                      <a:r>
                        <a:rPr lang="en-US" sz="1400" u="none" strike="noStrike" cap="none"/>
                        <a:t>169 (18% K)</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a:t>42</a:t>
                      </a:r>
                      <a:endParaRPr sz="1100"/>
                    </a:p>
                    <a:p>
                      <a:pPr marL="0" marR="0" lvl="0" indent="0" algn="ctr" rtl="0">
                        <a:spcBef>
                          <a:spcPts val="0"/>
                        </a:spcBef>
                        <a:spcAft>
                          <a:spcPts val="0"/>
                        </a:spcAft>
                        <a:buClr>
                          <a:schemeClr val="dk1"/>
                        </a:buClr>
                        <a:buSzPts val="1400"/>
                        <a:buFont typeface="Calibri"/>
                        <a:buNone/>
                      </a:pPr>
                      <a:endParaRPr sz="1400" u="none" strike="noStrike" cap="none"/>
                    </a:p>
                    <a:p>
                      <a:pPr marL="0" marR="0" lvl="0" indent="0" algn="ctr" rtl="0">
                        <a:spcBef>
                          <a:spcPts val="0"/>
                        </a:spcBef>
                        <a:spcAft>
                          <a:spcPts val="0"/>
                        </a:spcAft>
                        <a:buClr>
                          <a:schemeClr val="dk1"/>
                        </a:buClr>
                        <a:buSzPts val="1400"/>
                        <a:buFont typeface="Calibri"/>
                        <a:buNone/>
                      </a:pPr>
                      <a:r>
                        <a:rPr lang="en-US" sz="1400" u="none" strike="noStrike" cap="none"/>
                        <a:t>47</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b="1" u="none" strike="noStrike" cap="none"/>
                        <a:t>2.2%</a:t>
                      </a:r>
                      <a:endParaRPr sz="1100"/>
                    </a:p>
                    <a:p>
                      <a:pPr marL="0" marR="0" lvl="0" indent="0" algn="ctr" rtl="0">
                        <a:spcBef>
                          <a:spcPts val="0"/>
                        </a:spcBef>
                        <a:spcAft>
                          <a:spcPts val="0"/>
                        </a:spcAft>
                        <a:buClr>
                          <a:schemeClr val="dk1"/>
                        </a:buClr>
                        <a:buSzPts val="1400"/>
                        <a:buFont typeface="Calibri"/>
                        <a:buNone/>
                      </a:pPr>
                      <a:endParaRPr sz="1400" u="none" strike="noStrike" cap="none"/>
                    </a:p>
                    <a:p>
                      <a:pPr marL="0" marR="0" lvl="0" indent="0" algn="ctr" rtl="0">
                        <a:spcBef>
                          <a:spcPts val="0"/>
                        </a:spcBef>
                        <a:spcAft>
                          <a:spcPts val="0"/>
                        </a:spcAft>
                        <a:buClr>
                          <a:schemeClr val="dk1"/>
                        </a:buClr>
                        <a:buSzPts val="1400"/>
                        <a:buFont typeface="Calibri"/>
                        <a:buNone/>
                      </a:pPr>
                      <a:r>
                        <a:rPr lang="en-US" sz="1400" u="none" strike="noStrike" cap="none"/>
                        <a:t>2.3%</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extLst>
                  <a:ext uri="{0D108BD9-81ED-4DB2-BD59-A6C34878D82A}">
                    <a16:rowId xmlns:a16="http://schemas.microsoft.com/office/drawing/2014/main" val="10000"/>
                  </a:ext>
                </a:extLst>
              </a:tr>
              <a:tr h="393050">
                <a:tc>
                  <a:txBody>
                    <a:bodyPr/>
                    <a:lstStyle/>
                    <a:p>
                      <a:pPr marL="0" marR="0" lvl="0" indent="0" algn="ctr" rtl="0">
                        <a:spcBef>
                          <a:spcPts val="0"/>
                        </a:spcBef>
                        <a:spcAft>
                          <a:spcPts val="0"/>
                        </a:spcAft>
                        <a:buClr>
                          <a:schemeClr val="dk1"/>
                        </a:buClr>
                        <a:buSzPts val="1400"/>
                        <a:buFont typeface="Calibri"/>
                        <a:buNone/>
                      </a:pPr>
                      <a:r>
                        <a:rPr lang="en-US" sz="1400" b="1" u="none" strike="noStrike" cap="none"/>
                        <a:t>2023</a:t>
                      </a:r>
                      <a:endParaRPr sz="1400" u="none" strike="noStrike" cap="none"/>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u="none" strike="noStrike" cap="none"/>
                        <a:t>206</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u="none" strike="noStrike" cap="none"/>
                        <a:t>$137 M</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u="none" strike="noStrike" cap="none"/>
                        <a:t>147 (15% K)</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u="none" strike="noStrike" cap="none"/>
                        <a:t>45</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u="none" strike="noStrike" cap="none"/>
                        <a:t>2.2%</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extLst>
                  <a:ext uri="{0D108BD9-81ED-4DB2-BD59-A6C34878D82A}">
                    <a16:rowId xmlns:a16="http://schemas.microsoft.com/office/drawing/2014/main" val="10001"/>
                  </a:ext>
                </a:extLst>
              </a:tr>
              <a:tr h="393050">
                <a:tc>
                  <a:txBody>
                    <a:bodyPr/>
                    <a:lstStyle/>
                    <a:p>
                      <a:pPr marL="0" marR="0" lvl="0" indent="0" algn="ctr" rtl="0">
                        <a:spcBef>
                          <a:spcPts val="0"/>
                        </a:spcBef>
                        <a:spcAft>
                          <a:spcPts val="0"/>
                        </a:spcAft>
                        <a:buClr>
                          <a:schemeClr val="dk1"/>
                        </a:buClr>
                        <a:buSzPts val="1400"/>
                        <a:buFont typeface="Calibri"/>
                        <a:buNone/>
                      </a:pPr>
                      <a:r>
                        <a:rPr lang="en-US" sz="1400" b="1" u="none" strike="noStrike" cap="none"/>
                        <a:t>2022</a:t>
                      </a:r>
                      <a:endParaRPr sz="1400" u="none" strike="noStrike" cap="none"/>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u="none" strike="noStrike" cap="none"/>
                        <a:t>157</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u="none" strike="noStrike" cap="none"/>
                        <a:t>$102 M</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u="none" strike="noStrike" cap="none"/>
                        <a:t>121 (13% K)</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u="none" strike="noStrike" cap="none"/>
                        <a:t>41</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u="none" strike="noStrike" cap="none"/>
                        <a:t>1.8%</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extLst>
                  <a:ext uri="{0D108BD9-81ED-4DB2-BD59-A6C34878D82A}">
                    <a16:rowId xmlns:a16="http://schemas.microsoft.com/office/drawing/2014/main" val="10002"/>
                  </a:ext>
                </a:extLst>
              </a:tr>
              <a:tr h="393050">
                <a:tc>
                  <a:txBody>
                    <a:bodyPr/>
                    <a:lstStyle/>
                    <a:p>
                      <a:pPr marL="0" marR="0" lvl="0" indent="0" algn="ctr" rtl="0">
                        <a:spcBef>
                          <a:spcPts val="0"/>
                        </a:spcBef>
                        <a:spcAft>
                          <a:spcPts val="0"/>
                        </a:spcAft>
                        <a:buClr>
                          <a:schemeClr val="dk1"/>
                        </a:buClr>
                        <a:buSzPts val="1400"/>
                        <a:buFont typeface="Calibri"/>
                        <a:buNone/>
                      </a:pPr>
                      <a:r>
                        <a:rPr lang="en-US" sz="1400" b="1" u="none" strike="noStrike" cap="none"/>
                        <a:t>2021</a:t>
                      </a:r>
                      <a:endParaRPr sz="1400" u="none" strike="noStrike" cap="none"/>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u="none" strike="noStrike" cap="none"/>
                        <a:t>149</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u="none" strike="noStrike" cap="none"/>
                        <a:t>$101 M</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u="none" strike="noStrike" cap="none"/>
                        <a:t>111 (15% K)</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u="none" strike="noStrike" cap="none"/>
                        <a:t>39</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u="none" strike="noStrike" cap="none"/>
                        <a:t>1.7%</a:t>
                      </a:r>
                      <a:endParaRPr sz="1100"/>
                    </a:p>
                  </a:txBody>
                  <a:tcPr marL="57800" marR="57800" marT="57800" marB="57800" anchor="ctr">
                    <a:lnL w="7150" cap="flat" cmpd="sng">
                      <a:solidFill>
                        <a:srgbClr val="EEEEEE"/>
                      </a:solidFill>
                      <a:prstDash val="solid"/>
                      <a:round/>
                      <a:headEnd type="none" w="sm" len="sm"/>
                      <a:tailEnd type="none" w="sm" len="sm"/>
                    </a:lnL>
                    <a:lnR w="7150" cap="flat" cmpd="sng">
                      <a:solidFill>
                        <a:srgbClr val="EEEEEE"/>
                      </a:solidFill>
                      <a:prstDash val="solid"/>
                      <a:round/>
                      <a:headEnd type="none" w="sm" len="sm"/>
                      <a:tailEnd type="none" w="sm" len="sm"/>
                    </a:lnR>
                    <a:lnT w="7150" cap="flat" cmpd="sng">
                      <a:solidFill>
                        <a:srgbClr val="EEEEEE"/>
                      </a:solidFill>
                      <a:prstDash val="solid"/>
                      <a:round/>
                      <a:headEnd type="none" w="sm" len="sm"/>
                      <a:tailEnd type="none" w="sm" len="sm"/>
                    </a:lnT>
                    <a:lnB w="7150" cap="flat" cmpd="sng">
                      <a:solidFill>
                        <a:srgbClr val="EEEEE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24" name="Google Shape;324;g3d07d796cac_0_168"/>
          <p:cNvSpPr txBox="1"/>
          <p:nvPr/>
        </p:nvSpPr>
        <p:spPr>
          <a:xfrm>
            <a:off x="471488" y="521507"/>
            <a:ext cx="8401200" cy="484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2700">
                <a:solidFill>
                  <a:schemeClr val="dk1"/>
                </a:solidFill>
                <a:latin typeface="Calibri"/>
                <a:ea typeface="Calibri"/>
                <a:cs typeface="Calibri"/>
                <a:sym typeface="Calibri"/>
              </a:rPr>
              <a:t>2030 Strategic Goals for Emergency Medicine NIH Funding</a:t>
            </a: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g3d07d796cac_0_174" descr="A circular chart with different colors and text&#10;&#10;AI-generated content may be incorrect."/>
          <p:cNvPicPr preferRelativeResize="0"/>
          <p:nvPr/>
        </p:nvPicPr>
        <p:blipFill rotWithShape="1">
          <a:blip r:embed="rId3">
            <a:alphaModFix/>
          </a:blip>
          <a:srcRect/>
          <a:stretch/>
        </p:blipFill>
        <p:spPr>
          <a:xfrm>
            <a:off x="533116" y="2126277"/>
            <a:ext cx="3154046" cy="2256247"/>
          </a:xfrm>
          <a:prstGeom prst="rect">
            <a:avLst/>
          </a:prstGeom>
          <a:noFill/>
          <a:ln>
            <a:noFill/>
          </a:ln>
        </p:spPr>
      </p:pic>
      <p:pic>
        <p:nvPicPr>
          <p:cNvPr id="330" name="Google Shape;330;g3d07d796cac_0_174" descr="A circular chart with text on it&#10;&#10;AI-generated content may be incorrect."/>
          <p:cNvPicPr preferRelativeResize="0"/>
          <p:nvPr/>
        </p:nvPicPr>
        <p:blipFill rotWithShape="1">
          <a:blip r:embed="rId4">
            <a:alphaModFix/>
          </a:blip>
          <a:srcRect/>
          <a:stretch/>
        </p:blipFill>
        <p:spPr>
          <a:xfrm>
            <a:off x="5190766" y="2029818"/>
            <a:ext cx="3035785" cy="2171650"/>
          </a:xfrm>
          <a:prstGeom prst="rect">
            <a:avLst/>
          </a:prstGeom>
          <a:noFill/>
          <a:ln>
            <a:noFill/>
          </a:ln>
        </p:spPr>
      </p:pic>
      <p:sp>
        <p:nvSpPr>
          <p:cNvPr id="331" name="Google Shape;331;g3d07d796cac_0_174"/>
          <p:cNvSpPr txBox="1">
            <a:spLocks noGrp="1"/>
          </p:cNvSpPr>
          <p:nvPr>
            <p:ph type="title"/>
          </p:nvPr>
        </p:nvSpPr>
        <p:spPr>
          <a:xfrm>
            <a:off x="440202" y="369726"/>
            <a:ext cx="8527800" cy="628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700"/>
              <a:buFont typeface="Calibri"/>
              <a:buNone/>
            </a:pPr>
            <a:r>
              <a:rPr lang="en-US" sz="2700" b="1">
                <a:solidFill>
                  <a:schemeClr val="dk1"/>
                </a:solidFill>
                <a:latin typeface="Calibri"/>
                <a:ea typeface="Calibri"/>
                <a:cs typeface="Calibri"/>
                <a:sym typeface="Calibri"/>
              </a:rPr>
              <a:t>Active EM NIH Clinician-Scientist Training Awards: 2025</a:t>
            </a:r>
            <a:endParaRPr/>
          </a:p>
        </p:txBody>
      </p:sp>
      <p:sp>
        <p:nvSpPr>
          <p:cNvPr id="332" name="Google Shape;332;g3d07d796cac_0_174"/>
          <p:cNvSpPr txBox="1"/>
          <p:nvPr/>
        </p:nvSpPr>
        <p:spPr>
          <a:xfrm>
            <a:off x="2118301" y="3815285"/>
            <a:ext cx="3717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10</a:t>
            </a:r>
            <a:endParaRPr sz="1100"/>
          </a:p>
        </p:txBody>
      </p:sp>
      <p:sp>
        <p:nvSpPr>
          <p:cNvPr id="333" name="Google Shape;333;g3d07d796cac_0_174"/>
          <p:cNvSpPr txBox="1"/>
          <p:nvPr/>
        </p:nvSpPr>
        <p:spPr>
          <a:xfrm>
            <a:off x="1164230" y="3170483"/>
            <a:ext cx="2553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4</a:t>
            </a:r>
            <a:endParaRPr sz="1100"/>
          </a:p>
        </p:txBody>
      </p:sp>
      <p:sp>
        <p:nvSpPr>
          <p:cNvPr id="334" name="Google Shape;334;g3d07d796cac_0_174"/>
          <p:cNvSpPr txBox="1"/>
          <p:nvPr/>
        </p:nvSpPr>
        <p:spPr>
          <a:xfrm>
            <a:off x="1743609" y="2872641"/>
            <a:ext cx="657900" cy="684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25</a:t>
            </a:r>
            <a:endParaRPr sz="1100"/>
          </a:p>
        </p:txBody>
      </p:sp>
      <p:sp>
        <p:nvSpPr>
          <p:cNvPr id="335" name="Google Shape;335;g3d07d796cac_0_174"/>
          <p:cNvSpPr txBox="1"/>
          <p:nvPr/>
        </p:nvSpPr>
        <p:spPr>
          <a:xfrm>
            <a:off x="6313939" y="2838146"/>
            <a:ext cx="788700" cy="684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12</a:t>
            </a:r>
            <a:endParaRPr sz="1100"/>
          </a:p>
        </p:txBody>
      </p:sp>
      <p:sp>
        <p:nvSpPr>
          <p:cNvPr id="336" name="Google Shape;336;g3d07d796cac_0_174"/>
          <p:cNvSpPr txBox="1"/>
          <p:nvPr/>
        </p:nvSpPr>
        <p:spPr>
          <a:xfrm>
            <a:off x="6975103" y="3696952"/>
            <a:ext cx="2553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4</a:t>
            </a:r>
            <a:endParaRPr sz="1100"/>
          </a:p>
        </p:txBody>
      </p:sp>
      <p:sp>
        <p:nvSpPr>
          <p:cNvPr id="337" name="Google Shape;337;g3d07d796cac_0_174"/>
          <p:cNvSpPr txBox="1"/>
          <p:nvPr/>
        </p:nvSpPr>
        <p:spPr>
          <a:xfrm>
            <a:off x="503888" y="1163255"/>
            <a:ext cx="35229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K23-Clinical Research</a:t>
            </a:r>
            <a:endParaRPr sz="1100"/>
          </a:p>
        </p:txBody>
      </p:sp>
      <p:sp>
        <p:nvSpPr>
          <p:cNvPr id="338" name="Google Shape;338;g3d07d796cac_0_174"/>
          <p:cNvSpPr txBox="1"/>
          <p:nvPr/>
        </p:nvSpPr>
        <p:spPr>
          <a:xfrm>
            <a:off x="4490357" y="1144954"/>
            <a:ext cx="41229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K08-Laboratory Research</a:t>
            </a:r>
            <a:endParaRPr sz="1100"/>
          </a:p>
        </p:txBody>
      </p:sp>
      <p:sp>
        <p:nvSpPr>
          <p:cNvPr id="339" name="Google Shape;339;g3d07d796cac_0_174"/>
          <p:cNvSpPr/>
          <p:nvPr/>
        </p:nvSpPr>
        <p:spPr>
          <a:xfrm>
            <a:off x="4991339" y="3026043"/>
            <a:ext cx="365100" cy="2181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0" name="Google Shape;340;g3d07d796cac_0_174"/>
          <p:cNvSpPr/>
          <p:nvPr/>
        </p:nvSpPr>
        <p:spPr>
          <a:xfrm>
            <a:off x="3256537" y="2426962"/>
            <a:ext cx="365100" cy="2181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1" name="Google Shape;341;g3d07d796cac_0_174"/>
          <p:cNvSpPr/>
          <p:nvPr/>
        </p:nvSpPr>
        <p:spPr>
          <a:xfrm>
            <a:off x="2572911" y="1716337"/>
            <a:ext cx="365100" cy="2181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2" name="Google Shape;342;g3d07d796cac_0_174"/>
          <p:cNvSpPr/>
          <p:nvPr/>
        </p:nvSpPr>
        <p:spPr>
          <a:xfrm>
            <a:off x="1419349" y="1667606"/>
            <a:ext cx="365100" cy="2181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g3d07d796cac_0_174"/>
          <p:cNvSpPr/>
          <p:nvPr/>
        </p:nvSpPr>
        <p:spPr>
          <a:xfrm>
            <a:off x="553989" y="2404544"/>
            <a:ext cx="365100" cy="2181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g3d07d796cac_0_174"/>
          <p:cNvSpPr txBox="1"/>
          <p:nvPr/>
        </p:nvSpPr>
        <p:spPr>
          <a:xfrm>
            <a:off x="1425338" y="2529857"/>
            <a:ext cx="2553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4</a:t>
            </a:r>
            <a:endParaRPr sz="1100"/>
          </a:p>
        </p:txBody>
      </p:sp>
      <p:sp>
        <p:nvSpPr>
          <p:cNvPr id="345" name="Google Shape;345;g3d07d796cac_0_174"/>
          <p:cNvSpPr txBox="1"/>
          <p:nvPr/>
        </p:nvSpPr>
        <p:spPr>
          <a:xfrm>
            <a:off x="2064484" y="2332379"/>
            <a:ext cx="2553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3</a:t>
            </a:r>
            <a:endParaRPr sz="1100"/>
          </a:p>
        </p:txBody>
      </p:sp>
      <p:sp>
        <p:nvSpPr>
          <p:cNvPr id="346" name="Google Shape;346;g3d07d796cac_0_174"/>
          <p:cNvSpPr txBox="1"/>
          <p:nvPr/>
        </p:nvSpPr>
        <p:spPr>
          <a:xfrm>
            <a:off x="2492814" y="2543092"/>
            <a:ext cx="2553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2</a:t>
            </a:r>
            <a:endParaRPr sz="1100"/>
          </a:p>
        </p:txBody>
      </p:sp>
      <p:sp>
        <p:nvSpPr>
          <p:cNvPr id="347" name="Google Shape;347;g3d07d796cac_0_174"/>
          <p:cNvSpPr txBox="1"/>
          <p:nvPr/>
        </p:nvSpPr>
        <p:spPr>
          <a:xfrm>
            <a:off x="2672144" y="2801923"/>
            <a:ext cx="2553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a:t>
            </a:r>
            <a:endParaRPr sz="1100"/>
          </a:p>
        </p:txBody>
      </p:sp>
      <p:sp>
        <p:nvSpPr>
          <p:cNvPr id="348" name="Google Shape;348;g3d07d796cac_0_174"/>
          <p:cNvSpPr txBox="1"/>
          <p:nvPr/>
        </p:nvSpPr>
        <p:spPr>
          <a:xfrm>
            <a:off x="2729820" y="2997359"/>
            <a:ext cx="2553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a:t>
            </a:r>
            <a:endParaRPr sz="1100"/>
          </a:p>
        </p:txBody>
      </p:sp>
      <p:sp>
        <p:nvSpPr>
          <p:cNvPr id="349" name="Google Shape;349;g3d07d796cac_0_174"/>
          <p:cNvSpPr txBox="1"/>
          <p:nvPr/>
        </p:nvSpPr>
        <p:spPr>
          <a:xfrm>
            <a:off x="5897456" y="3389276"/>
            <a:ext cx="2553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2</a:t>
            </a:r>
            <a:endParaRPr sz="1100"/>
          </a:p>
        </p:txBody>
      </p:sp>
      <p:sp>
        <p:nvSpPr>
          <p:cNvPr id="350" name="Google Shape;350;g3d07d796cac_0_174"/>
          <p:cNvSpPr txBox="1"/>
          <p:nvPr/>
        </p:nvSpPr>
        <p:spPr>
          <a:xfrm>
            <a:off x="5885640" y="2645231"/>
            <a:ext cx="2553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2</a:t>
            </a:r>
            <a:endParaRPr sz="1100"/>
          </a:p>
        </p:txBody>
      </p:sp>
      <p:sp>
        <p:nvSpPr>
          <p:cNvPr id="351" name="Google Shape;351;g3d07d796cac_0_174"/>
          <p:cNvSpPr txBox="1"/>
          <p:nvPr/>
        </p:nvSpPr>
        <p:spPr>
          <a:xfrm>
            <a:off x="6580741" y="2239889"/>
            <a:ext cx="2553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2</a:t>
            </a:r>
            <a:endParaRPr sz="1100"/>
          </a:p>
        </p:txBody>
      </p:sp>
      <p:sp>
        <p:nvSpPr>
          <p:cNvPr id="352" name="Google Shape;352;g3d07d796cac_0_174"/>
          <p:cNvSpPr txBox="1"/>
          <p:nvPr/>
        </p:nvSpPr>
        <p:spPr>
          <a:xfrm>
            <a:off x="7158201" y="2484770"/>
            <a:ext cx="2553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a:t>
            </a:r>
            <a:endParaRPr sz="1100"/>
          </a:p>
        </p:txBody>
      </p:sp>
      <p:sp>
        <p:nvSpPr>
          <p:cNvPr id="353" name="Google Shape;353;g3d07d796cac_0_174"/>
          <p:cNvSpPr txBox="1"/>
          <p:nvPr/>
        </p:nvSpPr>
        <p:spPr>
          <a:xfrm flipH="1">
            <a:off x="7340519" y="2808664"/>
            <a:ext cx="4278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a:t>
            </a:r>
            <a:endParaRPr sz="1100"/>
          </a:p>
        </p:txBody>
      </p:sp>
      <p:sp>
        <p:nvSpPr>
          <p:cNvPr id="354" name="Google Shape;354;g3d07d796cac_0_174"/>
          <p:cNvSpPr/>
          <p:nvPr/>
        </p:nvSpPr>
        <p:spPr>
          <a:xfrm>
            <a:off x="2537717" y="4153368"/>
            <a:ext cx="435600" cy="153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55" name="Google Shape;355;g3d07d796cac_0_174"/>
          <p:cNvSpPr/>
          <p:nvPr/>
        </p:nvSpPr>
        <p:spPr>
          <a:xfrm>
            <a:off x="940537" y="4382522"/>
            <a:ext cx="435600" cy="153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56" name="Google Shape;356;g3d07d796cac_0_174"/>
          <p:cNvSpPr/>
          <p:nvPr/>
        </p:nvSpPr>
        <p:spPr>
          <a:xfrm>
            <a:off x="472838" y="3276973"/>
            <a:ext cx="435600" cy="153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57" name="Google Shape;357;g3d07d796cac_0_174"/>
          <p:cNvSpPr/>
          <p:nvPr/>
        </p:nvSpPr>
        <p:spPr>
          <a:xfrm>
            <a:off x="940103" y="2371880"/>
            <a:ext cx="435600" cy="153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58" name="Google Shape;358;g3d07d796cac_0_174"/>
          <p:cNvSpPr/>
          <p:nvPr/>
        </p:nvSpPr>
        <p:spPr>
          <a:xfrm>
            <a:off x="2235903" y="2131133"/>
            <a:ext cx="435600" cy="153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59" name="Google Shape;359;g3d07d796cac_0_174"/>
          <p:cNvSpPr/>
          <p:nvPr/>
        </p:nvSpPr>
        <p:spPr>
          <a:xfrm>
            <a:off x="2899550" y="2475772"/>
            <a:ext cx="435600" cy="153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0" name="Google Shape;360;g3d07d796cac_0_174"/>
          <p:cNvSpPr/>
          <p:nvPr/>
        </p:nvSpPr>
        <p:spPr>
          <a:xfrm>
            <a:off x="3064921" y="2773130"/>
            <a:ext cx="435600" cy="153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1" name="Google Shape;361;g3d07d796cac_0_174"/>
          <p:cNvSpPr/>
          <p:nvPr/>
        </p:nvSpPr>
        <p:spPr>
          <a:xfrm>
            <a:off x="3230293" y="3070487"/>
            <a:ext cx="435600" cy="153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2" name="Google Shape;362;g3d07d796cac_0_174"/>
          <p:cNvSpPr/>
          <p:nvPr/>
        </p:nvSpPr>
        <p:spPr>
          <a:xfrm>
            <a:off x="5382541" y="3630877"/>
            <a:ext cx="435600" cy="153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63" name="Google Shape;363;g3d07d796cac_0_174" descr="National Institute of General Medical Sciences (NIGMS) | Diversity in  Extramural Programs"/>
          <p:cNvPicPr preferRelativeResize="0"/>
          <p:nvPr/>
        </p:nvPicPr>
        <p:blipFill rotWithShape="1">
          <a:blip r:embed="rId5">
            <a:alphaModFix/>
          </a:blip>
          <a:srcRect/>
          <a:stretch/>
        </p:blipFill>
        <p:spPr>
          <a:xfrm>
            <a:off x="2796640" y="2259934"/>
            <a:ext cx="1733874" cy="380489"/>
          </a:xfrm>
          <a:prstGeom prst="rect">
            <a:avLst/>
          </a:prstGeom>
          <a:noFill/>
          <a:ln>
            <a:noFill/>
          </a:ln>
        </p:spPr>
      </p:pic>
      <p:pic>
        <p:nvPicPr>
          <p:cNvPr id="364" name="Google Shape;364;g3d07d796cac_0_174" descr="About NIMHD"/>
          <p:cNvPicPr preferRelativeResize="0"/>
          <p:nvPr/>
        </p:nvPicPr>
        <p:blipFill rotWithShape="1">
          <a:blip r:embed="rId6">
            <a:alphaModFix/>
          </a:blip>
          <a:srcRect/>
          <a:stretch/>
        </p:blipFill>
        <p:spPr>
          <a:xfrm>
            <a:off x="3215195" y="3064516"/>
            <a:ext cx="1268190" cy="290628"/>
          </a:xfrm>
          <a:prstGeom prst="rect">
            <a:avLst/>
          </a:prstGeom>
          <a:noFill/>
          <a:ln>
            <a:noFill/>
          </a:ln>
        </p:spPr>
      </p:pic>
      <p:pic>
        <p:nvPicPr>
          <p:cNvPr id="365" name="Google Shape;365;g3d07d796cac_0_174" descr="U.S. National Institute on Aging, National Institutes of Health Archives -  healthylongevitychallenge.org"/>
          <p:cNvPicPr preferRelativeResize="0"/>
          <p:nvPr/>
        </p:nvPicPr>
        <p:blipFill rotWithShape="1">
          <a:blip r:embed="rId7">
            <a:alphaModFix/>
          </a:blip>
          <a:srcRect/>
          <a:stretch/>
        </p:blipFill>
        <p:spPr>
          <a:xfrm>
            <a:off x="3060389" y="2655246"/>
            <a:ext cx="1104129" cy="304409"/>
          </a:xfrm>
          <a:prstGeom prst="rect">
            <a:avLst/>
          </a:prstGeom>
          <a:noFill/>
          <a:ln>
            <a:noFill/>
          </a:ln>
        </p:spPr>
      </p:pic>
      <p:pic>
        <p:nvPicPr>
          <p:cNvPr id="366" name="Google Shape;366;g3d07d796cac_0_174"/>
          <p:cNvPicPr preferRelativeResize="0"/>
          <p:nvPr/>
        </p:nvPicPr>
        <p:blipFill rotWithShape="1">
          <a:blip r:embed="rId8">
            <a:alphaModFix/>
          </a:blip>
          <a:srcRect/>
          <a:stretch/>
        </p:blipFill>
        <p:spPr>
          <a:xfrm>
            <a:off x="1552897" y="1937420"/>
            <a:ext cx="1168875" cy="309062"/>
          </a:xfrm>
          <a:prstGeom prst="rect">
            <a:avLst/>
          </a:prstGeom>
          <a:noFill/>
          <a:ln>
            <a:noFill/>
          </a:ln>
        </p:spPr>
      </p:pic>
      <p:pic>
        <p:nvPicPr>
          <p:cNvPr id="367" name="Google Shape;367;g3d07d796cac_0_174" descr="New NICHD EDI Initiative Will Shape the Next Five Years in the Institute –  FABBS"/>
          <p:cNvPicPr preferRelativeResize="0"/>
          <p:nvPr/>
        </p:nvPicPr>
        <p:blipFill rotWithShape="1">
          <a:blip r:embed="rId9">
            <a:alphaModFix/>
          </a:blip>
          <a:srcRect/>
          <a:stretch/>
        </p:blipFill>
        <p:spPr>
          <a:xfrm>
            <a:off x="262785" y="3172166"/>
            <a:ext cx="786118" cy="689130"/>
          </a:xfrm>
          <a:prstGeom prst="rect">
            <a:avLst/>
          </a:prstGeom>
          <a:noFill/>
          <a:ln>
            <a:noFill/>
          </a:ln>
        </p:spPr>
      </p:pic>
      <p:pic>
        <p:nvPicPr>
          <p:cNvPr id="368" name="Google Shape;368;g3d07d796cac_0_174" descr="About NIDA | National Institute on Drug Abuse (NIDA)"/>
          <p:cNvPicPr preferRelativeResize="0"/>
          <p:nvPr/>
        </p:nvPicPr>
        <p:blipFill rotWithShape="1">
          <a:blip r:embed="rId10">
            <a:alphaModFix/>
          </a:blip>
          <a:srcRect/>
          <a:stretch/>
        </p:blipFill>
        <p:spPr>
          <a:xfrm>
            <a:off x="585336" y="2265043"/>
            <a:ext cx="719747" cy="479831"/>
          </a:xfrm>
          <a:prstGeom prst="rect">
            <a:avLst/>
          </a:prstGeom>
          <a:noFill/>
          <a:ln>
            <a:noFill/>
          </a:ln>
        </p:spPr>
      </p:pic>
      <p:pic>
        <p:nvPicPr>
          <p:cNvPr id="369" name="Google Shape;369;g3d07d796cac_0_174" descr="National Heart Lung and Blood Institute NHLBI"/>
          <p:cNvPicPr preferRelativeResize="0"/>
          <p:nvPr/>
        </p:nvPicPr>
        <p:blipFill rotWithShape="1">
          <a:blip r:embed="rId11">
            <a:alphaModFix/>
          </a:blip>
          <a:srcRect/>
          <a:stretch/>
        </p:blipFill>
        <p:spPr>
          <a:xfrm>
            <a:off x="2554765" y="4080451"/>
            <a:ext cx="660431" cy="497235"/>
          </a:xfrm>
          <a:prstGeom prst="rect">
            <a:avLst/>
          </a:prstGeom>
          <a:noFill/>
          <a:ln>
            <a:noFill/>
          </a:ln>
        </p:spPr>
      </p:pic>
      <p:sp>
        <p:nvSpPr>
          <p:cNvPr id="370" name="Google Shape;370;g3d07d796cac_0_174"/>
          <p:cNvSpPr/>
          <p:nvPr/>
        </p:nvSpPr>
        <p:spPr>
          <a:xfrm>
            <a:off x="5273988" y="2579152"/>
            <a:ext cx="435600" cy="153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71" name="Google Shape;371;g3d07d796cac_0_174"/>
          <p:cNvSpPr/>
          <p:nvPr/>
        </p:nvSpPr>
        <p:spPr>
          <a:xfrm>
            <a:off x="6152575" y="2082846"/>
            <a:ext cx="788700" cy="153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72" name="Google Shape;372;g3d07d796cac_0_174"/>
          <p:cNvSpPr/>
          <p:nvPr/>
        </p:nvSpPr>
        <p:spPr>
          <a:xfrm>
            <a:off x="7465586" y="2374729"/>
            <a:ext cx="483600" cy="153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73" name="Google Shape;373;g3d07d796cac_0_174"/>
          <p:cNvSpPr/>
          <p:nvPr/>
        </p:nvSpPr>
        <p:spPr>
          <a:xfrm>
            <a:off x="7755670" y="2872577"/>
            <a:ext cx="483600" cy="153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74" name="Google Shape;374;g3d07d796cac_0_174"/>
          <p:cNvSpPr/>
          <p:nvPr/>
        </p:nvSpPr>
        <p:spPr>
          <a:xfrm>
            <a:off x="7367974" y="4015410"/>
            <a:ext cx="483600" cy="153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75" name="Google Shape;375;g3d07d796cac_0_174" descr="National Center for Complementary and Integrative Health (NCCIH) |  Diversity in Extramural Programs"/>
          <p:cNvPicPr preferRelativeResize="0"/>
          <p:nvPr/>
        </p:nvPicPr>
        <p:blipFill rotWithShape="1">
          <a:blip r:embed="rId12">
            <a:alphaModFix/>
          </a:blip>
          <a:srcRect/>
          <a:stretch/>
        </p:blipFill>
        <p:spPr>
          <a:xfrm>
            <a:off x="7699714" y="2831296"/>
            <a:ext cx="1268191" cy="309315"/>
          </a:xfrm>
          <a:prstGeom prst="rect">
            <a:avLst/>
          </a:prstGeom>
          <a:noFill/>
          <a:ln>
            <a:noFill/>
          </a:ln>
        </p:spPr>
      </p:pic>
      <p:pic>
        <p:nvPicPr>
          <p:cNvPr id="376" name="Google Shape;376;g3d07d796cac_0_174" descr="A close up of a sign&#10;&#10;Description automatically generated"/>
          <p:cNvPicPr preferRelativeResize="0"/>
          <p:nvPr/>
        </p:nvPicPr>
        <p:blipFill rotWithShape="1">
          <a:blip r:embed="rId13">
            <a:alphaModFix/>
          </a:blip>
          <a:srcRect/>
          <a:stretch/>
        </p:blipFill>
        <p:spPr>
          <a:xfrm>
            <a:off x="4452767" y="2093911"/>
            <a:ext cx="1606371" cy="369332"/>
          </a:xfrm>
          <a:prstGeom prst="rect">
            <a:avLst/>
          </a:prstGeom>
          <a:noFill/>
          <a:ln>
            <a:noFill/>
          </a:ln>
        </p:spPr>
      </p:pic>
      <p:pic>
        <p:nvPicPr>
          <p:cNvPr id="377" name="Google Shape;377;g3d07d796cac_0_174" descr="About NIMHD"/>
          <p:cNvPicPr preferRelativeResize="0"/>
          <p:nvPr/>
        </p:nvPicPr>
        <p:blipFill rotWithShape="1">
          <a:blip r:embed="rId6">
            <a:alphaModFix/>
          </a:blip>
          <a:srcRect/>
          <a:stretch/>
        </p:blipFill>
        <p:spPr>
          <a:xfrm>
            <a:off x="6101997" y="1913530"/>
            <a:ext cx="1268190" cy="290628"/>
          </a:xfrm>
          <a:prstGeom prst="rect">
            <a:avLst/>
          </a:prstGeom>
          <a:noFill/>
          <a:ln>
            <a:noFill/>
          </a:ln>
        </p:spPr>
      </p:pic>
      <p:pic>
        <p:nvPicPr>
          <p:cNvPr id="378" name="Google Shape;378;g3d07d796cac_0_174" descr="A close-up of text&#10;&#10;AI-generated content may be incorrect."/>
          <p:cNvPicPr preferRelativeResize="0"/>
          <p:nvPr/>
        </p:nvPicPr>
        <p:blipFill rotWithShape="1">
          <a:blip r:embed="rId14">
            <a:alphaModFix/>
          </a:blip>
          <a:srcRect/>
          <a:stretch/>
        </p:blipFill>
        <p:spPr>
          <a:xfrm>
            <a:off x="7413047" y="2160487"/>
            <a:ext cx="1547308" cy="385665"/>
          </a:xfrm>
          <a:prstGeom prst="rect">
            <a:avLst/>
          </a:prstGeom>
          <a:noFill/>
          <a:ln>
            <a:noFill/>
          </a:ln>
        </p:spPr>
      </p:pic>
      <p:pic>
        <p:nvPicPr>
          <p:cNvPr id="379" name="Google Shape;379;g3d07d796cac_0_174" descr="National Heart Lung and Blood Institute NHLBI"/>
          <p:cNvPicPr preferRelativeResize="0"/>
          <p:nvPr/>
        </p:nvPicPr>
        <p:blipFill rotWithShape="1">
          <a:blip r:embed="rId11">
            <a:alphaModFix/>
          </a:blip>
          <a:srcRect/>
          <a:stretch/>
        </p:blipFill>
        <p:spPr>
          <a:xfrm>
            <a:off x="7355149" y="3934778"/>
            <a:ext cx="676078" cy="509016"/>
          </a:xfrm>
          <a:prstGeom prst="rect">
            <a:avLst/>
          </a:prstGeom>
          <a:noFill/>
          <a:ln>
            <a:noFill/>
          </a:ln>
        </p:spPr>
      </p:pic>
      <p:pic>
        <p:nvPicPr>
          <p:cNvPr id="380" name="Google Shape;380;g3d07d796cac_0_174" descr="Allergy and Infectious Diseases ..."/>
          <p:cNvPicPr preferRelativeResize="0"/>
          <p:nvPr/>
        </p:nvPicPr>
        <p:blipFill rotWithShape="1">
          <a:blip r:embed="rId15">
            <a:alphaModFix/>
          </a:blip>
          <a:srcRect/>
          <a:stretch/>
        </p:blipFill>
        <p:spPr>
          <a:xfrm>
            <a:off x="4422128" y="3590212"/>
            <a:ext cx="1323858" cy="344566"/>
          </a:xfrm>
          <a:prstGeom prst="rect">
            <a:avLst/>
          </a:prstGeom>
          <a:noFill/>
          <a:ln>
            <a:noFill/>
          </a:ln>
        </p:spPr>
      </p:pic>
      <p:sp>
        <p:nvSpPr>
          <p:cNvPr id="381" name="Google Shape;381;g3d07d796cac_0_174"/>
          <p:cNvSpPr txBox="1"/>
          <p:nvPr/>
        </p:nvSpPr>
        <p:spPr>
          <a:xfrm>
            <a:off x="3481636" y="4804421"/>
            <a:ext cx="19023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a:solidFill>
                  <a:srgbClr val="A5A5A5"/>
                </a:solidFill>
                <a:latin typeface="Calibri"/>
                <a:ea typeface="Calibri"/>
                <a:cs typeface="Calibri"/>
                <a:sym typeface="Calibri"/>
              </a:rPr>
              <a:t>https://reporter.nih.gov</a:t>
            </a:r>
            <a:endParaRPr sz="1400">
              <a:solidFill>
                <a:srgbClr val="A5A5A5"/>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3d07d796cac_0_309"/>
          <p:cNvSpPr txBox="1">
            <a:spLocks noGrp="1"/>
          </p:cNvSpPr>
          <p:nvPr>
            <p:ph type="ctrTitle"/>
          </p:nvPr>
        </p:nvSpPr>
        <p:spPr>
          <a:xfrm>
            <a:off x="143100" y="2305613"/>
            <a:ext cx="89274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ct val="100000"/>
              <a:buFont typeface="Calibri"/>
              <a:buNone/>
            </a:pPr>
            <a:r>
              <a:rPr lang="en-US"/>
              <a:t>Innovations Workgroup Report</a:t>
            </a:r>
            <a:endParaRPr/>
          </a:p>
          <a:p>
            <a:pPr marL="0" lvl="0" indent="0" algn="l" rtl="0">
              <a:lnSpc>
                <a:spcPct val="100000"/>
              </a:lnSpc>
              <a:spcBef>
                <a:spcPts val="0"/>
              </a:spcBef>
              <a:spcAft>
                <a:spcPts val="0"/>
              </a:spcAft>
              <a:buClr>
                <a:schemeClr val="lt1"/>
              </a:buClr>
              <a:buSzPct val="100000"/>
              <a:buFont typeface="Calibri"/>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3d07d796cac_0_313"/>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3000"/>
              <a:t>Workgroup Accomplishments</a:t>
            </a:r>
            <a:endParaRPr sz="3000"/>
          </a:p>
        </p:txBody>
      </p:sp>
      <p:sp>
        <p:nvSpPr>
          <p:cNvPr id="392" name="Google Shape;392;g3d07d796cac_0_313"/>
          <p:cNvSpPr txBox="1">
            <a:spLocks noGrp="1"/>
          </p:cNvSpPr>
          <p:nvPr>
            <p:ph type="body" idx="1"/>
          </p:nvPr>
        </p:nvSpPr>
        <p:spPr>
          <a:xfrm>
            <a:off x="457200" y="1200150"/>
            <a:ext cx="5177100" cy="3394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sz="1200" b="1">
                <a:solidFill>
                  <a:srgbClr val="212121"/>
                </a:solidFill>
                <a:latin typeface="Arial"/>
                <a:ea typeface="Arial"/>
                <a:cs typeface="Arial"/>
                <a:sym typeface="Arial"/>
              </a:rPr>
              <a:t>Accomplishments This Year</a:t>
            </a:r>
            <a:endParaRPr sz="1200" b="1">
              <a:solidFill>
                <a:srgbClr val="212121"/>
              </a:solidFill>
              <a:latin typeface="Arial"/>
              <a:ea typeface="Arial"/>
              <a:cs typeface="Arial"/>
              <a:sym typeface="Arial"/>
            </a:endParaRPr>
          </a:p>
          <a:p>
            <a:pPr marL="457200" lvl="0" indent="-304800" algn="l" rtl="0">
              <a:lnSpc>
                <a:spcPct val="115000"/>
              </a:lnSpc>
              <a:spcBef>
                <a:spcPts val="1200"/>
              </a:spcBef>
              <a:spcAft>
                <a:spcPts val="0"/>
              </a:spcAft>
              <a:buClr>
                <a:srgbClr val="212121"/>
              </a:buClr>
              <a:buSzPts val="1200"/>
              <a:buChar char="●"/>
            </a:pPr>
            <a:r>
              <a:rPr lang="en-US" sz="1200">
                <a:solidFill>
                  <a:srgbClr val="212121"/>
                </a:solidFill>
                <a:latin typeface="Arial"/>
                <a:ea typeface="Arial"/>
                <a:cs typeface="Arial"/>
                <a:sym typeface="Arial"/>
              </a:rPr>
              <a:t>Advanced national dialogue on innovation in emergency medicine by bringing Dr. Graham Walker to the AACEM/AAAEM Annual Retreat to discuss the rapidly evolving role of AI in emergency medicine, building on last year’s session on boarding innovation.</a:t>
            </a:r>
            <a:endParaRPr sz="1200">
              <a:solidFill>
                <a:srgbClr val="212121"/>
              </a:solidFill>
              <a:latin typeface="Arial"/>
              <a:ea typeface="Arial"/>
              <a:cs typeface="Arial"/>
              <a:sym typeface="Arial"/>
            </a:endParaRPr>
          </a:p>
          <a:p>
            <a:pPr marL="457200" lvl="0" indent="-304800" algn="l" rtl="0">
              <a:lnSpc>
                <a:spcPct val="115000"/>
              </a:lnSpc>
              <a:spcBef>
                <a:spcPts val="0"/>
              </a:spcBef>
              <a:spcAft>
                <a:spcPts val="0"/>
              </a:spcAft>
              <a:buClr>
                <a:srgbClr val="212121"/>
              </a:buClr>
              <a:buSzPts val="1200"/>
              <a:buChar char="●"/>
            </a:pPr>
            <a:r>
              <a:rPr lang="en-US" sz="1200">
                <a:solidFill>
                  <a:srgbClr val="212121"/>
                </a:solidFill>
                <a:latin typeface="Arial"/>
                <a:ea typeface="Arial"/>
                <a:cs typeface="Arial"/>
                <a:sym typeface="Arial"/>
              </a:rPr>
              <a:t>Launched and sustained a quarterly webinar series for AACEM members, including sessions on AI innovation in education and AI applications to ED boarding, with strong engagement across academic emergency medicine departments. Expanded this to vice chairs. </a:t>
            </a:r>
            <a:endParaRPr sz="1200">
              <a:solidFill>
                <a:srgbClr val="212121"/>
              </a:solidFill>
              <a:latin typeface="Arial"/>
              <a:ea typeface="Arial"/>
              <a:cs typeface="Arial"/>
              <a:sym typeface="Arial"/>
            </a:endParaRPr>
          </a:p>
          <a:p>
            <a:pPr marL="457200" lvl="0" indent="-304800" algn="l" rtl="0">
              <a:lnSpc>
                <a:spcPct val="115000"/>
              </a:lnSpc>
              <a:spcBef>
                <a:spcPts val="0"/>
              </a:spcBef>
              <a:spcAft>
                <a:spcPts val="0"/>
              </a:spcAft>
              <a:buClr>
                <a:srgbClr val="212121"/>
              </a:buClr>
              <a:buSzPts val="1200"/>
              <a:buChar char="●"/>
            </a:pPr>
            <a:r>
              <a:rPr lang="en-US" sz="1200">
                <a:solidFill>
                  <a:srgbClr val="212121"/>
                </a:solidFill>
                <a:latin typeface="Arial"/>
                <a:ea typeface="Arial"/>
                <a:cs typeface="Arial"/>
                <a:sym typeface="Arial"/>
              </a:rPr>
              <a:t>Considering the national behavioral health capacity challenges, we will have an upcoming webinar focused on EMPATH units as a potential model for improving behavioral health flow and patient care.</a:t>
            </a:r>
            <a:endParaRPr/>
          </a:p>
        </p:txBody>
      </p:sp>
      <p:pic>
        <p:nvPicPr>
          <p:cNvPr id="393" name="Google Shape;393;g3d07d796cac_0_313"/>
          <p:cNvPicPr preferRelativeResize="0"/>
          <p:nvPr/>
        </p:nvPicPr>
        <p:blipFill>
          <a:blip r:embed="rId3">
            <a:alphaModFix/>
          </a:blip>
          <a:stretch>
            <a:fillRect/>
          </a:stretch>
        </p:blipFill>
        <p:spPr>
          <a:xfrm>
            <a:off x="5704301" y="278300"/>
            <a:ext cx="3439700" cy="4865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3d07d796cac_0_319"/>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3000"/>
              <a:t>Workgroup Accomplishments</a:t>
            </a:r>
            <a:endParaRPr sz="3000"/>
          </a:p>
        </p:txBody>
      </p:sp>
      <p:sp>
        <p:nvSpPr>
          <p:cNvPr id="399" name="Google Shape;399;g3d07d796cac_0_319"/>
          <p:cNvSpPr txBox="1">
            <a:spLocks noGrp="1"/>
          </p:cNvSpPr>
          <p:nvPr>
            <p:ph type="body" idx="1"/>
          </p:nvPr>
        </p:nvSpPr>
        <p:spPr>
          <a:xfrm>
            <a:off x="3758750" y="1441400"/>
            <a:ext cx="4391100" cy="3394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200"/>
              </a:spcBef>
              <a:spcAft>
                <a:spcPts val="0"/>
              </a:spcAft>
              <a:buNone/>
            </a:pPr>
            <a:endParaRPr sz="1200">
              <a:solidFill>
                <a:srgbClr val="212121"/>
              </a:solidFill>
              <a:latin typeface="Arial"/>
              <a:ea typeface="Arial"/>
              <a:cs typeface="Arial"/>
              <a:sym typeface="Arial"/>
            </a:endParaRPr>
          </a:p>
          <a:p>
            <a:pPr marL="0" lvl="0" indent="0" algn="l" rtl="0">
              <a:lnSpc>
                <a:spcPct val="115000"/>
              </a:lnSpc>
              <a:spcBef>
                <a:spcPts val="0"/>
              </a:spcBef>
              <a:spcAft>
                <a:spcPts val="0"/>
              </a:spcAft>
              <a:buNone/>
            </a:pPr>
            <a:r>
              <a:rPr lang="en-US" sz="1200" b="1">
                <a:solidFill>
                  <a:srgbClr val="212121"/>
                </a:solidFill>
                <a:latin typeface="Arial"/>
                <a:ea typeface="Arial"/>
                <a:cs typeface="Arial"/>
                <a:sym typeface="Arial"/>
              </a:rPr>
              <a:t>Looking Ahead</a:t>
            </a:r>
            <a:endParaRPr sz="1200" b="1">
              <a:solidFill>
                <a:srgbClr val="212121"/>
              </a:solidFill>
              <a:latin typeface="Arial"/>
              <a:ea typeface="Arial"/>
              <a:cs typeface="Arial"/>
              <a:sym typeface="Arial"/>
            </a:endParaRPr>
          </a:p>
          <a:p>
            <a:pPr marL="457200" lvl="0" indent="-304800" algn="l" rtl="0">
              <a:lnSpc>
                <a:spcPct val="115000"/>
              </a:lnSpc>
              <a:spcBef>
                <a:spcPts val="1200"/>
              </a:spcBef>
              <a:spcAft>
                <a:spcPts val="0"/>
              </a:spcAft>
              <a:buClr>
                <a:srgbClr val="212121"/>
              </a:buClr>
              <a:buSzPts val="1200"/>
              <a:buChar char="●"/>
            </a:pPr>
            <a:r>
              <a:rPr lang="en-US" sz="1200">
                <a:solidFill>
                  <a:srgbClr val="212121"/>
                </a:solidFill>
                <a:latin typeface="Arial"/>
                <a:ea typeface="Arial"/>
                <a:cs typeface="Arial"/>
                <a:sym typeface="Arial"/>
              </a:rPr>
              <a:t>Continue developing programming and collaborative discussions that help departments address critical system pressures such as boarding, behavioral health capacity, and workforce sustainability.</a:t>
            </a:r>
            <a:endParaRPr b="1"/>
          </a:p>
          <a:p>
            <a:pPr marL="0" lvl="0" indent="0" algn="l" rtl="0">
              <a:lnSpc>
                <a:spcPct val="100000"/>
              </a:lnSpc>
              <a:spcBef>
                <a:spcPts val="360"/>
              </a:spcBef>
              <a:spcAft>
                <a:spcPts val="0"/>
              </a:spcAft>
              <a:buSzPts val="1800"/>
              <a:buNone/>
            </a:pPr>
            <a:endParaRPr/>
          </a:p>
        </p:txBody>
      </p:sp>
      <p:pic>
        <p:nvPicPr>
          <p:cNvPr id="400" name="Google Shape;400;g3d07d796cac_0_319"/>
          <p:cNvPicPr preferRelativeResize="0"/>
          <p:nvPr/>
        </p:nvPicPr>
        <p:blipFill>
          <a:blip r:embed="rId3">
            <a:alphaModFix/>
          </a:blip>
          <a:stretch>
            <a:fillRect/>
          </a:stretch>
        </p:blipFill>
        <p:spPr>
          <a:xfrm>
            <a:off x="457200" y="1128131"/>
            <a:ext cx="3007327" cy="386296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74D35-F0AB-81EB-3A48-F70C1D8ED0BE}"/>
              </a:ext>
            </a:extLst>
          </p:cNvPr>
          <p:cNvPicPr>
            <a:picLocks noChangeAspect="1"/>
          </p:cNvPicPr>
          <p:nvPr/>
        </p:nvPicPr>
        <p:blipFill>
          <a:blip r:embed="rId2"/>
          <a:stretch>
            <a:fillRect/>
          </a:stretch>
        </p:blipFill>
        <p:spPr>
          <a:xfrm>
            <a:off x="1999181" y="-85993"/>
            <a:ext cx="4107421" cy="5315486"/>
          </a:xfrm>
          <a:prstGeom prst="rect">
            <a:avLst/>
          </a:prstGeom>
        </p:spPr>
      </p:pic>
    </p:spTree>
    <p:extLst>
      <p:ext uri="{BB962C8B-B14F-4D97-AF65-F5344CB8AC3E}">
        <p14:creationId xmlns:p14="http://schemas.microsoft.com/office/powerpoint/2010/main" val="582148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3d07d796cac_0_326"/>
          <p:cNvSpPr txBox="1">
            <a:spLocks noGrp="1"/>
          </p:cNvSpPr>
          <p:nvPr>
            <p:ph type="ctrTitle"/>
          </p:nvPr>
        </p:nvSpPr>
        <p:spPr>
          <a:xfrm>
            <a:off x="143100" y="2305613"/>
            <a:ext cx="89274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ct val="100000"/>
              <a:buFont typeface="Calibri"/>
              <a:buNone/>
            </a:pPr>
            <a:r>
              <a:rPr lang="en-US"/>
              <a:t>Membership Committee Report</a:t>
            </a:r>
            <a:endParaRPr/>
          </a:p>
          <a:p>
            <a:pPr marL="0" lvl="0" indent="0" algn="l" rtl="0">
              <a:lnSpc>
                <a:spcPct val="100000"/>
              </a:lnSpc>
              <a:spcBef>
                <a:spcPts val="0"/>
              </a:spcBef>
              <a:spcAft>
                <a:spcPts val="0"/>
              </a:spcAft>
              <a:buClr>
                <a:schemeClr val="lt1"/>
              </a:buClr>
              <a:buSzPct val="100000"/>
              <a:buFont typeface="Calibri"/>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CB2C771C-8A25-319E-B320-1C0D5C541566}"/>
            </a:ext>
          </a:extLst>
        </p:cNvPr>
        <p:cNvGrpSpPr/>
        <p:nvPr/>
      </p:nvGrpSpPr>
      <p:grpSpPr>
        <a:xfrm>
          <a:off x="0" y="0"/>
          <a:ext cx="0" cy="0"/>
          <a:chOff x="0" y="0"/>
          <a:chExt cx="0" cy="0"/>
        </a:xfrm>
      </p:grpSpPr>
      <p:sp>
        <p:nvSpPr>
          <p:cNvPr id="109" name="Google Shape;109;g33de3f80d1d_0_176">
            <a:extLst>
              <a:ext uri="{FF2B5EF4-FFF2-40B4-BE49-F238E27FC236}">
                <a16:creationId xmlns:a16="http://schemas.microsoft.com/office/drawing/2014/main" id="{D64FB434-62A4-F793-10B7-EEA4D9A7B2F4}"/>
              </a:ext>
            </a:extLst>
          </p:cNvPr>
          <p:cNvSpPr txBox="1">
            <a:spLocks noGrp="1"/>
          </p:cNvSpPr>
          <p:nvPr>
            <p:ph type="title"/>
          </p:nvPr>
        </p:nvSpPr>
        <p:spPr>
          <a:xfrm>
            <a:off x="507890" y="119700"/>
            <a:ext cx="6172200" cy="857250"/>
          </a:xfrm>
          <a:prstGeom prst="rect">
            <a:avLst/>
          </a:prstGeom>
          <a:noFill/>
          <a:ln>
            <a:noFill/>
          </a:ln>
        </p:spPr>
        <p:txBody>
          <a:bodyPr spcFirstLastPara="1" wrap="square" lIns="68569" tIns="34275" rIns="68569" bIns="34275" anchor="ctr" anchorCtr="0">
            <a:normAutofit/>
          </a:bodyPr>
          <a:lstStyle/>
          <a:p>
            <a:pPr>
              <a:buSzPct val="40909"/>
            </a:pPr>
            <a:r>
              <a:rPr lang="en-US" dirty="0"/>
              <a:t>Committee Members</a:t>
            </a:r>
            <a:endParaRPr dirty="0"/>
          </a:p>
        </p:txBody>
      </p:sp>
      <p:sp>
        <p:nvSpPr>
          <p:cNvPr id="110" name="Google Shape;110;g33de3f80d1d_0_176">
            <a:extLst>
              <a:ext uri="{FF2B5EF4-FFF2-40B4-BE49-F238E27FC236}">
                <a16:creationId xmlns:a16="http://schemas.microsoft.com/office/drawing/2014/main" id="{15CF2EFE-F5B5-6DBF-FF39-E10A5488D4D3}"/>
              </a:ext>
            </a:extLst>
          </p:cNvPr>
          <p:cNvSpPr txBox="1">
            <a:spLocks noGrp="1"/>
          </p:cNvSpPr>
          <p:nvPr>
            <p:ph type="body" idx="1"/>
          </p:nvPr>
        </p:nvSpPr>
        <p:spPr>
          <a:xfrm>
            <a:off x="641090" y="1200150"/>
            <a:ext cx="6039000" cy="3823650"/>
          </a:xfrm>
          <a:prstGeom prst="rect">
            <a:avLst/>
          </a:prstGeom>
          <a:noFill/>
          <a:ln w="9525" cap="flat" cmpd="sng">
            <a:noFill/>
            <a:prstDash val="solid"/>
            <a:round/>
            <a:headEnd type="none" w="sm" len="sm"/>
            <a:tailEnd type="none" w="sm" len="sm"/>
          </a:ln>
        </p:spPr>
        <p:txBody>
          <a:bodyPr spcFirstLastPara="1" wrap="square" lIns="68569" tIns="34275" rIns="68569" bIns="34275" anchor="t" anchorCtr="0">
            <a:normAutofit/>
          </a:bodyPr>
          <a:lstStyle/>
          <a:p>
            <a:pPr marL="342900" indent="-285750">
              <a:spcBef>
                <a:spcPts val="270"/>
              </a:spcBef>
              <a:buSzPts val="2400"/>
              <a:buChar char="-"/>
            </a:pPr>
            <a:r>
              <a:rPr lang="en-US" sz="1800" dirty="0"/>
              <a:t>Carl Chudnofsky, Chair</a:t>
            </a:r>
          </a:p>
          <a:p>
            <a:pPr marL="342900" indent="-285750">
              <a:spcBef>
                <a:spcPts val="270"/>
              </a:spcBef>
              <a:buSzPts val="2400"/>
              <a:buChar char="-"/>
            </a:pPr>
            <a:r>
              <a:rPr lang="en-US" sz="1800" dirty="0"/>
              <a:t>Eric Legome, Vice Chair</a:t>
            </a:r>
          </a:p>
          <a:p>
            <a:pPr marL="342900" indent="-285750">
              <a:spcBef>
                <a:spcPts val="270"/>
              </a:spcBef>
              <a:buSzPts val="2400"/>
              <a:buChar char="-"/>
            </a:pPr>
            <a:r>
              <a:rPr lang="en-US" sz="1800" dirty="0"/>
              <a:t>Adam Algren</a:t>
            </a:r>
          </a:p>
          <a:p>
            <a:pPr marL="342900" indent="-285750">
              <a:spcBef>
                <a:spcPts val="270"/>
              </a:spcBef>
              <a:buSzPts val="2400"/>
              <a:buChar char="-"/>
            </a:pPr>
            <a:r>
              <a:rPr lang="en-US" sz="1800" dirty="0"/>
              <a:t>Steven Goodwin</a:t>
            </a:r>
          </a:p>
          <a:p>
            <a:pPr marL="342900" indent="-285750">
              <a:spcBef>
                <a:spcPts val="270"/>
              </a:spcBef>
              <a:buSzPts val="2400"/>
              <a:buChar char="-"/>
            </a:pPr>
            <a:r>
              <a:rPr lang="en-US" sz="1800" dirty="0"/>
              <a:t>Richard Hamilton</a:t>
            </a:r>
          </a:p>
          <a:p>
            <a:pPr marL="342900" indent="-285750">
              <a:spcBef>
                <a:spcPts val="270"/>
              </a:spcBef>
              <a:buSzPts val="2400"/>
              <a:buChar char="-"/>
            </a:pPr>
            <a:r>
              <a:rPr lang="en-US" sz="1800" dirty="0"/>
              <a:t>Gregory Hendey</a:t>
            </a:r>
          </a:p>
          <a:p>
            <a:pPr marL="342900" indent="-285750">
              <a:spcBef>
                <a:spcPts val="270"/>
              </a:spcBef>
              <a:buSzPts val="2400"/>
              <a:buChar char="-"/>
            </a:pPr>
            <a:r>
              <a:rPr lang="en-US" sz="1800" dirty="0"/>
              <a:t>Denis Pauze</a:t>
            </a:r>
          </a:p>
          <a:p>
            <a:pPr marL="342900" indent="-285750">
              <a:spcBef>
                <a:spcPts val="270"/>
              </a:spcBef>
              <a:buSzPts val="2400"/>
              <a:buChar char="-"/>
            </a:pPr>
            <a:r>
              <a:rPr lang="en-US" sz="1800" dirty="0"/>
              <a:t>Susan Promes</a:t>
            </a:r>
          </a:p>
          <a:p>
            <a:pPr marL="342900" indent="-285750">
              <a:spcBef>
                <a:spcPts val="270"/>
              </a:spcBef>
              <a:buSzPts val="2400"/>
              <a:buChar char="-"/>
            </a:pPr>
            <a:r>
              <a:rPr lang="en-US" sz="1800" dirty="0"/>
              <a:t>Andrej Urumov</a:t>
            </a:r>
          </a:p>
          <a:p>
            <a:pPr marL="342900" indent="-285750">
              <a:spcBef>
                <a:spcPts val="270"/>
              </a:spcBef>
              <a:buSzPts val="2400"/>
              <a:buChar char="-"/>
            </a:pPr>
            <a:r>
              <a:rPr lang="en-US" sz="1800" dirty="0"/>
              <a:t>James Waymack</a:t>
            </a:r>
          </a:p>
          <a:p>
            <a:pPr marL="342900" indent="-285750">
              <a:spcBef>
                <a:spcPts val="270"/>
              </a:spcBef>
              <a:buSzPts val="2400"/>
              <a:buChar char="-"/>
            </a:pPr>
            <a:r>
              <a:rPr lang="en-US" sz="1800" dirty="0"/>
              <a:t>Jason Wilson</a:t>
            </a:r>
          </a:p>
        </p:txBody>
      </p:sp>
    </p:spTree>
    <p:extLst>
      <p:ext uri="{BB962C8B-B14F-4D97-AF65-F5344CB8AC3E}">
        <p14:creationId xmlns:p14="http://schemas.microsoft.com/office/powerpoint/2010/main" val="735720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1f6103d51be_0_2"/>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3000"/>
              <a:t>Mission and Values</a:t>
            </a:r>
            <a:endParaRPr sz="3000"/>
          </a:p>
        </p:txBody>
      </p:sp>
      <p:sp>
        <p:nvSpPr>
          <p:cNvPr id="173" name="Google Shape;173;g1f6103d51be_0_2"/>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00000"/>
              </a:lnSpc>
              <a:spcBef>
                <a:spcPts val="360"/>
              </a:spcBef>
              <a:spcAft>
                <a:spcPts val="0"/>
              </a:spcAft>
              <a:buSzPct val="56250"/>
              <a:buNone/>
            </a:pPr>
            <a:r>
              <a:rPr lang="en-US" b="1"/>
              <a:t>Core Purpose (Mission)</a:t>
            </a:r>
            <a:endParaRPr b="1"/>
          </a:p>
          <a:p>
            <a:pPr marL="0" lvl="0" indent="0" algn="l" rtl="0">
              <a:lnSpc>
                <a:spcPct val="100000"/>
              </a:lnSpc>
              <a:spcBef>
                <a:spcPts val="360"/>
              </a:spcBef>
              <a:spcAft>
                <a:spcPts val="0"/>
              </a:spcAft>
              <a:buSzPct val="56250"/>
              <a:buNone/>
            </a:pPr>
            <a:r>
              <a:rPr lang="en-US"/>
              <a:t>AACEM supports academic Chairs of emergency medicine to lead innovative research, medical</a:t>
            </a:r>
            <a:endParaRPr/>
          </a:p>
          <a:p>
            <a:pPr marL="0" lvl="0" indent="0" algn="l" rtl="0">
              <a:lnSpc>
                <a:spcPct val="100000"/>
              </a:lnSpc>
              <a:spcBef>
                <a:spcPts val="360"/>
              </a:spcBef>
              <a:spcAft>
                <a:spcPts val="0"/>
              </a:spcAft>
              <a:buSzPct val="56250"/>
              <a:buNone/>
            </a:pPr>
            <a:r>
              <a:rPr lang="en-US"/>
              <a:t>education, clinical care, and faculty development in their institutions.</a:t>
            </a:r>
            <a:endParaRPr/>
          </a:p>
          <a:p>
            <a:pPr marL="0" lvl="0" indent="0" algn="l" rtl="0">
              <a:lnSpc>
                <a:spcPct val="100000"/>
              </a:lnSpc>
              <a:spcBef>
                <a:spcPts val="360"/>
              </a:spcBef>
              <a:spcAft>
                <a:spcPts val="0"/>
              </a:spcAft>
              <a:buSzPct val="56250"/>
              <a:buNone/>
            </a:pPr>
            <a:endParaRPr/>
          </a:p>
          <a:p>
            <a:pPr marL="0" lvl="0" indent="0" algn="l" rtl="0">
              <a:lnSpc>
                <a:spcPct val="100000"/>
              </a:lnSpc>
              <a:spcBef>
                <a:spcPts val="360"/>
              </a:spcBef>
              <a:spcAft>
                <a:spcPts val="0"/>
              </a:spcAft>
              <a:buSzPct val="56250"/>
              <a:buNone/>
            </a:pPr>
            <a:r>
              <a:rPr lang="en-US" b="1"/>
              <a:t>Core Organizational Values</a:t>
            </a:r>
            <a:endParaRPr b="1"/>
          </a:p>
          <a:p>
            <a:pPr marL="457200" lvl="0" indent="-308609" algn="l" rtl="0">
              <a:lnSpc>
                <a:spcPct val="100000"/>
              </a:lnSpc>
              <a:spcBef>
                <a:spcPts val="360"/>
              </a:spcBef>
              <a:spcAft>
                <a:spcPts val="0"/>
              </a:spcAft>
              <a:buSzPct val="56250"/>
              <a:buChar char="•"/>
            </a:pPr>
            <a:r>
              <a:rPr lang="en-US"/>
              <a:t>Professional Integrity</a:t>
            </a:r>
            <a:endParaRPr/>
          </a:p>
          <a:p>
            <a:pPr marL="457200" lvl="0" indent="-308609" algn="l" rtl="0">
              <a:lnSpc>
                <a:spcPct val="100000"/>
              </a:lnSpc>
              <a:spcBef>
                <a:spcPts val="0"/>
              </a:spcBef>
              <a:spcAft>
                <a:spcPts val="0"/>
              </a:spcAft>
              <a:buSzPct val="56250"/>
              <a:buChar char="•"/>
            </a:pPr>
            <a:r>
              <a:rPr lang="en-US"/>
              <a:t>Collaboration and Community</a:t>
            </a:r>
            <a:endParaRPr/>
          </a:p>
          <a:p>
            <a:pPr marL="457200" lvl="0" indent="-308609" algn="l" rtl="0">
              <a:lnSpc>
                <a:spcPct val="100000"/>
              </a:lnSpc>
              <a:spcBef>
                <a:spcPts val="0"/>
              </a:spcBef>
              <a:spcAft>
                <a:spcPts val="0"/>
              </a:spcAft>
              <a:buSzPct val="56250"/>
              <a:buChar char="•"/>
            </a:pPr>
            <a:r>
              <a:rPr lang="en-US"/>
              <a:t>Diversity, Equity, and Inclusion</a:t>
            </a:r>
            <a:endParaRPr/>
          </a:p>
          <a:p>
            <a:pPr marL="0" lvl="0" indent="0" algn="l" rtl="0">
              <a:lnSpc>
                <a:spcPct val="100000"/>
              </a:lnSpc>
              <a:spcBef>
                <a:spcPts val="360"/>
              </a:spcBef>
              <a:spcAft>
                <a:spcPts val="0"/>
              </a:spcAft>
              <a:buSzPct val="5625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D1CAB45A-EBBC-20FC-2CA8-16576E09A8DB}"/>
            </a:ext>
          </a:extLst>
        </p:cNvPr>
        <p:cNvGrpSpPr/>
        <p:nvPr/>
      </p:nvGrpSpPr>
      <p:grpSpPr>
        <a:xfrm>
          <a:off x="0" y="0"/>
          <a:ext cx="0" cy="0"/>
          <a:chOff x="0" y="0"/>
          <a:chExt cx="0" cy="0"/>
        </a:xfrm>
      </p:grpSpPr>
      <p:sp>
        <p:nvSpPr>
          <p:cNvPr id="109" name="Google Shape;109;g33de3f80d1d_0_176">
            <a:extLst>
              <a:ext uri="{FF2B5EF4-FFF2-40B4-BE49-F238E27FC236}">
                <a16:creationId xmlns:a16="http://schemas.microsoft.com/office/drawing/2014/main" id="{DB77373E-6C8A-94EB-655C-00B4DC7382DB}"/>
              </a:ext>
            </a:extLst>
          </p:cNvPr>
          <p:cNvSpPr txBox="1">
            <a:spLocks noGrp="1"/>
          </p:cNvSpPr>
          <p:nvPr>
            <p:ph type="title"/>
          </p:nvPr>
        </p:nvSpPr>
        <p:spPr>
          <a:xfrm>
            <a:off x="539695" y="119700"/>
            <a:ext cx="6172200" cy="857250"/>
          </a:xfrm>
          <a:prstGeom prst="rect">
            <a:avLst/>
          </a:prstGeom>
          <a:noFill/>
          <a:ln>
            <a:noFill/>
          </a:ln>
        </p:spPr>
        <p:txBody>
          <a:bodyPr spcFirstLastPara="1" wrap="square" lIns="68569" tIns="34275" rIns="68569" bIns="34275" anchor="ctr" anchorCtr="0">
            <a:normAutofit/>
          </a:bodyPr>
          <a:lstStyle/>
          <a:p>
            <a:pPr>
              <a:buSzPct val="40909"/>
            </a:pPr>
            <a:r>
              <a:rPr lang="en-US" dirty="0"/>
              <a:t>Committee Objectives</a:t>
            </a:r>
            <a:endParaRPr dirty="0"/>
          </a:p>
        </p:txBody>
      </p:sp>
      <p:sp>
        <p:nvSpPr>
          <p:cNvPr id="110" name="Google Shape;110;g33de3f80d1d_0_176">
            <a:extLst>
              <a:ext uri="{FF2B5EF4-FFF2-40B4-BE49-F238E27FC236}">
                <a16:creationId xmlns:a16="http://schemas.microsoft.com/office/drawing/2014/main" id="{0D050952-2F02-27DF-3822-68F2FDD41FD3}"/>
              </a:ext>
            </a:extLst>
          </p:cNvPr>
          <p:cNvSpPr txBox="1">
            <a:spLocks noGrp="1"/>
          </p:cNvSpPr>
          <p:nvPr>
            <p:ph type="body" idx="1"/>
          </p:nvPr>
        </p:nvSpPr>
        <p:spPr>
          <a:xfrm>
            <a:off x="672895" y="1082606"/>
            <a:ext cx="6039000" cy="3949145"/>
          </a:xfrm>
          <a:prstGeom prst="rect">
            <a:avLst/>
          </a:prstGeom>
          <a:noFill/>
          <a:ln w="9525" cap="flat" cmpd="sng">
            <a:noFill/>
            <a:prstDash val="solid"/>
            <a:round/>
            <a:headEnd type="none" w="sm" len="sm"/>
            <a:tailEnd type="none" w="sm" len="sm"/>
          </a:ln>
        </p:spPr>
        <p:txBody>
          <a:bodyPr spcFirstLastPara="1" wrap="square" lIns="68569" tIns="34275" rIns="68569" bIns="34275" anchor="t" anchorCtr="0">
            <a:noAutofit/>
          </a:bodyPr>
          <a:lstStyle/>
          <a:p>
            <a:pPr marL="214313" lvl="1" indent="-214313">
              <a:buFontTx/>
              <a:buChar char="-"/>
              <a:tabLst>
                <a:tab pos="685800" algn="l"/>
              </a:tabLst>
            </a:pPr>
            <a:r>
              <a:rPr lang="en-US" sz="165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Review the list of academic emergency medicine institutions and their membership levels quarterly and report to the AACEM Executive Committee once per year prior to elections. </a:t>
            </a:r>
          </a:p>
          <a:p>
            <a:pPr marL="214313" lvl="1" indent="-214313">
              <a:buFontTx/>
              <a:buChar char="-"/>
              <a:tabLst>
                <a:tab pos="685800" algn="l"/>
              </a:tabLst>
            </a:pPr>
            <a:r>
              <a:rPr lang="en-US" sz="165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Review and provide recommendations for associate members requesting to be active members status.</a:t>
            </a:r>
          </a:p>
          <a:p>
            <a:pPr marL="214313" lvl="1" indent="-214313">
              <a:buFontTx/>
              <a:buChar char="-"/>
              <a:tabLst>
                <a:tab pos="685800" algn="l"/>
              </a:tabLst>
            </a:pPr>
            <a:r>
              <a:rPr lang="en-US" sz="1650" dirty="0">
                <a:solidFill>
                  <a:srgbClr val="000000"/>
                </a:solidFill>
                <a:latin typeface="Calibri" panose="020F0502020204030204" pitchFamily="34" charset="0"/>
                <a:ea typeface="Times New Roman" panose="02020603050405020304" pitchFamily="18" charset="0"/>
                <a:cs typeface="Calibri" panose="020F0502020204030204" pitchFamily="34" charset="0"/>
              </a:rPr>
              <a:t>Actively reach out to newly announced chairs and interim chairs to join the organization.</a:t>
            </a:r>
          </a:p>
          <a:p>
            <a:pPr marL="214313" lvl="1" indent="-214313">
              <a:buFontTx/>
              <a:buChar char="-"/>
              <a:tabLst>
                <a:tab pos="685800" algn="l"/>
              </a:tabLst>
            </a:pPr>
            <a:r>
              <a:rPr lang="en-US" sz="1650" dirty="0">
                <a:solidFill>
                  <a:srgbClr val="000000"/>
                </a:solidFill>
                <a:latin typeface="Calibri" panose="020F0502020204030204" pitchFamily="34" charset="0"/>
                <a:ea typeface="Times New Roman" panose="02020603050405020304" pitchFamily="18" charset="0"/>
                <a:cs typeface="Calibri" panose="020F0502020204030204" pitchFamily="34" charset="0"/>
              </a:rPr>
              <a:t>Submit nominees for the AACEM Distinguished Service and Lifetime Awards.</a:t>
            </a:r>
          </a:p>
          <a:p>
            <a:pPr marL="214313" lvl="1" indent="-214313">
              <a:buFontTx/>
              <a:buChar char="-"/>
              <a:tabLst>
                <a:tab pos="685800" algn="l"/>
              </a:tabLst>
            </a:pPr>
            <a:r>
              <a:rPr lang="en-US" sz="165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Develop and submit at least one topic for presentation consideration at the AACEM/AAAEM Annual Retreat.</a:t>
            </a:r>
          </a:p>
          <a:p>
            <a:pPr marL="214313" lvl="1" indent="-214313">
              <a:buFontTx/>
              <a:buChar char="-"/>
              <a:tabLst>
                <a:tab pos="685800" algn="l"/>
              </a:tabLst>
            </a:pPr>
            <a:r>
              <a:rPr lang="en-US" sz="165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Create an Attestation for membership renewal using recently implemented definitions for membership levels</a:t>
            </a:r>
          </a:p>
        </p:txBody>
      </p:sp>
    </p:spTree>
    <p:extLst>
      <p:ext uri="{BB962C8B-B14F-4D97-AF65-F5344CB8AC3E}">
        <p14:creationId xmlns:p14="http://schemas.microsoft.com/office/powerpoint/2010/main" val="2504394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3d79d0908cf_0_20"/>
          <p:cNvSpPr txBox="1">
            <a:spLocks noGrp="1"/>
          </p:cNvSpPr>
          <p:nvPr>
            <p:ph type="title"/>
          </p:nvPr>
        </p:nvSpPr>
        <p:spPr>
          <a:xfrm>
            <a:off x="457200" y="88748"/>
            <a:ext cx="8229600" cy="643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0909"/>
              <a:buNone/>
            </a:pPr>
            <a:r>
              <a:rPr lang="en-US"/>
              <a:t>Membership Renewal Attestation</a:t>
            </a:r>
            <a:endParaRPr/>
          </a:p>
        </p:txBody>
      </p:sp>
      <p:pic>
        <p:nvPicPr>
          <p:cNvPr id="429" name="Google Shape;429;g3d79d0908cf_0_20"/>
          <p:cNvPicPr preferRelativeResize="0"/>
          <p:nvPr/>
        </p:nvPicPr>
        <p:blipFill>
          <a:blip r:embed="rId3">
            <a:alphaModFix/>
          </a:blip>
          <a:stretch>
            <a:fillRect/>
          </a:stretch>
        </p:blipFill>
        <p:spPr>
          <a:xfrm>
            <a:off x="1156501" y="1076500"/>
            <a:ext cx="4739224" cy="3907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3d79d0908cf_0_104"/>
          <p:cNvSpPr txBox="1">
            <a:spLocks noGrp="1"/>
          </p:cNvSpPr>
          <p:nvPr>
            <p:ph type="title"/>
          </p:nvPr>
        </p:nvSpPr>
        <p:spPr>
          <a:xfrm>
            <a:off x="457200" y="88748"/>
            <a:ext cx="8229600" cy="643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0909"/>
              <a:buNone/>
            </a:pPr>
            <a:r>
              <a:rPr lang="en-US"/>
              <a:t>Membership Renewal Attestation</a:t>
            </a:r>
            <a:endParaRPr/>
          </a:p>
        </p:txBody>
      </p:sp>
      <p:pic>
        <p:nvPicPr>
          <p:cNvPr id="435" name="Google Shape;435;g3d79d0908cf_0_104"/>
          <p:cNvPicPr preferRelativeResize="0"/>
          <p:nvPr/>
        </p:nvPicPr>
        <p:blipFill>
          <a:blip r:embed="rId3">
            <a:alphaModFix/>
          </a:blip>
          <a:stretch>
            <a:fillRect/>
          </a:stretch>
        </p:blipFill>
        <p:spPr>
          <a:xfrm>
            <a:off x="457200" y="1316300"/>
            <a:ext cx="6030301" cy="36139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3d79d0908cf_0_110"/>
          <p:cNvSpPr txBox="1">
            <a:spLocks noGrp="1"/>
          </p:cNvSpPr>
          <p:nvPr>
            <p:ph type="title"/>
          </p:nvPr>
        </p:nvSpPr>
        <p:spPr>
          <a:xfrm>
            <a:off x="457200" y="88748"/>
            <a:ext cx="8229600" cy="643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0909"/>
              <a:buNone/>
            </a:pPr>
            <a:r>
              <a:rPr lang="en-US"/>
              <a:t>Membership Renewal Attestation</a:t>
            </a:r>
            <a:endParaRPr/>
          </a:p>
        </p:txBody>
      </p:sp>
      <p:pic>
        <p:nvPicPr>
          <p:cNvPr id="441" name="Google Shape;441;g3d79d0908cf_0_110"/>
          <p:cNvPicPr preferRelativeResize="0"/>
          <p:nvPr/>
        </p:nvPicPr>
        <p:blipFill>
          <a:blip r:embed="rId3">
            <a:alphaModFix/>
          </a:blip>
          <a:stretch>
            <a:fillRect/>
          </a:stretch>
        </p:blipFill>
        <p:spPr>
          <a:xfrm>
            <a:off x="736075" y="1004350"/>
            <a:ext cx="4404474" cy="39715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3d79d0908cf_0_25"/>
          <p:cNvSpPr txBox="1">
            <a:spLocks noGrp="1"/>
          </p:cNvSpPr>
          <p:nvPr>
            <p:ph type="title"/>
          </p:nvPr>
        </p:nvSpPr>
        <p:spPr>
          <a:xfrm>
            <a:off x="457200" y="88748"/>
            <a:ext cx="8229600" cy="643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0909"/>
              <a:buNone/>
            </a:pPr>
            <a:r>
              <a:rPr lang="en-US"/>
              <a:t>Membership Committee</a:t>
            </a:r>
            <a:endParaRPr/>
          </a:p>
        </p:txBody>
      </p:sp>
      <p:sp>
        <p:nvSpPr>
          <p:cNvPr id="447" name="Google Shape;447;g3d79d0908cf_0_25"/>
          <p:cNvSpPr txBox="1">
            <a:spLocks noGrp="1"/>
          </p:cNvSpPr>
          <p:nvPr>
            <p:ph type="body" idx="1"/>
          </p:nvPr>
        </p:nvSpPr>
        <p:spPr>
          <a:xfrm>
            <a:off x="457200" y="1200150"/>
            <a:ext cx="8052000" cy="3823800"/>
          </a:xfrm>
          <a:prstGeom prst="rect">
            <a:avLst/>
          </a:prstGeom>
          <a:noFill/>
          <a:ln w="9525" cap="flat" cmpd="sng">
            <a:solidFill>
              <a:srgbClr val="38761D"/>
            </a:solidFill>
            <a:prstDash val="solid"/>
            <a:round/>
            <a:headEnd type="none" w="sm" len="sm"/>
            <a:tailEnd type="none" w="sm" len="sm"/>
          </a:ln>
        </p:spPr>
        <p:txBody>
          <a:bodyPr spcFirstLastPara="1" wrap="square" lIns="91425" tIns="45700" rIns="91425" bIns="45700" anchor="t" anchorCtr="0">
            <a:normAutofit/>
          </a:bodyPr>
          <a:lstStyle/>
          <a:p>
            <a:pPr marL="76200" lvl="0" indent="0" algn="l" rtl="0">
              <a:lnSpc>
                <a:spcPct val="100000"/>
              </a:lnSpc>
              <a:spcBef>
                <a:spcPts val="360"/>
              </a:spcBef>
              <a:spcAft>
                <a:spcPts val="0"/>
              </a:spcAft>
              <a:buSzPts val="2400"/>
              <a:buNone/>
            </a:pPr>
            <a:endParaRPr sz="2400"/>
          </a:p>
          <a:p>
            <a:pPr marL="76200" lvl="0" indent="0" algn="l" rtl="0">
              <a:lnSpc>
                <a:spcPct val="100000"/>
              </a:lnSpc>
              <a:spcBef>
                <a:spcPts val="360"/>
              </a:spcBef>
              <a:spcAft>
                <a:spcPts val="0"/>
              </a:spcAft>
              <a:buSzPts val="2400"/>
              <a:buNone/>
            </a:pPr>
            <a:endParaRPr sz="2400"/>
          </a:p>
          <a:p>
            <a:pPr marL="76200" lvl="0" indent="0" algn="l" rtl="0">
              <a:lnSpc>
                <a:spcPct val="100000"/>
              </a:lnSpc>
              <a:spcBef>
                <a:spcPts val="360"/>
              </a:spcBef>
              <a:spcAft>
                <a:spcPts val="0"/>
              </a:spcAft>
              <a:buSzPts val="2400"/>
              <a:buNone/>
            </a:pPr>
            <a:endParaRPr sz="2400"/>
          </a:p>
          <a:p>
            <a:pPr marL="76200" lvl="0" indent="0" algn="l" rtl="0">
              <a:lnSpc>
                <a:spcPct val="100000"/>
              </a:lnSpc>
              <a:spcBef>
                <a:spcPts val="360"/>
              </a:spcBef>
              <a:spcAft>
                <a:spcPts val="0"/>
              </a:spcAft>
              <a:buSzPts val="2400"/>
              <a:buNone/>
            </a:pPr>
            <a:endParaRPr sz="2400"/>
          </a:p>
          <a:p>
            <a:pPr marL="76200" lvl="0" indent="0" algn="ctr" rtl="0">
              <a:lnSpc>
                <a:spcPct val="100000"/>
              </a:lnSpc>
              <a:spcBef>
                <a:spcPts val="360"/>
              </a:spcBef>
              <a:spcAft>
                <a:spcPts val="0"/>
              </a:spcAft>
              <a:buSzPts val="2400"/>
              <a:buNone/>
            </a:pPr>
            <a:r>
              <a:rPr lang="en-US" sz="4800">
                <a:solidFill>
                  <a:srgbClr val="FF0000"/>
                </a:solidFill>
              </a:rPr>
              <a:t>QUESTIONS?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6b6ce91979_0_22"/>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3000"/>
              <a:t>Vision and Pillars</a:t>
            </a:r>
            <a:endParaRPr sz="3000"/>
          </a:p>
        </p:txBody>
      </p:sp>
      <p:sp>
        <p:nvSpPr>
          <p:cNvPr id="179" name="Google Shape;179;g26b6ce91979_0_22"/>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400" b="1"/>
              <a:t>Vision</a:t>
            </a:r>
            <a:endParaRPr sz="2400" b="1"/>
          </a:p>
          <a:p>
            <a:pPr marL="0" lvl="0" indent="0" algn="l" rtl="0">
              <a:lnSpc>
                <a:spcPct val="100000"/>
              </a:lnSpc>
              <a:spcBef>
                <a:spcPts val="360"/>
              </a:spcBef>
              <a:spcAft>
                <a:spcPts val="0"/>
              </a:spcAft>
              <a:buSzPts val="1800"/>
              <a:buNone/>
            </a:pPr>
            <a:r>
              <a:rPr lang="en-US" sz="2400"/>
              <a:t>Academic departments of emergency medicine are led by Chairs who are creating the future of emergency medicine through innovations in research, medical education, and clinical care, and fostering the development of future leaders.</a:t>
            </a:r>
            <a:endParaRPr sz="2400"/>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p:txBody>
      </p:sp>
      <p:grpSp>
        <p:nvGrpSpPr>
          <p:cNvPr id="180" name="Google Shape;180;g26b6ce91979_0_22"/>
          <p:cNvGrpSpPr/>
          <p:nvPr/>
        </p:nvGrpSpPr>
        <p:grpSpPr>
          <a:xfrm>
            <a:off x="6286857" y="3105146"/>
            <a:ext cx="1854000" cy="1390500"/>
            <a:chOff x="6077707" y="1644751"/>
            <a:chExt cx="1854000" cy="1854000"/>
          </a:xfrm>
        </p:grpSpPr>
        <p:sp>
          <p:nvSpPr>
            <p:cNvPr id="181" name="Google Shape;181;g26b6ce91979_0_22"/>
            <p:cNvSpPr/>
            <p:nvPr/>
          </p:nvSpPr>
          <p:spPr>
            <a:xfrm>
              <a:off x="6077707" y="1644751"/>
              <a:ext cx="1854000" cy="1854000"/>
            </a:xfrm>
            <a:prstGeom prst="ellipse">
              <a:avLst/>
            </a:prstGeom>
            <a:solidFill>
              <a:srgbClr val="F4CCCC"/>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g26b6ce91979_0_22"/>
            <p:cNvSpPr txBox="1"/>
            <p:nvPr/>
          </p:nvSpPr>
          <p:spPr>
            <a:xfrm>
              <a:off x="6386100" y="2311040"/>
              <a:ext cx="1290600" cy="5214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OUTREACH</a:t>
              </a:r>
              <a:endParaRPr sz="1400" b="1" i="0" u="none" strike="noStrike" cap="none">
                <a:solidFill>
                  <a:schemeClr val="dk1"/>
                </a:solidFill>
                <a:latin typeface="Roboto"/>
                <a:ea typeface="Roboto"/>
                <a:cs typeface="Roboto"/>
                <a:sym typeface="Roboto"/>
              </a:endParaRPr>
            </a:p>
          </p:txBody>
        </p:sp>
      </p:grpSp>
      <p:grpSp>
        <p:nvGrpSpPr>
          <p:cNvPr id="183" name="Google Shape;183;g26b6ce91979_0_22"/>
          <p:cNvGrpSpPr/>
          <p:nvPr/>
        </p:nvGrpSpPr>
        <p:grpSpPr>
          <a:xfrm>
            <a:off x="4494955" y="3105146"/>
            <a:ext cx="1854000" cy="1390500"/>
            <a:chOff x="4455905" y="1644751"/>
            <a:chExt cx="1854000" cy="1854000"/>
          </a:xfrm>
        </p:grpSpPr>
        <p:sp>
          <p:nvSpPr>
            <p:cNvPr id="184" name="Google Shape;184;g26b6ce91979_0_22"/>
            <p:cNvSpPr/>
            <p:nvPr/>
          </p:nvSpPr>
          <p:spPr>
            <a:xfrm>
              <a:off x="4455905" y="1644751"/>
              <a:ext cx="1854000" cy="1854000"/>
            </a:xfrm>
            <a:prstGeom prst="ellipse">
              <a:avLst/>
            </a:prstGeom>
            <a:solidFill>
              <a:srgbClr val="C9DAF8"/>
            </a:solid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g26b6ce91979_0_22"/>
            <p:cNvSpPr txBox="1"/>
            <p:nvPr/>
          </p:nvSpPr>
          <p:spPr>
            <a:xfrm>
              <a:off x="4764300" y="2311040"/>
              <a:ext cx="1290600" cy="5214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INNOVATION</a:t>
              </a:r>
              <a:endParaRPr sz="1400" b="1" i="0" u="none" strike="noStrike" cap="none">
                <a:solidFill>
                  <a:schemeClr val="dk1"/>
                </a:solidFill>
                <a:latin typeface="Roboto"/>
                <a:ea typeface="Roboto"/>
                <a:cs typeface="Roboto"/>
                <a:sym typeface="Roboto"/>
              </a:endParaRPr>
            </a:p>
          </p:txBody>
        </p:sp>
      </p:grpSp>
      <p:grpSp>
        <p:nvGrpSpPr>
          <p:cNvPr id="186" name="Google Shape;186;g26b6ce91979_0_22"/>
          <p:cNvGrpSpPr/>
          <p:nvPr/>
        </p:nvGrpSpPr>
        <p:grpSpPr>
          <a:xfrm>
            <a:off x="2718002" y="3105154"/>
            <a:ext cx="1854000" cy="1390500"/>
            <a:chOff x="2834102" y="1644762"/>
            <a:chExt cx="1854000" cy="1854000"/>
          </a:xfrm>
        </p:grpSpPr>
        <p:sp>
          <p:nvSpPr>
            <p:cNvPr id="187" name="Google Shape;187;g26b6ce91979_0_22"/>
            <p:cNvSpPr/>
            <p:nvPr/>
          </p:nvSpPr>
          <p:spPr>
            <a:xfrm>
              <a:off x="2834102" y="1644762"/>
              <a:ext cx="1854000" cy="1854000"/>
            </a:xfrm>
            <a:prstGeom prst="ellipse">
              <a:avLst/>
            </a:prstGeom>
            <a:solidFill>
              <a:srgbClr val="F4CCCC"/>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g26b6ce91979_0_22"/>
            <p:cNvSpPr txBox="1"/>
            <p:nvPr/>
          </p:nvSpPr>
          <p:spPr>
            <a:xfrm>
              <a:off x="3142502" y="2311050"/>
              <a:ext cx="1290600" cy="5214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ACADEMICS</a:t>
              </a:r>
              <a:endParaRPr sz="1400" b="1" i="0" u="none" strike="noStrike" cap="none">
                <a:solidFill>
                  <a:schemeClr val="dk1"/>
                </a:solidFill>
                <a:latin typeface="Roboto"/>
                <a:ea typeface="Roboto"/>
                <a:cs typeface="Roboto"/>
                <a:sym typeface="Roboto"/>
              </a:endParaRPr>
            </a:p>
          </p:txBody>
        </p:sp>
      </p:grpSp>
      <p:grpSp>
        <p:nvGrpSpPr>
          <p:cNvPr id="189" name="Google Shape;189;g26b6ce91979_0_22"/>
          <p:cNvGrpSpPr/>
          <p:nvPr/>
        </p:nvGrpSpPr>
        <p:grpSpPr>
          <a:xfrm>
            <a:off x="925075" y="3105154"/>
            <a:ext cx="1854000" cy="1390500"/>
            <a:chOff x="1212300" y="1644762"/>
            <a:chExt cx="1854000" cy="1854000"/>
          </a:xfrm>
        </p:grpSpPr>
        <p:sp>
          <p:nvSpPr>
            <p:cNvPr id="190" name="Google Shape;190;g26b6ce91979_0_22"/>
            <p:cNvSpPr/>
            <p:nvPr/>
          </p:nvSpPr>
          <p:spPr>
            <a:xfrm>
              <a:off x="1212300" y="1644762"/>
              <a:ext cx="1854000" cy="1854000"/>
            </a:xfrm>
            <a:prstGeom prst="ellipse">
              <a:avLst/>
            </a:prstGeom>
            <a:solidFill>
              <a:srgbClr val="C9DAF8"/>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g26b6ce91979_0_22"/>
            <p:cNvSpPr txBox="1"/>
            <p:nvPr/>
          </p:nvSpPr>
          <p:spPr>
            <a:xfrm>
              <a:off x="1377025" y="2311056"/>
              <a:ext cx="1541100" cy="5214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LEADERSHIP DEVELOPMENT</a:t>
              </a:r>
              <a:endParaRPr sz="1400" b="1" i="0" u="none" strike="noStrike" cap="none">
                <a:solidFill>
                  <a:schemeClr val="dk1"/>
                </a:solidFill>
                <a:latin typeface="Roboto"/>
                <a:ea typeface="Roboto"/>
                <a:cs typeface="Roboto"/>
                <a:sym typeface="Roboto"/>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6b6ce91979_0_337"/>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3000"/>
              <a:t>AACEM Funding</a:t>
            </a:r>
            <a:endParaRPr sz="3000"/>
          </a:p>
        </p:txBody>
      </p:sp>
      <p:sp>
        <p:nvSpPr>
          <p:cNvPr id="197" name="Google Shape;197;g26b6ce91979_0_337"/>
          <p:cNvSpPr txBox="1">
            <a:spLocks noGrp="1"/>
          </p:cNvSpPr>
          <p:nvPr>
            <p:ph type="body" idx="1"/>
          </p:nvPr>
        </p:nvSpPr>
        <p:spPr>
          <a:xfrm>
            <a:off x="457200" y="1200150"/>
            <a:ext cx="8052000" cy="33945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5000"/>
              </a:lnSpc>
              <a:spcBef>
                <a:spcPts val="800"/>
              </a:spcBef>
              <a:spcAft>
                <a:spcPts val="0"/>
              </a:spcAft>
              <a:buClr>
                <a:schemeClr val="dk1"/>
              </a:buClr>
              <a:buSzPct val="40740"/>
              <a:buFont typeface="Arial"/>
              <a:buNone/>
            </a:pPr>
            <a:r>
              <a:rPr lang="en-US" sz="2700" b="1"/>
              <a:t>AACEM is financially strong:</a:t>
            </a:r>
            <a:endParaRPr sz="2700" b="1"/>
          </a:p>
          <a:p>
            <a:pPr marL="457200" lvl="0" indent="0" algn="l" rtl="0">
              <a:lnSpc>
                <a:spcPct val="115000"/>
              </a:lnSpc>
              <a:spcBef>
                <a:spcPts val="0"/>
              </a:spcBef>
              <a:spcAft>
                <a:spcPts val="0"/>
              </a:spcAft>
              <a:buSzPct val="92071"/>
              <a:buNone/>
            </a:pPr>
            <a:endParaRPr sz="2300"/>
          </a:p>
          <a:p>
            <a:pPr marL="457200" lvl="0" indent="-341788" algn="l" rtl="0">
              <a:lnSpc>
                <a:spcPct val="115000"/>
              </a:lnSpc>
              <a:spcBef>
                <a:spcPts val="0"/>
              </a:spcBef>
              <a:spcAft>
                <a:spcPts val="0"/>
              </a:spcAft>
              <a:buSzPct val="100000"/>
              <a:buChar char="•"/>
            </a:pPr>
            <a:r>
              <a:rPr lang="en-US" sz="2300"/>
              <a:t>Funding set aside annually for AACEM project proposals.</a:t>
            </a:r>
            <a:endParaRPr sz="2300"/>
          </a:p>
          <a:p>
            <a:pPr marL="914400" lvl="1" indent="-341788" algn="l" rtl="0">
              <a:lnSpc>
                <a:spcPct val="115000"/>
              </a:lnSpc>
              <a:spcBef>
                <a:spcPts val="0"/>
              </a:spcBef>
              <a:spcAft>
                <a:spcPts val="0"/>
              </a:spcAft>
              <a:buSzPct val="100000"/>
              <a:buChar char="–"/>
            </a:pPr>
            <a:r>
              <a:rPr lang="en-US" sz="2300"/>
              <a:t>This year AACEM funded a networking event for Vice Chairs at SAEM26.  </a:t>
            </a:r>
            <a:endParaRPr sz="2300"/>
          </a:p>
          <a:p>
            <a:pPr marL="457200" lvl="0" indent="0" algn="l" rtl="0">
              <a:lnSpc>
                <a:spcPct val="115000"/>
              </a:lnSpc>
              <a:spcBef>
                <a:spcPts val="0"/>
              </a:spcBef>
              <a:spcAft>
                <a:spcPts val="0"/>
              </a:spcAft>
              <a:buSzPct val="92071"/>
              <a:buNone/>
            </a:pPr>
            <a:endParaRPr sz="2300"/>
          </a:p>
          <a:p>
            <a:pPr marL="457200" lvl="0" indent="-341788" algn="l" rtl="0">
              <a:lnSpc>
                <a:spcPct val="115000"/>
              </a:lnSpc>
              <a:spcBef>
                <a:spcPts val="0"/>
              </a:spcBef>
              <a:spcAft>
                <a:spcPts val="0"/>
              </a:spcAft>
              <a:buSzPct val="100000"/>
              <a:buChar char="•"/>
            </a:pPr>
            <a:r>
              <a:rPr lang="en-US" sz="2300"/>
              <a:t>Project proposal submission form will be released in summer 2026 for 2027 funding.</a:t>
            </a:r>
            <a:endParaRPr sz="2300"/>
          </a:p>
          <a:p>
            <a:pPr marL="457200" lvl="0" indent="0" algn="l" rtl="0">
              <a:lnSpc>
                <a:spcPct val="115000"/>
              </a:lnSpc>
              <a:spcBef>
                <a:spcPts val="0"/>
              </a:spcBef>
              <a:spcAft>
                <a:spcPts val="0"/>
              </a:spcAft>
              <a:buSzPct val="92071"/>
              <a:buNone/>
            </a:pPr>
            <a:endParaRPr sz="2300"/>
          </a:p>
          <a:p>
            <a:pPr marL="457200" lvl="0" indent="-341788" algn="l" rtl="0">
              <a:lnSpc>
                <a:spcPct val="115000"/>
              </a:lnSpc>
              <a:spcBef>
                <a:spcPts val="0"/>
              </a:spcBef>
              <a:spcAft>
                <a:spcPts val="0"/>
              </a:spcAft>
              <a:buSzPct val="100000"/>
              <a:buChar char="•"/>
            </a:pPr>
            <a:r>
              <a:rPr lang="en-US" sz="2300"/>
              <a:t>Additional funding provided by AACEM for Scholarships (CDP, eLead). </a:t>
            </a:r>
            <a:endParaRPr sz="2300"/>
          </a:p>
          <a:p>
            <a:pPr marL="457200" lvl="0" indent="0" algn="l" rtl="0">
              <a:lnSpc>
                <a:spcPct val="115000"/>
              </a:lnSpc>
              <a:spcBef>
                <a:spcPts val="0"/>
              </a:spcBef>
              <a:spcAft>
                <a:spcPts val="0"/>
              </a:spcAft>
              <a:buSzPct val="92071"/>
              <a:buNone/>
            </a:pPr>
            <a:endParaRPr sz="2300"/>
          </a:p>
          <a:p>
            <a:pPr marL="457200" lvl="0" indent="-341788" algn="l" rtl="0">
              <a:lnSpc>
                <a:spcPct val="115000"/>
              </a:lnSpc>
              <a:spcBef>
                <a:spcPts val="0"/>
              </a:spcBef>
              <a:spcAft>
                <a:spcPts val="0"/>
              </a:spcAft>
              <a:buClr>
                <a:srgbClr val="C00000"/>
              </a:buClr>
              <a:buSzPct val="100000"/>
              <a:buChar char="•"/>
            </a:pPr>
            <a:r>
              <a:rPr lang="en-US" sz="2300" b="1">
                <a:solidFill>
                  <a:srgbClr val="C00000"/>
                </a:solidFill>
              </a:rPr>
              <a:t>At SAEM25, AACEM advanced research and career development through a generous $500k gift to the SAEM Foundation. </a:t>
            </a:r>
            <a:endParaRPr sz="2300" b="1">
              <a:solidFill>
                <a:srgbClr val="C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26b6ce91979_0_380"/>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3000"/>
              <a:t>AACEM 2025-2026 Internal Highlights</a:t>
            </a:r>
            <a:endParaRPr sz="3000"/>
          </a:p>
        </p:txBody>
      </p:sp>
      <p:sp>
        <p:nvSpPr>
          <p:cNvPr id="203" name="Google Shape;203;g26b6ce91979_0_380"/>
          <p:cNvSpPr txBox="1">
            <a:spLocks noGrp="1"/>
          </p:cNvSpPr>
          <p:nvPr>
            <p:ph type="body" idx="1"/>
          </p:nvPr>
        </p:nvSpPr>
        <p:spPr>
          <a:xfrm>
            <a:off x="457200" y="1200150"/>
            <a:ext cx="8052000" cy="33945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5000"/>
              </a:lnSpc>
              <a:spcBef>
                <a:spcPts val="800"/>
              </a:spcBef>
              <a:spcAft>
                <a:spcPts val="0"/>
              </a:spcAft>
              <a:buSzPct val="66666"/>
              <a:buNone/>
            </a:pPr>
            <a:r>
              <a:rPr lang="en-US" sz="2700" b="1"/>
              <a:t>A</a:t>
            </a:r>
            <a:r>
              <a:rPr lang="en-US" sz="27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ACEM 2025-2026 Highlights:</a:t>
            </a:r>
            <a:endParaRPr sz="27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457200" lvl="0" indent="-341788" algn="l" rtl="0">
              <a:lnSpc>
                <a:spcPct val="115000"/>
              </a:lnSpc>
              <a:spcBef>
                <a:spcPts val="700"/>
              </a:spcBef>
              <a:spcAft>
                <a:spcPts val="0"/>
              </a:spcAft>
              <a:buSzPct val="100000"/>
              <a:buChar char="•"/>
            </a:pPr>
            <a:r>
              <a:rPr lang="en-US" sz="23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Highest membership in history, reaching </a:t>
            </a:r>
            <a:r>
              <a:rPr lang="en-US" sz="2300" b="1">
                <a:solidFill>
                  <a:srgbClr val="C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201 members</a:t>
            </a:r>
            <a:r>
              <a:rPr lang="en-US" sz="23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in December 2025 (compared to 190 in December 2024)</a:t>
            </a:r>
            <a:endParaRPr sz="23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endParaRPr>
          </a:p>
          <a:p>
            <a:pPr marL="457200" lvl="0" indent="-341788" algn="l" rtl="0">
              <a:lnSpc>
                <a:spcPct val="115000"/>
              </a:lnSpc>
              <a:spcBef>
                <a:spcPts val="700"/>
              </a:spcBef>
              <a:spcAft>
                <a:spcPts val="0"/>
              </a:spcAft>
              <a:buSzPct val="100000"/>
              <a:buChar char="•"/>
            </a:pPr>
            <a:r>
              <a:rPr lang="en-US" sz="23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AACEM launched a member attestation form to gain a clearer understanding of the depth and composition of our membership</a:t>
            </a:r>
            <a:endParaRPr sz="23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endParaRPr>
          </a:p>
          <a:p>
            <a:pPr marL="457200" lvl="0" indent="-341788" algn="l" rtl="0">
              <a:lnSpc>
                <a:spcPct val="115000"/>
              </a:lnSpc>
              <a:spcBef>
                <a:spcPts val="0"/>
              </a:spcBef>
              <a:spcAft>
                <a:spcPts val="0"/>
              </a:spcAft>
              <a:buSzPct val="100000"/>
              <a:buChar char="•"/>
            </a:pPr>
            <a:r>
              <a:rPr lang="en-US" sz="23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AACEM is launching now the new Culture and Belonging Workgroup and Emeritus Task Force</a:t>
            </a:r>
            <a:endParaRPr sz="23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endParaRPr>
          </a:p>
          <a:p>
            <a:pPr marL="457200" lvl="0" indent="-341788" algn="l" rtl="0">
              <a:lnSpc>
                <a:spcPct val="115000"/>
              </a:lnSpc>
              <a:spcBef>
                <a:spcPts val="0"/>
              </a:spcBef>
              <a:spcAft>
                <a:spcPts val="0"/>
              </a:spcAft>
              <a:buSzPct val="100000"/>
              <a:buChar char="•"/>
            </a:pPr>
            <a:r>
              <a:rPr lang="en-US" sz="23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AACEM advanced research and career development through a generous $500k gift to the SAEM Foundation</a:t>
            </a:r>
            <a:r>
              <a:rPr lang="en-US" sz="23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  </a:t>
            </a:r>
            <a:endParaRPr sz="23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endParaRPr>
          </a:p>
          <a:p>
            <a:pPr marL="457200" lvl="0" indent="0" algn="l" rtl="0">
              <a:lnSpc>
                <a:spcPct val="115000"/>
              </a:lnSpc>
              <a:spcBef>
                <a:spcPts val="0"/>
              </a:spcBef>
              <a:spcAft>
                <a:spcPts val="0"/>
              </a:spcAft>
              <a:buNone/>
            </a:pPr>
            <a:endParaRPr sz="2300"/>
          </a:p>
          <a:p>
            <a:pPr marL="457200" lvl="0" indent="0" algn="l" rtl="0">
              <a:lnSpc>
                <a:spcPct val="115000"/>
              </a:lnSpc>
              <a:spcBef>
                <a:spcPts val="0"/>
              </a:spcBef>
              <a:spcAft>
                <a:spcPts val="0"/>
              </a:spcAft>
              <a:buSzPct val="78260"/>
              <a:buNone/>
            </a:pPr>
            <a:endParaRPr sz="23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26b6ce91979_0_342"/>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3000"/>
              <a:t>AACEM Collaborations </a:t>
            </a:r>
            <a:endParaRPr sz="3000"/>
          </a:p>
        </p:txBody>
      </p:sp>
      <p:sp>
        <p:nvSpPr>
          <p:cNvPr id="209" name="Google Shape;209;g26b6ce91979_0_342"/>
          <p:cNvSpPr txBox="1">
            <a:spLocks noGrp="1"/>
          </p:cNvSpPr>
          <p:nvPr>
            <p:ph type="body" idx="1"/>
          </p:nvPr>
        </p:nvSpPr>
        <p:spPr>
          <a:xfrm>
            <a:off x="457200" y="1200150"/>
            <a:ext cx="8052000" cy="3394500"/>
          </a:xfrm>
          <a:prstGeom prst="rect">
            <a:avLst/>
          </a:prstGeom>
          <a:noFill/>
          <a:ln>
            <a:noFill/>
          </a:ln>
        </p:spPr>
        <p:txBody>
          <a:bodyPr spcFirstLastPara="1" wrap="square" lIns="91425" tIns="45700" rIns="91425" bIns="45700" anchor="t" anchorCtr="0">
            <a:normAutofit fontScale="62500" lnSpcReduction="20000"/>
          </a:bodyPr>
          <a:lstStyle/>
          <a:p>
            <a:pPr marL="457200" lvl="0" indent="-323850" algn="l" rtl="0">
              <a:lnSpc>
                <a:spcPct val="115000"/>
              </a:lnSpc>
              <a:spcBef>
                <a:spcPts val="700"/>
              </a:spcBef>
              <a:spcAft>
                <a:spcPts val="0"/>
              </a:spcAft>
              <a:buSzPct val="100000"/>
              <a:buChar char="•"/>
            </a:pPr>
            <a:r>
              <a:rPr lang="en-US" sz="2400"/>
              <a:t>AACEM Regularly collaborates with SAEM, AAEM, ABEM, ACEP, ACOEP, CORD, EMRA and SAEM-RAMS</a:t>
            </a:r>
            <a:endParaRPr sz="2400"/>
          </a:p>
          <a:p>
            <a:pPr marL="457200" lvl="0" indent="-323850" algn="l" rtl="0">
              <a:lnSpc>
                <a:spcPct val="115000"/>
              </a:lnSpc>
              <a:spcBef>
                <a:spcPts val="0"/>
              </a:spcBef>
              <a:spcAft>
                <a:spcPts val="0"/>
              </a:spcAft>
              <a:buSzPct val="100000"/>
              <a:buChar char="•"/>
            </a:pPr>
            <a:r>
              <a:rPr lang="en-US" sz="2400"/>
              <a:t>Service on the SAEM Board of Directors (Chair Rep: AACEM Past President)</a:t>
            </a:r>
            <a:endParaRPr sz="2400"/>
          </a:p>
          <a:p>
            <a:pPr marL="457200" lvl="0" indent="-323850" algn="l" rtl="0">
              <a:lnSpc>
                <a:spcPct val="115000"/>
              </a:lnSpc>
              <a:spcBef>
                <a:spcPts val="0"/>
              </a:spcBef>
              <a:spcAft>
                <a:spcPts val="0"/>
              </a:spcAft>
              <a:buSzPct val="100000"/>
              <a:buChar char="•"/>
            </a:pPr>
            <a:r>
              <a:rPr lang="en-US" sz="2400"/>
              <a:t>AAAEM/AACEM Benchmark Committee </a:t>
            </a:r>
            <a:endParaRPr sz="2400"/>
          </a:p>
          <a:p>
            <a:pPr marL="457200" lvl="0" indent="-323850" algn="l" rtl="0">
              <a:lnSpc>
                <a:spcPct val="115000"/>
              </a:lnSpc>
              <a:spcBef>
                <a:spcPts val="0"/>
              </a:spcBef>
              <a:spcAft>
                <a:spcPts val="0"/>
              </a:spcAft>
              <a:buSzPct val="100000"/>
              <a:buChar char="•"/>
            </a:pPr>
            <a:r>
              <a:rPr lang="en-US" sz="2400"/>
              <a:t>SAEM CEO Search Task Force </a:t>
            </a:r>
            <a:endParaRPr sz="2400"/>
          </a:p>
          <a:p>
            <a:pPr marL="457200" lvl="0" indent="-323850" algn="l" rtl="0">
              <a:lnSpc>
                <a:spcPct val="115000"/>
              </a:lnSpc>
              <a:spcBef>
                <a:spcPts val="0"/>
              </a:spcBef>
              <a:spcAft>
                <a:spcPts val="0"/>
              </a:spcAft>
              <a:buSzPct val="100000"/>
              <a:buChar char="•"/>
            </a:pPr>
            <a:r>
              <a:rPr lang="en-US" sz="2400"/>
              <a:t>CORD-led EM Match Taskforce</a:t>
            </a:r>
            <a:endParaRPr sz="2400"/>
          </a:p>
          <a:p>
            <a:pPr marL="457200" lvl="0" indent="-323850" algn="l" rtl="0">
              <a:lnSpc>
                <a:spcPct val="115000"/>
              </a:lnSpc>
              <a:spcBef>
                <a:spcPts val="0"/>
              </a:spcBef>
              <a:spcAft>
                <a:spcPts val="0"/>
              </a:spcAft>
              <a:buSzPct val="100000"/>
              <a:buChar char="•"/>
            </a:pPr>
            <a:r>
              <a:rPr lang="en-US" sz="2400"/>
              <a:t>ACEP-led All EM AI Task Force </a:t>
            </a:r>
            <a:endParaRPr sz="2400"/>
          </a:p>
          <a:p>
            <a:pPr marL="457200" lvl="0" indent="-323850" algn="l" rtl="0">
              <a:lnSpc>
                <a:spcPct val="115000"/>
              </a:lnSpc>
              <a:spcBef>
                <a:spcPts val="0"/>
              </a:spcBef>
              <a:spcAft>
                <a:spcPts val="0"/>
              </a:spcAft>
              <a:buSzPct val="100000"/>
              <a:buChar char="•"/>
            </a:pPr>
            <a:r>
              <a:rPr lang="en-US" sz="2400"/>
              <a:t>SAEM-led ACGME Task Force</a:t>
            </a:r>
            <a:endParaRPr sz="2400"/>
          </a:p>
          <a:p>
            <a:pPr marL="457200" lvl="0" indent="-323850" algn="l" rtl="0">
              <a:lnSpc>
                <a:spcPct val="115000"/>
              </a:lnSpc>
              <a:spcBef>
                <a:spcPts val="0"/>
              </a:spcBef>
              <a:spcAft>
                <a:spcPts val="0"/>
              </a:spcAft>
              <a:buSzPct val="100000"/>
              <a:buChar char="•"/>
            </a:pPr>
            <a:r>
              <a:rPr lang="en-US" sz="2400"/>
              <a:t>ABEM-led All-EM Collaborative Task Force</a:t>
            </a:r>
            <a:endParaRPr sz="2400"/>
          </a:p>
          <a:p>
            <a:pPr marL="457200" lvl="0" indent="-323850" algn="l" rtl="0">
              <a:lnSpc>
                <a:spcPct val="115000"/>
              </a:lnSpc>
              <a:spcBef>
                <a:spcPts val="0"/>
              </a:spcBef>
              <a:spcAft>
                <a:spcPts val="0"/>
              </a:spcAft>
              <a:buSzPct val="100000"/>
              <a:buChar char="•"/>
            </a:pPr>
            <a:r>
              <a:rPr lang="en-US" sz="2400"/>
              <a:t>Association of American Medical Colleges (CFAS)</a:t>
            </a:r>
            <a:endParaRPr sz="2400"/>
          </a:p>
          <a:p>
            <a:pPr marL="457200" lvl="0" indent="-323850" algn="l" rtl="0">
              <a:lnSpc>
                <a:spcPct val="115000"/>
              </a:lnSpc>
              <a:spcBef>
                <a:spcPts val="0"/>
              </a:spcBef>
              <a:spcAft>
                <a:spcPts val="0"/>
              </a:spcAft>
              <a:buSzPct val="100000"/>
              <a:buChar char="•"/>
            </a:pPr>
            <a:r>
              <a:rPr lang="en-US" sz="2400"/>
              <a:t>American College of Emergency Physicians (ACEP) Council</a:t>
            </a:r>
            <a:endParaRPr sz="2400"/>
          </a:p>
          <a:p>
            <a:pPr marL="457200" lvl="0" indent="-323850" algn="l" rtl="0">
              <a:lnSpc>
                <a:spcPct val="115000"/>
              </a:lnSpc>
              <a:spcBef>
                <a:spcPts val="0"/>
              </a:spcBef>
              <a:spcAft>
                <a:spcPts val="0"/>
              </a:spcAft>
              <a:buSzPct val="100000"/>
              <a:buChar char="•"/>
            </a:pPr>
            <a:r>
              <a:rPr lang="en-US" sz="2400"/>
              <a:t>ACEP Unscheduled Procedural Sedation and Analgesia Guideline Writing Group</a:t>
            </a:r>
            <a:endParaRPr sz="2400"/>
          </a:p>
          <a:p>
            <a:pPr marL="457200" lvl="0" indent="-323850" algn="l" rtl="0">
              <a:lnSpc>
                <a:spcPct val="115000"/>
              </a:lnSpc>
              <a:spcBef>
                <a:spcPts val="0"/>
              </a:spcBef>
              <a:spcAft>
                <a:spcPts val="0"/>
              </a:spcAft>
              <a:buSzPct val="100000"/>
              <a:buChar char="•"/>
            </a:pPr>
            <a:r>
              <a:rPr lang="en-US" sz="2400"/>
              <a:t>Coalition on Psychiatric Emergencies (CPE)</a:t>
            </a:r>
            <a:endParaRPr sz="2400"/>
          </a:p>
          <a:p>
            <a:pPr marL="457200" lvl="0" indent="-323850" algn="l" rtl="0">
              <a:lnSpc>
                <a:spcPct val="115000"/>
              </a:lnSpc>
              <a:spcBef>
                <a:spcPts val="0"/>
              </a:spcBef>
              <a:spcAft>
                <a:spcPts val="0"/>
              </a:spcAft>
              <a:buSzPct val="100000"/>
              <a:buChar char="•"/>
            </a:pPr>
            <a:r>
              <a:rPr lang="en-US" sz="2400"/>
              <a:t>ABEM’s Coalition of Board-Certified Emergency Physicians (COBCEP)</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26b6ce91979_0_327"/>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3000"/>
              <a:t>Call for Committees/Workgroups</a:t>
            </a:r>
            <a:endParaRPr sz="3000"/>
          </a:p>
        </p:txBody>
      </p:sp>
      <p:sp>
        <p:nvSpPr>
          <p:cNvPr id="215" name="Google Shape;215;g26b6ce91979_0_327"/>
          <p:cNvSpPr txBox="1">
            <a:spLocks noGrp="1"/>
          </p:cNvSpPr>
          <p:nvPr>
            <p:ph type="body" idx="1"/>
          </p:nvPr>
        </p:nvSpPr>
        <p:spPr>
          <a:xfrm>
            <a:off x="331175" y="1200150"/>
            <a:ext cx="5887800" cy="33945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00000"/>
              </a:lnSpc>
              <a:spcBef>
                <a:spcPts val="360"/>
              </a:spcBef>
              <a:spcAft>
                <a:spcPts val="0"/>
              </a:spcAft>
              <a:buSzPct val="56250"/>
              <a:buNone/>
            </a:pPr>
            <a:r>
              <a:rPr lang="en-US" b="1"/>
              <a:t>Committee/Workgroups for 2026-2027</a:t>
            </a:r>
            <a:endParaRPr b="1"/>
          </a:p>
          <a:p>
            <a:pPr marL="457200" lvl="0" indent="0" algn="l" rtl="0">
              <a:lnSpc>
                <a:spcPct val="100000"/>
              </a:lnSpc>
              <a:spcBef>
                <a:spcPts val="360"/>
              </a:spcBef>
              <a:spcAft>
                <a:spcPts val="0"/>
              </a:spcAft>
              <a:buSzPct val="66176"/>
              <a:buNone/>
            </a:pPr>
            <a:endParaRPr/>
          </a:p>
          <a:p>
            <a:pPr marL="457200" lvl="0" indent="-300036" algn="l" rtl="0">
              <a:lnSpc>
                <a:spcPct val="100000"/>
              </a:lnSpc>
              <a:spcBef>
                <a:spcPts val="360"/>
              </a:spcBef>
              <a:spcAft>
                <a:spcPts val="0"/>
              </a:spcAft>
              <a:buSzPct val="56250"/>
              <a:buChar char="•"/>
            </a:pPr>
            <a:r>
              <a:rPr lang="en-US"/>
              <a:t>Membership Committee</a:t>
            </a:r>
            <a:endParaRPr/>
          </a:p>
          <a:p>
            <a:pPr marL="457200" lvl="0" indent="0" algn="l" rtl="0">
              <a:lnSpc>
                <a:spcPct val="100000"/>
              </a:lnSpc>
              <a:spcBef>
                <a:spcPts val="0"/>
              </a:spcBef>
              <a:spcAft>
                <a:spcPts val="0"/>
              </a:spcAft>
              <a:buSzPct val="66176"/>
              <a:buNone/>
            </a:pPr>
            <a:endParaRPr/>
          </a:p>
          <a:p>
            <a:pPr marL="457200" lvl="0" indent="-300036" algn="l" rtl="0">
              <a:lnSpc>
                <a:spcPct val="100000"/>
              </a:lnSpc>
              <a:spcBef>
                <a:spcPts val="0"/>
              </a:spcBef>
              <a:spcAft>
                <a:spcPts val="0"/>
              </a:spcAft>
              <a:buSzPct val="56250"/>
              <a:buChar char="•"/>
            </a:pPr>
            <a:r>
              <a:rPr lang="en-US"/>
              <a:t>Leader Development Workgroup</a:t>
            </a:r>
            <a:endParaRPr/>
          </a:p>
          <a:p>
            <a:pPr marL="457200" lvl="0" indent="0" algn="l" rtl="0">
              <a:lnSpc>
                <a:spcPct val="100000"/>
              </a:lnSpc>
              <a:spcBef>
                <a:spcPts val="0"/>
              </a:spcBef>
              <a:spcAft>
                <a:spcPts val="0"/>
              </a:spcAft>
              <a:buSzPct val="66176"/>
              <a:buNone/>
            </a:pPr>
            <a:endParaRPr/>
          </a:p>
          <a:p>
            <a:pPr marL="457200" lvl="0" indent="-300037" algn="l" rtl="0">
              <a:lnSpc>
                <a:spcPct val="100000"/>
              </a:lnSpc>
              <a:spcBef>
                <a:spcPts val="0"/>
              </a:spcBef>
              <a:spcAft>
                <a:spcPts val="0"/>
              </a:spcAft>
              <a:buSzPct val="56250"/>
              <a:buChar char="•"/>
            </a:pPr>
            <a:r>
              <a:rPr lang="en-US"/>
              <a:t>Innovations Workgroup </a:t>
            </a:r>
            <a:endParaRPr/>
          </a:p>
          <a:p>
            <a:pPr marL="457200" lvl="0" indent="0" algn="l" rtl="0">
              <a:lnSpc>
                <a:spcPct val="100000"/>
              </a:lnSpc>
              <a:spcBef>
                <a:spcPts val="0"/>
              </a:spcBef>
              <a:spcAft>
                <a:spcPts val="0"/>
              </a:spcAft>
              <a:buSzPct val="66176"/>
              <a:buNone/>
            </a:pPr>
            <a:endParaRPr/>
          </a:p>
          <a:p>
            <a:pPr marL="457200" lvl="0" indent="-300036" algn="l" rtl="0">
              <a:lnSpc>
                <a:spcPct val="100000"/>
              </a:lnSpc>
              <a:spcBef>
                <a:spcPts val="0"/>
              </a:spcBef>
              <a:spcAft>
                <a:spcPts val="0"/>
              </a:spcAft>
              <a:buSzPct val="56250"/>
              <a:buChar char="•"/>
            </a:pPr>
            <a:r>
              <a:rPr lang="en-US"/>
              <a:t>Research Workgroup</a:t>
            </a:r>
            <a:endParaRPr/>
          </a:p>
          <a:p>
            <a:pPr marL="457200" lvl="0" indent="0" algn="l" rtl="0">
              <a:lnSpc>
                <a:spcPct val="100000"/>
              </a:lnSpc>
              <a:spcBef>
                <a:spcPts val="0"/>
              </a:spcBef>
              <a:spcAft>
                <a:spcPts val="0"/>
              </a:spcAft>
              <a:buNone/>
            </a:pPr>
            <a:endParaRPr/>
          </a:p>
          <a:p>
            <a:pPr marL="457200" lvl="0" indent="-300036" algn="l" rtl="0">
              <a:lnSpc>
                <a:spcPct val="100000"/>
              </a:lnSpc>
              <a:spcBef>
                <a:spcPts val="0"/>
              </a:spcBef>
              <a:spcAft>
                <a:spcPts val="0"/>
              </a:spcAft>
              <a:buSzPct val="56250"/>
              <a:buChar char="•"/>
            </a:pPr>
            <a:r>
              <a:rPr lang="en-US" b="1">
                <a:solidFill>
                  <a:srgbClr val="C00000"/>
                </a:solidFill>
              </a:rPr>
              <a:t>New!</a:t>
            </a:r>
            <a:r>
              <a:rPr lang="en-US"/>
              <a:t> Culture and Belonging Workgroup</a:t>
            </a:r>
            <a:endParaRPr/>
          </a:p>
          <a:p>
            <a:pPr marL="0" lvl="0" indent="0" algn="l" rtl="0">
              <a:lnSpc>
                <a:spcPct val="100000"/>
              </a:lnSpc>
              <a:spcBef>
                <a:spcPts val="360"/>
              </a:spcBef>
              <a:spcAft>
                <a:spcPts val="0"/>
              </a:spcAft>
              <a:buSzPct val="56250"/>
              <a:buNone/>
            </a:pPr>
            <a:endParaRPr/>
          </a:p>
        </p:txBody>
      </p:sp>
      <p:sp>
        <p:nvSpPr>
          <p:cNvPr id="216" name="Google Shape;216;g26b6ce91979_0_327"/>
          <p:cNvSpPr txBox="1"/>
          <p:nvPr/>
        </p:nvSpPr>
        <p:spPr>
          <a:xfrm>
            <a:off x="5368925" y="1167469"/>
            <a:ext cx="2322600" cy="53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980000"/>
                </a:solidFill>
                <a:latin typeface="Calibri"/>
                <a:ea typeface="Calibri"/>
                <a:cs typeface="Calibri"/>
                <a:sym typeface="Calibri"/>
              </a:rPr>
              <a:t>Apply Now!</a:t>
            </a:r>
            <a:endParaRPr sz="3200" b="1" i="0" u="none" strike="noStrike" cap="none">
              <a:solidFill>
                <a:srgbClr val="980000"/>
              </a:solidFill>
              <a:latin typeface="Calibri"/>
              <a:ea typeface="Calibri"/>
              <a:cs typeface="Calibri"/>
              <a:sym typeface="Calibri"/>
            </a:endParaRPr>
          </a:p>
        </p:txBody>
      </p:sp>
      <p:pic>
        <p:nvPicPr>
          <p:cNvPr id="217" name="Google Shape;217;g26b6ce91979_0_327"/>
          <p:cNvPicPr preferRelativeResize="0"/>
          <p:nvPr/>
        </p:nvPicPr>
        <p:blipFill>
          <a:blip r:embed="rId3">
            <a:alphaModFix/>
          </a:blip>
          <a:stretch>
            <a:fillRect/>
          </a:stretch>
        </p:blipFill>
        <p:spPr>
          <a:xfrm>
            <a:off x="5311025" y="1891425"/>
            <a:ext cx="2438400" cy="2438400"/>
          </a:xfrm>
          <a:prstGeom prst="rect">
            <a:avLst/>
          </a:prstGeom>
          <a:noFill/>
          <a:ln>
            <a:noFill/>
          </a:ln>
        </p:spPr>
      </p:pic>
      <p:sp>
        <p:nvSpPr>
          <p:cNvPr id="218" name="Google Shape;218;g26b6ce91979_0_327"/>
          <p:cNvSpPr txBox="1"/>
          <p:nvPr/>
        </p:nvSpPr>
        <p:spPr>
          <a:xfrm>
            <a:off x="1405475" y="567275"/>
            <a:ext cx="4876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26b6ce91979_0_332"/>
          <p:cNvSpPr txBox="1">
            <a:spLocks noGrp="1"/>
          </p:cNvSpPr>
          <p:nvPr>
            <p:ph type="title"/>
          </p:nvPr>
        </p:nvSpPr>
        <p:spPr>
          <a:xfrm>
            <a:off x="457200" y="118331"/>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3000"/>
              <a:t>Chair Mentorship Program</a:t>
            </a:r>
            <a:endParaRPr sz="3000"/>
          </a:p>
        </p:txBody>
      </p:sp>
      <p:sp>
        <p:nvSpPr>
          <p:cNvPr id="224" name="Google Shape;224;g26b6ce91979_0_332"/>
          <p:cNvSpPr txBox="1">
            <a:spLocks noGrp="1"/>
          </p:cNvSpPr>
          <p:nvPr>
            <p:ph type="body" idx="1"/>
          </p:nvPr>
        </p:nvSpPr>
        <p:spPr>
          <a:xfrm>
            <a:off x="457200" y="1200150"/>
            <a:ext cx="8052000" cy="33945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5000"/>
              </a:lnSpc>
              <a:spcBef>
                <a:spcPts val="600"/>
              </a:spcBef>
              <a:spcAft>
                <a:spcPts val="0"/>
              </a:spcAft>
              <a:buSzPts val="1800"/>
              <a:buNone/>
            </a:pPr>
            <a:r>
              <a:rPr lang="en-US" sz="1600" b="1"/>
              <a:t>PURPOSE:</a:t>
            </a:r>
            <a:endParaRPr sz="1600" b="1"/>
          </a:p>
          <a:p>
            <a:pPr marL="457200" lvl="0" indent="-330200" algn="l" rtl="0">
              <a:lnSpc>
                <a:spcPct val="115000"/>
              </a:lnSpc>
              <a:spcBef>
                <a:spcPts val="600"/>
              </a:spcBef>
              <a:spcAft>
                <a:spcPts val="0"/>
              </a:spcAft>
              <a:buSzPts val="1600"/>
              <a:buChar char="•"/>
            </a:pPr>
            <a:r>
              <a:rPr lang="en-US" sz="1600"/>
              <a:t>Provide a resource for newly appointed chairs of academic departments of emergency medicine</a:t>
            </a:r>
            <a:endParaRPr sz="1600"/>
          </a:p>
          <a:p>
            <a:pPr marL="457200" lvl="0" indent="-330200" algn="l" rtl="0">
              <a:lnSpc>
                <a:spcPct val="115000"/>
              </a:lnSpc>
              <a:spcBef>
                <a:spcPts val="0"/>
              </a:spcBef>
              <a:spcAft>
                <a:spcPts val="0"/>
              </a:spcAft>
              <a:buSzPts val="1600"/>
              <a:buChar char="•"/>
            </a:pPr>
            <a:r>
              <a:rPr lang="en-US" sz="1600"/>
              <a:t>Provide an opportunity for established chairs to share their knowledge, insights, and experiences with developing chairs</a:t>
            </a:r>
            <a:endParaRPr sz="1600"/>
          </a:p>
          <a:p>
            <a:pPr marL="457200" lvl="0" indent="-330200" algn="l" rtl="0">
              <a:lnSpc>
                <a:spcPct val="115000"/>
              </a:lnSpc>
              <a:spcBef>
                <a:spcPts val="0"/>
              </a:spcBef>
              <a:spcAft>
                <a:spcPts val="0"/>
              </a:spcAft>
              <a:buSzPts val="1600"/>
              <a:buChar char="•"/>
            </a:pPr>
            <a:r>
              <a:rPr lang="en-US" sz="1600"/>
              <a:t>Enhance networking among new and established members of the Association</a:t>
            </a:r>
            <a:endParaRPr sz="1600"/>
          </a:p>
          <a:p>
            <a:pPr marL="457200" lvl="0" indent="-330200" algn="l" rtl="0">
              <a:lnSpc>
                <a:spcPct val="115000"/>
              </a:lnSpc>
              <a:spcBef>
                <a:spcPts val="0"/>
              </a:spcBef>
              <a:spcAft>
                <a:spcPts val="0"/>
              </a:spcAft>
              <a:buSzPts val="1600"/>
              <a:buChar char="•"/>
            </a:pPr>
            <a:r>
              <a:rPr lang="en-US" sz="1600"/>
              <a:t>Facilitate an on-site visit of either ($1,500 travel stipend provided by AACEM)</a:t>
            </a:r>
            <a:endParaRPr sz="1600"/>
          </a:p>
          <a:p>
            <a:pPr marL="914400" lvl="1" indent="-330200" algn="l" rtl="0">
              <a:lnSpc>
                <a:spcPct val="115000"/>
              </a:lnSpc>
              <a:spcBef>
                <a:spcPts val="0"/>
              </a:spcBef>
              <a:spcAft>
                <a:spcPts val="0"/>
              </a:spcAft>
              <a:buSzPts val="1600"/>
              <a:buChar char="–"/>
            </a:pPr>
            <a:r>
              <a:rPr lang="en-US" sz="1600"/>
              <a:t>The mentor to the new chair's program, or</a:t>
            </a:r>
            <a:endParaRPr sz="1600"/>
          </a:p>
          <a:p>
            <a:pPr marL="914400" lvl="1" indent="-330200" algn="l" rtl="0">
              <a:lnSpc>
                <a:spcPct val="115000"/>
              </a:lnSpc>
              <a:spcBef>
                <a:spcPts val="0"/>
              </a:spcBef>
              <a:spcAft>
                <a:spcPts val="0"/>
              </a:spcAft>
              <a:buSzPts val="1600"/>
              <a:buChar char="–"/>
            </a:pPr>
            <a:r>
              <a:rPr lang="en-US" sz="1600"/>
              <a:t>The new chair to the mentor's program</a:t>
            </a:r>
            <a:endParaRPr sz="1600"/>
          </a:p>
          <a:p>
            <a:pPr marL="0" lvl="0" indent="0" algn="ctr" rtl="0">
              <a:lnSpc>
                <a:spcPct val="100000"/>
              </a:lnSpc>
              <a:spcBef>
                <a:spcPts val="360"/>
              </a:spcBef>
              <a:spcAft>
                <a:spcPts val="0"/>
              </a:spcAft>
              <a:buSzPts val="1800"/>
              <a:buNone/>
            </a:pPr>
            <a:endParaRPr sz="1600" b="1">
              <a:solidFill>
                <a:schemeClr val="hlink"/>
              </a:solidFill>
            </a:endParaRPr>
          </a:p>
          <a:p>
            <a:pPr marL="0" lvl="0" indent="0" algn="l" rtl="0">
              <a:lnSpc>
                <a:spcPct val="100000"/>
              </a:lnSpc>
              <a:spcBef>
                <a:spcPts val="360"/>
              </a:spcBef>
              <a:spcAft>
                <a:spcPts val="0"/>
              </a:spcAft>
              <a:buSzPts val="1800"/>
              <a:buNone/>
            </a:pPr>
            <a:endParaRPr sz="1600" b="1">
              <a:solidFill>
                <a:srgbClr val="FF0000"/>
              </a:solidFill>
            </a:endParaRPr>
          </a:p>
          <a:p>
            <a:pPr marL="0" lvl="0" indent="0" algn="l" rtl="0">
              <a:lnSpc>
                <a:spcPct val="100000"/>
              </a:lnSpc>
              <a:spcBef>
                <a:spcPts val="360"/>
              </a:spcBef>
              <a:spcAft>
                <a:spcPts val="0"/>
              </a:spcAft>
              <a:buSzPts val="1800"/>
              <a:buNone/>
            </a:pPr>
            <a:r>
              <a:rPr lang="en-US" sz="1600" b="1">
                <a:solidFill>
                  <a:srgbClr val="C00000"/>
                </a:solidFill>
              </a:rPr>
              <a:t>Mentee Eligibility:</a:t>
            </a:r>
            <a:r>
              <a:rPr lang="en-US" sz="1600"/>
              <a:t> Any AACEM active/full or associate member in good standing who is within 18 months of assuming a chair position may apply to be a mentee. Email </a:t>
            </a:r>
            <a:r>
              <a:rPr lang="en-US" sz="1600" u="sng">
                <a:solidFill>
                  <a:schemeClr val="hlink"/>
                </a:solidFill>
                <a:hlinkClick r:id="rId3"/>
              </a:rPr>
              <a:t>aacem@saem.org</a:t>
            </a:r>
            <a:r>
              <a:rPr lang="en-US" sz="1600"/>
              <a:t> for more information! </a:t>
            </a:r>
            <a:endParaRPr/>
          </a:p>
        </p:txBody>
      </p:sp>
    </p:spTree>
  </p:cSld>
  <p:clrMapOvr>
    <a:masterClrMapping/>
  </p:clrMapOvr>
</p:sld>
</file>

<file path=ppt/theme/theme1.xml><?xml version="1.0" encoding="utf-8"?>
<a:theme xmlns:a="http://schemas.openxmlformats.org/drawingml/2006/main" name="AACEM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1488</Words>
  <Application>Microsoft Macintosh PowerPoint</Application>
  <PresentationFormat>On-screen Show (16:9)</PresentationFormat>
  <Paragraphs>270</Paragraphs>
  <Slides>34</Slides>
  <Notes>33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34</vt:i4>
      </vt:variant>
    </vt:vector>
  </HeadingPairs>
  <TitlesOfParts>
    <vt:vector size="39" baseType="lpstr">
      <vt:lpstr>Calibri</vt:lpstr>
      <vt:lpstr>Roboto</vt:lpstr>
      <vt:lpstr>Arial</vt:lpstr>
      <vt:lpstr>AACEM PowerPoint Template</vt:lpstr>
      <vt:lpstr>Office Theme</vt:lpstr>
      <vt:lpstr>AACEM Executive Committee Update </vt:lpstr>
      <vt:lpstr>Welcome from Your Executive Committee</vt:lpstr>
      <vt:lpstr>Mission and Values</vt:lpstr>
      <vt:lpstr>Vision and Pillars</vt:lpstr>
      <vt:lpstr>AACEM Funding</vt:lpstr>
      <vt:lpstr>AACEM 2025-2026 Internal Highlights</vt:lpstr>
      <vt:lpstr>AACEM Collaborations </vt:lpstr>
      <vt:lpstr>Call for Committees/Workgroups</vt:lpstr>
      <vt:lpstr>Chair Mentorship Program</vt:lpstr>
      <vt:lpstr>2027 AACEM/AAAEM Retreat </vt:lpstr>
      <vt:lpstr>Vice Chair Request </vt:lpstr>
      <vt:lpstr>Vice Chair Request </vt:lpstr>
      <vt:lpstr>SAEM Consultation Services </vt:lpstr>
      <vt:lpstr>AACEM Events at SAEM26</vt:lpstr>
      <vt:lpstr>Residency and Fellowship Fair</vt:lpstr>
      <vt:lpstr>AACEM Medical Student Group Initiative</vt:lpstr>
      <vt:lpstr>AACEM Medical Student Group Initiative</vt:lpstr>
      <vt:lpstr>Thank You!  </vt:lpstr>
      <vt:lpstr>Research Workgroup Report </vt:lpstr>
      <vt:lpstr>PowerPoint Presentation</vt:lpstr>
      <vt:lpstr>AACEM Dashboard To Monitor Progress Toward 2030 Goals</vt:lpstr>
      <vt:lpstr>PowerPoint Presentation</vt:lpstr>
      <vt:lpstr>Active EM NIH Clinician-Scientist Training Awards: 2025</vt:lpstr>
      <vt:lpstr>Innovations Workgroup Report </vt:lpstr>
      <vt:lpstr>Workgroup Accomplishments</vt:lpstr>
      <vt:lpstr>Workgroup Accomplishments</vt:lpstr>
      <vt:lpstr>PowerPoint Presentation</vt:lpstr>
      <vt:lpstr>Membership Committee Report </vt:lpstr>
      <vt:lpstr>Committee Members</vt:lpstr>
      <vt:lpstr>Committee Objectives</vt:lpstr>
      <vt:lpstr>Membership Renewal Attestation</vt:lpstr>
      <vt:lpstr>Membership Renewal Attestation</vt:lpstr>
      <vt:lpstr>Membership Renewal Attestation</vt:lpstr>
      <vt:lpstr>Membership Committee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Megan Schagrin</dc:creator>
  <cp:lastModifiedBy>Melissa McMillian</cp:lastModifiedBy>
  <cp:revision>2</cp:revision>
  <dcterms:created xsi:type="dcterms:W3CDTF">2016-01-28T22:56:32Z</dcterms:created>
  <dcterms:modified xsi:type="dcterms:W3CDTF">2026-03-17T17:59:41Z</dcterms:modified>
</cp:coreProperties>
</file>