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0" r:id="rId3"/>
    <p:sldId id="287" r:id="rId4"/>
    <p:sldId id="293" r:id="rId5"/>
    <p:sldId id="294" r:id="rId6"/>
    <p:sldId id="295" r:id="rId7"/>
    <p:sldId id="296" r:id="rId8"/>
    <p:sldId id="292" r:id="rId9"/>
    <p:sldId id="303" r:id="rId10"/>
    <p:sldId id="304" r:id="rId11"/>
    <p:sldId id="298" r:id="rId12"/>
    <p:sldId id="299" r:id="rId13"/>
    <p:sldId id="301" r:id="rId14"/>
    <p:sldId id="302" r:id="rId15"/>
    <p:sldId id="300" r:id="rId16"/>
    <p:sldId id="297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ejD3r7bI9w62JWjeZ92dxv7FO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2653"/>
  </p:normalViewPr>
  <p:slideViewPr>
    <p:cSldViewPr snapToGrid="0">
      <p:cViewPr varScale="1">
        <p:scale>
          <a:sx n="91" d="100"/>
          <a:sy n="91" d="100"/>
        </p:scale>
        <p:origin x="19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2300141E-4433-A454-4854-4E77924A2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1BFCE247-217A-0AFC-741D-572FFF70B8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10e4ebf1e0_1_0:notes">
            <a:extLst>
              <a:ext uri="{FF2B5EF4-FFF2-40B4-BE49-F238E27FC236}">
                <a16:creationId xmlns:a16="http://schemas.microsoft.com/office/drawing/2014/main" id="{C71B03F1-4AE5-24CB-715A-6C6CEA58F3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994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326A0BD9-26D3-7E6F-65AF-B10289224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41B20DC8-468A-42E9-421A-A4E48041D0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10e4ebf1e0_1_0:notes">
            <a:extLst>
              <a:ext uri="{FF2B5EF4-FFF2-40B4-BE49-F238E27FC236}">
                <a16:creationId xmlns:a16="http://schemas.microsoft.com/office/drawing/2014/main" id="{FDF4C780-9CDF-1032-8063-AA4463A648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/>
              <a:t>Would you like to see more of these from your colleagues</a:t>
            </a:r>
          </a:p>
          <a:p>
            <a:r>
              <a:rPr lang="en-US" sz="1100" dirty="0"/>
              <a:t>Could deliver via lunch ‘n’ learn sessions</a:t>
            </a:r>
          </a:p>
          <a:p>
            <a:r>
              <a:rPr lang="en-US" sz="1100" dirty="0"/>
              <a:t>Provide feedback on retreat survey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15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D38370BA-FB99-7FD3-9FE8-46437DABD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E1D3555C-32A3-34EF-4B00-C17EA2BAAA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10e4ebf1e0_1_0:notes">
            <a:extLst>
              <a:ext uri="{FF2B5EF4-FFF2-40B4-BE49-F238E27FC236}">
                <a16:creationId xmlns:a16="http://schemas.microsoft.com/office/drawing/2014/main" id="{8FDD8DC0-5DF4-AF01-2EDF-0A4FC6E5A1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09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23410DA2-0828-5ED2-EE92-DAC603C10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1488D9F4-262D-C4A5-0998-22D2AA358B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10e4ebf1e0_1_0:notes">
            <a:extLst>
              <a:ext uri="{FF2B5EF4-FFF2-40B4-BE49-F238E27FC236}">
                <a16:creationId xmlns:a16="http://schemas.microsoft.com/office/drawing/2014/main" id="{BBEB2182-114D-D348-0D78-6DE94B2F1D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68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CFC7DB20-905B-E7C3-80FC-E0C35C1CC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003F44C1-24ED-1FF6-50FD-841665868F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10e4ebf1e0_1_0:notes">
            <a:extLst>
              <a:ext uri="{FF2B5EF4-FFF2-40B4-BE49-F238E27FC236}">
                <a16:creationId xmlns:a16="http://schemas.microsoft.com/office/drawing/2014/main" id="{DCE69B6D-9855-92F7-A8A4-B541959289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59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A06A4F0C-94BE-06B3-6DC9-4151FBE00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0DE7EEBC-E8C3-5823-094E-021C7B1CE2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10e4ebf1e0_1_0:notes">
            <a:extLst>
              <a:ext uri="{FF2B5EF4-FFF2-40B4-BE49-F238E27FC236}">
                <a16:creationId xmlns:a16="http://schemas.microsoft.com/office/drawing/2014/main" id="{7125BE9A-C085-8440-4B75-7201C8A8D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02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100329CB-4063-C97A-C102-B3757308C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E3AC2E11-5419-0BB2-6B36-2077530074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10e4ebf1e0_1_0:notes">
            <a:extLst>
              <a:ext uri="{FF2B5EF4-FFF2-40B4-BE49-F238E27FC236}">
                <a16:creationId xmlns:a16="http://schemas.microsoft.com/office/drawing/2014/main" id="{E2B52C84-46F8-CE76-9AE5-257ECABE06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07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618DFF23-CE7D-13B3-7698-2F146055D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64CD2CC6-D9D1-7CC5-B16E-51246C68ED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10e4ebf1e0_1_0:notes">
            <a:extLst>
              <a:ext uri="{FF2B5EF4-FFF2-40B4-BE49-F238E27FC236}">
                <a16:creationId xmlns:a16="http://schemas.microsoft.com/office/drawing/2014/main" id="{2AD3311C-817B-8128-A85E-08688CD138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007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F3812CAD-02C6-D06A-A32C-40DA461AD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08C075FA-CF55-4FC8-82E1-49DA991149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10e4ebf1e0_1_0:notes">
            <a:extLst>
              <a:ext uri="{FF2B5EF4-FFF2-40B4-BE49-F238E27FC236}">
                <a16:creationId xmlns:a16="http://schemas.microsoft.com/office/drawing/2014/main" id="{973814D0-8443-B92D-3AFC-3220F37101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929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3CA7C4E4-F118-29AE-2BF9-3F616D094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E8DE4372-5402-8AA9-A43D-23F203E762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10e4ebf1e0_1_0:notes">
            <a:extLst>
              <a:ext uri="{FF2B5EF4-FFF2-40B4-BE49-F238E27FC236}">
                <a16:creationId xmlns:a16="http://schemas.microsoft.com/office/drawing/2014/main" id="{E54EB779-A082-3ED1-109C-9B329D90B9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80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EMF Title">
  <p:cSld name="SAEMF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7200" y="307413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EMF Pg 2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descr="SAEM Foundation.jpg"/>
          <p:cNvPicPr preferRelativeResize="0"/>
          <p:nvPr/>
        </p:nvPicPr>
        <p:blipFill rotWithShape="1">
          <a:blip r:embed="rId2">
            <a:alphaModFix/>
          </a:blip>
          <a:srcRect b="16650"/>
          <a:stretch/>
        </p:blipFill>
        <p:spPr>
          <a:xfrm>
            <a:off x="0" y="0"/>
            <a:ext cx="9144000" cy="57160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 descr="SAEM Foundation.jpg"/>
          <p:cNvPicPr preferRelativeResize="0"/>
          <p:nvPr/>
        </p:nvPicPr>
        <p:blipFill rotWithShape="1">
          <a:blip r:embed="rId2">
            <a:alphaModFix/>
          </a:blip>
          <a:srcRect b="15878"/>
          <a:stretch/>
        </p:blipFill>
        <p:spPr>
          <a:xfrm>
            <a:off x="0" y="0"/>
            <a:ext cx="9144000" cy="57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 descr="SAEM Foundation.jpg"/>
          <p:cNvPicPr preferRelativeResize="0"/>
          <p:nvPr/>
        </p:nvPicPr>
        <p:blipFill rotWithShape="1">
          <a:blip r:embed="rId2">
            <a:alphaModFix/>
          </a:blip>
          <a:srcRect b="17702"/>
          <a:stretch/>
        </p:blipFill>
        <p:spPr>
          <a:xfrm>
            <a:off x="0" y="0"/>
            <a:ext cx="9144000" cy="564396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 descr="SAEM Foundation.jpg"/>
          <p:cNvPicPr preferRelativeResize="0"/>
          <p:nvPr/>
        </p:nvPicPr>
        <p:blipFill rotWithShape="1">
          <a:blip r:embed="rId2">
            <a:alphaModFix/>
          </a:blip>
          <a:srcRect b="20103"/>
          <a:stretch/>
        </p:blipFill>
        <p:spPr>
          <a:xfrm>
            <a:off x="0" y="0"/>
            <a:ext cx="9144000" cy="547934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 descr="SAEM Foundation.jpg"/>
          <p:cNvPicPr preferRelativeResize="0"/>
          <p:nvPr/>
        </p:nvPicPr>
        <p:blipFill rotWithShape="1">
          <a:blip r:embed="rId2">
            <a:alphaModFix/>
          </a:blip>
          <a:srcRect b="18045"/>
          <a:stretch/>
        </p:blipFill>
        <p:spPr>
          <a:xfrm>
            <a:off x="0" y="0"/>
            <a:ext cx="9144000" cy="562044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0" descr="SAEM Foundation.jpg"/>
          <p:cNvPicPr preferRelativeResize="0"/>
          <p:nvPr/>
        </p:nvPicPr>
        <p:blipFill rotWithShape="1">
          <a:blip r:embed="rId2">
            <a:alphaModFix/>
          </a:blip>
          <a:srcRect b="18731"/>
          <a:stretch/>
        </p:blipFill>
        <p:spPr>
          <a:xfrm>
            <a:off x="0" y="0"/>
            <a:ext cx="9144000" cy="557341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 descr="SAEM Foundation.jpg"/>
          <p:cNvPicPr preferRelativeResize="0"/>
          <p:nvPr/>
        </p:nvPicPr>
        <p:blipFill rotWithShape="1">
          <a:blip r:embed="rId2">
            <a:alphaModFix/>
          </a:blip>
          <a:srcRect b="17357"/>
          <a:stretch/>
        </p:blipFill>
        <p:spPr>
          <a:xfrm>
            <a:off x="0" y="0"/>
            <a:ext cx="9144000" cy="566747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Title 3 AEM.jpg"/>
          <p:cNvPicPr preferRelativeResize="0"/>
          <p:nvPr/>
        </p:nvPicPr>
        <p:blipFill rotWithShape="1">
          <a:blip r:embed="rId10">
            <a:alphaModFix/>
          </a:blip>
          <a:srcRect b="10671"/>
          <a:stretch/>
        </p:blipFill>
        <p:spPr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2" descr="AAAEM.png"/>
          <p:cNvPicPr preferRelativeResize="0"/>
          <p:nvPr/>
        </p:nvPicPr>
        <p:blipFill rotWithShape="1">
          <a:blip r:embed="rId11">
            <a:alphaModFix/>
          </a:blip>
          <a:srcRect t="18212" r="7735" b="21315"/>
          <a:stretch/>
        </p:blipFill>
        <p:spPr>
          <a:xfrm>
            <a:off x="5239431" y="6023400"/>
            <a:ext cx="3928091" cy="8540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ecky.McGowan@cuanschutz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mailto:Kenneth.Taylor@dhha.org" TargetMode="External"/><Relationship Id="rId4" Type="http://schemas.openxmlformats.org/officeDocument/2006/relationships/hyperlink" Target="mailto:Lauren.Tanzer@pennmedicine.upen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457200" y="222334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Tools of the Trade</a:t>
            </a:r>
            <a:endParaRPr dirty="0"/>
          </a:p>
        </p:txBody>
      </p:sp>
      <p:sp>
        <p:nvSpPr>
          <p:cNvPr id="82" name="Google Shape;82;p1"/>
          <p:cNvSpPr txBox="1"/>
          <p:nvPr/>
        </p:nvSpPr>
        <p:spPr>
          <a:xfrm>
            <a:off x="457200" y="4826369"/>
            <a:ext cx="4845375" cy="227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Becky McGowan, MBA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Lauren Tanzer, MBA, MS, PMP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 Taylor, MBA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D600-9885-9E55-44A4-54607100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Hours to Faculty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0ABCA-B0B8-B027-76D8-77122C8BF1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59" t="26289" r="64138" b="5556"/>
          <a:stretch>
            <a:fillRect/>
          </a:stretch>
        </p:blipFill>
        <p:spPr>
          <a:xfrm>
            <a:off x="2785241" y="1589660"/>
            <a:ext cx="6248401" cy="51842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AF6A10-78F3-E1AE-A76C-DEFC30D7468A}"/>
              </a:ext>
            </a:extLst>
          </p:cNvPr>
          <p:cNvSpPr txBox="1"/>
          <p:nvPr/>
        </p:nvSpPr>
        <p:spPr>
          <a:xfrm>
            <a:off x="367862" y="2112579"/>
            <a:ext cx="24173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hours letters are launched each spring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Buydowns added mid-year are assessed in the next schedule block, whenever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6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8B0D6CA2-9C4B-9723-1D82-3DB9335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F4D41AAD-8BDF-7499-BD89-394E3496F4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373" y="842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University of Colorado</a:t>
            </a:r>
            <a:br>
              <a:rPr lang="en-US" sz="3200" dirty="0"/>
            </a:br>
            <a:r>
              <a:rPr lang="en-US" sz="3200" dirty="0"/>
              <a:t>Individual Provider Incentive Dashboard	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F07662-3B72-CB13-FEEF-8103064BA60F}"/>
              </a:ext>
            </a:extLst>
          </p:cNvPr>
          <p:cNvSpPr txBox="1"/>
          <p:nvPr/>
        </p:nvSpPr>
        <p:spPr>
          <a:xfrm>
            <a:off x="451945" y="1387241"/>
            <a:ext cx="77011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Purpose and Need for an Incentive Metric Dashboard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Objective:</a:t>
            </a:r>
            <a:r>
              <a:rPr lang="en-US" dirty="0">
                <a:solidFill>
                  <a:srgbClr val="0070C0"/>
                </a:solidFill>
              </a:rPr>
              <a:t> Improve transparency, engagement, and efficiency in the department incentive plan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5B485-A3FD-447E-E48A-CC802BA14479}"/>
              </a:ext>
            </a:extLst>
          </p:cNvPr>
          <p:cNvSpPr txBox="1"/>
          <p:nvPr/>
        </p:nvSpPr>
        <p:spPr>
          <a:xfrm>
            <a:off x="451945" y="2511539"/>
            <a:ext cx="824011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Department has 7 incentive - multiple performance metrics tracked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”Administrative” data elements are stored in 9 different  sources (Word, Excel, </a:t>
            </a:r>
            <a:r>
              <a:rPr lang="en-US" sz="1800" dirty="0" err="1"/>
              <a:t>MyTip</a:t>
            </a:r>
            <a:r>
              <a:rPr lang="en-US" sz="1800" dirty="0"/>
              <a:t>, </a:t>
            </a:r>
            <a:r>
              <a:rPr lang="en-US" sz="1800" dirty="0" err="1"/>
              <a:t>Airtable</a:t>
            </a:r>
            <a:r>
              <a:rPr lang="en-US" sz="1800" dirty="0"/>
              <a:t>,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Incentive calculations (compiling and validating) required significant manual effort</a:t>
            </a:r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Limited updates - reduced visibility into faculty performance and progress toward incentive goals.</a:t>
            </a:r>
          </a:p>
        </p:txBody>
      </p:sp>
    </p:spTree>
    <p:extLst>
      <p:ext uri="{BB962C8B-B14F-4D97-AF65-F5344CB8AC3E}">
        <p14:creationId xmlns:p14="http://schemas.microsoft.com/office/powerpoint/2010/main" val="72523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7;g210e4ebf1e0_1_0">
            <a:extLst>
              <a:ext uri="{FF2B5EF4-FFF2-40B4-BE49-F238E27FC236}">
                <a16:creationId xmlns:a16="http://schemas.microsoft.com/office/drawing/2014/main" id="{44BE3E12-D967-B9C2-704D-974657558572}"/>
              </a:ext>
            </a:extLst>
          </p:cNvPr>
          <p:cNvSpPr txBox="1">
            <a:spLocks/>
          </p:cNvSpPr>
          <p:nvPr/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400" b="0" i="0" u="none" strike="noStrike" cap="none" dirty="0"/>
              <a:t>Departmental Investment in Automation	</a:t>
            </a:r>
          </a:p>
        </p:txBody>
      </p:sp>
      <p:pic>
        <p:nvPicPr>
          <p:cNvPr id="10" name="Picture 9" descr="A close-up of hands typing on a computer&#10;&#10;AI-generated content may be incorrect.">
            <a:extLst>
              <a:ext uri="{FF2B5EF4-FFF2-40B4-BE49-F238E27FC236}">
                <a16:creationId xmlns:a16="http://schemas.microsoft.com/office/drawing/2014/main" id="{813F50FD-C475-2083-9537-041243C05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225" r="31346" b="2"/>
          <a:stretch>
            <a:fillRect/>
          </a:stretch>
        </p:blipFill>
        <p:spPr>
          <a:xfrm>
            <a:off x="457200" y="1491274"/>
            <a:ext cx="2769476" cy="51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D1150-FDFF-37DE-B492-21B1786F0D8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563006" y="1500589"/>
            <a:ext cx="5202622" cy="4458777"/>
          </a:xfrm>
        </p:spPr>
        <p:txBody>
          <a:bodyPr spcFirstLastPara="1" lIns="91425" tIns="45700" rIns="91425" bIns="45700" anchor="t" anchorCtr="0">
            <a:normAutofit fontScale="55000" lnSpcReduction="20000"/>
          </a:bodyPr>
          <a:lstStyle/>
          <a:p>
            <a:pPr marL="25400" indent="0">
              <a:buNone/>
            </a:pPr>
            <a:r>
              <a:rPr lang="en-US" sz="4000" b="1" u="sng" dirty="0" err="1">
                <a:solidFill>
                  <a:schemeClr val="accent1">
                    <a:lumMod val="75000"/>
                  </a:schemeClr>
                </a:solidFill>
              </a:rPr>
              <a:t>SmartSheet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 and Power BI Implementation</a:t>
            </a:r>
          </a:p>
          <a:p>
            <a:pPr marL="25400" indent="0">
              <a:buNone/>
            </a:pPr>
            <a:endParaRPr lang="en-US" dirty="0"/>
          </a:p>
          <a:p>
            <a:r>
              <a:rPr lang="en-US" dirty="0"/>
              <a:t>The department invested resources to automate incentive tracking using Smartsheet and Power BI</a:t>
            </a:r>
            <a:br>
              <a:rPr lang="en-US" dirty="0"/>
            </a:br>
            <a:endParaRPr lang="en-US" dirty="0"/>
          </a:p>
          <a:p>
            <a:r>
              <a:rPr lang="en-US" dirty="0"/>
              <a:t>Automation significantly reduced manual data compilation and reporting effort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dashboard provides near real‑time visibility into incentive metrics throughout the incentive period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investment resulted in measurable cost efficiencies and improved operational sustainability</a:t>
            </a:r>
            <a:endParaRPr lang="en-US" sz="2000" b="0" i="0" u="none" strike="noStrike" cap="none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7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521C29-7540-44BF-CE9C-331FCD8C8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" y="0"/>
            <a:ext cx="9125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3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edical data&#10;&#10;AI-generated content may be incorrect.">
            <a:extLst>
              <a:ext uri="{FF2B5EF4-FFF2-40B4-BE49-F238E27FC236}">
                <a16:creationId xmlns:a16="http://schemas.microsoft.com/office/drawing/2014/main" id="{220AF319-0C22-A5AF-6F7E-A1B5A599E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932" cy="45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4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63F5-B88C-D94C-45B4-6CC70573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and Long-Term 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C8906-6FF0-7BE6-BBFB-8F959712DD7D}"/>
              </a:ext>
            </a:extLst>
          </p:cNvPr>
          <p:cNvSpPr txBox="1"/>
          <p:nvPr/>
        </p:nvSpPr>
        <p:spPr>
          <a:xfrm>
            <a:off x="546538" y="1629103"/>
            <a:ext cx="4456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 collaborative and scalable model</a:t>
            </a:r>
          </a:p>
          <a:p>
            <a:endParaRPr lang="en-US" sz="2000" dirty="0"/>
          </a:p>
        </p:txBody>
      </p:sp>
      <p:pic>
        <p:nvPicPr>
          <p:cNvPr id="4" name="Picture 3" descr="A person pointing at a computer screen&#10;&#10;AI-generated content may be incorrect.">
            <a:extLst>
              <a:ext uri="{FF2B5EF4-FFF2-40B4-BE49-F238E27FC236}">
                <a16:creationId xmlns:a16="http://schemas.microsoft.com/office/drawing/2014/main" id="{2E706CED-AD5A-58B5-A206-2996181B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207" y="2251060"/>
            <a:ext cx="4071328" cy="2246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E1DFD8-58D8-21CA-F4A9-2F5A075D7C0B}"/>
              </a:ext>
            </a:extLst>
          </p:cNvPr>
          <p:cNvSpPr txBox="1"/>
          <p:nvPr/>
        </p:nvSpPr>
        <p:spPr>
          <a:xfrm>
            <a:off x="546538" y="2251060"/>
            <a:ext cx="4025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Establishes a more transparent and collaborative incentive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Strengthens trust through shared access to consistent, standardized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Reduces administrative burden while improving accuracy and timeliness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Creates a scalable framework that can support future incentive plans and departmental growth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7077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BA1AA064-2668-E45A-FD07-E53437579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A4DD4C8C-8A77-28CE-86A7-A78EA978EF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Tools of the Trade - Wrap Up</a:t>
            </a:r>
            <a:endParaRPr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0FC48-17BC-298A-4883-80466940EA6C}"/>
              </a:ext>
            </a:extLst>
          </p:cNvPr>
          <p:cNvSpPr txBox="1"/>
          <p:nvPr/>
        </p:nvSpPr>
        <p:spPr>
          <a:xfrm>
            <a:off x="898455" y="2305616"/>
            <a:ext cx="292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8D60A-6A72-C14B-56D1-3FC95DDD6DC6}"/>
              </a:ext>
            </a:extLst>
          </p:cNvPr>
          <p:cNvSpPr txBox="1"/>
          <p:nvPr/>
        </p:nvSpPr>
        <p:spPr>
          <a:xfrm>
            <a:off x="898455" y="4356898"/>
            <a:ext cx="45736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Contact Information:</a:t>
            </a:r>
          </a:p>
          <a:p>
            <a:endParaRPr lang="en-US" sz="1800" dirty="0"/>
          </a:p>
          <a:p>
            <a:r>
              <a:rPr lang="en-US" sz="1800" dirty="0">
                <a:hlinkClick r:id="rId3"/>
              </a:rPr>
              <a:t>Becky.McGowan@cuanschutz.edu</a:t>
            </a:r>
            <a:endParaRPr lang="en-US" sz="1800" dirty="0"/>
          </a:p>
          <a:p>
            <a:r>
              <a:rPr lang="en-US" sz="1800" dirty="0">
                <a:hlinkClick r:id="rId4"/>
              </a:rPr>
              <a:t>Lauren.Tanzer@pennmedicine.upenn.edu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5"/>
              </a:rPr>
              <a:t>Kenneth.Taylor@dhha.org</a:t>
            </a:r>
            <a:r>
              <a:rPr lang="en-US" sz="1800" dirty="0"/>
              <a:t> </a:t>
            </a:r>
          </a:p>
        </p:txBody>
      </p:sp>
      <p:pic>
        <p:nvPicPr>
          <p:cNvPr id="7" name="Picture 6" descr="A pencils and scissors in a zipper bag&#10;&#10;AI-generated content may be incorrect.">
            <a:extLst>
              <a:ext uri="{FF2B5EF4-FFF2-40B4-BE49-F238E27FC236}">
                <a16:creationId xmlns:a16="http://schemas.microsoft.com/office/drawing/2014/main" id="{C56BFA15-B5B1-47A4-06C8-C544BCAEC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947" y="1751061"/>
            <a:ext cx="2986598" cy="26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8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86BFC85B-501F-CA2A-EC37-C54E802EF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74476824-0701-CD29-ABFE-2D63469832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Why</a:t>
            </a:r>
            <a:endParaRPr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6E2CF-FD30-D023-EC1A-1F61CC9D0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24" y="2224541"/>
            <a:ext cx="4764303" cy="248842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F4C3B6-2F27-1906-83DF-55FF7220478E}"/>
              </a:ext>
            </a:extLst>
          </p:cNvPr>
          <p:cNvSpPr txBox="1">
            <a:spLocks/>
          </p:cNvSpPr>
          <p:nvPr/>
        </p:nvSpPr>
        <p:spPr>
          <a:xfrm>
            <a:off x="65732" y="1711516"/>
            <a:ext cx="3329475" cy="438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Nice to get access to  external resources</a:t>
            </a:r>
          </a:p>
          <a:p>
            <a:pPr lvl="1"/>
            <a:r>
              <a:rPr lang="en-US" sz="2400" dirty="0"/>
              <a:t>From Colleagues</a:t>
            </a:r>
          </a:p>
          <a:p>
            <a:pPr lvl="1"/>
            <a:r>
              <a:rPr lang="en-US" sz="2400" dirty="0"/>
              <a:t>Best Practices</a:t>
            </a:r>
          </a:p>
          <a:p>
            <a:pPr lvl="1"/>
            <a:r>
              <a:rPr lang="en-US" sz="2400" dirty="0"/>
              <a:t>Subject Matter Experts</a:t>
            </a:r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603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DFE9EC9C-11B0-13A9-A2AE-A1EAFB4B7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DCB01166-42BC-CD3F-7BB8-20F0D080D4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235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Standardized Interview Guide</a:t>
            </a:r>
            <a:endParaRPr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D5005-6199-DF45-7502-5FBC4603D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42" y="1375575"/>
            <a:ext cx="4098883" cy="51882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9B1997-3771-1DCC-7664-0B402D3DAA01}"/>
              </a:ext>
            </a:extLst>
          </p:cNvPr>
          <p:cNvSpPr txBox="1">
            <a:spLocks/>
          </p:cNvSpPr>
          <p:nvPr/>
        </p:nvSpPr>
        <p:spPr>
          <a:xfrm>
            <a:off x="5033176" y="1886444"/>
            <a:ext cx="3745063" cy="438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Catalog of Questions</a:t>
            </a:r>
          </a:p>
          <a:p>
            <a:pPr lvl="1"/>
            <a:r>
              <a:rPr lang="en-US" sz="2400" dirty="0"/>
              <a:t>Leader questions</a:t>
            </a:r>
          </a:p>
          <a:p>
            <a:pPr lvl="1"/>
            <a:r>
              <a:rPr lang="en-US" sz="2400" dirty="0"/>
              <a:t>Team member questions</a:t>
            </a:r>
          </a:p>
          <a:p>
            <a:pPr lvl="1"/>
            <a:r>
              <a:rPr lang="en-US" sz="2400" dirty="0"/>
              <a:t>Organized by topic (competency)</a:t>
            </a:r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202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0D15A322-9572-0CCE-D8AE-C55622B5F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88BC6505-213B-788D-8135-145A2C7327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235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Scoring Matrix</a:t>
            </a:r>
            <a:endParaRPr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E9058F-1936-6399-E498-FB8B214749E6}"/>
              </a:ext>
            </a:extLst>
          </p:cNvPr>
          <p:cNvSpPr txBox="1">
            <a:spLocks/>
          </p:cNvSpPr>
          <p:nvPr/>
        </p:nvSpPr>
        <p:spPr>
          <a:xfrm>
            <a:off x="5891917" y="1886444"/>
            <a:ext cx="2886322" cy="438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A5C37-841D-39F1-C647-C5DAF6F5E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2" y="1407380"/>
            <a:ext cx="5690830" cy="47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3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9B11184D-5D2C-37C3-8A44-A68599787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CFA51F7E-9040-7A6F-7C8C-A687A721E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235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Select Questions on Summary Tab</a:t>
            </a:r>
            <a:endParaRPr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E9A43C-828B-9F8B-8965-EE2A19C2B7B8}"/>
              </a:ext>
            </a:extLst>
          </p:cNvPr>
          <p:cNvSpPr txBox="1">
            <a:spLocks/>
          </p:cNvSpPr>
          <p:nvPr/>
        </p:nvSpPr>
        <p:spPr>
          <a:xfrm>
            <a:off x="6194066" y="1886444"/>
            <a:ext cx="2584173" cy="438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400" dirty="0"/>
          </a:p>
          <a:p>
            <a:endParaRPr lang="en-US" sz="2400" dirty="0"/>
          </a:p>
          <a:p>
            <a:pPr marL="114300" indent="0"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207ED-789A-E1BE-0CBB-460D46116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3627"/>
            <a:ext cx="6045760" cy="438713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3099F2-4DD6-7308-4944-44629C69095A}"/>
              </a:ext>
            </a:extLst>
          </p:cNvPr>
          <p:cNvSpPr txBox="1">
            <a:spLocks/>
          </p:cNvSpPr>
          <p:nvPr/>
        </p:nvSpPr>
        <p:spPr>
          <a:xfrm>
            <a:off x="6045760" y="3349487"/>
            <a:ext cx="2955117" cy="284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Select Questions Using Drop Down Menu To Populate the Template</a:t>
            </a:r>
          </a:p>
          <a:p>
            <a:pPr marL="571500" lvl="1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421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CE95FF57-87AF-B2AC-DDCC-491E1E810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FFB63517-4132-E094-4B40-EB497D9ED7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235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Select Rating on Individual Candidate Tab</a:t>
            </a:r>
            <a:endParaRPr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62138D-D8BE-8B8C-F818-570863BF599F}"/>
              </a:ext>
            </a:extLst>
          </p:cNvPr>
          <p:cNvSpPr txBox="1">
            <a:spLocks/>
          </p:cNvSpPr>
          <p:nvPr/>
        </p:nvSpPr>
        <p:spPr>
          <a:xfrm>
            <a:off x="5662592" y="1356115"/>
            <a:ext cx="3115647" cy="438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Individual Candidate Form</a:t>
            </a:r>
          </a:p>
          <a:p>
            <a:r>
              <a:rPr lang="en-US" sz="2400" dirty="0"/>
              <a:t>Drop Down to Select Rating</a:t>
            </a:r>
          </a:p>
          <a:p>
            <a:pPr marL="114300" indent="0"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E216A-947E-DC29-EE91-BFC9ADFD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" y="1356115"/>
            <a:ext cx="5591028" cy="52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8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86466E51-A643-2655-DDA5-116BFA8EA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1D158E4B-D392-1EB0-25EC-6FBED8B0BF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235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Rating Ranked on Summary Tab</a:t>
            </a:r>
            <a:endParaRPr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EDE0C0-7B2C-3205-3468-1737D99DD1D8}"/>
              </a:ext>
            </a:extLst>
          </p:cNvPr>
          <p:cNvSpPr txBox="1">
            <a:spLocks/>
          </p:cNvSpPr>
          <p:nvPr/>
        </p:nvSpPr>
        <p:spPr>
          <a:xfrm>
            <a:off x="7211833" y="1886444"/>
            <a:ext cx="1566406" cy="438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BB112-0302-A879-2CD4-C2FFFD1A6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51" y="1653871"/>
            <a:ext cx="7813697" cy="44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0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AE124EFA-B81E-8C53-7392-8DE0C3111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3B935BA5-F918-0C2C-8FB3-07629C889A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Penn Medicine – Buydown Principles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7506A-8FEA-E419-7744-C0FA6736F9FD}"/>
              </a:ext>
            </a:extLst>
          </p:cNvPr>
          <p:cNvSpPr txBox="1"/>
          <p:nvPr/>
        </p:nvSpPr>
        <p:spPr>
          <a:xfrm>
            <a:off x="457200" y="1524000"/>
            <a:ext cx="8229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much buydown do I get for the role?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That depends … what type of role is it?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Buydown options:</a:t>
            </a:r>
          </a:p>
          <a:p>
            <a:pPr lvl="2"/>
            <a:r>
              <a:rPr lang="en-US" dirty="0"/>
              <a:t>         - Admin D – Roles that the Department supports, funding by Department and Health System</a:t>
            </a:r>
          </a:p>
          <a:p>
            <a:pPr lvl="2"/>
            <a:r>
              <a:rPr lang="en-US" dirty="0"/>
              <a:t>	- Vice Chair positions (Faculty Affairs, Community Engagement, Education, etc.), 		Wellness, Fellowship PD roles </a:t>
            </a:r>
          </a:p>
          <a:p>
            <a:pPr lvl="2"/>
            <a:r>
              <a:rPr lang="en-US" dirty="0"/>
              <a:t>         - Admin H – Health System roles, funded by system, fully covers all associated expenses for 	           physician including base salary, incentive, malpractice, benefits, etc. </a:t>
            </a:r>
          </a:p>
          <a:p>
            <a:pPr lvl="2"/>
            <a:r>
              <a:rPr lang="en-US" dirty="0"/>
              <a:t>	- Medical Director, Quality &amp; Safety Director, Sepsis Lead, Disaster Preparedness</a:t>
            </a:r>
          </a:p>
          <a:p>
            <a:pPr lvl="2"/>
            <a:r>
              <a:rPr lang="en-US" dirty="0"/>
              <a:t>         - Admin E – Education roles, covered by University support</a:t>
            </a:r>
          </a:p>
          <a:p>
            <a:pPr lvl="2"/>
            <a:r>
              <a:rPr lang="en-US" dirty="0"/>
              <a:t>	- Sub-I Director, Clerkship Director, Teaching roles, Residency PD </a:t>
            </a:r>
          </a:p>
          <a:p>
            <a:pPr lvl="2"/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Hours are bought down from the cFTE, reducing clinical time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Track hours also impact buydown for Admin D and Admin H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Admin E and research buydown is based on funds available to support the role</a:t>
            </a:r>
          </a:p>
          <a:p>
            <a:pPr lvl="2"/>
            <a:r>
              <a:rPr lang="en-US" dirty="0"/>
              <a:t>        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4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69EBFC52-318C-E907-7014-8693A88CA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AD70BB26-998E-8AE3-AD6A-08E68E8112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Buydown Methodology</a:t>
            </a:r>
            <a:endParaRPr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F09915-1C38-28CE-B549-455406405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185889"/>
              </p:ext>
            </p:extLst>
          </p:nvPr>
        </p:nvGraphicFramePr>
        <p:xfrm>
          <a:off x="551793" y="1723563"/>
          <a:ext cx="8229600" cy="958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939">
                  <a:extLst>
                    <a:ext uri="{9D8B030D-6E8A-4147-A177-3AD203B41FA5}">
                      <a16:colId xmlns:a16="http://schemas.microsoft.com/office/drawing/2014/main" val="718319569"/>
                    </a:ext>
                  </a:extLst>
                </a:gridCol>
                <a:gridCol w="1151979">
                  <a:extLst>
                    <a:ext uri="{9D8B030D-6E8A-4147-A177-3AD203B41FA5}">
                      <a16:colId xmlns:a16="http://schemas.microsoft.com/office/drawing/2014/main" val="2525900675"/>
                    </a:ext>
                  </a:extLst>
                </a:gridCol>
                <a:gridCol w="787323">
                  <a:extLst>
                    <a:ext uri="{9D8B030D-6E8A-4147-A177-3AD203B41FA5}">
                      <a16:colId xmlns:a16="http://schemas.microsoft.com/office/drawing/2014/main" val="3398304676"/>
                    </a:ext>
                  </a:extLst>
                </a:gridCol>
                <a:gridCol w="530407">
                  <a:extLst>
                    <a:ext uri="{9D8B030D-6E8A-4147-A177-3AD203B41FA5}">
                      <a16:colId xmlns:a16="http://schemas.microsoft.com/office/drawing/2014/main" val="2376595028"/>
                    </a:ext>
                  </a:extLst>
                </a:gridCol>
                <a:gridCol w="1624372">
                  <a:extLst>
                    <a:ext uri="{9D8B030D-6E8A-4147-A177-3AD203B41FA5}">
                      <a16:colId xmlns:a16="http://schemas.microsoft.com/office/drawing/2014/main" val="3937133677"/>
                    </a:ext>
                  </a:extLst>
                </a:gridCol>
                <a:gridCol w="1284580">
                  <a:extLst>
                    <a:ext uri="{9D8B030D-6E8A-4147-A177-3AD203B41FA5}">
                      <a16:colId xmlns:a16="http://schemas.microsoft.com/office/drawing/2014/main" val="3655018393"/>
                    </a:ext>
                  </a:extLst>
                </a:gridCol>
              </a:tblGrid>
              <a:tr h="165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Track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Base Hours @ 1.0 FTE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Clinical Hours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cFTE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10% Admin H or Admin D Role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Updated Clinical Hours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extLst>
                  <a:ext uri="{0D108BD9-81ED-4DB2-BD59-A6C34878D82A}">
                    <a16:rowId xmlns:a16="http://schemas.microsoft.com/office/drawing/2014/main" val="2377804922"/>
                  </a:ext>
                </a:extLst>
              </a:tr>
              <a:tr h="165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Penn Medicine Clinician (Clinical Track)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1656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1575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95%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157.5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1422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extLst>
                  <a:ext uri="{0D108BD9-81ED-4DB2-BD59-A6C34878D82A}">
                    <a16:rowId xmlns:a16="http://schemas.microsoft.com/office/drawing/2014/main" val="2030823526"/>
                  </a:ext>
                </a:extLst>
              </a:tr>
              <a:tr h="165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Academic Clinician (Academic/Teaching Track)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1656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1494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149.4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1341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extLst>
                  <a:ext uri="{0D108BD9-81ED-4DB2-BD59-A6C34878D82A}">
                    <a16:rowId xmlns:a16="http://schemas.microsoft.com/office/drawing/2014/main" val="983537517"/>
                  </a:ext>
                </a:extLst>
              </a:tr>
              <a:tr h="165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Clinican Education or Tenure Track (Research Tracks)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1656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1323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80%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132.3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1188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6" marR="8296" marT="8296" marB="0" anchor="b"/>
                </a:tc>
                <a:extLst>
                  <a:ext uri="{0D108BD9-81ED-4DB2-BD59-A6C34878D82A}">
                    <a16:rowId xmlns:a16="http://schemas.microsoft.com/office/drawing/2014/main" val="26852604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506666-E5E1-A440-ACF2-81E67C6F7C50}"/>
              </a:ext>
            </a:extLst>
          </p:cNvPr>
          <p:cNvSpPr txBox="1"/>
          <p:nvPr/>
        </p:nvSpPr>
        <p:spPr>
          <a:xfrm>
            <a:off x="551793" y="3037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 E and Research buydown is based on funds available to support the role/work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Cost/hour is calculated as follows: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9AEB0-2EBA-B8DE-7B86-4DB78F492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93" y="3906235"/>
            <a:ext cx="3352800" cy="2114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7FAFB9-D734-E4F2-FDF3-BFB2156AD6A4}"/>
              </a:ext>
            </a:extLst>
          </p:cNvPr>
          <p:cNvSpPr txBox="1"/>
          <p:nvPr/>
        </p:nvSpPr>
        <p:spPr>
          <a:xfrm>
            <a:off x="4445876" y="3991597"/>
            <a:ext cx="3773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 E buydown changes yearly as salary goes up, buydown tends to go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does not currently subsidize any incremental support to what’s provided from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4012039335"/>
      </p:ext>
    </p:extLst>
  </p:cSld>
  <p:clrMapOvr>
    <a:masterClrMapping/>
  </p:clrMapOvr>
</p:sld>
</file>

<file path=ppt/theme/theme1.xml><?xml version="1.0" encoding="utf-8"?>
<a:theme xmlns:a="http://schemas.openxmlformats.org/drawingml/2006/main" name="AACEM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666</Words>
  <Application>Microsoft Office PowerPoint</Application>
  <PresentationFormat>On-screen Show (4:3)</PresentationFormat>
  <Paragraphs>115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 Narrow</vt:lpstr>
      <vt:lpstr>Arial</vt:lpstr>
      <vt:lpstr>Calibri</vt:lpstr>
      <vt:lpstr>AACEM PowerPoint Template</vt:lpstr>
      <vt:lpstr>Tools of the Trade</vt:lpstr>
      <vt:lpstr>Why</vt:lpstr>
      <vt:lpstr>Standardized Interview Guide</vt:lpstr>
      <vt:lpstr>Scoring Matrix</vt:lpstr>
      <vt:lpstr>Select Questions on Summary Tab</vt:lpstr>
      <vt:lpstr>Select Rating on Individual Candidate Tab</vt:lpstr>
      <vt:lpstr>Rating Ranked on Summary Tab</vt:lpstr>
      <vt:lpstr>Penn Medicine – Buydown Principles</vt:lpstr>
      <vt:lpstr>Buydown Methodology</vt:lpstr>
      <vt:lpstr>Communicating Hours to Faculty</vt:lpstr>
      <vt:lpstr>University of Colorado Individual Provider Incentive Dashboard </vt:lpstr>
      <vt:lpstr>PowerPoint Presentation</vt:lpstr>
      <vt:lpstr>PowerPoint Presentation</vt:lpstr>
      <vt:lpstr>PowerPoint Presentation</vt:lpstr>
      <vt:lpstr>Outcomes and Long-Term Value</vt:lpstr>
      <vt:lpstr>Tools of the Trade - 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Megan Schagrin</dc:creator>
  <cp:lastModifiedBy>Tanzer, Lauren D</cp:lastModifiedBy>
  <cp:revision>26</cp:revision>
  <dcterms:created xsi:type="dcterms:W3CDTF">2016-01-28T22:56:32Z</dcterms:created>
  <dcterms:modified xsi:type="dcterms:W3CDTF">2026-03-14T01:54:34Z</dcterms:modified>
</cp:coreProperties>
</file>