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9" r:id="rId3"/>
    <p:sldId id="268" r:id="rId4"/>
    <p:sldId id="269" r:id="rId5"/>
    <p:sldId id="258" r:id="rId6"/>
    <p:sldId id="275" r:id="rId7"/>
    <p:sldId id="262" r:id="rId8"/>
    <p:sldId id="271" r:id="rId9"/>
    <p:sldId id="264" r:id="rId10"/>
    <p:sldId id="265" r:id="rId11"/>
    <p:sldId id="266" r:id="rId12"/>
    <p:sldId id="272" r:id="rId13"/>
    <p:sldId id="267" r:id="rId14"/>
    <p:sldId id="277" r:id="rId15"/>
    <p:sldId id="274" r:id="rId16"/>
    <p:sldId id="278" r:id="rId17"/>
  </p:sldIdLst>
  <p:sldSz cx="9144000" cy="6858000" type="screen4x3"/>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iejD3r7bI9w62JWjeZ92dxv7FO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0"/>
    <p:restoredTop sz="57242" autoAdjust="0"/>
  </p:normalViewPr>
  <p:slideViewPr>
    <p:cSldViewPr snapToGrid="0">
      <p:cViewPr varScale="1">
        <p:scale>
          <a:sx n="68" d="100"/>
          <a:sy n="68" d="100"/>
        </p:scale>
        <p:origin x="224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076D55-58D3-4217-810E-2CD88E5DCD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19F2829-E222-4743-BE3F-2C4CB0C55CAB}">
      <dgm:prSet custT="1"/>
      <dgm:spPr/>
      <dgm:t>
        <a:bodyPr/>
        <a:lstStyle/>
        <a:p>
          <a:r>
            <a:rPr lang="en-US" sz="3200" b="1" dirty="0"/>
            <a:t>Replace This → With This</a:t>
          </a:r>
          <a:endParaRPr lang="en-US" sz="3200" dirty="0"/>
        </a:p>
      </dgm:t>
    </dgm:pt>
    <dgm:pt modelId="{5168B30D-1325-49BB-84F4-8CB0564C8A25}" type="parTrans" cxnId="{1C5319E3-980A-440A-B660-0D6760BFDF0E}">
      <dgm:prSet/>
      <dgm:spPr/>
      <dgm:t>
        <a:bodyPr/>
        <a:lstStyle/>
        <a:p>
          <a:endParaRPr lang="en-US"/>
        </a:p>
      </dgm:t>
    </dgm:pt>
    <dgm:pt modelId="{50AC992B-7A3E-4E27-8DFE-7B655D6DB933}" type="sibTrans" cxnId="{1C5319E3-980A-440A-B660-0D6760BFDF0E}">
      <dgm:prSet/>
      <dgm:spPr/>
      <dgm:t>
        <a:bodyPr/>
        <a:lstStyle/>
        <a:p>
          <a:endParaRPr lang="en-US"/>
        </a:p>
      </dgm:t>
    </dgm:pt>
    <dgm:pt modelId="{D9BA1CC0-A56E-48FF-8B1D-C393EB534AD2}">
      <dgm:prSet custT="1"/>
      <dgm:spPr/>
      <dgm:t>
        <a:bodyPr/>
        <a:lstStyle/>
        <a:p>
          <a:r>
            <a:rPr lang="en-US" sz="2000" dirty="0"/>
            <a:t>❌ </a:t>
          </a:r>
          <a:r>
            <a:rPr lang="en-US" sz="2600" dirty="0"/>
            <a:t>“We already covered that.”</a:t>
          </a:r>
          <a:br>
            <a:rPr lang="en-US" sz="2600" dirty="0"/>
          </a:br>
          <a:r>
            <a:rPr lang="en-US" sz="2600" dirty="0"/>
            <a:t>✅ “That’s helpful — can you expand on that perspective?”</a:t>
          </a:r>
        </a:p>
        <a:p>
          <a:endParaRPr lang="en-US" sz="2000" dirty="0"/>
        </a:p>
      </dgm:t>
    </dgm:pt>
    <dgm:pt modelId="{91E11CF5-9802-4D42-9601-560BF9DC8EF7}" type="parTrans" cxnId="{3C348ACE-EDCF-44FF-90E5-EA9897D4827E}">
      <dgm:prSet/>
      <dgm:spPr/>
      <dgm:t>
        <a:bodyPr/>
        <a:lstStyle/>
        <a:p>
          <a:endParaRPr lang="en-US"/>
        </a:p>
      </dgm:t>
    </dgm:pt>
    <dgm:pt modelId="{E270F894-E94E-48A6-850E-BC8521F40233}" type="sibTrans" cxnId="{3C348ACE-EDCF-44FF-90E5-EA9897D4827E}">
      <dgm:prSet/>
      <dgm:spPr/>
      <dgm:t>
        <a:bodyPr/>
        <a:lstStyle/>
        <a:p>
          <a:endParaRPr lang="en-US"/>
        </a:p>
      </dgm:t>
    </dgm:pt>
    <dgm:pt modelId="{E846EA03-D8E0-4A62-BE2A-52367FF4A752}">
      <dgm:prSet custT="1"/>
      <dgm:spPr/>
      <dgm:t>
        <a:bodyPr/>
        <a:lstStyle/>
        <a:p>
          <a:r>
            <a:rPr lang="en-US" sz="3100" dirty="0"/>
            <a:t>❌ </a:t>
          </a:r>
          <a:r>
            <a:rPr lang="en-US" sz="2600" dirty="0"/>
            <a:t>Silence when someone shares an idea</a:t>
          </a:r>
          <a:br>
            <a:rPr lang="en-US" sz="2600" dirty="0"/>
          </a:br>
          <a:r>
            <a:rPr lang="en-US" sz="2600" dirty="0"/>
            <a:t>✅ “I appreciate you raising that.”</a:t>
          </a:r>
        </a:p>
      </dgm:t>
    </dgm:pt>
    <dgm:pt modelId="{6F371E25-8972-485D-9E7B-8DB12ECD6F01}" type="parTrans" cxnId="{EC946A62-24C4-4DEF-8ACD-E7E9A130CBFB}">
      <dgm:prSet/>
      <dgm:spPr/>
      <dgm:t>
        <a:bodyPr/>
        <a:lstStyle/>
        <a:p>
          <a:endParaRPr lang="en-US"/>
        </a:p>
      </dgm:t>
    </dgm:pt>
    <dgm:pt modelId="{7EE0753B-033B-4058-BA32-06081F3A83D6}" type="sibTrans" cxnId="{EC946A62-24C4-4DEF-8ACD-E7E9A130CBFB}">
      <dgm:prSet/>
      <dgm:spPr/>
      <dgm:t>
        <a:bodyPr/>
        <a:lstStyle/>
        <a:p>
          <a:endParaRPr lang="en-US"/>
        </a:p>
      </dgm:t>
    </dgm:pt>
    <dgm:pt modelId="{86FD2673-E8DA-4A94-816E-5CD488D7A268}">
      <dgm:prSet custT="1"/>
      <dgm:spPr/>
      <dgm:t>
        <a:bodyPr/>
        <a:lstStyle/>
        <a:p>
          <a:r>
            <a:rPr lang="en-US" sz="2600" dirty="0"/>
            <a:t>❌ “You’ll figure it out.”</a:t>
          </a:r>
          <a:br>
            <a:rPr lang="en-US" sz="2600" dirty="0"/>
          </a:br>
          <a:r>
            <a:rPr lang="en-US" sz="2600" dirty="0"/>
            <a:t>✅ “Let’s walk through it together.</a:t>
          </a:r>
        </a:p>
      </dgm:t>
    </dgm:pt>
    <dgm:pt modelId="{191D4160-0214-42DE-B08A-08BED76A9935}" type="parTrans" cxnId="{0278DC47-1315-4C7B-85E7-E279DDA80D62}">
      <dgm:prSet/>
      <dgm:spPr/>
      <dgm:t>
        <a:bodyPr/>
        <a:lstStyle/>
        <a:p>
          <a:endParaRPr lang="en-US"/>
        </a:p>
      </dgm:t>
    </dgm:pt>
    <dgm:pt modelId="{5A3EDA14-1BCE-442B-912A-12B6BBFEBF71}" type="sibTrans" cxnId="{0278DC47-1315-4C7B-85E7-E279DDA80D62}">
      <dgm:prSet/>
      <dgm:spPr/>
      <dgm:t>
        <a:bodyPr/>
        <a:lstStyle/>
        <a:p>
          <a:endParaRPr lang="en-US"/>
        </a:p>
      </dgm:t>
    </dgm:pt>
    <dgm:pt modelId="{B1270884-4D9C-8A40-86DD-1CCB98F79D3C}" type="pres">
      <dgm:prSet presAssocID="{29076D55-58D3-4217-810E-2CD88E5DCD31}" presName="vert0" presStyleCnt="0">
        <dgm:presLayoutVars>
          <dgm:dir/>
          <dgm:animOne val="branch"/>
          <dgm:animLvl val="lvl"/>
        </dgm:presLayoutVars>
      </dgm:prSet>
      <dgm:spPr/>
    </dgm:pt>
    <dgm:pt modelId="{CF263BB3-8C8A-D447-BCBF-031F9AC12759}" type="pres">
      <dgm:prSet presAssocID="{619F2829-E222-4743-BE3F-2C4CB0C55CAB}" presName="thickLine" presStyleLbl="alignNode1" presStyleIdx="0" presStyleCnt="4"/>
      <dgm:spPr/>
    </dgm:pt>
    <dgm:pt modelId="{CA09503D-E8E3-D443-83FD-7845223AF3E7}" type="pres">
      <dgm:prSet presAssocID="{619F2829-E222-4743-BE3F-2C4CB0C55CAB}" presName="horz1" presStyleCnt="0"/>
      <dgm:spPr/>
    </dgm:pt>
    <dgm:pt modelId="{B6B814C7-44A3-1441-A44B-BFCF1479637A}" type="pres">
      <dgm:prSet presAssocID="{619F2829-E222-4743-BE3F-2C4CB0C55CAB}" presName="tx1" presStyleLbl="revTx" presStyleIdx="0" presStyleCnt="4"/>
      <dgm:spPr/>
    </dgm:pt>
    <dgm:pt modelId="{1F5F4450-6BDE-0A42-9EB0-A6054B027551}" type="pres">
      <dgm:prSet presAssocID="{619F2829-E222-4743-BE3F-2C4CB0C55CAB}" presName="vert1" presStyleCnt="0"/>
      <dgm:spPr/>
    </dgm:pt>
    <dgm:pt modelId="{D0EAB055-A1AE-5840-8412-9B48FE436EC8}" type="pres">
      <dgm:prSet presAssocID="{D9BA1CC0-A56E-48FF-8B1D-C393EB534AD2}" presName="thickLine" presStyleLbl="alignNode1" presStyleIdx="1" presStyleCnt="4"/>
      <dgm:spPr/>
    </dgm:pt>
    <dgm:pt modelId="{86C628F1-2284-9D44-A73F-0AE057DC9B62}" type="pres">
      <dgm:prSet presAssocID="{D9BA1CC0-A56E-48FF-8B1D-C393EB534AD2}" presName="horz1" presStyleCnt="0"/>
      <dgm:spPr/>
    </dgm:pt>
    <dgm:pt modelId="{A715E490-86C0-D640-A0F8-1BB1294DDCFD}" type="pres">
      <dgm:prSet presAssocID="{D9BA1CC0-A56E-48FF-8B1D-C393EB534AD2}" presName="tx1" presStyleLbl="revTx" presStyleIdx="1" presStyleCnt="4"/>
      <dgm:spPr/>
    </dgm:pt>
    <dgm:pt modelId="{255B7264-CD80-6C45-B9B6-FEF57C380234}" type="pres">
      <dgm:prSet presAssocID="{D9BA1CC0-A56E-48FF-8B1D-C393EB534AD2}" presName="vert1" presStyleCnt="0"/>
      <dgm:spPr/>
    </dgm:pt>
    <dgm:pt modelId="{D5CF547F-6709-A644-9E1C-F4A103F6820C}" type="pres">
      <dgm:prSet presAssocID="{E846EA03-D8E0-4A62-BE2A-52367FF4A752}" presName="thickLine" presStyleLbl="alignNode1" presStyleIdx="2" presStyleCnt="4"/>
      <dgm:spPr/>
    </dgm:pt>
    <dgm:pt modelId="{AA85E2EC-81FE-1541-9B1E-101925F84F2B}" type="pres">
      <dgm:prSet presAssocID="{E846EA03-D8E0-4A62-BE2A-52367FF4A752}" presName="horz1" presStyleCnt="0"/>
      <dgm:spPr/>
    </dgm:pt>
    <dgm:pt modelId="{A6BF4656-CB08-AC41-AD3B-AA97767E7228}" type="pres">
      <dgm:prSet presAssocID="{E846EA03-D8E0-4A62-BE2A-52367FF4A752}" presName="tx1" presStyleLbl="revTx" presStyleIdx="2" presStyleCnt="4"/>
      <dgm:spPr/>
    </dgm:pt>
    <dgm:pt modelId="{9C99528B-948E-5940-8E5C-C9840D8E8A4B}" type="pres">
      <dgm:prSet presAssocID="{E846EA03-D8E0-4A62-BE2A-52367FF4A752}" presName="vert1" presStyleCnt="0"/>
      <dgm:spPr/>
    </dgm:pt>
    <dgm:pt modelId="{F6AE4D6F-19DC-6D4E-8D48-5E867520F46D}" type="pres">
      <dgm:prSet presAssocID="{86FD2673-E8DA-4A94-816E-5CD488D7A268}" presName="thickLine" presStyleLbl="alignNode1" presStyleIdx="3" presStyleCnt="4"/>
      <dgm:spPr/>
    </dgm:pt>
    <dgm:pt modelId="{B6649A9A-DD91-0847-938C-3AAF4AC9C73E}" type="pres">
      <dgm:prSet presAssocID="{86FD2673-E8DA-4A94-816E-5CD488D7A268}" presName="horz1" presStyleCnt="0"/>
      <dgm:spPr/>
    </dgm:pt>
    <dgm:pt modelId="{C72B9E20-C930-B949-B195-1566B1DA124B}" type="pres">
      <dgm:prSet presAssocID="{86FD2673-E8DA-4A94-816E-5CD488D7A268}" presName="tx1" presStyleLbl="revTx" presStyleIdx="3" presStyleCnt="4"/>
      <dgm:spPr/>
    </dgm:pt>
    <dgm:pt modelId="{FB55C2D9-15AA-D349-A289-0AA80FAEFB59}" type="pres">
      <dgm:prSet presAssocID="{86FD2673-E8DA-4A94-816E-5CD488D7A268}" presName="vert1" presStyleCnt="0"/>
      <dgm:spPr/>
    </dgm:pt>
  </dgm:ptLst>
  <dgm:cxnLst>
    <dgm:cxn modelId="{0278DC47-1315-4C7B-85E7-E279DDA80D62}" srcId="{29076D55-58D3-4217-810E-2CD88E5DCD31}" destId="{86FD2673-E8DA-4A94-816E-5CD488D7A268}" srcOrd="3" destOrd="0" parTransId="{191D4160-0214-42DE-B08A-08BED76A9935}" sibTransId="{5A3EDA14-1BCE-442B-912A-12B6BBFEBF71}"/>
    <dgm:cxn modelId="{2791054F-1F5F-D546-91C4-684D26044835}" type="presOf" srcId="{E846EA03-D8E0-4A62-BE2A-52367FF4A752}" destId="{A6BF4656-CB08-AC41-AD3B-AA97767E7228}" srcOrd="0" destOrd="0" presId="urn:microsoft.com/office/officeart/2008/layout/LinedList"/>
    <dgm:cxn modelId="{EC946A62-24C4-4DEF-8ACD-E7E9A130CBFB}" srcId="{29076D55-58D3-4217-810E-2CD88E5DCD31}" destId="{E846EA03-D8E0-4A62-BE2A-52367FF4A752}" srcOrd="2" destOrd="0" parTransId="{6F371E25-8972-485D-9E7B-8DB12ECD6F01}" sibTransId="{7EE0753B-033B-4058-BA32-06081F3A83D6}"/>
    <dgm:cxn modelId="{62D90288-2497-0A48-877E-DDB31B9DE15B}" type="presOf" srcId="{29076D55-58D3-4217-810E-2CD88E5DCD31}" destId="{B1270884-4D9C-8A40-86DD-1CCB98F79D3C}" srcOrd="0" destOrd="0" presId="urn:microsoft.com/office/officeart/2008/layout/LinedList"/>
    <dgm:cxn modelId="{10B3F1AB-D4BB-F545-8B15-A34EE9098A10}" type="presOf" srcId="{619F2829-E222-4743-BE3F-2C4CB0C55CAB}" destId="{B6B814C7-44A3-1441-A44B-BFCF1479637A}" srcOrd="0" destOrd="0" presId="urn:microsoft.com/office/officeart/2008/layout/LinedList"/>
    <dgm:cxn modelId="{C3DCE4B6-B701-E84C-BE2B-6D474C40C91E}" type="presOf" srcId="{86FD2673-E8DA-4A94-816E-5CD488D7A268}" destId="{C72B9E20-C930-B949-B195-1566B1DA124B}" srcOrd="0" destOrd="0" presId="urn:microsoft.com/office/officeart/2008/layout/LinedList"/>
    <dgm:cxn modelId="{3C348ACE-EDCF-44FF-90E5-EA9897D4827E}" srcId="{29076D55-58D3-4217-810E-2CD88E5DCD31}" destId="{D9BA1CC0-A56E-48FF-8B1D-C393EB534AD2}" srcOrd="1" destOrd="0" parTransId="{91E11CF5-9802-4D42-9601-560BF9DC8EF7}" sibTransId="{E270F894-E94E-48A6-850E-BC8521F40233}"/>
    <dgm:cxn modelId="{1C5319E3-980A-440A-B660-0D6760BFDF0E}" srcId="{29076D55-58D3-4217-810E-2CD88E5DCD31}" destId="{619F2829-E222-4743-BE3F-2C4CB0C55CAB}" srcOrd="0" destOrd="0" parTransId="{5168B30D-1325-49BB-84F4-8CB0564C8A25}" sibTransId="{50AC992B-7A3E-4E27-8DFE-7B655D6DB933}"/>
    <dgm:cxn modelId="{9E1E0BF0-65D6-144F-9CBB-F88EF6C472C2}" type="presOf" srcId="{D9BA1CC0-A56E-48FF-8B1D-C393EB534AD2}" destId="{A715E490-86C0-D640-A0F8-1BB1294DDCFD}" srcOrd="0" destOrd="0" presId="urn:microsoft.com/office/officeart/2008/layout/LinedList"/>
    <dgm:cxn modelId="{FE1856EE-4535-C744-9FB3-AF17D37F1398}" type="presParOf" srcId="{B1270884-4D9C-8A40-86DD-1CCB98F79D3C}" destId="{CF263BB3-8C8A-D447-BCBF-031F9AC12759}" srcOrd="0" destOrd="0" presId="urn:microsoft.com/office/officeart/2008/layout/LinedList"/>
    <dgm:cxn modelId="{BF6E0E17-FE9B-524A-81ED-2C82949E210C}" type="presParOf" srcId="{B1270884-4D9C-8A40-86DD-1CCB98F79D3C}" destId="{CA09503D-E8E3-D443-83FD-7845223AF3E7}" srcOrd="1" destOrd="0" presId="urn:microsoft.com/office/officeart/2008/layout/LinedList"/>
    <dgm:cxn modelId="{9D94D005-32ED-394D-9D6B-586FD899482F}" type="presParOf" srcId="{CA09503D-E8E3-D443-83FD-7845223AF3E7}" destId="{B6B814C7-44A3-1441-A44B-BFCF1479637A}" srcOrd="0" destOrd="0" presId="urn:microsoft.com/office/officeart/2008/layout/LinedList"/>
    <dgm:cxn modelId="{01DF1302-A2B3-9A4D-AC6D-4B861C685927}" type="presParOf" srcId="{CA09503D-E8E3-D443-83FD-7845223AF3E7}" destId="{1F5F4450-6BDE-0A42-9EB0-A6054B027551}" srcOrd="1" destOrd="0" presId="urn:microsoft.com/office/officeart/2008/layout/LinedList"/>
    <dgm:cxn modelId="{6137A085-698D-E14B-AE50-ACEA4B7DEEBA}" type="presParOf" srcId="{B1270884-4D9C-8A40-86DD-1CCB98F79D3C}" destId="{D0EAB055-A1AE-5840-8412-9B48FE436EC8}" srcOrd="2" destOrd="0" presId="urn:microsoft.com/office/officeart/2008/layout/LinedList"/>
    <dgm:cxn modelId="{92CB5780-8828-1A4B-AEA4-84B74236CAB6}" type="presParOf" srcId="{B1270884-4D9C-8A40-86DD-1CCB98F79D3C}" destId="{86C628F1-2284-9D44-A73F-0AE057DC9B62}" srcOrd="3" destOrd="0" presId="urn:microsoft.com/office/officeart/2008/layout/LinedList"/>
    <dgm:cxn modelId="{B282180D-8B86-C345-9513-A4EB98AFBD72}" type="presParOf" srcId="{86C628F1-2284-9D44-A73F-0AE057DC9B62}" destId="{A715E490-86C0-D640-A0F8-1BB1294DDCFD}" srcOrd="0" destOrd="0" presId="urn:microsoft.com/office/officeart/2008/layout/LinedList"/>
    <dgm:cxn modelId="{24F05A70-7D83-C644-9BFA-A5894E407428}" type="presParOf" srcId="{86C628F1-2284-9D44-A73F-0AE057DC9B62}" destId="{255B7264-CD80-6C45-B9B6-FEF57C380234}" srcOrd="1" destOrd="0" presId="urn:microsoft.com/office/officeart/2008/layout/LinedList"/>
    <dgm:cxn modelId="{EE9844FF-FC51-2245-8385-7173F88124F4}" type="presParOf" srcId="{B1270884-4D9C-8A40-86DD-1CCB98F79D3C}" destId="{D5CF547F-6709-A644-9E1C-F4A103F6820C}" srcOrd="4" destOrd="0" presId="urn:microsoft.com/office/officeart/2008/layout/LinedList"/>
    <dgm:cxn modelId="{E6063709-2D6F-0944-89E4-50F01F4F2544}" type="presParOf" srcId="{B1270884-4D9C-8A40-86DD-1CCB98F79D3C}" destId="{AA85E2EC-81FE-1541-9B1E-101925F84F2B}" srcOrd="5" destOrd="0" presId="urn:microsoft.com/office/officeart/2008/layout/LinedList"/>
    <dgm:cxn modelId="{C4185EE0-B84A-A64B-8C4B-7ECD4D2B70BE}" type="presParOf" srcId="{AA85E2EC-81FE-1541-9B1E-101925F84F2B}" destId="{A6BF4656-CB08-AC41-AD3B-AA97767E7228}" srcOrd="0" destOrd="0" presId="urn:microsoft.com/office/officeart/2008/layout/LinedList"/>
    <dgm:cxn modelId="{8F7C21DC-6432-AF42-AC34-BD443AA6E9BE}" type="presParOf" srcId="{AA85E2EC-81FE-1541-9B1E-101925F84F2B}" destId="{9C99528B-948E-5940-8E5C-C9840D8E8A4B}" srcOrd="1" destOrd="0" presId="urn:microsoft.com/office/officeart/2008/layout/LinedList"/>
    <dgm:cxn modelId="{95806945-53EC-C446-A938-D6AAF0857D33}" type="presParOf" srcId="{B1270884-4D9C-8A40-86DD-1CCB98F79D3C}" destId="{F6AE4D6F-19DC-6D4E-8D48-5E867520F46D}" srcOrd="6" destOrd="0" presId="urn:microsoft.com/office/officeart/2008/layout/LinedList"/>
    <dgm:cxn modelId="{B4D9A245-C80F-8C49-A7EA-A493D8663FA9}" type="presParOf" srcId="{B1270884-4D9C-8A40-86DD-1CCB98F79D3C}" destId="{B6649A9A-DD91-0847-938C-3AAF4AC9C73E}" srcOrd="7" destOrd="0" presId="urn:microsoft.com/office/officeart/2008/layout/LinedList"/>
    <dgm:cxn modelId="{F669F245-AC3D-BD4F-BD09-768FC5256DC5}" type="presParOf" srcId="{B6649A9A-DD91-0847-938C-3AAF4AC9C73E}" destId="{C72B9E20-C930-B949-B195-1566B1DA124B}" srcOrd="0" destOrd="0" presId="urn:microsoft.com/office/officeart/2008/layout/LinedList"/>
    <dgm:cxn modelId="{6DBF2E13-109B-7B4B-9D28-FE94648AFEDF}" type="presParOf" srcId="{B6649A9A-DD91-0847-938C-3AAF4AC9C73E}" destId="{FB55C2D9-15AA-D349-A289-0AA80FAEFB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632444-AFD3-4CFA-BE85-C675433A411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858C200-63D7-46C1-8CE0-BF1D2FF262F9}">
      <dgm:prSet/>
      <dgm:spPr/>
      <dgm:t>
        <a:bodyPr/>
        <a:lstStyle/>
        <a:p>
          <a:pPr>
            <a:lnSpc>
              <a:spcPct val="100000"/>
            </a:lnSpc>
          </a:pPr>
          <a:r>
            <a:rPr lang="en-US" dirty="0"/>
            <a:t>Wellness Check-Ins</a:t>
          </a:r>
        </a:p>
      </dgm:t>
    </dgm:pt>
    <dgm:pt modelId="{98194F19-A3BF-4B92-9EAB-E758213FFAA5}" type="parTrans" cxnId="{433FE6BF-3892-4691-9564-F74285F81A2B}">
      <dgm:prSet/>
      <dgm:spPr/>
      <dgm:t>
        <a:bodyPr/>
        <a:lstStyle/>
        <a:p>
          <a:endParaRPr lang="en-US"/>
        </a:p>
      </dgm:t>
    </dgm:pt>
    <dgm:pt modelId="{77C4949F-2692-4354-9488-1DD73D4C9C07}" type="sibTrans" cxnId="{433FE6BF-3892-4691-9564-F74285F81A2B}">
      <dgm:prSet/>
      <dgm:spPr/>
      <dgm:t>
        <a:bodyPr/>
        <a:lstStyle/>
        <a:p>
          <a:endParaRPr lang="en-US"/>
        </a:p>
      </dgm:t>
    </dgm:pt>
    <dgm:pt modelId="{5AE781CE-04B9-40D4-A4D0-378DAE1AF3B5}">
      <dgm:prSet/>
      <dgm:spPr/>
      <dgm:t>
        <a:bodyPr/>
        <a:lstStyle/>
        <a:p>
          <a:pPr>
            <a:lnSpc>
              <a:spcPct val="100000"/>
            </a:lnSpc>
          </a:pPr>
          <a:endParaRPr lang="en-US" dirty="0"/>
        </a:p>
      </dgm:t>
    </dgm:pt>
    <dgm:pt modelId="{6C2D91B5-581A-4E97-8B30-9D4152C2E51D}" type="parTrans" cxnId="{80C46F0E-2362-4291-95D3-479DD641C8A2}">
      <dgm:prSet/>
      <dgm:spPr/>
      <dgm:t>
        <a:bodyPr/>
        <a:lstStyle/>
        <a:p>
          <a:endParaRPr lang="en-US"/>
        </a:p>
      </dgm:t>
    </dgm:pt>
    <dgm:pt modelId="{DC7504A5-B686-4022-A263-400C7A3807B6}" type="sibTrans" cxnId="{80C46F0E-2362-4291-95D3-479DD641C8A2}">
      <dgm:prSet/>
      <dgm:spPr/>
      <dgm:t>
        <a:bodyPr/>
        <a:lstStyle/>
        <a:p>
          <a:endParaRPr lang="en-US"/>
        </a:p>
      </dgm:t>
    </dgm:pt>
    <dgm:pt modelId="{6588DC60-1FD8-4FC4-89B2-1406B4B1F551}">
      <dgm:prSet/>
      <dgm:spPr/>
      <dgm:t>
        <a:bodyPr/>
        <a:lstStyle/>
        <a:p>
          <a:pPr>
            <a:lnSpc>
              <a:spcPct val="100000"/>
            </a:lnSpc>
          </a:pPr>
          <a:r>
            <a:rPr lang="en-US"/>
            <a:t>Taking a lunch (not at your desk)</a:t>
          </a:r>
        </a:p>
      </dgm:t>
    </dgm:pt>
    <dgm:pt modelId="{B422F6BC-E447-435B-A494-C3F8BDB4DDA1}" type="parTrans" cxnId="{31B020C8-01A5-40AD-8A54-10B0A31F56D3}">
      <dgm:prSet/>
      <dgm:spPr/>
      <dgm:t>
        <a:bodyPr/>
        <a:lstStyle/>
        <a:p>
          <a:endParaRPr lang="en-US"/>
        </a:p>
      </dgm:t>
    </dgm:pt>
    <dgm:pt modelId="{BA5B23F0-F8E9-467F-ACF5-F8E61F39AC27}" type="sibTrans" cxnId="{31B020C8-01A5-40AD-8A54-10B0A31F56D3}">
      <dgm:prSet/>
      <dgm:spPr/>
      <dgm:t>
        <a:bodyPr/>
        <a:lstStyle/>
        <a:p>
          <a:endParaRPr lang="en-US"/>
        </a:p>
      </dgm:t>
    </dgm:pt>
    <dgm:pt modelId="{5BCC8AD5-F589-4C9E-B765-8CBBD9B4077A}">
      <dgm:prSet/>
      <dgm:spPr/>
      <dgm:t>
        <a:bodyPr/>
        <a:lstStyle/>
        <a:p>
          <a:pPr>
            <a:lnSpc>
              <a:spcPct val="100000"/>
            </a:lnSpc>
          </a:pPr>
          <a:r>
            <a:rPr lang="en-US" dirty="0"/>
            <a:t>Take a moment to honestly reflect on where you are today.</a:t>
          </a:r>
        </a:p>
      </dgm:t>
    </dgm:pt>
    <dgm:pt modelId="{9DF85986-D9DC-49A7-84BF-1B1BC4E8800C}" type="parTrans" cxnId="{C47DB279-5C2D-46A1-A04F-A87DCB8035AF}">
      <dgm:prSet/>
      <dgm:spPr/>
      <dgm:t>
        <a:bodyPr/>
        <a:lstStyle/>
        <a:p>
          <a:endParaRPr lang="en-US"/>
        </a:p>
      </dgm:t>
    </dgm:pt>
    <dgm:pt modelId="{E9DB8A14-AF74-438A-992E-346D9F0999A0}" type="sibTrans" cxnId="{C47DB279-5C2D-46A1-A04F-A87DCB8035AF}">
      <dgm:prSet/>
      <dgm:spPr/>
      <dgm:t>
        <a:bodyPr/>
        <a:lstStyle/>
        <a:p>
          <a:endParaRPr lang="en-US"/>
        </a:p>
      </dgm:t>
    </dgm:pt>
    <dgm:pt modelId="{1F1A33D9-5682-4248-B27A-C40CE614D08B}" type="pres">
      <dgm:prSet presAssocID="{E8632444-AFD3-4CFA-BE85-C675433A411E}" presName="root" presStyleCnt="0">
        <dgm:presLayoutVars>
          <dgm:dir/>
          <dgm:resizeHandles val="exact"/>
        </dgm:presLayoutVars>
      </dgm:prSet>
      <dgm:spPr/>
    </dgm:pt>
    <dgm:pt modelId="{0B86104B-50A5-449E-B01D-349294FA5EB9}" type="pres">
      <dgm:prSet presAssocID="{1858C200-63D7-46C1-8CE0-BF1D2FF262F9}" presName="compNode" presStyleCnt="0"/>
      <dgm:spPr/>
    </dgm:pt>
    <dgm:pt modelId="{188EA411-9FDA-4DD6-9525-77553927523E}" type="pres">
      <dgm:prSet presAssocID="{1858C200-63D7-46C1-8CE0-BF1D2FF262F9}" presName="bgRect" presStyleLbl="bgShp" presStyleIdx="0" presStyleCnt="3"/>
      <dgm:spPr/>
    </dgm:pt>
    <dgm:pt modelId="{97393A83-F0D2-482E-A659-C74CB44E7A89}" type="pres">
      <dgm:prSet presAssocID="{1858C200-63D7-46C1-8CE0-BF1D2FF262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with Pulse"/>
        </a:ext>
      </dgm:extLst>
    </dgm:pt>
    <dgm:pt modelId="{7231278B-836E-4082-9D76-45086EEE9EDB}" type="pres">
      <dgm:prSet presAssocID="{1858C200-63D7-46C1-8CE0-BF1D2FF262F9}" presName="spaceRect" presStyleCnt="0"/>
      <dgm:spPr/>
    </dgm:pt>
    <dgm:pt modelId="{0220BBFA-DC7C-4BC0-9772-E300E924675D}" type="pres">
      <dgm:prSet presAssocID="{1858C200-63D7-46C1-8CE0-BF1D2FF262F9}" presName="parTx" presStyleLbl="revTx" presStyleIdx="0" presStyleCnt="4">
        <dgm:presLayoutVars>
          <dgm:chMax val="0"/>
          <dgm:chPref val="0"/>
        </dgm:presLayoutVars>
      </dgm:prSet>
      <dgm:spPr/>
    </dgm:pt>
    <dgm:pt modelId="{E42D5E68-2CB7-4064-81EB-16AB880DF92F}" type="pres">
      <dgm:prSet presAssocID="{1858C200-63D7-46C1-8CE0-BF1D2FF262F9}" presName="desTx" presStyleLbl="revTx" presStyleIdx="1" presStyleCnt="4">
        <dgm:presLayoutVars/>
      </dgm:prSet>
      <dgm:spPr/>
    </dgm:pt>
    <dgm:pt modelId="{906A3F26-BDD5-41F0-8AF0-C5D51E0F1548}" type="pres">
      <dgm:prSet presAssocID="{77C4949F-2692-4354-9488-1DD73D4C9C07}" presName="sibTrans" presStyleCnt="0"/>
      <dgm:spPr/>
    </dgm:pt>
    <dgm:pt modelId="{7D3E5041-F0C0-45AC-8015-F28C703BA62A}" type="pres">
      <dgm:prSet presAssocID="{6588DC60-1FD8-4FC4-89B2-1406B4B1F551}" presName="compNode" presStyleCnt="0"/>
      <dgm:spPr/>
    </dgm:pt>
    <dgm:pt modelId="{0585AB09-1999-474C-8818-80D271F6C046}" type="pres">
      <dgm:prSet presAssocID="{6588DC60-1FD8-4FC4-89B2-1406B4B1F551}" presName="bgRect" presStyleLbl="bgShp" presStyleIdx="1" presStyleCnt="3"/>
      <dgm:spPr/>
    </dgm:pt>
    <dgm:pt modelId="{9BFD75EF-1782-4927-8635-D92E85A938F2}" type="pres">
      <dgm:prSet presAssocID="{6588DC60-1FD8-4FC4-89B2-1406B4B1F55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ble and chairs"/>
        </a:ext>
      </dgm:extLst>
    </dgm:pt>
    <dgm:pt modelId="{75B3F8E3-8FCB-4634-A985-1F578ECBD966}" type="pres">
      <dgm:prSet presAssocID="{6588DC60-1FD8-4FC4-89B2-1406B4B1F551}" presName="spaceRect" presStyleCnt="0"/>
      <dgm:spPr/>
    </dgm:pt>
    <dgm:pt modelId="{44820C07-16AA-4733-A145-D0A45BAD0AA0}" type="pres">
      <dgm:prSet presAssocID="{6588DC60-1FD8-4FC4-89B2-1406B4B1F551}" presName="parTx" presStyleLbl="revTx" presStyleIdx="2" presStyleCnt="4">
        <dgm:presLayoutVars>
          <dgm:chMax val="0"/>
          <dgm:chPref val="0"/>
        </dgm:presLayoutVars>
      </dgm:prSet>
      <dgm:spPr/>
    </dgm:pt>
    <dgm:pt modelId="{966289EB-8664-4FA0-8F9F-EFA1F828F54C}" type="pres">
      <dgm:prSet presAssocID="{BA5B23F0-F8E9-467F-ACF5-F8E61F39AC27}" presName="sibTrans" presStyleCnt="0"/>
      <dgm:spPr/>
    </dgm:pt>
    <dgm:pt modelId="{EB77CABB-A944-4E21-834E-3163DEEACC9E}" type="pres">
      <dgm:prSet presAssocID="{5BCC8AD5-F589-4C9E-B765-8CBBD9B4077A}" presName="compNode" presStyleCnt="0"/>
      <dgm:spPr/>
    </dgm:pt>
    <dgm:pt modelId="{7842AE73-199B-450D-B91A-70381F4A88DC}" type="pres">
      <dgm:prSet presAssocID="{5BCC8AD5-F589-4C9E-B765-8CBBD9B4077A}" presName="bgRect" presStyleLbl="bgShp" presStyleIdx="2" presStyleCnt="3"/>
      <dgm:spPr/>
    </dgm:pt>
    <dgm:pt modelId="{2017AB96-2BC9-4BA6-8719-ACD0758C61F4}" type="pres">
      <dgm:prSet presAssocID="{5BCC8AD5-F589-4C9E-B765-8CBBD9B407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inbow"/>
        </a:ext>
      </dgm:extLst>
    </dgm:pt>
    <dgm:pt modelId="{0E595EB1-8E4C-4028-A702-E0D7E5879CEF}" type="pres">
      <dgm:prSet presAssocID="{5BCC8AD5-F589-4C9E-B765-8CBBD9B4077A}" presName="spaceRect" presStyleCnt="0"/>
      <dgm:spPr/>
    </dgm:pt>
    <dgm:pt modelId="{AF94A8F6-3790-4529-881B-A4F7B93B10D6}" type="pres">
      <dgm:prSet presAssocID="{5BCC8AD5-F589-4C9E-B765-8CBBD9B4077A}" presName="parTx" presStyleLbl="revTx" presStyleIdx="3" presStyleCnt="4">
        <dgm:presLayoutVars>
          <dgm:chMax val="0"/>
          <dgm:chPref val="0"/>
        </dgm:presLayoutVars>
      </dgm:prSet>
      <dgm:spPr/>
    </dgm:pt>
  </dgm:ptLst>
  <dgm:cxnLst>
    <dgm:cxn modelId="{A719580D-3541-439A-8EB4-8BBD10923C96}" type="presOf" srcId="{E8632444-AFD3-4CFA-BE85-C675433A411E}" destId="{1F1A33D9-5682-4248-B27A-C40CE614D08B}" srcOrd="0" destOrd="0" presId="urn:microsoft.com/office/officeart/2018/2/layout/IconVerticalSolidList"/>
    <dgm:cxn modelId="{80C46F0E-2362-4291-95D3-479DD641C8A2}" srcId="{1858C200-63D7-46C1-8CE0-BF1D2FF262F9}" destId="{5AE781CE-04B9-40D4-A4D0-378DAE1AF3B5}" srcOrd="0" destOrd="0" parTransId="{6C2D91B5-581A-4E97-8B30-9D4152C2E51D}" sibTransId="{DC7504A5-B686-4022-A263-400C7A3807B6}"/>
    <dgm:cxn modelId="{7935AD26-CEBC-482D-A3DB-E73CE1C9EFF0}" type="presOf" srcId="{6588DC60-1FD8-4FC4-89B2-1406B4B1F551}" destId="{44820C07-16AA-4733-A145-D0A45BAD0AA0}" srcOrd="0" destOrd="0" presId="urn:microsoft.com/office/officeart/2018/2/layout/IconVerticalSolidList"/>
    <dgm:cxn modelId="{D2E99B39-F472-481B-AC68-0F39015B93E3}" type="presOf" srcId="{1858C200-63D7-46C1-8CE0-BF1D2FF262F9}" destId="{0220BBFA-DC7C-4BC0-9772-E300E924675D}" srcOrd="0" destOrd="0" presId="urn:microsoft.com/office/officeart/2018/2/layout/IconVerticalSolidList"/>
    <dgm:cxn modelId="{EA3F435A-5E00-4332-A196-E0A916D0317B}" type="presOf" srcId="{5BCC8AD5-F589-4C9E-B765-8CBBD9B4077A}" destId="{AF94A8F6-3790-4529-881B-A4F7B93B10D6}" srcOrd="0" destOrd="0" presId="urn:microsoft.com/office/officeart/2018/2/layout/IconVerticalSolidList"/>
    <dgm:cxn modelId="{C47DB279-5C2D-46A1-A04F-A87DCB8035AF}" srcId="{E8632444-AFD3-4CFA-BE85-C675433A411E}" destId="{5BCC8AD5-F589-4C9E-B765-8CBBD9B4077A}" srcOrd="2" destOrd="0" parTransId="{9DF85986-D9DC-49A7-84BF-1B1BC4E8800C}" sibTransId="{E9DB8A14-AF74-438A-992E-346D9F0999A0}"/>
    <dgm:cxn modelId="{96B094B1-184C-467F-90D9-560CD18D15FB}" type="presOf" srcId="{5AE781CE-04B9-40D4-A4D0-378DAE1AF3B5}" destId="{E42D5E68-2CB7-4064-81EB-16AB880DF92F}" srcOrd="0" destOrd="0" presId="urn:microsoft.com/office/officeart/2018/2/layout/IconVerticalSolidList"/>
    <dgm:cxn modelId="{433FE6BF-3892-4691-9564-F74285F81A2B}" srcId="{E8632444-AFD3-4CFA-BE85-C675433A411E}" destId="{1858C200-63D7-46C1-8CE0-BF1D2FF262F9}" srcOrd="0" destOrd="0" parTransId="{98194F19-A3BF-4B92-9EAB-E758213FFAA5}" sibTransId="{77C4949F-2692-4354-9488-1DD73D4C9C07}"/>
    <dgm:cxn modelId="{31B020C8-01A5-40AD-8A54-10B0A31F56D3}" srcId="{E8632444-AFD3-4CFA-BE85-C675433A411E}" destId="{6588DC60-1FD8-4FC4-89B2-1406B4B1F551}" srcOrd="1" destOrd="0" parTransId="{B422F6BC-E447-435B-A494-C3F8BDB4DDA1}" sibTransId="{BA5B23F0-F8E9-467F-ACF5-F8E61F39AC27}"/>
    <dgm:cxn modelId="{EE392329-5E64-46FD-B9FE-5077DC30E918}" type="presParOf" srcId="{1F1A33D9-5682-4248-B27A-C40CE614D08B}" destId="{0B86104B-50A5-449E-B01D-349294FA5EB9}" srcOrd="0" destOrd="0" presId="urn:microsoft.com/office/officeart/2018/2/layout/IconVerticalSolidList"/>
    <dgm:cxn modelId="{63BFDD71-B704-4E72-97A8-485E6B9683D2}" type="presParOf" srcId="{0B86104B-50A5-449E-B01D-349294FA5EB9}" destId="{188EA411-9FDA-4DD6-9525-77553927523E}" srcOrd="0" destOrd="0" presId="urn:microsoft.com/office/officeart/2018/2/layout/IconVerticalSolidList"/>
    <dgm:cxn modelId="{EB661CFF-4F4B-40A5-BE9E-389CF96E0A9B}" type="presParOf" srcId="{0B86104B-50A5-449E-B01D-349294FA5EB9}" destId="{97393A83-F0D2-482E-A659-C74CB44E7A89}" srcOrd="1" destOrd="0" presId="urn:microsoft.com/office/officeart/2018/2/layout/IconVerticalSolidList"/>
    <dgm:cxn modelId="{345D7D5A-E380-4E72-81F3-5D86776B0B42}" type="presParOf" srcId="{0B86104B-50A5-449E-B01D-349294FA5EB9}" destId="{7231278B-836E-4082-9D76-45086EEE9EDB}" srcOrd="2" destOrd="0" presId="urn:microsoft.com/office/officeart/2018/2/layout/IconVerticalSolidList"/>
    <dgm:cxn modelId="{54971EC2-15CB-4F3A-9314-9F6308AC1E24}" type="presParOf" srcId="{0B86104B-50A5-449E-B01D-349294FA5EB9}" destId="{0220BBFA-DC7C-4BC0-9772-E300E924675D}" srcOrd="3" destOrd="0" presId="urn:microsoft.com/office/officeart/2018/2/layout/IconVerticalSolidList"/>
    <dgm:cxn modelId="{4B7A1243-8ABD-48F3-8AFD-953F1571A55E}" type="presParOf" srcId="{0B86104B-50A5-449E-B01D-349294FA5EB9}" destId="{E42D5E68-2CB7-4064-81EB-16AB880DF92F}" srcOrd="4" destOrd="0" presId="urn:microsoft.com/office/officeart/2018/2/layout/IconVerticalSolidList"/>
    <dgm:cxn modelId="{56B14AD2-E86C-4CC8-9C70-A1B9AEE984BD}" type="presParOf" srcId="{1F1A33D9-5682-4248-B27A-C40CE614D08B}" destId="{906A3F26-BDD5-41F0-8AF0-C5D51E0F1548}" srcOrd="1" destOrd="0" presId="urn:microsoft.com/office/officeart/2018/2/layout/IconVerticalSolidList"/>
    <dgm:cxn modelId="{2DA16D3F-134E-440C-AEB2-EC4CF5C9C9DA}" type="presParOf" srcId="{1F1A33D9-5682-4248-B27A-C40CE614D08B}" destId="{7D3E5041-F0C0-45AC-8015-F28C703BA62A}" srcOrd="2" destOrd="0" presId="urn:microsoft.com/office/officeart/2018/2/layout/IconVerticalSolidList"/>
    <dgm:cxn modelId="{4DFF5816-4E65-46A8-9640-749B5E5B3E5E}" type="presParOf" srcId="{7D3E5041-F0C0-45AC-8015-F28C703BA62A}" destId="{0585AB09-1999-474C-8818-80D271F6C046}" srcOrd="0" destOrd="0" presId="urn:microsoft.com/office/officeart/2018/2/layout/IconVerticalSolidList"/>
    <dgm:cxn modelId="{7F3BDFCA-0388-44C7-B79F-782D167D0DB6}" type="presParOf" srcId="{7D3E5041-F0C0-45AC-8015-F28C703BA62A}" destId="{9BFD75EF-1782-4927-8635-D92E85A938F2}" srcOrd="1" destOrd="0" presId="urn:microsoft.com/office/officeart/2018/2/layout/IconVerticalSolidList"/>
    <dgm:cxn modelId="{FF4CE129-E511-41E7-BC57-BF4CCD962ADD}" type="presParOf" srcId="{7D3E5041-F0C0-45AC-8015-F28C703BA62A}" destId="{75B3F8E3-8FCB-4634-A985-1F578ECBD966}" srcOrd="2" destOrd="0" presId="urn:microsoft.com/office/officeart/2018/2/layout/IconVerticalSolidList"/>
    <dgm:cxn modelId="{F9247D9B-E379-4CBB-A8BD-F921BC291968}" type="presParOf" srcId="{7D3E5041-F0C0-45AC-8015-F28C703BA62A}" destId="{44820C07-16AA-4733-A145-D0A45BAD0AA0}" srcOrd="3" destOrd="0" presId="urn:microsoft.com/office/officeart/2018/2/layout/IconVerticalSolidList"/>
    <dgm:cxn modelId="{D6BA78AC-A8F1-4E4B-AED2-C01BC315A1E0}" type="presParOf" srcId="{1F1A33D9-5682-4248-B27A-C40CE614D08B}" destId="{966289EB-8664-4FA0-8F9F-EFA1F828F54C}" srcOrd="3" destOrd="0" presId="urn:microsoft.com/office/officeart/2018/2/layout/IconVerticalSolidList"/>
    <dgm:cxn modelId="{CF2A750B-2840-4EE9-B8E5-9AE4C167808F}" type="presParOf" srcId="{1F1A33D9-5682-4248-B27A-C40CE614D08B}" destId="{EB77CABB-A944-4E21-834E-3163DEEACC9E}" srcOrd="4" destOrd="0" presId="urn:microsoft.com/office/officeart/2018/2/layout/IconVerticalSolidList"/>
    <dgm:cxn modelId="{F6A6ECFC-5993-41A4-9F82-A9E7DED41077}" type="presParOf" srcId="{EB77CABB-A944-4E21-834E-3163DEEACC9E}" destId="{7842AE73-199B-450D-B91A-70381F4A88DC}" srcOrd="0" destOrd="0" presId="urn:microsoft.com/office/officeart/2018/2/layout/IconVerticalSolidList"/>
    <dgm:cxn modelId="{04470446-CDD5-4243-AF34-849DC8DC921C}" type="presParOf" srcId="{EB77CABB-A944-4E21-834E-3163DEEACC9E}" destId="{2017AB96-2BC9-4BA6-8719-ACD0758C61F4}" srcOrd="1" destOrd="0" presId="urn:microsoft.com/office/officeart/2018/2/layout/IconVerticalSolidList"/>
    <dgm:cxn modelId="{61FD096E-C46C-4E2A-AB90-E71B740BD2C8}" type="presParOf" srcId="{EB77CABB-A944-4E21-834E-3163DEEACC9E}" destId="{0E595EB1-8E4C-4028-A702-E0D7E5879CEF}" srcOrd="2" destOrd="0" presId="urn:microsoft.com/office/officeart/2018/2/layout/IconVerticalSolidList"/>
    <dgm:cxn modelId="{FBAB7567-C42D-4FEF-889F-9E172424F9F6}" type="presParOf" srcId="{EB77CABB-A944-4E21-834E-3163DEEACC9E}" destId="{AF94A8F6-3790-4529-881B-A4F7B93B10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63BB3-8C8A-D447-BCBF-031F9AC12759}">
      <dsp:nvSpPr>
        <dsp:cNvPr id="0" name=""/>
        <dsp:cNvSpPr/>
      </dsp:nvSpPr>
      <dsp:spPr>
        <a:xfrm>
          <a:off x="0" y="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B814C7-44A3-1441-A44B-BFCF1479637A}">
      <dsp:nvSpPr>
        <dsp:cNvPr id="0" name=""/>
        <dsp:cNvSpPr/>
      </dsp:nvSpPr>
      <dsp:spPr>
        <a:xfrm>
          <a:off x="0" y="0"/>
          <a:ext cx="8686800" cy="1183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Replace This → With This</a:t>
          </a:r>
          <a:endParaRPr lang="en-US" sz="3200" kern="1200" dirty="0"/>
        </a:p>
      </dsp:txBody>
      <dsp:txXfrm>
        <a:off x="0" y="0"/>
        <a:ext cx="8686800" cy="1183545"/>
      </dsp:txXfrm>
    </dsp:sp>
    <dsp:sp modelId="{D0EAB055-A1AE-5840-8412-9B48FE436EC8}">
      <dsp:nvSpPr>
        <dsp:cNvPr id="0" name=""/>
        <dsp:cNvSpPr/>
      </dsp:nvSpPr>
      <dsp:spPr>
        <a:xfrm>
          <a:off x="0" y="118354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15E490-86C0-D640-A0F8-1BB1294DDCFD}">
      <dsp:nvSpPr>
        <dsp:cNvPr id="0" name=""/>
        <dsp:cNvSpPr/>
      </dsp:nvSpPr>
      <dsp:spPr>
        <a:xfrm>
          <a:off x="0" y="1183545"/>
          <a:ext cx="8686800" cy="1183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a:t>
          </a:r>
          <a:r>
            <a:rPr lang="en-US" sz="2600" kern="1200" dirty="0"/>
            <a:t>“We already covered that.”</a:t>
          </a:r>
          <a:br>
            <a:rPr lang="en-US" sz="2600" kern="1200" dirty="0"/>
          </a:br>
          <a:r>
            <a:rPr lang="en-US" sz="2600" kern="1200" dirty="0"/>
            <a:t>✅ “That’s helpful — can you expand on that perspective?”</a:t>
          </a:r>
        </a:p>
        <a:p>
          <a:pPr marL="0" lvl="0" indent="0" algn="l" defTabSz="889000">
            <a:lnSpc>
              <a:spcPct val="90000"/>
            </a:lnSpc>
            <a:spcBef>
              <a:spcPct val="0"/>
            </a:spcBef>
            <a:spcAft>
              <a:spcPct val="35000"/>
            </a:spcAft>
            <a:buNone/>
          </a:pPr>
          <a:endParaRPr lang="en-US" sz="2000" kern="1200" dirty="0"/>
        </a:p>
      </dsp:txBody>
      <dsp:txXfrm>
        <a:off x="0" y="1183545"/>
        <a:ext cx="8686800" cy="1183545"/>
      </dsp:txXfrm>
    </dsp:sp>
    <dsp:sp modelId="{D5CF547F-6709-A644-9E1C-F4A103F6820C}">
      <dsp:nvSpPr>
        <dsp:cNvPr id="0" name=""/>
        <dsp:cNvSpPr/>
      </dsp:nvSpPr>
      <dsp:spPr>
        <a:xfrm>
          <a:off x="0" y="236709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BF4656-CB08-AC41-AD3B-AA97767E7228}">
      <dsp:nvSpPr>
        <dsp:cNvPr id="0" name=""/>
        <dsp:cNvSpPr/>
      </dsp:nvSpPr>
      <dsp:spPr>
        <a:xfrm>
          <a:off x="0" y="2367090"/>
          <a:ext cx="8686800" cy="1183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 </a:t>
          </a:r>
          <a:r>
            <a:rPr lang="en-US" sz="2600" kern="1200" dirty="0"/>
            <a:t>Silence when someone shares an idea</a:t>
          </a:r>
          <a:br>
            <a:rPr lang="en-US" sz="2600" kern="1200" dirty="0"/>
          </a:br>
          <a:r>
            <a:rPr lang="en-US" sz="2600" kern="1200" dirty="0"/>
            <a:t>✅ “I appreciate you raising that.”</a:t>
          </a:r>
        </a:p>
      </dsp:txBody>
      <dsp:txXfrm>
        <a:off x="0" y="2367090"/>
        <a:ext cx="8686800" cy="1183545"/>
      </dsp:txXfrm>
    </dsp:sp>
    <dsp:sp modelId="{F6AE4D6F-19DC-6D4E-8D48-5E867520F46D}">
      <dsp:nvSpPr>
        <dsp:cNvPr id="0" name=""/>
        <dsp:cNvSpPr/>
      </dsp:nvSpPr>
      <dsp:spPr>
        <a:xfrm>
          <a:off x="0" y="355063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B9E20-C930-B949-B195-1566B1DA124B}">
      <dsp:nvSpPr>
        <dsp:cNvPr id="0" name=""/>
        <dsp:cNvSpPr/>
      </dsp:nvSpPr>
      <dsp:spPr>
        <a:xfrm>
          <a:off x="0" y="3550635"/>
          <a:ext cx="8686800" cy="1183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 “You’ll figure it out.”</a:t>
          </a:r>
          <a:br>
            <a:rPr lang="en-US" sz="2600" kern="1200" dirty="0"/>
          </a:br>
          <a:r>
            <a:rPr lang="en-US" sz="2600" kern="1200" dirty="0"/>
            <a:t>✅ “Let’s walk through it together.</a:t>
          </a:r>
        </a:p>
      </dsp:txBody>
      <dsp:txXfrm>
        <a:off x="0" y="3550635"/>
        <a:ext cx="8686800" cy="1183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EA411-9FDA-4DD6-9525-77553927523E}">
      <dsp:nvSpPr>
        <dsp:cNvPr id="0" name=""/>
        <dsp:cNvSpPr/>
      </dsp:nvSpPr>
      <dsp:spPr>
        <a:xfrm>
          <a:off x="0" y="509"/>
          <a:ext cx="8229600" cy="11916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93A83-F0D2-482E-A659-C74CB44E7A89}">
      <dsp:nvSpPr>
        <dsp:cNvPr id="0" name=""/>
        <dsp:cNvSpPr/>
      </dsp:nvSpPr>
      <dsp:spPr>
        <a:xfrm>
          <a:off x="360487" y="268640"/>
          <a:ext cx="655432" cy="655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20BBFA-DC7C-4BC0-9772-E300E924675D}">
      <dsp:nvSpPr>
        <dsp:cNvPr id="0" name=""/>
        <dsp:cNvSpPr/>
      </dsp:nvSpPr>
      <dsp:spPr>
        <a:xfrm>
          <a:off x="1376407" y="509"/>
          <a:ext cx="3703320"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1111250">
            <a:lnSpc>
              <a:spcPct val="100000"/>
            </a:lnSpc>
            <a:spcBef>
              <a:spcPct val="0"/>
            </a:spcBef>
            <a:spcAft>
              <a:spcPct val="35000"/>
            </a:spcAft>
            <a:buNone/>
          </a:pPr>
          <a:r>
            <a:rPr lang="en-US" sz="2500" kern="1200" dirty="0"/>
            <a:t>Wellness Check-Ins</a:t>
          </a:r>
        </a:p>
      </dsp:txBody>
      <dsp:txXfrm>
        <a:off x="1376407" y="509"/>
        <a:ext cx="3703320" cy="1191694"/>
      </dsp:txXfrm>
    </dsp:sp>
    <dsp:sp modelId="{E42D5E68-2CB7-4064-81EB-16AB880DF92F}">
      <dsp:nvSpPr>
        <dsp:cNvPr id="0" name=""/>
        <dsp:cNvSpPr/>
      </dsp:nvSpPr>
      <dsp:spPr>
        <a:xfrm>
          <a:off x="5079727" y="509"/>
          <a:ext cx="3149872"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079727" y="509"/>
        <a:ext cx="3149872" cy="1191694"/>
      </dsp:txXfrm>
    </dsp:sp>
    <dsp:sp modelId="{0585AB09-1999-474C-8818-80D271F6C046}">
      <dsp:nvSpPr>
        <dsp:cNvPr id="0" name=""/>
        <dsp:cNvSpPr/>
      </dsp:nvSpPr>
      <dsp:spPr>
        <a:xfrm>
          <a:off x="0" y="1490127"/>
          <a:ext cx="8229600" cy="11916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D75EF-1782-4927-8635-D92E85A938F2}">
      <dsp:nvSpPr>
        <dsp:cNvPr id="0" name=""/>
        <dsp:cNvSpPr/>
      </dsp:nvSpPr>
      <dsp:spPr>
        <a:xfrm>
          <a:off x="360487" y="1758258"/>
          <a:ext cx="655432" cy="655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20C07-16AA-4733-A145-D0A45BAD0AA0}">
      <dsp:nvSpPr>
        <dsp:cNvPr id="0" name=""/>
        <dsp:cNvSpPr/>
      </dsp:nvSpPr>
      <dsp:spPr>
        <a:xfrm>
          <a:off x="1376407" y="1490127"/>
          <a:ext cx="6853192"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1111250">
            <a:lnSpc>
              <a:spcPct val="100000"/>
            </a:lnSpc>
            <a:spcBef>
              <a:spcPct val="0"/>
            </a:spcBef>
            <a:spcAft>
              <a:spcPct val="35000"/>
            </a:spcAft>
            <a:buNone/>
          </a:pPr>
          <a:r>
            <a:rPr lang="en-US" sz="2500" kern="1200"/>
            <a:t>Taking a lunch (not at your desk)</a:t>
          </a:r>
        </a:p>
      </dsp:txBody>
      <dsp:txXfrm>
        <a:off x="1376407" y="1490127"/>
        <a:ext cx="6853192" cy="1191694"/>
      </dsp:txXfrm>
    </dsp:sp>
    <dsp:sp modelId="{7842AE73-199B-450D-B91A-70381F4A88DC}">
      <dsp:nvSpPr>
        <dsp:cNvPr id="0" name=""/>
        <dsp:cNvSpPr/>
      </dsp:nvSpPr>
      <dsp:spPr>
        <a:xfrm>
          <a:off x="0" y="2979746"/>
          <a:ext cx="8229600" cy="11916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17AB96-2BC9-4BA6-8719-ACD0758C61F4}">
      <dsp:nvSpPr>
        <dsp:cNvPr id="0" name=""/>
        <dsp:cNvSpPr/>
      </dsp:nvSpPr>
      <dsp:spPr>
        <a:xfrm>
          <a:off x="360487" y="3247877"/>
          <a:ext cx="655432" cy="655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4A8F6-3790-4529-881B-A4F7B93B10D6}">
      <dsp:nvSpPr>
        <dsp:cNvPr id="0" name=""/>
        <dsp:cNvSpPr/>
      </dsp:nvSpPr>
      <dsp:spPr>
        <a:xfrm>
          <a:off x="1376407" y="2979746"/>
          <a:ext cx="6853192" cy="119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126121" rIns="126121" bIns="126121" numCol="1" spcCol="1270" anchor="ctr" anchorCtr="0">
          <a:noAutofit/>
        </a:bodyPr>
        <a:lstStyle/>
        <a:p>
          <a:pPr marL="0" lvl="0" indent="0" algn="l" defTabSz="1111250">
            <a:lnSpc>
              <a:spcPct val="100000"/>
            </a:lnSpc>
            <a:spcBef>
              <a:spcPct val="0"/>
            </a:spcBef>
            <a:spcAft>
              <a:spcPct val="35000"/>
            </a:spcAft>
            <a:buNone/>
          </a:pPr>
          <a:r>
            <a:rPr lang="en-US" sz="2500" kern="1200" dirty="0"/>
            <a:t>Take a moment to honestly reflect on where you are today.</a:t>
          </a:r>
        </a:p>
      </dsp:txBody>
      <dsp:txXfrm>
        <a:off x="1376407" y="2979746"/>
        <a:ext cx="6853192" cy="11916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p>
            <a:pPr marL="0" indent="0">
              <a:buNone/>
            </a:pPr>
            <a:r>
              <a:rPr lang="en-US" b="1" dirty="0"/>
              <a:t>Katy</a:t>
            </a:r>
          </a:p>
          <a:p>
            <a:pPr marL="0" indent="0">
              <a:buNone/>
            </a:pPr>
            <a:endParaRPr lang="en-US" dirty="0"/>
          </a:p>
          <a:p>
            <a:r>
              <a:rPr lang="en-US" dirty="0"/>
              <a:t>Thank you for being here. In our fast paced and high-performance work environment,  belonging and wellness can sometimes feel like secondary. We’re busy. The stakes are high. </a:t>
            </a:r>
          </a:p>
          <a:p>
            <a:pPr marL="160576" indent="0">
              <a:buNone/>
            </a:pPr>
            <a:endParaRPr lang="en-US" dirty="0"/>
          </a:p>
          <a:p>
            <a:r>
              <a:rPr lang="en-US" dirty="0"/>
              <a:t>most of us have experienced moments where we questioned whether we truly belonged or felt the burn out. I know I have.</a:t>
            </a:r>
          </a:p>
          <a:p>
            <a:endParaRPr lang="en-US" dirty="0"/>
          </a:p>
          <a:p>
            <a:r>
              <a:rPr lang="en-US" dirty="0"/>
              <a:t>What I’ve come to realize is this: belonging isn’t about comfort, it’s about safety. And wellness isn’t about ease, it’s about sustainability. They directly influence how we lead and show up for our teams.</a:t>
            </a:r>
          </a:p>
          <a:p>
            <a:pPr marL="160576" indent="0">
              <a:buNone/>
            </a:pPr>
            <a:endParaRPr lang="en-US" dirty="0"/>
          </a:p>
          <a:p>
            <a:r>
              <a:rPr lang="en-US" dirty="0"/>
              <a:t>So the reason we’re spending 45 minutes on this today is that this work is foundational. If we want high performance, innovation, and resilience, we have to talk about the conditions that continue to make them possible.</a:t>
            </a:r>
          </a:p>
          <a:p>
            <a:endParaRPr lang="en-US" dirty="0"/>
          </a:p>
          <a:p>
            <a:r>
              <a:rPr lang="en-US" dirty="0"/>
              <a:t>Our hope is that this feels less like a lecture and more like a shared conversation, one that gives you small practical and meaningful practices to carry back to your teams.</a:t>
            </a:r>
          </a:p>
          <a:p>
            <a:pPr marL="0" indent="0">
              <a:buNone/>
            </a:pPr>
            <a:endParaRPr dirty="0"/>
          </a:p>
        </p:txBody>
      </p:sp>
      <p:sp>
        <p:nvSpPr>
          <p:cNvPr id="79" name="Google Shape;79;p1:notes"/>
          <p:cNvSpPr>
            <a:spLocks noGrp="1" noRot="1" noChangeAspect="1"/>
          </p:cNvSpPr>
          <p:nvPr>
            <p:ph type="sldImg" idx="2"/>
          </p:nvPr>
        </p:nvSpPr>
        <p:spPr>
          <a:xfrm>
            <a:off x="1165225"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60576" indent="0" defTabSz="924916">
              <a:buNone/>
              <a:defRPr/>
            </a:pPr>
            <a:r>
              <a:rPr lang="en-US" b="1" dirty="0"/>
              <a:t>PAULA</a:t>
            </a:r>
          </a:p>
          <a:p>
            <a:pPr marL="160576" indent="0">
              <a:buNone/>
            </a:pPr>
            <a:endParaRPr lang="en-US" dirty="0"/>
          </a:p>
          <a:p>
            <a:pPr marL="160576" indent="0">
              <a:buNone/>
            </a:pPr>
            <a:r>
              <a:rPr lang="en-US" dirty="0"/>
              <a:t>Wellness isn’t an add-on — it has to be </a:t>
            </a:r>
            <a:r>
              <a:rPr lang="en-US" b="1" dirty="0"/>
              <a:t>embedded</a:t>
            </a:r>
            <a:r>
              <a:rPr lang="en-US" dirty="0"/>
              <a:t> into how we operate.</a:t>
            </a:r>
          </a:p>
          <a:p>
            <a:pPr marL="462458" indent="-301882"/>
            <a:r>
              <a:rPr lang="en-US" dirty="0"/>
              <a:t>Normalize brief wellness check-ins.</a:t>
            </a:r>
            <a:br>
              <a:rPr lang="en-US" dirty="0"/>
            </a:br>
            <a:r>
              <a:rPr lang="en-US" dirty="0"/>
              <a:t>Increase autonomy where possible.</a:t>
            </a:r>
            <a:br>
              <a:rPr lang="en-US" dirty="0"/>
            </a:br>
            <a:r>
              <a:rPr lang="en-US" dirty="0"/>
              <a:t>Make support resources visible and easy to access — not buried in policy.</a:t>
            </a:r>
          </a:p>
          <a:p>
            <a:pPr marL="462458" indent="-301882"/>
            <a:endParaRPr lang="en-US" dirty="0"/>
          </a:p>
          <a:p>
            <a:pPr marL="160576" indent="0">
              <a:buNone/>
            </a:pPr>
            <a:r>
              <a:rPr lang="en-US" b="1" dirty="0"/>
              <a:t>Where are we unintentionally making wellness harder than it needs to be?</a:t>
            </a:r>
          </a:p>
        </p:txBody>
      </p:sp>
    </p:spTree>
    <p:extLst>
      <p:ext uri="{BB962C8B-B14F-4D97-AF65-F5344CB8AC3E}">
        <p14:creationId xmlns:p14="http://schemas.microsoft.com/office/powerpoint/2010/main" val="61584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60576" indent="0" defTabSz="924916">
              <a:buNone/>
              <a:defRPr/>
            </a:pPr>
            <a:r>
              <a:rPr lang="en-US" b="1" dirty="0"/>
              <a:t>PAULA</a:t>
            </a:r>
          </a:p>
          <a:p>
            <a:pPr marL="160576" indent="0">
              <a:buNone/>
            </a:pPr>
            <a:endParaRPr lang="en-US" dirty="0"/>
          </a:p>
          <a:p>
            <a:pPr marL="160576" indent="0">
              <a:buNone/>
            </a:pPr>
            <a:r>
              <a:rPr lang="en-US" dirty="0"/>
              <a:t>Leadership sets the emotional climate of a department.</a:t>
            </a:r>
          </a:p>
          <a:p>
            <a:r>
              <a:rPr lang="en-US" dirty="0"/>
              <a:t>What we reward becomes culture.</a:t>
            </a:r>
            <a:br>
              <a:rPr lang="en-US" dirty="0"/>
            </a:br>
            <a:r>
              <a:rPr lang="en-US" dirty="0"/>
              <a:t>What we model becomes permission.</a:t>
            </a:r>
          </a:p>
          <a:p>
            <a:r>
              <a:rPr lang="en-US" dirty="0"/>
              <a:t>If we only reward output, we’ll get output at any cost.</a:t>
            </a:r>
            <a:br>
              <a:rPr lang="en-US" dirty="0"/>
            </a:br>
            <a:r>
              <a:rPr lang="en-US" dirty="0"/>
              <a:t>If we reward empathy, teamwork, and sustainability — we build belonging and wellness.</a:t>
            </a:r>
          </a:p>
          <a:p>
            <a:endParaRPr lang="en-US" dirty="0"/>
          </a:p>
          <a:p>
            <a:pPr marL="160576" indent="0">
              <a:buNone/>
            </a:pPr>
            <a:r>
              <a:rPr lang="en-US" b="1" dirty="0"/>
              <a:t>What are we unintentionally rewarding? And what message does that send?</a:t>
            </a:r>
          </a:p>
          <a:p>
            <a:pPr marL="160576" indent="0">
              <a:buNone/>
            </a:pPr>
            <a:r>
              <a:rPr lang="en-US" u="sng" dirty="0"/>
              <a:t>Leadership is not just positional — it is behavioral. And behavior shapes culture.</a:t>
            </a:r>
          </a:p>
          <a:p>
            <a:pPr marL="160576" indent="0">
              <a:buNone/>
            </a:pPr>
            <a:endParaRPr lang="en-US" b="1" u="sng" dirty="0"/>
          </a:p>
        </p:txBody>
      </p:sp>
    </p:spTree>
    <p:extLst>
      <p:ext uri="{BB962C8B-B14F-4D97-AF65-F5344CB8AC3E}">
        <p14:creationId xmlns:p14="http://schemas.microsoft.com/office/powerpoint/2010/main" val="311138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a:t>PAULA </a:t>
            </a:r>
          </a:p>
        </p:txBody>
      </p:sp>
    </p:spTree>
    <p:extLst>
      <p:ext uri="{BB962C8B-B14F-4D97-AF65-F5344CB8AC3E}">
        <p14:creationId xmlns:p14="http://schemas.microsoft.com/office/powerpoint/2010/main" val="93369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8D846280-1BA8-1856-8043-0DF7A5E35CB1}"/>
            </a:ext>
          </a:extLst>
        </p:cNvPr>
        <p:cNvGrpSpPr/>
        <p:nvPr/>
      </p:nvGrpSpPr>
      <p:grpSpPr>
        <a:xfrm>
          <a:off x="0" y="0"/>
          <a:ext cx="0" cy="0"/>
          <a:chOff x="0" y="0"/>
          <a:chExt cx="0" cy="0"/>
        </a:xfrm>
      </p:grpSpPr>
      <p:sp>
        <p:nvSpPr>
          <p:cNvPr id="84" name="Google Shape;84;g210e4ebf1e0_1_0:notes">
            <a:extLst>
              <a:ext uri="{FF2B5EF4-FFF2-40B4-BE49-F238E27FC236}">
                <a16:creationId xmlns:a16="http://schemas.microsoft.com/office/drawing/2014/main" id="{5CBF33F9-ECF6-F840-A848-3446CAC5BDEB}"/>
              </a:ext>
            </a:extLst>
          </p:cNvPr>
          <p:cNvSpPr>
            <a:spLocks noGrp="1" noRot="1" noChangeAspect="1"/>
          </p:cNvSpPr>
          <p:nvPr>
            <p:ph type="sldImg" idx="2"/>
          </p:nvPr>
        </p:nvSpPr>
        <p:spPr>
          <a:xfrm>
            <a:off x="1165225"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210e4ebf1e0_1_0:notes">
            <a:extLst>
              <a:ext uri="{FF2B5EF4-FFF2-40B4-BE49-F238E27FC236}">
                <a16:creationId xmlns:a16="http://schemas.microsoft.com/office/drawing/2014/main" id="{66FA7933-DCF0-FC3E-07E6-513CF30C0D51}"/>
              </a:ext>
            </a:extLst>
          </p:cNvPr>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p>
            <a:pPr marL="0" indent="0">
              <a:buNone/>
            </a:pPr>
            <a:endParaRPr lang="en-US" dirty="0"/>
          </a:p>
          <a:p>
            <a:pPr marL="0" indent="0">
              <a:buNone/>
            </a:pPr>
            <a:r>
              <a:rPr lang="en-US" b="1" dirty="0"/>
              <a:t>KATY </a:t>
            </a:r>
          </a:p>
          <a:p>
            <a:endParaRPr lang="en-US" dirty="0"/>
          </a:p>
          <a:p>
            <a:r>
              <a:rPr lang="en-US" dirty="0"/>
              <a:t>We’ve explored belonging, wellness, and leadership behaviors.</a:t>
            </a:r>
            <a:br>
              <a:rPr lang="en-US" dirty="0"/>
            </a:br>
            <a:r>
              <a:rPr lang="en-US" dirty="0"/>
              <a:t>We’ve shared examples. We’ve named tensions.</a:t>
            </a:r>
          </a:p>
          <a:p>
            <a:endParaRPr lang="en-US" dirty="0"/>
          </a:p>
          <a:p>
            <a:r>
              <a:rPr lang="en-US" b="1" dirty="0"/>
              <a:t>What have you learned, or been re-reminded of, that you will intentionally bring back to your team?</a:t>
            </a:r>
          </a:p>
          <a:p>
            <a:endParaRPr lang="en-US" b="1" dirty="0"/>
          </a:p>
          <a:p>
            <a:r>
              <a:rPr lang="en-US" b="1" dirty="0"/>
              <a:t>Share examples </a:t>
            </a:r>
          </a:p>
        </p:txBody>
      </p:sp>
    </p:spTree>
    <p:extLst>
      <p:ext uri="{BB962C8B-B14F-4D97-AF65-F5344CB8AC3E}">
        <p14:creationId xmlns:p14="http://schemas.microsoft.com/office/powerpoint/2010/main" val="260722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602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48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592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192224cea3_0_6:notes"/>
          <p:cNvSpPr>
            <a:spLocks noGrp="1" noRot="1" noChangeAspect="1"/>
          </p:cNvSpPr>
          <p:nvPr>
            <p:ph type="sldImg" idx="2"/>
          </p:nvPr>
        </p:nvSpPr>
        <p:spPr>
          <a:xfrm>
            <a:off x="1165225"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3192224cea3_0_6:notes"/>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p>
            <a:pPr marL="160576" indent="0">
              <a:buNone/>
            </a:pPr>
            <a:r>
              <a:rPr lang="en-US" b="1" dirty="0"/>
              <a:t>KATY </a:t>
            </a:r>
          </a:p>
          <a:p>
            <a:pPr marL="160576" indent="0">
              <a:buNone/>
            </a:pPr>
            <a:endParaRPr lang="en-US" b="1" dirty="0"/>
          </a:p>
          <a:p>
            <a:r>
              <a:rPr lang="en-US" b="1" dirty="0"/>
              <a:t>Belonging</a:t>
            </a:r>
            <a:r>
              <a:rPr lang="en-US" dirty="0"/>
              <a:t> is the experience of being accepted, valued, and included as a meaningful member of a group. It means feeling safe to contribute, express ideas, and show up authentically without fear of exclusion or marginalization.</a:t>
            </a:r>
          </a:p>
          <a:p>
            <a:pPr marL="160576" indent="0">
              <a:buNone/>
            </a:pPr>
            <a:endParaRPr lang="en-US" dirty="0"/>
          </a:p>
          <a:p>
            <a:pPr marL="462458" indent="-301882"/>
            <a:r>
              <a:rPr lang="en-US" b="1" dirty="0"/>
              <a:t>Wellness</a:t>
            </a:r>
            <a:r>
              <a:rPr lang="en-US" dirty="0"/>
              <a:t> is a holistic state of health across physical, emotional, mental, social, and professional domains. It reflects a sustainable balance between demands and resources, enabling individuals to function effectively and thrive over time.</a:t>
            </a:r>
          </a:p>
          <a:p>
            <a:pPr marL="160576" indent="0">
              <a:buNone/>
            </a:pPr>
            <a:endParaRPr lang="en-US" dirty="0"/>
          </a:p>
          <a:p>
            <a:pPr marL="160576" indent="0">
              <a:buNone/>
            </a:pPr>
            <a:r>
              <a:rPr lang="en-US" dirty="0"/>
              <a:t>Wellness protects performance the same way belonging enhances it.</a:t>
            </a:r>
          </a:p>
          <a:p>
            <a:pPr marL="160576" indent="0">
              <a:buNone/>
            </a:pPr>
            <a:endParaRPr lang="en-US" dirty="0"/>
          </a:p>
          <a:p>
            <a:pPr marL="160576"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t>“Discomfort is the currency of your dreams”  </a:t>
            </a:r>
            <a:r>
              <a:rPr lang="en-US" sz="1100" i="0" dirty="0"/>
              <a:t>So we are going to get a little uncomfortable today and real about where we might push ourselves to show up better for ourselves and our team.</a:t>
            </a:r>
            <a:endParaRPr lang="en-US" sz="1100" i="1" dirty="0"/>
          </a:p>
          <a:p>
            <a:pPr marL="160576" indent="0">
              <a:buNone/>
            </a:pPr>
            <a:endParaRPr lang="en-US" dirty="0"/>
          </a:p>
          <a:p>
            <a:endParaRPr lang="en-US" dirty="0"/>
          </a:p>
          <a:p>
            <a:pPr marL="160576" indent="0">
              <a:buNone/>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60576" indent="0">
              <a:buNone/>
            </a:pPr>
            <a:r>
              <a:rPr lang="en-US" b="1" dirty="0"/>
              <a:t>Katy</a:t>
            </a:r>
          </a:p>
          <a:p>
            <a:pPr marL="160576" indent="0">
              <a:buNone/>
            </a:pPr>
            <a:endParaRPr lang="en-US" b="1" dirty="0"/>
          </a:p>
          <a:p>
            <a:pPr marL="160576" indent="0">
              <a:buNone/>
            </a:pPr>
            <a:r>
              <a:rPr lang="en-US" dirty="0"/>
              <a:t>Wellness and belonging are reinforced through shared behaviors—and those behaviors are often shaped by the social norms we have internalized and our individual social styles.</a:t>
            </a:r>
          </a:p>
          <a:p>
            <a:pPr marL="160576" indent="0">
              <a:buNone/>
            </a:pPr>
            <a:endParaRPr lang="en-US" dirty="0"/>
          </a:p>
          <a:p>
            <a:pPr marL="160576" indent="0">
              <a:buNone/>
            </a:pPr>
            <a:r>
              <a:rPr lang="en-US" dirty="0"/>
              <a:t>For example, think about how people show up at work differently:</a:t>
            </a:r>
          </a:p>
          <a:p>
            <a:pPr lvl="1"/>
            <a:r>
              <a:rPr lang="en-US" dirty="0"/>
              <a:t>Some people build connection by </a:t>
            </a:r>
            <a:r>
              <a:rPr lang="en-US" b="1" dirty="0"/>
              <a:t>talking through challenges with colleagues</a:t>
            </a:r>
            <a:r>
              <a:rPr lang="en-US" dirty="0"/>
              <a:t>, while others prefer to </a:t>
            </a:r>
            <a:r>
              <a:rPr lang="en-US" b="1" dirty="0"/>
              <a:t>process independently and then share solutions</a:t>
            </a:r>
            <a:r>
              <a:rPr lang="en-US" dirty="0"/>
              <a:t>.</a:t>
            </a:r>
          </a:p>
          <a:p>
            <a:pPr lvl="1"/>
            <a:r>
              <a:rPr lang="en-US" dirty="0"/>
              <a:t>Some individuals recharge through </a:t>
            </a:r>
            <a:r>
              <a:rPr lang="en-US" b="1" dirty="0"/>
              <a:t>social interaction and team energy</a:t>
            </a:r>
            <a:r>
              <a:rPr lang="en-US" dirty="0"/>
              <a:t>, while others restore their energy through </a:t>
            </a:r>
            <a:r>
              <a:rPr lang="en-US" b="1" dirty="0"/>
              <a:t>quiet focus or stepping away briefly</a:t>
            </a:r>
            <a:r>
              <a:rPr lang="en-US" dirty="0"/>
              <a:t>.</a:t>
            </a:r>
          </a:p>
          <a:p>
            <a:pPr marL="160576" indent="0">
              <a:buNone/>
            </a:pPr>
            <a:endParaRPr lang="en-US" dirty="0"/>
          </a:p>
          <a:p>
            <a:pPr marL="160576" indent="0">
              <a:buNone/>
            </a:pPr>
            <a:r>
              <a:rPr lang="en-US" dirty="0"/>
              <a:t>How many of you have completed </a:t>
            </a:r>
            <a:r>
              <a:rPr lang="en-US" b="1" dirty="0"/>
              <a:t>StrengthsFinder</a:t>
            </a:r>
            <a:r>
              <a:rPr lang="en-US" dirty="0"/>
              <a:t> or a similar assessment? They help us better understand </a:t>
            </a:r>
            <a:r>
              <a:rPr lang="en-US" b="1" dirty="0"/>
              <a:t>our natural tendencies </a:t>
            </a:r>
            <a:r>
              <a:rPr lang="en-US" dirty="0"/>
              <a:t>and also recognize where we may need to stretch outside our comfort zone to support both our own wellness and the belonging of others.</a:t>
            </a:r>
          </a:p>
          <a:p>
            <a:endParaRPr lang="en-US" dirty="0"/>
          </a:p>
        </p:txBody>
      </p:sp>
    </p:spTree>
    <p:extLst>
      <p:ext uri="{BB962C8B-B14F-4D97-AF65-F5344CB8AC3E}">
        <p14:creationId xmlns:p14="http://schemas.microsoft.com/office/powerpoint/2010/main" val="93884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lvl="1"/>
            <a:endParaRPr lang="en-US" dirty="0"/>
          </a:p>
          <a:p>
            <a:pPr marL="160576" indent="0" defTabSz="924916">
              <a:buNone/>
              <a:defRPr/>
            </a:pPr>
            <a:r>
              <a:rPr lang="en-US" b="1" dirty="0"/>
              <a:t>KATY</a:t>
            </a:r>
          </a:p>
          <a:p>
            <a:pPr marL="160576" indent="0">
              <a:buNone/>
            </a:pPr>
            <a:endParaRPr lang="en-US" b="1" dirty="0"/>
          </a:p>
          <a:p>
            <a:pPr marL="160576" indent="0">
              <a:buNone/>
            </a:pPr>
            <a:r>
              <a:rPr lang="en-US" dirty="0"/>
              <a:t>In a similar way to social norms, cultural norms shape behavior,  including how leaders model stress and whether they protect healthy boundaries. Paying attention to these differences, seeking to understand them, and recognizing their impact fosters belonging and wellness.</a:t>
            </a:r>
          </a:p>
          <a:p>
            <a:pPr marL="160576" indent="0">
              <a:buNone/>
            </a:pPr>
            <a:r>
              <a:rPr lang="en-US" dirty="0"/>
              <a:t> </a:t>
            </a:r>
          </a:p>
          <a:p>
            <a:pPr marL="160576" indent="0">
              <a:buNone/>
            </a:pPr>
            <a:r>
              <a:rPr lang="en-US" dirty="0"/>
              <a:t>By understanding these influences is helps us recognize that leadership behaviors are not neutral, they are shaped by context, experience, and the environments in which we’ve developed.</a:t>
            </a:r>
          </a:p>
          <a:p>
            <a:pPr marL="160576" indent="0">
              <a:buNone/>
            </a:pPr>
            <a:endParaRPr lang="en-US" dirty="0"/>
          </a:p>
          <a:p>
            <a:r>
              <a:rPr lang="en-US" b="1" dirty="0"/>
              <a:t>Impact on Wellness &amp; Belonging</a:t>
            </a:r>
          </a:p>
          <a:p>
            <a:pPr lvl="1"/>
            <a:r>
              <a:rPr lang="en-US" dirty="0"/>
              <a:t>Some may view asking for help as a strength; others may see it as vulnerability.</a:t>
            </a:r>
          </a:p>
          <a:p>
            <a:pPr lvl="1"/>
            <a:r>
              <a:rPr lang="en-US" dirty="0"/>
              <a:t>Some value public recognition; others prefer quiet contribution.</a:t>
            </a:r>
          </a:p>
          <a:p>
            <a:pPr lvl="1"/>
            <a:r>
              <a:rPr lang="en-US" dirty="0"/>
              <a:t>Some seek flexibility; others prioritize stability and predictability.</a:t>
            </a:r>
          </a:p>
          <a:p>
            <a:pPr lvl="1"/>
            <a:r>
              <a:rPr lang="en-US" dirty="0"/>
              <a:t>These differences matter.</a:t>
            </a:r>
          </a:p>
          <a:p>
            <a:endParaRPr lang="en-US" dirty="0"/>
          </a:p>
          <a:p>
            <a:r>
              <a:rPr lang="en-US" dirty="0"/>
              <a:t>As we all are aware, each school, department and culture is unique. Building reserves for our teams, whether emotional, relational, or operational, requires understanding those nuances and being intentional about how we support them.</a:t>
            </a:r>
          </a:p>
          <a:p>
            <a:pPr marL="160576"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4658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192224cea3_0_1:notes"/>
          <p:cNvSpPr>
            <a:spLocks noGrp="1" noRot="1" noChangeAspect="1"/>
          </p:cNvSpPr>
          <p:nvPr>
            <p:ph type="sldImg" idx="2"/>
          </p:nvPr>
        </p:nvSpPr>
        <p:spPr>
          <a:xfrm>
            <a:off x="1165225"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3192224cea3_0_1:notes"/>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p>
            <a:pPr marL="160576" indent="0" defTabSz="924916">
              <a:buNone/>
              <a:defRPr/>
            </a:pPr>
            <a:r>
              <a:rPr lang="en-US" b="1" dirty="0"/>
              <a:t>BECKY </a:t>
            </a:r>
          </a:p>
          <a:p>
            <a:pPr marL="160576" indent="0">
              <a:buNone/>
            </a:pPr>
            <a:endParaRPr lang="en-US" dirty="0"/>
          </a:p>
          <a:p>
            <a:pPr marL="160576" indent="0">
              <a:buNone/>
            </a:pPr>
            <a:r>
              <a:rPr lang="en-US" dirty="0"/>
              <a:t>Belonging and wellness are not individual issues —</a:t>
            </a:r>
            <a:br>
              <a:rPr lang="en-US" dirty="0"/>
            </a:br>
            <a:r>
              <a:rPr lang="en-US" dirty="0"/>
              <a:t>they are cultural forces that ripple across the entire department.</a:t>
            </a:r>
          </a:p>
          <a:p>
            <a:r>
              <a:rPr lang="en-US" dirty="0"/>
              <a:t>They show up in:</a:t>
            </a:r>
          </a:p>
          <a:p>
            <a:r>
              <a:rPr lang="en-US" dirty="0"/>
              <a:t>How people speak in meetings</a:t>
            </a:r>
          </a:p>
          <a:p>
            <a:r>
              <a:rPr lang="en-US" dirty="0"/>
              <a:t>Whether concerns are raised early or hidden</a:t>
            </a:r>
          </a:p>
          <a:p>
            <a:r>
              <a:rPr lang="en-US" dirty="0"/>
              <a:t>How conflict is handled</a:t>
            </a:r>
          </a:p>
          <a:p>
            <a:r>
              <a:rPr lang="en-US" dirty="0"/>
              <a:t>How workload is distributed</a:t>
            </a:r>
          </a:p>
          <a:p>
            <a:r>
              <a:rPr lang="en-US" dirty="0"/>
              <a:t>Whether people feel energized or depleted</a:t>
            </a:r>
          </a:p>
          <a:p>
            <a:endParaRPr lang="en-US" dirty="0"/>
          </a:p>
          <a:p>
            <a:pPr marL="160576" indent="0">
              <a:buNone/>
            </a:pPr>
            <a:r>
              <a:rPr lang="en-US" dirty="0"/>
              <a:t>Feeling that you do or don’t belong in a team has a profound effect on the quality of work you actually produce.</a:t>
            </a:r>
          </a:p>
          <a:p>
            <a:pPr marL="160576" indent="0">
              <a:buNone/>
            </a:pPr>
            <a:r>
              <a:rPr lang="en-US" dirty="0"/>
              <a:t>When employees feel like they belong, companies enjoy 56% improved job performance, 50% lower turnover risk and 75% fewer employee sick days. (Barret, 2024) </a:t>
            </a:r>
          </a:p>
          <a:p>
            <a:pPr marL="160576" indent="0">
              <a:buNone/>
            </a:pPr>
            <a:endParaRPr lang="en-US" dirty="0"/>
          </a:p>
          <a:p>
            <a:pPr marL="160576"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Likewise, research shows that when organizations actively support employee well-being, they see: Up to </a:t>
            </a:r>
            <a:r>
              <a:rPr lang="en-US" b="1" dirty="0"/>
              <a:t>23% higher profitability, 41% lower absenteeism, which provide higher engagement and productivity, and reduced burnout and medical costs </a:t>
            </a:r>
            <a:r>
              <a:rPr lang="en-US" dirty="0"/>
              <a:t>(Gallup, 2025)</a:t>
            </a:r>
          </a:p>
          <a:p>
            <a:pPr marL="160576" indent="0">
              <a:buNone/>
            </a:pPr>
            <a:endParaRPr lang="en-US" dirty="0"/>
          </a:p>
          <a:p>
            <a:endParaRPr lang="en-US" dirty="0"/>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We’ve talked about how belonging and wellness shape norms. Now is your opportunity to pause and reflect, </a:t>
            </a:r>
          </a:p>
          <a:p>
            <a:endParaRPr lang="en-US" dirty="0"/>
          </a:p>
        </p:txBody>
      </p:sp>
    </p:spTree>
    <p:extLst>
      <p:ext uri="{BB962C8B-B14F-4D97-AF65-F5344CB8AC3E}">
        <p14:creationId xmlns:p14="http://schemas.microsoft.com/office/powerpoint/2010/main" val="415799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60576" indent="0" defTabSz="924916">
              <a:buNone/>
              <a:defRPr/>
            </a:pPr>
            <a:r>
              <a:rPr lang="en-US" b="1" dirty="0"/>
              <a:t>BECKY </a:t>
            </a:r>
          </a:p>
          <a:p>
            <a:pPr marL="160576" indent="0">
              <a:buNone/>
            </a:pPr>
            <a:endParaRPr lang="en-US" dirty="0"/>
          </a:p>
          <a:p>
            <a:pPr marL="160576" indent="0">
              <a:buNone/>
            </a:pPr>
            <a:r>
              <a:rPr lang="en-US" dirty="0"/>
              <a:t>You’ve all shared supporting wellness and belonging examples.</a:t>
            </a:r>
            <a:br>
              <a:rPr lang="en-US" dirty="0"/>
            </a:br>
            <a:r>
              <a:rPr lang="en-US" dirty="0"/>
              <a:t>We have thoughtful leaders. We care deeply.</a:t>
            </a:r>
            <a:br>
              <a:rPr lang="en-US" dirty="0"/>
            </a:br>
            <a:r>
              <a:rPr lang="en-US" dirty="0"/>
              <a:t>So that means we’ve solved it, right?</a:t>
            </a:r>
          </a:p>
          <a:p>
            <a:pPr marL="160576" indent="0">
              <a:buNone/>
            </a:pPr>
            <a:endParaRPr lang="en-US" dirty="0"/>
          </a:p>
          <a:p>
            <a:pPr marL="160576" indent="0">
              <a:buNone/>
            </a:pPr>
            <a:r>
              <a:rPr lang="en-US" dirty="0"/>
              <a:t>Culture is not a program,  it’s a system, </a:t>
            </a:r>
            <a:r>
              <a:rPr lang="en-US" b="1" dirty="0"/>
              <a:t>it’s intentional  practice </a:t>
            </a:r>
          </a:p>
          <a:p>
            <a:r>
              <a:rPr lang="en-US" dirty="0"/>
              <a:t>Healthcare (and high-performance environments) operate under constant demand</a:t>
            </a:r>
          </a:p>
          <a:p>
            <a:r>
              <a:rPr lang="en-US" dirty="0"/>
              <a:t>People experience stress differently</a:t>
            </a:r>
          </a:p>
          <a:p>
            <a:r>
              <a:rPr lang="en-US" dirty="0"/>
              <a:t>Organizational incentives don’t always align with human sustainability</a:t>
            </a:r>
          </a:p>
          <a:p>
            <a:r>
              <a:rPr lang="en-US" dirty="0"/>
              <a:t>Belonging requires continual reinforcement</a:t>
            </a:r>
          </a:p>
          <a:p>
            <a:r>
              <a:rPr lang="en-US" dirty="0"/>
              <a:t>Wellness requires structural, not just personal, solutions</a:t>
            </a:r>
          </a:p>
          <a:p>
            <a:pPr marL="160576" indent="0">
              <a:buNone/>
            </a:pPr>
            <a:endParaRPr lang="en-US" dirty="0"/>
          </a:p>
          <a:p>
            <a:pPr marL="160576" indent="0">
              <a:buNone/>
            </a:pPr>
            <a:r>
              <a:rPr lang="en-US" dirty="0"/>
              <a:t>Next on to Pillars </a:t>
            </a:r>
          </a:p>
          <a:p>
            <a:pPr marL="160576" indent="0">
              <a:buNone/>
            </a:pPr>
            <a:endParaRPr lang="en-US" dirty="0"/>
          </a:p>
          <a:p>
            <a:pPr marL="160576" indent="0">
              <a:buNone/>
            </a:pPr>
            <a:endParaRPr lang="en-US" dirty="0"/>
          </a:p>
          <a:p>
            <a:pPr marL="160576" indent="0">
              <a:buNone/>
            </a:pPr>
            <a:r>
              <a:rPr lang="en-US" dirty="0"/>
              <a:t>BECKY  - LEAD INTRO PILLARS </a:t>
            </a:r>
          </a:p>
        </p:txBody>
      </p:sp>
    </p:spTree>
    <p:extLst>
      <p:ext uri="{BB962C8B-B14F-4D97-AF65-F5344CB8AC3E}">
        <p14:creationId xmlns:p14="http://schemas.microsoft.com/office/powerpoint/2010/main" val="862012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60576" indent="0">
              <a:buNone/>
            </a:pPr>
            <a:r>
              <a:rPr lang="en-US" b="1" dirty="0"/>
              <a:t>PAULA </a:t>
            </a:r>
          </a:p>
        </p:txBody>
      </p:sp>
    </p:spTree>
    <p:extLst>
      <p:ext uri="{BB962C8B-B14F-4D97-AF65-F5344CB8AC3E}">
        <p14:creationId xmlns:p14="http://schemas.microsoft.com/office/powerpoint/2010/main" val="334238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pPr marL="160576" indent="0" defTabSz="924916">
              <a:buNone/>
              <a:defRPr/>
            </a:pPr>
            <a:r>
              <a:rPr lang="en-US" b="1" dirty="0"/>
              <a:t>PAULA</a:t>
            </a:r>
          </a:p>
          <a:p>
            <a:pPr marL="160576" indent="0">
              <a:buNone/>
            </a:pPr>
            <a:endParaRPr lang="en-US" dirty="0"/>
          </a:p>
          <a:p>
            <a:pPr marL="160576" indent="0">
              <a:buNone/>
            </a:pPr>
            <a:r>
              <a:rPr lang="en-US" dirty="0"/>
              <a:t>Belonging isn’t built in big speeches — it’s built in small, consistent behaviors.</a:t>
            </a:r>
          </a:p>
          <a:p>
            <a:r>
              <a:rPr lang="en-US" dirty="0"/>
              <a:t>Use validating language.</a:t>
            </a:r>
            <a:br>
              <a:rPr lang="en-US" dirty="0"/>
            </a:br>
            <a:r>
              <a:rPr lang="en-US" dirty="0"/>
              <a:t>Practice micro-affirmations.</a:t>
            </a:r>
            <a:br>
              <a:rPr lang="en-US" dirty="0"/>
            </a:br>
            <a:r>
              <a:rPr lang="en-US" dirty="0"/>
              <a:t>Intentionally connect people — especially new hires — so no one navigates alone.</a:t>
            </a:r>
          </a:p>
          <a:p>
            <a:endParaRPr lang="en-US" dirty="0"/>
          </a:p>
          <a:p>
            <a:r>
              <a:rPr lang="fr-FR" dirty="0"/>
              <a:t>Inclusive communication, micro-affirmations, peler connections programs.</a:t>
            </a:r>
          </a:p>
          <a:p>
            <a:r>
              <a:rPr lang="en-US" dirty="0"/>
              <a:t>• Script: ‘Use validating language, practice micro-affirmations, and pair new hires with buddies.’</a:t>
            </a:r>
          </a:p>
          <a:p>
            <a:r>
              <a:rPr lang="en-US" dirty="0"/>
              <a:t>Using someone’s name</a:t>
            </a:r>
          </a:p>
          <a:p>
            <a:r>
              <a:rPr lang="en-US" dirty="0"/>
              <a:t>Crediting ideas</a:t>
            </a:r>
          </a:p>
          <a:p>
            <a:r>
              <a:rPr lang="en-US" dirty="0"/>
              <a:t>Inviting quieter voices in</a:t>
            </a:r>
          </a:p>
          <a:p>
            <a:r>
              <a:rPr lang="en-US" dirty="0"/>
              <a:t>Following up after meetings</a:t>
            </a:r>
          </a:p>
          <a:p>
            <a:r>
              <a:rPr lang="en-US" dirty="0"/>
              <a:t>Recognizing and honoring individual styles</a:t>
            </a:r>
          </a:p>
          <a:p>
            <a:endParaRPr lang="en-US" dirty="0"/>
          </a:p>
          <a:p>
            <a:r>
              <a:rPr lang="en-US" b="1" dirty="0"/>
              <a:t>“What small behavior could we normalize that would strengthen belonging immediately?” </a:t>
            </a:r>
          </a:p>
          <a:p>
            <a:pPr lvl="1"/>
            <a:endParaRPr lang="en-US" b="1" dirty="0"/>
          </a:p>
          <a:p>
            <a:endParaRPr lang="en-US" dirty="0"/>
          </a:p>
          <a:p>
            <a:endParaRPr lang="en-US" dirty="0"/>
          </a:p>
        </p:txBody>
      </p:sp>
    </p:spTree>
    <p:extLst>
      <p:ext uri="{BB962C8B-B14F-4D97-AF65-F5344CB8AC3E}">
        <p14:creationId xmlns:p14="http://schemas.microsoft.com/office/powerpoint/2010/main" val="312937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AEMF Title">
  <p:cSld name="SAEMF 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457200" y="3074138"/>
            <a:ext cx="7772400" cy="14700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AEMF Pg 2" type="obj">
  <p:cSld name="OBJECT">
    <p:spTree>
      <p:nvGrpSpPr>
        <p:cNvPr id="1" name="Shape 18"/>
        <p:cNvGrpSpPr/>
        <p:nvPr/>
      </p:nvGrpSpPr>
      <p:grpSpPr>
        <a:xfrm>
          <a:off x="0" y="0"/>
          <a:ext cx="0" cy="0"/>
          <a:chOff x="0" y="0"/>
          <a:chExt cx="0" cy="0"/>
        </a:xfrm>
      </p:grpSpPr>
      <p:pic>
        <p:nvPicPr>
          <p:cNvPr id="19" name="Google Shape;19;p4" descr="SAEM Foundation.jpg"/>
          <p:cNvPicPr preferRelativeResize="0"/>
          <p:nvPr/>
        </p:nvPicPr>
        <p:blipFill rotWithShape="1">
          <a:blip r:embed="rId2">
            <a:alphaModFix/>
          </a:blip>
          <a:srcRect b="16650"/>
          <a:stretch/>
        </p:blipFill>
        <p:spPr>
          <a:xfrm>
            <a:off x="0" y="0"/>
            <a:ext cx="9144000" cy="5716018"/>
          </a:xfrm>
          <a:prstGeom prst="rect">
            <a:avLst/>
          </a:prstGeom>
          <a:noFill/>
          <a:ln>
            <a:noFill/>
          </a:ln>
        </p:spPr>
      </p:pic>
      <p:sp>
        <p:nvSpPr>
          <p:cNvPr id="20" name="Google Shape;20;p4"/>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pic>
        <p:nvPicPr>
          <p:cNvPr id="26" name="Google Shape;26;p5" descr="SAEM Foundation.jpg"/>
          <p:cNvPicPr preferRelativeResize="0"/>
          <p:nvPr/>
        </p:nvPicPr>
        <p:blipFill rotWithShape="1">
          <a:blip r:embed="rId2">
            <a:alphaModFix/>
          </a:blip>
          <a:srcRect b="15878"/>
          <a:stretch/>
        </p:blipFill>
        <p:spPr>
          <a:xfrm>
            <a:off x="0" y="0"/>
            <a:ext cx="9144000" cy="5768975"/>
          </a:xfrm>
          <a:prstGeom prst="rect">
            <a:avLst/>
          </a:prstGeom>
          <a:noFill/>
          <a:ln>
            <a:noFill/>
          </a:ln>
        </p:spPr>
      </p:pic>
      <p:sp>
        <p:nvSpPr>
          <p:cNvPr id="27" name="Google Shape;27;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9" name="Google Shape;29;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pic>
        <p:nvPicPr>
          <p:cNvPr id="33" name="Google Shape;33;p6" descr="SAEM Foundation.jpg"/>
          <p:cNvPicPr preferRelativeResize="0"/>
          <p:nvPr/>
        </p:nvPicPr>
        <p:blipFill rotWithShape="1">
          <a:blip r:embed="rId2">
            <a:alphaModFix/>
          </a:blip>
          <a:srcRect b="17702"/>
          <a:stretch/>
        </p:blipFill>
        <p:spPr>
          <a:xfrm>
            <a:off x="0" y="0"/>
            <a:ext cx="9144000" cy="5643961"/>
          </a:xfrm>
          <a:prstGeom prst="rect">
            <a:avLst/>
          </a:prstGeom>
          <a:noFill/>
          <a:ln>
            <a:noFill/>
          </a:ln>
        </p:spPr>
      </p:pic>
      <p:sp>
        <p:nvSpPr>
          <p:cNvPr id="34" name="Google Shape;34;p6"/>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pic>
        <p:nvPicPr>
          <p:cNvPr id="41" name="Google Shape;41;p7" descr="SAEM Foundation.jpg"/>
          <p:cNvPicPr preferRelativeResize="0"/>
          <p:nvPr/>
        </p:nvPicPr>
        <p:blipFill rotWithShape="1">
          <a:blip r:embed="rId2">
            <a:alphaModFix/>
          </a:blip>
          <a:srcRect b="20103"/>
          <a:stretch/>
        </p:blipFill>
        <p:spPr>
          <a:xfrm>
            <a:off x="0" y="0"/>
            <a:ext cx="9144000" cy="5479345"/>
          </a:xfrm>
          <a:prstGeom prst="rect">
            <a:avLst/>
          </a:prstGeom>
          <a:noFill/>
          <a:ln>
            <a:noFill/>
          </a:ln>
        </p:spPr>
      </p:pic>
      <p:sp>
        <p:nvSpPr>
          <p:cNvPr id="42" name="Google Shape;42;p7"/>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4" name="Google Shape;44;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5" name="Google Shape;45;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 name="Google Shape;46;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7" name="Google Shape;47;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pic>
        <p:nvPicPr>
          <p:cNvPr id="51" name="Google Shape;51;p8" descr="SAEM Foundation.jpg"/>
          <p:cNvPicPr preferRelativeResize="0"/>
          <p:nvPr/>
        </p:nvPicPr>
        <p:blipFill rotWithShape="1">
          <a:blip r:embed="rId2">
            <a:alphaModFix/>
          </a:blip>
          <a:srcRect b="18045"/>
          <a:stretch/>
        </p:blipFill>
        <p:spPr>
          <a:xfrm>
            <a:off x="0" y="0"/>
            <a:ext cx="9144000" cy="5620444"/>
          </a:xfrm>
          <a:prstGeom prst="rect">
            <a:avLst/>
          </a:prstGeom>
          <a:noFill/>
          <a:ln>
            <a:noFill/>
          </a:ln>
        </p:spPr>
      </p:pic>
      <p:sp>
        <p:nvSpPr>
          <p:cNvPr id="52" name="Google Shape;52;p8"/>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pic>
        <p:nvPicPr>
          <p:cNvPr id="62" name="Google Shape;62;p10" descr="SAEM Foundation.jpg"/>
          <p:cNvPicPr preferRelativeResize="0"/>
          <p:nvPr/>
        </p:nvPicPr>
        <p:blipFill rotWithShape="1">
          <a:blip r:embed="rId2">
            <a:alphaModFix/>
          </a:blip>
          <a:srcRect b="18731"/>
          <a:stretch/>
        </p:blipFill>
        <p:spPr>
          <a:xfrm>
            <a:off x="0" y="0"/>
            <a:ext cx="9144000" cy="5573411"/>
          </a:xfrm>
          <a:prstGeom prst="rect">
            <a:avLst/>
          </a:prstGeom>
          <a:noFill/>
          <a:ln>
            <a:noFill/>
          </a:ln>
        </p:spPr>
      </p:pic>
      <p:sp>
        <p:nvSpPr>
          <p:cNvPr id="63" name="Google Shape;63;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5" name="Google Shape;65;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pic>
        <p:nvPicPr>
          <p:cNvPr id="70" name="Google Shape;70;p11" descr="SAEM Foundation.jpg"/>
          <p:cNvPicPr preferRelativeResize="0"/>
          <p:nvPr/>
        </p:nvPicPr>
        <p:blipFill rotWithShape="1">
          <a:blip r:embed="rId2">
            <a:alphaModFix/>
          </a:blip>
          <a:srcRect b="17357"/>
          <a:stretch/>
        </p:blipFill>
        <p:spPr>
          <a:xfrm>
            <a:off x="0" y="0"/>
            <a:ext cx="9144000" cy="5667477"/>
          </a:xfrm>
          <a:prstGeom prst="rect">
            <a:avLst/>
          </a:prstGeom>
          <a:noFill/>
          <a:ln>
            <a:noFill/>
          </a:ln>
        </p:spPr>
      </p:pic>
      <p:sp>
        <p:nvSpPr>
          <p:cNvPr id="71" name="Google Shape;71;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a:spLocks noGrp="1"/>
          </p:cNvSpPr>
          <p:nvPr>
            <p:ph type="pic" idx="2"/>
          </p:nvPr>
        </p:nvSpPr>
        <p:spPr>
          <a:xfrm>
            <a:off x="1792288" y="612775"/>
            <a:ext cx="5486400" cy="4114800"/>
          </a:xfrm>
          <a:prstGeom prst="rect">
            <a:avLst/>
          </a:prstGeom>
          <a:noFill/>
          <a:ln>
            <a:noFill/>
          </a:ln>
        </p:spPr>
      </p:sp>
      <p:sp>
        <p:nvSpPr>
          <p:cNvPr id="73" name="Google Shape;73;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 name="Google Shape;7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 descr="Title 3 AEM.jpg"/>
          <p:cNvPicPr preferRelativeResize="0"/>
          <p:nvPr/>
        </p:nvPicPr>
        <p:blipFill rotWithShape="1">
          <a:blip r:embed="rId10">
            <a:alphaModFix/>
          </a:blip>
          <a:srcRect b="10671"/>
          <a:stretch/>
        </p:blipFill>
        <p:spPr>
          <a:xfrm>
            <a:off x="0" y="0"/>
            <a:ext cx="9144000" cy="6126163"/>
          </a:xfrm>
          <a:prstGeom prst="rect">
            <a:avLst/>
          </a:prstGeom>
          <a:noFill/>
          <a:ln>
            <a:noFill/>
          </a:ln>
        </p:spPr>
      </p:pic>
      <p:sp>
        <p:nvSpPr>
          <p:cNvPr id="7" name="Google Shape;7;p2"/>
          <p:cNvSpPr txBox="1">
            <a:spLocks noGrp="1"/>
          </p:cNvSpPr>
          <p:nvPr>
            <p:ph type="title"/>
          </p:nvPr>
        </p:nvSpPr>
        <p:spPr>
          <a:xfrm>
            <a:off x="457200" y="157774"/>
            <a:ext cx="82296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1" name="Google Shape;1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2" name="Google Shape;12;p2" descr="AAAEM.png"/>
          <p:cNvPicPr preferRelativeResize="0"/>
          <p:nvPr/>
        </p:nvPicPr>
        <p:blipFill rotWithShape="1">
          <a:blip r:embed="rId11">
            <a:alphaModFix/>
          </a:blip>
          <a:srcRect t="18212" r="7735" b="21315"/>
          <a:stretch/>
        </p:blipFill>
        <p:spPr>
          <a:xfrm>
            <a:off x="5239431" y="6023400"/>
            <a:ext cx="3928091" cy="8540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forbes.com/sites/biancabarratt/2024/02/27/why-feeling-a-sense-of-belonging-at-work-matters-and-how-to-cultivate-i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txBox="1">
            <a:spLocks noGrp="1"/>
          </p:cNvSpPr>
          <p:nvPr>
            <p:ph type="ctrTitle"/>
          </p:nvPr>
        </p:nvSpPr>
        <p:spPr>
          <a:xfrm>
            <a:off x="457200" y="1143000"/>
            <a:ext cx="7772400" cy="3401163"/>
          </a:xfrm>
          <a:noFill/>
          <a:ln>
            <a:noFill/>
          </a:ln>
        </p:spPr>
        <p:txBody>
          <a:bodyPr spcFirstLastPara="1" wrap="square" lIns="91425" tIns="45700" rIns="91425" bIns="45700" anchor="ctr" anchorCtr="0">
            <a:normAutofit/>
          </a:bodyPr>
          <a:lstStyle/>
          <a:p>
            <a:r>
              <a:rPr lang="en-US" dirty="0"/>
              <a:t>Belonging and Wellness, </a:t>
            </a:r>
            <a:br>
              <a:rPr lang="en-US" dirty="0"/>
            </a:br>
            <a:r>
              <a:rPr lang="en-US" dirty="0"/>
              <a:t>Where Intention Meets Impact</a:t>
            </a:r>
          </a:p>
        </p:txBody>
      </p:sp>
      <p:sp>
        <p:nvSpPr>
          <p:cNvPr id="82" name="Google Shape;82;p1"/>
          <p:cNvSpPr txBox="1"/>
          <p:nvPr/>
        </p:nvSpPr>
        <p:spPr>
          <a:xfrm>
            <a:off x="792100" y="5013225"/>
            <a:ext cx="4242000" cy="1261200"/>
          </a:xfrm>
          <a:prstGeom prst="rect">
            <a:avLst/>
          </a:prstGeom>
          <a:noFill/>
          <a:ln>
            <a:noFill/>
          </a:ln>
        </p:spPr>
        <p:txBody>
          <a:bodyPr spcFirstLastPara="1" wrap="square" lIns="91425" tIns="91425" rIns="91425" bIns="91425" anchor="t" anchorCtr="0">
            <a:noAutofit/>
          </a:bodyPr>
          <a:lstStyle/>
          <a:p>
            <a:r>
              <a:rPr lang="en-US" sz="1800" dirty="0"/>
              <a:t>Becky McGowan, MBA</a:t>
            </a:r>
          </a:p>
          <a:p>
            <a:r>
              <a:rPr lang="en-US" sz="1800" dirty="0"/>
              <a:t>Paula Abercrombie, MPA </a:t>
            </a:r>
          </a:p>
          <a:p>
            <a:r>
              <a:rPr lang="en-US" sz="1800" dirty="0"/>
              <a:t>Katy Oksuita, MBA, MS </a:t>
            </a:r>
          </a:p>
          <a:p>
            <a:r>
              <a:rPr lang="en-US" sz="1800" dirty="0"/>
              <a:t>Christine Hendricks</a:t>
            </a:r>
          </a:p>
          <a:p>
            <a:r>
              <a:rPr lang="en-US" sz="1800" dirty="0"/>
              <a:t>Carlene Dewane, CPA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7A2982A-31FB-6BC0-C567-F032FF83FEA8}"/>
              </a:ext>
            </a:extLst>
          </p:cNvPr>
          <p:cNvSpPr>
            <a:spLocks noGrp="1"/>
          </p:cNvSpPr>
          <p:nvPr>
            <p:ph type="title"/>
          </p:nvPr>
        </p:nvSpPr>
        <p:spPr/>
        <p:txBody>
          <a:bodyPr/>
          <a:lstStyle/>
          <a:p>
            <a:r>
              <a:rPr lang="en-US" dirty="0"/>
              <a:t>Pillar 2 – Embedding Wellness</a:t>
            </a:r>
          </a:p>
        </p:txBody>
      </p:sp>
      <p:graphicFrame>
        <p:nvGraphicFramePr>
          <p:cNvPr id="12" name="Text Placeholder 2">
            <a:extLst>
              <a:ext uri="{FF2B5EF4-FFF2-40B4-BE49-F238E27FC236}">
                <a16:creationId xmlns:a16="http://schemas.microsoft.com/office/drawing/2014/main" id="{09BFA25C-49F3-BA2E-77AF-F40B5E0844D2}"/>
              </a:ext>
            </a:extLst>
          </p:cNvPr>
          <p:cNvGraphicFramePr/>
          <p:nvPr>
            <p:extLst>
              <p:ext uri="{D42A27DB-BD31-4B8C-83A1-F6EECF244321}">
                <p14:modId xmlns:p14="http://schemas.microsoft.com/office/powerpoint/2010/main" val="3899427539"/>
              </p:ext>
            </p:extLst>
          </p:nvPr>
        </p:nvGraphicFramePr>
        <p:xfrm>
          <a:off x="457200" y="1600201"/>
          <a:ext cx="8229600" cy="417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42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E90E-EDC8-5017-DF43-3AFF87E1972A}"/>
              </a:ext>
            </a:extLst>
          </p:cNvPr>
          <p:cNvSpPr>
            <a:spLocks noGrp="1"/>
          </p:cNvSpPr>
          <p:nvPr>
            <p:ph type="title"/>
          </p:nvPr>
        </p:nvSpPr>
        <p:spPr>
          <a:xfrm>
            <a:off x="383711" y="0"/>
            <a:ext cx="7562850" cy="1143000"/>
          </a:xfrm>
        </p:spPr>
        <p:txBody>
          <a:bodyPr>
            <a:normAutofit/>
          </a:bodyPr>
          <a:lstStyle/>
          <a:p>
            <a:r>
              <a:rPr lang="en-US" b="1" dirty="0"/>
              <a:t>Pillar 3 – Leadership as Catalyst</a:t>
            </a:r>
            <a:endParaRPr lang="en-US" dirty="0"/>
          </a:p>
        </p:txBody>
      </p:sp>
      <p:sp>
        <p:nvSpPr>
          <p:cNvPr id="3" name="Text Placeholder 2">
            <a:extLst>
              <a:ext uri="{FF2B5EF4-FFF2-40B4-BE49-F238E27FC236}">
                <a16:creationId xmlns:a16="http://schemas.microsoft.com/office/drawing/2014/main" id="{8706DD1A-8999-64F9-8174-6332663CC471}"/>
              </a:ext>
            </a:extLst>
          </p:cNvPr>
          <p:cNvSpPr>
            <a:spLocks noGrp="1"/>
          </p:cNvSpPr>
          <p:nvPr>
            <p:ph type="body" idx="1"/>
          </p:nvPr>
        </p:nvSpPr>
        <p:spPr>
          <a:xfrm>
            <a:off x="383711" y="1600200"/>
            <a:ext cx="4711253" cy="4543024"/>
          </a:xfrm>
        </p:spPr>
        <p:txBody>
          <a:bodyPr>
            <a:normAutofit fontScale="55000" lnSpcReduction="20000"/>
          </a:bodyPr>
          <a:lstStyle/>
          <a:p>
            <a:r>
              <a:rPr lang="en-US" sz="4000" b="1" dirty="0"/>
              <a:t>Model Self-Care</a:t>
            </a:r>
          </a:p>
          <a:p>
            <a:pPr lvl="1"/>
            <a:r>
              <a:rPr lang="en-US" sz="2900" dirty="0"/>
              <a:t>Blocking personal boundaries on calendar</a:t>
            </a:r>
          </a:p>
          <a:p>
            <a:pPr lvl="1"/>
            <a:r>
              <a:rPr lang="en-US" sz="2900" dirty="0"/>
              <a:t>Taking PTO without apology</a:t>
            </a:r>
          </a:p>
          <a:p>
            <a:pPr lvl="1"/>
            <a:r>
              <a:rPr lang="en-US" sz="2900" dirty="0"/>
              <a:t>Saying: “I don’t have capacity right now — let’s prioritize.”</a:t>
            </a:r>
            <a:br>
              <a:rPr lang="en-US" sz="2900" dirty="0"/>
            </a:br>
            <a:endParaRPr lang="en-US" sz="2900" dirty="0"/>
          </a:p>
          <a:p>
            <a:r>
              <a:rPr lang="en-US" sz="4000" b="1" dirty="0"/>
              <a:t>Build Safety</a:t>
            </a:r>
          </a:p>
          <a:p>
            <a:pPr lvl="1"/>
            <a:r>
              <a:rPr lang="en-US" sz="2900" dirty="0"/>
              <a:t>Thanking someone for raising a hard issue</a:t>
            </a:r>
          </a:p>
          <a:p>
            <a:pPr lvl="1"/>
            <a:r>
              <a:rPr lang="en-US" sz="2900" dirty="0"/>
              <a:t>Admitting when you don’t know</a:t>
            </a:r>
          </a:p>
          <a:p>
            <a:pPr lvl="1"/>
            <a:r>
              <a:rPr lang="en-US" sz="2900" dirty="0"/>
              <a:t>Inviting dissent respectfully</a:t>
            </a:r>
            <a:br>
              <a:rPr lang="en-US" dirty="0"/>
            </a:br>
            <a:endParaRPr lang="en-US" dirty="0"/>
          </a:p>
          <a:p>
            <a:r>
              <a:rPr lang="en-US" sz="4000" b="1" dirty="0"/>
              <a:t>Broaden Recognition</a:t>
            </a:r>
          </a:p>
          <a:p>
            <a:pPr lvl="1"/>
            <a:r>
              <a:rPr lang="en-US" sz="2900" dirty="0"/>
              <a:t>Celebrate collaboration, not just productivity</a:t>
            </a:r>
          </a:p>
          <a:p>
            <a:pPr lvl="1"/>
            <a:r>
              <a:rPr lang="en-US" sz="2900" dirty="0"/>
              <a:t>Recognize behind-the-scenes contributors</a:t>
            </a:r>
          </a:p>
          <a:p>
            <a:pPr lvl="1"/>
            <a:r>
              <a:rPr lang="en-US" sz="2900" dirty="0"/>
              <a:t>Acknowledge effort during high-stress periods</a:t>
            </a:r>
          </a:p>
          <a:p>
            <a:endParaRPr lang="en-US" dirty="0"/>
          </a:p>
        </p:txBody>
      </p:sp>
      <p:pic>
        <p:nvPicPr>
          <p:cNvPr id="4" name="Picture 3">
            <a:extLst>
              <a:ext uri="{FF2B5EF4-FFF2-40B4-BE49-F238E27FC236}">
                <a16:creationId xmlns:a16="http://schemas.microsoft.com/office/drawing/2014/main" id="{25B2665D-314B-B698-5571-7C484F6A3F95}"/>
              </a:ext>
            </a:extLst>
          </p:cNvPr>
          <p:cNvPicPr>
            <a:picLocks noChangeAspect="1"/>
          </p:cNvPicPr>
          <p:nvPr/>
        </p:nvPicPr>
        <p:blipFill>
          <a:blip r:embed="rId3"/>
          <a:stretch>
            <a:fillRect/>
          </a:stretch>
        </p:blipFill>
        <p:spPr>
          <a:xfrm>
            <a:off x="5118522" y="1754748"/>
            <a:ext cx="3641767" cy="3750702"/>
          </a:xfrm>
          <a:prstGeom prst="rect">
            <a:avLst/>
          </a:prstGeom>
        </p:spPr>
      </p:pic>
    </p:spTree>
    <p:extLst>
      <p:ext uri="{BB962C8B-B14F-4D97-AF65-F5344CB8AC3E}">
        <p14:creationId xmlns:p14="http://schemas.microsoft.com/office/powerpoint/2010/main" val="391867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2DA0ECF-F5C8-ACAF-F0A9-193263ADE4E3}"/>
              </a:ext>
            </a:extLst>
          </p:cNvPr>
          <p:cNvSpPr txBox="1"/>
          <p:nvPr/>
        </p:nvSpPr>
        <p:spPr>
          <a:xfrm>
            <a:off x="8434" y="0"/>
            <a:ext cx="9135566" cy="1314450"/>
          </a:xfrm>
          <a:prstGeom prst="rect">
            <a:avLst/>
          </a:prstGeom>
          <a:solidFill>
            <a:schemeClr val="bg1"/>
          </a:solidFill>
          <a:ln>
            <a:solidFill>
              <a:schemeClr val="bg1"/>
            </a:solidFill>
          </a:ln>
        </p:spPr>
        <p:txBody>
          <a:bodyPr wrap="square" rtlCol="0">
            <a:spAutoFit/>
          </a:bodyPr>
          <a:lstStyle/>
          <a:p>
            <a:endParaRPr lang="en-US" dirty="0"/>
          </a:p>
        </p:txBody>
      </p:sp>
      <p:pic>
        <p:nvPicPr>
          <p:cNvPr id="16" name="Picture 15">
            <a:extLst>
              <a:ext uri="{FF2B5EF4-FFF2-40B4-BE49-F238E27FC236}">
                <a16:creationId xmlns:a16="http://schemas.microsoft.com/office/drawing/2014/main" id="{BDDB0012-6CBB-E471-4DF7-A956DB64A084}"/>
              </a:ext>
            </a:extLst>
          </p:cNvPr>
          <p:cNvPicPr>
            <a:picLocks noChangeAspect="1"/>
          </p:cNvPicPr>
          <p:nvPr/>
        </p:nvPicPr>
        <p:blipFill>
          <a:blip r:embed="rId3"/>
          <a:stretch>
            <a:fillRect/>
          </a:stretch>
        </p:blipFill>
        <p:spPr>
          <a:xfrm>
            <a:off x="104598" y="209550"/>
            <a:ext cx="9039402" cy="5372100"/>
          </a:xfrm>
          <a:prstGeom prst="rect">
            <a:avLst/>
          </a:prstGeom>
        </p:spPr>
      </p:pic>
    </p:spTree>
    <p:extLst>
      <p:ext uri="{BB962C8B-B14F-4D97-AF65-F5344CB8AC3E}">
        <p14:creationId xmlns:p14="http://schemas.microsoft.com/office/powerpoint/2010/main" val="4445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a:extLst>
            <a:ext uri="{FF2B5EF4-FFF2-40B4-BE49-F238E27FC236}">
              <a16:creationId xmlns:a16="http://schemas.microsoft.com/office/drawing/2014/main" id="{3495197D-D10F-8ACF-B75F-CE90880B8DCE}"/>
            </a:ext>
          </a:extLst>
        </p:cNvPr>
        <p:cNvGrpSpPr/>
        <p:nvPr/>
      </p:nvGrpSpPr>
      <p:grpSpPr>
        <a:xfrm>
          <a:off x="0" y="0"/>
          <a:ext cx="0" cy="0"/>
          <a:chOff x="0" y="0"/>
          <a:chExt cx="0" cy="0"/>
        </a:xfrm>
      </p:grpSpPr>
      <p:sp>
        <p:nvSpPr>
          <p:cNvPr id="87" name="Google Shape;87;g210e4ebf1e0_1_0">
            <a:extLst>
              <a:ext uri="{FF2B5EF4-FFF2-40B4-BE49-F238E27FC236}">
                <a16:creationId xmlns:a16="http://schemas.microsoft.com/office/drawing/2014/main" id="{D82D10C7-6236-2D91-F318-FFE17A402005}"/>
              </a:ext>
            </a:extLst>
          </p:cNvPr>
          <p:cNvSpPr txBox="1">
            <a:spLocks noGrp="1"/>
          </p:cNvSpPr>
          <p:nvPr>
            <p:ph type="title"/>
          </p:nvPr>
        </p:nvSpPr>
        <p:spPr>
          <a:xfrm>
            <a:off x="457200" y="157774"/>
            <a:ext cx="8229600" cy="1143000"/>
          </a:xfrm>
        </p:spPr>
        <p:txBody>
          <a:bodyPr spcFirstLastPara="1" wrap="square" lIns="91425" tIns="45700" rIns="91425" bIns="45700" anchor="ctr" anchorCtr="0">
            <a:normAutofit/>
          </a:bodyPr>
          <a:lstStyle/>
          <a:p>
            <a:pPr lvl="0"/>
            <a:r>
              <a:rPr lang="en-US" dirty="0"/>
              <a:t>Key Considerations</a:t>
            </a:r>
            <a:endParaRPr dirty="0"/>
          </a:p>
        </p:txBody>
      </p:sp>
      <p:sp>
        <p:nvSpPr>
          <p:cNvPr id="2" name="Rectangle 1">
            <a:extLst>
              <a:ext uri="{FF2B5EF4-FFF2-40B4-BE49-F238E27FC236}">
                <a16:creationId xmlns:a16="http://schemas.microsoft.com/office/drawing/2014/main" id="{AA58F0FA-9103-776D-E14C-647F171D83A2}"/>
              </a:ext>
            </a:extLst>
          </p:cNvPr>
          <p:cNvSpPr>
            <a:spLocks noChangeArrowheads="1"/>
          </p:cNvSpPr>
          <p:nvPr/>
        </p:nvSpPr>
        <p:spPr bwMode="auto">
          <a:xfrm>
            <a:off x="266700" y="1491274"/>
            <a:ext cx="4305300" cy="520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Autofit/>
          </a:bodyPr>
          <a:lstStyle/>
          <a:p>
            <a:pPr lvl="0" indent="-228600" fontAlgn="base">
              <a:lnSpc>
                <a:spcPct val="90000"/>
              </a:lnSpc>
              <a:spcBef>
                <a:spcPct val="0"/>
              </a:spcBef>
              <a:spcAft>
                <a:spcPts val="600"/>
              </a:spcAft>
              <a:buClrTx/>
              <a:buFont typeface="Arial" panose="020B0604020202020204" pitchFamily="34" charset="0"/>
              <a:buChar char="•"/>
            </a:pPr>
            <a:r>
              <a:rPr lang="en-US" altLang="en-US" sz="2200" dirty="0"/>
              <a:t>What small behavior shift could make an immediate impact?</a:t>
            </a:r>
            <a:br>
              <a:rPr lang="en-US" altLang="en-US" sz="2200" dirty="0"/>
            </a:br>
            <a:endParaRPr lang="en-US" altLang="en-US" sz="2200" dirty="0"/>
          </a:p>
          <a:p>
            <a:pPr lvl="0" indent="-228600" fontAlgn="base">
              <a:lnSpc>
                <a:spcPct val="90000"/>
              </a:lnSpc>
              <a:spcBef>
                <a:spcPct val="0"/>
              </a:spcBef>
              <a:spcAft>
                <a:spcPts val="600"/>
              </a:spcAft>
              <a:buClrTx/>
              <a:buFont typeface="Arial" panose="020B0604020202020204" pitchFamily="34" charset="0"/>
              <a:buChar char="•"/>
            </a:pPr>
            <a:r>
              <a:rPr lang="en-US" altLang="en-US" sz="2200" dirty="0"/>
              <a:t>What norm might you reinforce more consistently?</a:t>
            </a:r>
            <a:br>
              <a:rPr lang="en-US" altLang="en-US" sz="2200" dirty="0"/>
            </a:br>
            <a:endParaRPr lang="en-US" altLang="en-US" sz="2200" dirty="0"/>
          </a:p>
          <a:p>
            <a:pPr lvl="0" indent="-228600" fontAlgn="base">
              <a:lnSpc>
                <a:spcPct val="90000"/>
              </a:lnSpc>
              <a:spcBef>
                <a:spcPct val="0"/>
              </a:spcBef>
              <a:spcAft>
                <a:spcPts val="600"/>
              </a:spcAft>
              <a:buClrTx/>
              <a:buFont typeface="Arial" panose="020B0604020202020204" pitchFamily="34" charset="0"/>
              <a:buChar char="•"/>
            </a:pPr>
            <a:r>
              <a:rPr lang="en-US" altLang="en-US" sz="2200" dirty="0"/>
              <a:t>Where could you model something differently?</a:t>
            </a:r>
            <a:br>
              <a:rPr lang="en-US" altLang="en-US" sz="2200" dirty="0"/>
            </a:br>
            <a:endParaRPr lang="en-US" altLang="en-US" sz="2200" dirty="0"/>
          </a:p>
          <a:p>
            <a:pPr lvl="0" indent="-228600" fontAlgn="base">
              <a:lnSpc>
                <a:spcPct val="90000"/>
              </a:lnSpc>
              <a:spcBef>
                <a:spcPct val="0"/>
              </a:spcBef>
              <a:spcAft>
                <a:spcPts val="600"/>
              </a:spcAft>
              <a:buClrTx/>
              <a:buFont typeface="Arial" panose="020B0604020202020204" pitchFamily="34" charset="0"/>
              <a:buChar char="•"/>
            </a:pPr>
            <a:r>
              <a:rPr lang="en-US" altLang="en-US" sz="2200" dirty="0"/>
              <a:t>What is one conversation you’ve been avoiding?</a:t>
            </a:r>
            <a:br>
              <a:rPr lang="en-US" altLang="en-US" sz="2200" dirty="0"/>
            </a:br>
            <a:endParaRPr lang="en-US" altLang="en-US" sz="2200" dirty="0"/>
          </a:p>
          <a:p>
            <a:pPr lvl="0" indent="-228600" fontAlgn="base">
              <a:lnSpc>
                <a:spcPct val="90000"/>
              </a:lnSpc>
              <a:spcBef>
                <a:spcPct val="0"/>
              </a:spcBef>
              <a:spcAft>
                <a:spcPts val="600"/>
              </a:spcAft>
              <a:buClrTx/>
              <a:buFont typeface="Arial" panose="020B0604020202020204" pitchFamily="34" charset="0"/>
              <a:buChar char="•"/>
            </a:pPr>
            <a:r>
              <a:rPr lang="en-US" altLang="en-US" sz="2200" dirty="0"/>
              <a:t>What is one practice you will start, stop, or continue?</a:t>
            </a:r>
          </a:p>
        </p:txBody>
      </p:sp>
      <p:pic>
        <p:nvPicPr>
          <p:cNvPr id="3" name="Picture 2" descr="A close-up of a quote&#10;&#10;AI-generated content may be incorrect.">
            <a:extLst>
              <a:ext uri="{FF2B5EF4-FFF2-40B4-BE49-F238E27FC236}">
                <a16:creationId xmlns:a16="http://schemas.microsoft.com/office/drawing/2014/main" id="{FD8EFF0D-74C5-CE93-07F9-0D8EF41BCFBB}"/>
              </a:ext>
            </a:extLst>
          </p:cNvPr>
          <p:cNvPicPr>
            <a:picLocks noChangeAspect="1"/>
          </p:cNvPicPr>
          <p:nvPr/>
        </p:nvPicPr>
        <p:blipFill>
          <a:blip r:embed="rId3"/>
          <a:srcRect l="46560" r="2725" b="2"/>
          <a:stretch>
            <a:fillRect/>
          </a:stretch>
        </p:blipFill>
        <p:spPr>
          <a:xfrm>
            <a:off x="4762500" y="1491274"/>
            <a:ext cx="3924300" cy="4352544"/>
          </a:xfrm>
          <a:prstGeom prst="rect">
            <a:avLst/>
          </a:prstGeom>
          <a:noFill/>
          <a:ln>
            <a:noFill/>
          </a:ln>
        </p:spPr>
      </p:pic>
    </p:spTree>
    <p:extLst>
      <p:ext uri="{BB962C8B-B14F-4D97-AF65-F5344CB8AC3E}">
        <p14:creationId xmlns:p14="http://schemas.microsoft.com/office/powerpoint/2010/main" val="56232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D60240-8631-BDD4-09D7-5EF7DEE9EEBC}"/>
              </a:ext>
            </a:extLst>
          </p:cNvPr>
          <p:cNvSpPr/>
          <p:nvPr/>
        </p:nvSpPr>
        <p:spPr>
          <a:xfrm>
            <a:off x="0" y="0"/>
            <a:ext cx="9144000" cy="13525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80C112-9A58-7201-590E-C66B0BEB2930}"/>
              </a:ext>
            </a:extLst>
          </p:cNvPr>
          <p:cNvSpPr/>
          <p:nvPr/>
        </p:nvSpPr>
        <p:spPr>
          <a:xfrm>
            <a:off x="0" y="0"/>
            <a:ext cx="9144000" cy="13525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C9C48E-B4D5-E41D-2D17-0E50BDB24809}"/>
              </a:ext>
            </a:extLst>
          </p:cNvPr>
          <p:cNvPicPr>
            <a:picLocks noChangeAspect="1"/>
          </p:cNvPicPr>
          <p:nvPr/>
        </p:nvPicPr>
        <p:blipFill>
          <a:blip r:embed="rId3"/>
          <a:stretch>
            <a:fillRect/>
          </a:stretch>
        </p:blipFill>
        <p:spPr>
          <a:xfrm>
            <a:off x="-281475" y="300037"/>
            <a:ext cx="9425475" cy="6257926"/>
          </a:xfrm>
          <a:prstGeom prst="rect">
            <a:avLst/>
          </a:prstGeom>
        </p:spPr>
      </p:pic>
    </p:spTree>
    <p:extLst>
      <p:ext uri="{BB962C8B-B14F-4D97-AF65-F5344CB8AC3E}">
        <p14:creationId xmlns:p14="http://schemas.microsoft.com/office/powerpoint/2010/main" val="176423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6BB7-8FF0-6549-BE3C-5BC3C6E52472}"/>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C876406A-AD44-D038-BED3-70CC14A314AA}"/>
              </a:ext>
            </a:extLst>
          </p:cNvPr>
          <p:cNvSpPr>
            <a:spLocks noGrp="1"/>
          </p:cNvSpPr>
          <p:nvPr>
            <p:ph type="body" idx="1"/>
          </p:nvPr>
        </p:nvSpPr>
        <p:spPr/>
        <p:txBody>
          <a:bodyPr>
            <a:normAutofit/>
          </a:bodyPr>
          <a:lstStyle/>
          <a:p>
            <a:r>
              <a:rPr lang="en-US" sz="2400" dirty="0"/>
              <a:t>Barratt, B. (2024, February 27). </a:t>
            </a:r>
            <a:r>
              <a:rPr lang="en-US" sz="2400" i="1" dirty="0"/>
              <a:t>Why feeling a sense of belonging at work matters and how to cultivate it</a:t>
            </a:r>
            <a:r>
              <a:rPr lang="en-US" sz="2400" dirty="0"/>
              <a:t>. </a:t>
            </a:r>
            <a:r>
              <a:rPr lang="en-US" sz="2400" i="1" dirty="0"/>
              <a:t>Forbes</a:t>
            </a:r>
            <a:r>
              <a:rPr lang="en-US" sz="2400" dirty="0"/>
              <a:t>. </a:t>
            </a:r>
            <a:r>
              <a:rPr lang="en-US" sz="2400" dirty="0">
                <a:hlinkClick r:id="rId3"/>
              </a:rPr>
              <a:t>https://www.forbes.com/sites/biancabarratt/2024/02/27/why-feeling-a-sense-of-belonging-at-work-matters-and-how-to-cultivate-it/</a:t>
            </a:r>
            <a:endParaRPr lang="en-US" sz="2400" dirty="0"/>
          </a:p>
          <a:p>
            <a:endParaRPr lang="en-US" sz="2400" dirty="0"/>
          </a:p>
          <a:p>
            <a:r>
              <a:rPr lang="en-US" sz="2400" dirty="0"/>
              <a:t>Clifton, J., &amp; Harter, J. K. (2021). </a:t>
            </a:r>
            <a:r>
              <a:rPr lang="en-US" sz="2400" i="1" dirty="0"/>
              <a:t>Wellbeing at work: How to build resilient and thriving teams</a:t>
            </a:r>
            <a:r>
              <a:rPr lang="en-US" sz="2400" dirty="0"/>
              <a:t>. Gallup Press. </a:t>
            </a:r>
          </a:p>
          <a:p>
            <a:pPr marL="114300" indent="0">
              <a:buNone/>
            </a:pPr>
            <a:endParaRPr lang="en-US" sz="2400" dirty="0"/>
          </a:p>
          <a:p>
            <a:r>
              <a:rPr lang="en-US" sz="2400" dirty="0"/>
              <a:t>Westergaard, Mary. (2025). </a:t>
            </a:r>
            <a:r>
              <a:rPr lang="en-US" sz="2400" i="1" dirty="0">
                <a:solidFill>
                  <a:schemeClr val="tx1"/>
                </a:solidFill>
              </a:rPr>
              <a:t>How to coach yourself. Circumstances, thoughts &amp; emotions</a:t>
            </a:r>
          </a:p>
        </p:txBody>
      </p:sp>
    </p:spTree>
    <p:extLst>
      <p:ext uri="{BB962C8B-B14F-4D97-AF65-F5344CB8AC3E}">
        <p14:creationId xmlns:p14="http://schemas.microsoft.com/office/powerpoint/2010/main" val="394998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1C1E97-70A5-FD82-64C4-22E07FFFE458}"/>
              </a:ext>
            </a:extLst>
          </p:cNvPr>
          <p:cNvSpPr>
            <a:spLocks noGrp="1"/>
          </p:cNvSpPr>
          <p:nvPr>
            <p:ph type="ctrTitle"/>
          </p:nvPr>
        </p:nvSpPr>
        <p:spPr>
          <a:xfrm>
            <a:off x="457200" y="3074138"/>
            <a:ext cx="7772400" cy="1470025"/>
          </a:xfrm>
        </p:spPr>
        <p:txBody>
          <a:bodyPr wrap="square" anchor="ctr">
            <a:normAutofit/>
          </a:bodyPr>
          <a:lstStyle/>
          <a:p>
            <a:r>
              <a:rPr lang="en-US" dirty="0"/>
              <a:t>Thank you</a:t>
            </a:r>
          </a:p>
        </p:txBody>
      </p:sp>
    </p:spTree>
    <p:extLst>
      <p:ext uri="{BB962C8B-B14F-4D97-AF65-F5344CB8AC3E}">
        <p14:creationId xmlns:p14="http://schemas.microsoft.com/office/powerpoint/2010/main" val="375478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1" name="Rectangle 20">
            <a:extLst>
              <a:ext uri="{FF2B5EF4-FFF2-40B4-BE49-F238E27FC236}">
                <a16:creationId xmlns:a16="http://schemas.microsoft.com/office/drawing/2014/main" id="{78947E21-1B86-1C19-A51E-6A145BA26830}"/>
              </a:ext>
            </a:extLst>
          </p:cNvPr>
          <p:cNvSpPr/>
          <p:nvPr/>
        </p:nvSpPr>
        <p:spPr>
          <a:xfrm>
            <a:off x="0" y="1134650"/>
            <a:ext cx="9143999" cy="2885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g3192224cea3_0_6"/>
          <p:cNvSpPr txBox="1">
            <a:spLocks noGrp="1"/>
          </p:cNvSpPr>
          <p:nvPr>
            <p:ph type="title"/>
          </p:nvPr>
        </p:nvSpPr>
        <p:spPr>
          <a:xfrm>
            <a:off x="118241" y="139446"/>
            <a:ext cx="8229600" cy="1143000"/>
          </a:xfrm>
          <a:prstGeom prst="rect">
            <a:avLst/>
          </a:prstGeom>
          <a:noFill/>
          <a:ln>
            <a:noFill/>
          </a:ln>
        </p:spPr>
        <p:txBody>
          <a:bodyPr spcFirstLastPara="1" wrap="square" lIns="91425" tIns="45700" rIns="91425" bIns="45700" anchor="ctr" anchorCtr="0">
            <a:normAutofit/>
          </a:bodyPr>
          <a:lstStyle/>
          <a:p>
            <a:pPr lvl="0"/>
            <a:r>
              <a:rPr lang="en-US" dirty="0"/>
              <a:t>Defining Belonging and Wellness </a:t>
            </a:r>
            <a:endParaRPr dirty="0"/>
          </a:p>
        </p:txBody>
      </p:sp>
      <p:pic>
        <p:nvPicPr>
          <p:cNvPr id="16" name="Picture 15">
            <a:extLst>
              <a:ext uri="{FF2B5EF4-FFF2-40B4-BE49-F238E27FC236}">
                <a16:creationId xmlns:a16="http://schemas.microsoft.com/office/drawing/2014/main" id="{65B7735F-4AA8-E4FF-70AC-2E5750903C81}"/>
              </a:ext>
            </a:extLst>
          </p:cNvPr>
          <p:cNvPicPr>
            <a:picLocks noChangeAspect="1"/>
          </p:cNvPicPr>
          <p:nvPr/>
        </p:nvPicPr>
        <p:blipFill>
          <a:blip r:embed="rId3"/>
          <a:srcRect r="1" b="2375"/>
          <a:stretch>
            <a:fillRect/>
          </a:stretch>
        </p:blipFill>
        <p:spPr>
          <a:xfrm>
            <a:off x="4715250" y="1134651"/>
            <a:ext cx="4428749" cy="2885988"/>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7" name="Picture 16">
            <a:extLst>
              <a:ext uri="{FF2B5EF4-FFF2-40B4-BE49-F238E27FC236}">
                <a16:creationId xmlns:a16="http://schemas.microsoft.com/office/drawing/2014/main" id="{5D9D8F1F-B760-4202-E8F2-4A8D82409914}"/>
              </a:ext>
            </a:extLst>
          </p:cNvPr>
          <p:cNvPicPr>
            <a:picLocks noChangeAspect="1"/>
          </p:cNvPicPr>
          <p:nvPr/>
        </p:nvPicPr>
        <p:blipFill>
          <a:blip r:embed="rId4"/>
          <a:srcRect l="24869" r="2" b="2"/>
          <a:stretch>
            <a:fillRect/>
          </a:stretch>
        </p:blipFill>
        <p:spPr>
          <a:xfrm>
            <a:off x="0" y="4149272"/>
            <a:ext cx="2574834" cy="2030570"/>
          </a:xfrm>
          <a:prstGeom prst="rect">
            <a:avLst/>
          </a:prstGeom>
        </p:spPr>
      </p:pic>
      <p:pic>
        <p:nvPicPr>
          <p:cNvPr id="18" name="Picture 17">
            <a:extLst>
              <a:ext uri="{FF2B5EF4-FFF2-40B4-BE49-F238E27FC236}">
                <a16:creationId xmlns:a16="http://schemas.microsoft.com/office/drawing/2014/main" id="{75D40C05-EC1B-32C8-A0F4-83DCE02F7DFB}"/>
              </a:ext>
            </a:extLst>
          </p:cNvPr>
          <p:cNvPicPr>
            <a:picLocks noChangeAspect="1"/>
          </p:cNvPicPr>
          <p:nvPr/>
        </p:nvPicPr>
        <p:blipFill>
          <a:blip r:embed="rId5"/>
          <a:srcRect l="575" r="10646" b="-2"/>
          <a:stretch>
            <a:fillRect/>
          </a:stretch>
        </p:blipFill>
        <p:spPr>
          <a:xfrm>
            <a:off x="2814061" y="3566850"/>
            <a:ext cx="3431668" cy="2580203"/>
          </a:xfrm>
          <a:prstGeom prst="rect">
            <a:avLst/>
          </a:prstGeom>
        </p:spPr>
      </p:pic>
      <p:pic>
        <p:nvPicPr>
          <p:cNvPr id="19" name="Picture 18">
            <a:extLst>
              <a:ext uri="{FF2B5EF4-FFF2-40B4-BE49-F238E27FC236}">
                <a16:creationId xmlns:a16="http://schemas.microsoft.com/office/drawing/2014/main" id="{BFF90A74-4549-925E-D4B0-F81B5C2A7BA8}"/>
              </a:ext>
            </a:extLst>
          </p:cNvPr>
          <p:cNvPicPr>
            <a:picLocks noChangeAspect="1"/>
          </p:cNvPicPr>
          <p:nvPr/>
        </p:nvPicPr>
        <p:blipFill>
          <a:blip r:embed="rId6"/>
          <a:srcRect r="7544" b="2"/>
          <a:stretch>
            <a:fillRect/>
          </a:stretch>
        </p:blipFill>
        <p:spPr>
          <a:xfrm>
            <a:off x="0" y="1134650"/>
            <a:ext cx="4393435" cy="2862975"/>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0" name="Picture 19">
            <a:extLst>
              <a:ext uri="{FF2B5EF4-FFF2-40B4-BE49-F238E27FC236}">
                <a16:creationId xmlns:a16="http://schemas.microsoft.com/office/drawing/2014/main" id="{7E812CBC-C121-666E-E7EB-5C8B5F490226}"/>
              </a:ext>
            </a:extLst>
          </p:cNvPr>
          <p:cNvPicPr>
            <a:picLocks noChangeAspect="1"/>
          </p:cNvPicPr>
          <p:nvPr/>
        </p:nvPicPr>
        <p:blipFill>
          <a:blip r:embed="rId7"/>
          <a:srcRect l="4707" r="10400"/>
          <a:stretch>
            <a:fillRect/>
          </a:stretch>
        </p:blipFill>
        <p:spPr>
          <a:xfrm>
            <a:off x="6484956" y="4149270"/>
            <a:ext cx="2659043" cy="20907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049B-E8E3-1B86-CD78-BA9CB65747F6}"/>
              </a:ext>
            </a:extLst>
          </p:cNvPr>
          <p:cNvSpPr>
            <a:spLocks noGrp="1"/>
          </p:cNvSpPr>
          <p:nvPr>
            <p:ph type="title"/>
          </p:nvPr>
        </p:nvSpPr>
        <p:spPr/>
        <p:txBody>
          <a:bodyPr>
            <a:noAutofit/>
          </a:bodyPr>
          <a:lstStyle/>
          <a:p>
            <a:r>
              <a:rPr lang="en-US" sz="3200" dirty="0"/>
              <a:t>Behaviors Are Shaped by Social Norms</a:t>
            </a:r>
          </a:p>
        </p:txBody>
      </p:sp>
      <p:pic>
        <p:nvPicPr>
          <p:cNvPr id="11" name="Picture 10">
            <a:extLst>
              <a:ext uri="{FF2B5EF4-FFF2-40B4-BE49-F238E27FC236}">
                <a16:creationId xmlns:a16="http://schemas.microsoft.com/office/drawing/2014/main" id="{6AF6BBE7-AAEB-34DA-1AC2-7C4D8087D2CE}"/>
              </a:ext>
            </a:extLst>
          </p:cNvPr>
          <p:cNvPicPr>
            <a:picLocks noChangeAspect="1"/>
          </p:cNvPicPr>
          <p:nvPr/>
        </p:nvPicPr>
        <p:blipFill>
          <a:blip r:embed="rId3"/>
          <a:stretch>
            <a:fillRect/>
          </a:stretch>
        </p:blipFill>
        <p:spPr>
          <a:xfrm>
            <a:off x="6047887" y="1687437"/>
            <a:ext cx="3096113" cy="1741563"/>
          </a:xfrm>
          <a:prstGeom prst="rect">
            <a:avLst/>
          </a:prstGeom>
        </p:spPr>
      </p:pic>
      <p:sp>
        <p:nvSpPr>
          <p:cNvPr id="13" name="Text Placeholder 12">
            <a:extLst>
              <a:ext uri="{FF2B5EF4-FFF2-40B4-BE49-F238E27FC236}">
                <a16:creationId xmlns:a16="http://schemas.microsoft.com/office/drawing/2014/main" id="{8BA58EA3-10EA-4A5C-17F4-612334EF607D}"/>
              </a:ext>
            </a:extLst>
          </p:cNvPr>
          <p:cNvSpPr>
            <a:spLocks noGrp="1"/>
          </p:cNvSpPr>
          <p:nvPr>
            <p:ph type="body" idx="1"/>
          </p:nvPr>
        </p:nvSpPr>
        <p:spPr>
          <a:xfrm>
            <a:off x="292608" y="1458837"/>
            <a:ext cx="6236208" cy="4525963"/>
          </a:xfrm>
        </p:spPr>
        <p:txBody>
          <a:bodyPr/>
          <a:lstStyle/>
          <a:p>
            <a:pPr marL="114300" indent="0" algn="ctr">
              <a:buNone/>
            </a:pPr>
            <a:r>
              <a:rPr lang="en-US" sz="2000" b="1" dirty="0"/>
              <a:t>Unwritten rules about how people behave within a specific group or situation</a:t>
            </a:r>
            <a:r>
              <a:rPr lang="en-US" sz="2000" dirty="0"/>
              <a:t>. </a:t>
            </a:r>
          </a:p>
          <a:p>
            <a:pPr marL="114300" indent="0">
              <a:buNone/>
            </a:pPr>
            <a:endParaRPr lang="en-US" sz="2000" dirty="0"/>
          </a:p>
          <a:p>
            <a:pPr marL="114300" indent="0" algn="ctr">
              <a:buNone/>
            </a:pPr>
            <a:r>
              <a:rPr lang="en-US" sz="1600" dirty="0"/>
              <a:t>(Developed through observation and reinforcement of behavior)</a:t>
            </a:r>
            <a:endParaRPr lang="en-US" sz="1600" u="sng" dirty="0"/>
          </a:p>
          <a:p>
            <a:pPr marL="114300" indent="0" algn="ctr">
              <a:buNone/>
            </a:pPr>
            <a:endParaRPr lang="en-US" sz="1600" u="sng" dirty="0"/>
          </a:p>
          <a:p>
            <a:pPr marL="114300" indent="0">
              <a:buNone/>
            </a:pPr>
            <a:endParaRPr lang="en-US" dirty="0"/>
          </a:p>
        </p:txBody>
      </p:sp>
      <p:graphicFrame>
        <p:nvGraphicFramePr>
          <p:cNvPr id="4" name="Table 3">
            <a:extLst>
              <a:ext uri="{FF2B5EF4-FFF2-40B4-BE49-F238E27FC236}">
                <a16:creationId xmlns:a16="http://schemas.microsoft.com/office/drawing/2014/main" id="{61E954D5-FD82-B8AC-C618-3AB0144D1431}"/>
              </a:ext>
            </a:extLst>
          </p:cNvPr>
          <p:cNvGraphicFramePr>
            <a:graphicFrameLocks noGrp="1"/>
          </p:cNvGraphicFramePr>
          <p:nvPr>
            <p:extLst>
              <p:ext uri="{D42A27DB-BD31-4B8C-83A1-F6EECF244321}">
                <p14:modId xmlns:p14="http://schemas.microsoft.com/office/powerpoint/2010/main" val="50497192"/>
              </p:ext>
            </p:extLst>
          </p:nvPr>
        </p:nvGraphicFramePr>
        <p:xfrm>
          <a:off x="859536" y="3273552"/>
          <a:ext cx="7498080" cy="2695282"/>
        </p:xfrm>
        <a:graphic>
          <a:graphicData uri="http://schemas.openxmlformats.org/drawingml/2006/table">
            <a:tbl>
              <a:tblPr firstRow="1" bandRow="1">
                <a:tableStyleId>{5C22544A-7EE6-4342-B048-85BDC9FD1C3A}</a:tableStyleId>
              </a:tblPr>
              <a:tblGrid>
                <a:gridCol w="2932582">
                  <a:extLst>
                    <a:ext uri="{9D8B030D-6E8A-4147-A177-3AD203B41FA5}">
                      <a16:colId xmlns:a16="http://schemas.microsoft.com/office/drawing/2014/main" val="3056953183"/>
                    </a:ext>
                  </a:extLst>
                </a:gridCol>
                <a:gridCol w="4565498">
                  <a:extLst>
                    <a:ext uri="{9D8B030D-6E8A-4147-A177-3AD203B41FA5}">
                      <a16:colId xmlns:a16="http://schemas.microsoft.com/office/drawing/2014/main" val="2809543862"/>
                    </a:ext>
                  </a:extLst>
                </a:gridCol>
              </a:tblGrid>
              <a:tr h="789790">
                <a:tc>
                  <a:txBody>
                    <a:bodyPr/>
                    <a:lstStyle/>
                    <a:p>
                      <a:pPr algn="l"/>
                      <a:r>
                        <a:rPr lang="en-US" sz="1800" b="1" dirty="0"/>
                        <a:t>Socialized Patterns</a:t>
                      </a:r>
                    </a:p>
                  </a:txBody>
                  <a:tcPr/>
                </a:tc>
                <a:tc>
                  <a:txBody>
                    <a:bodyPr/>
                    <a:lstStyle/>
                    <a:p>
                      <a:pPr algn="l"/>
                      <a:r>
                        <a:rPr lang="en-US" sz="1800" b="1" dirty="0"/>
                        <a:t>Common Expressions </a:t>
                      </a:r>
                    </a:p>
                  </a:txBody>
                  <a:tcPr/>
                </a:tc>
                <a:extLst>
                  <a:ext uri="{0D108BD9-81ED-4DB2-BD59-A6C34878D82A}">
                    <a16:rowId xmlns:a16="http://schemas.microsoft.com/office/drawing/2014/main" val="2365896523"/>
                  </a:ext>
                </a:extLst>
              </a:tr>
              <a:tr h="462444">
                <a:tc>
                  <a:txBody>
                    <a:bodyPr/>
                    <a:lstStyle/>
                    <a:p>
                      <a:pPr lvl="3"/>
                      <a:r>
                        <a:rPr lang="en-US" dirty="0"/>
                        <a:t>Holistic Orientation</a:t>
                      </a:r>
                    </a:p>
                  </a:txBody>
                  <a:tcPr/>
                </a:tc>
                <a:tc>
                  <a:txBody>
                    <a:bodyPr/>
                    <a:lstStyle/>
                    <a:p>
                      <a:r>
                        <a:rPr lang="en-US" dirty="0"/>
                        <a:t>Integrate physical, emotional, and mental health</a:t>
                      </a:r>
                    </a:p>
                  </a:txBody>
                  <a:tcPr/>
                </a:tc>
                <a:extLst>
                  <a:ext uri="{0D108BD9-81ED-4DB2-BD59-A6C34878D82A}">
                    <a16:rowId xmlns:a16="http://schemas.microsoft.com/office/drawing/2014/main" val="1207906338"/>
                  </a:ext>
                </a:extLst>
              </a:tr>
              <a:tr h="462444">
                <a:tc>
                  <a:txBody>
                    <a:bodyPr/>
                    <a:lstStyle/>
                    <a:p>
                      <a:pPr lvl="2"/>
                      <a:r>
                        <a:rPr lang="en-US" dirty="0"/>
                        <a:t>Performance Orientation</a:t>
                      </a:r>
                    </a:p>
                  </a:txBody>
                  <a:tcPr/>
                </a:tc>
                <a:tc>
                  <a:txBody>
                    <a:bodyPr/>
                    <a:lstStyle/>
                    <a:p>
                      <a:r>
                        <a:rPr lang="en-US" dirty="0"/>
                        <a:t>Emphasize strength, metrics, capabilities</a:t>
                      </a:r>
                    </a:p>
                  </a:txBody>
                  <a:tcPr/>
                </a:tc>
                <a:extLst>
                  <a:ext uri="{0D108BD9-81ED-4DB2-BD59-A6C34878D82A}">
                    <a16:rowId xmlns:a16="http://schemas.microsoft.com/office/drawing/2014/main" val="2072026188"/>
                  </a:ext>
                </a:extLst>
              </a:tr>
              <a:tr h="462444">
                <a:tc>
                  <a:txBody>
                    <a:bodyPr/>
                    <a:lstStyle/>
                    <a:p>
                      <a:pPr lvl="2"/>
                      <a:r>
                        <a:rPr lang="en-US" dirty="0"/>
                        <a:t>Relational Coping </a:t>
                      </a:r>
                    </a:p>
                  </a:txBody>
                  <a:tcPr/>
                </a:tc>
                <a:tc>
                  <a:txBody>
                    <a:bodyPr/>
                    <a:lstStyle/>
                    <a:p>
                      <a:r>
                        <a:rPr lang="en-US" dirty="0"/>
                        <a:t>Seek support through conversation, counseling, or community </a:t>
                      </a:r>
                    </a:p>
                  </a:txBody>
                  <a:tcPr/>
                </a:tc>
                <a:extLst>
                  <a:ext uri="{0D108BD9-81ED-4DB2-BD59-A6C34878D82A}">
                    <a16:rowId xmlns:a16="http://schemas.microsoft.com/office/drawing/2014/main" val="490205105"/>
                  </a:ext>
                </a:extLst>
              </a:tr>
              <a:tr h="462444">
                <a:tc>
                  <a:txBody>
                    <a:bodyPr/>
                    <a:lstStyle/>
                    <a:p>
                      <a:pPr lvl="2"/>
                      <a:r>
                        <a:rPr lang="en-US" dirty="0"/>
                        <a:t>Independent Coping </a:t>
                      </a:r>
                    </a:p>
                  </a:txBody>
                  <a:tcPr/>
                </a:tc>
                <a:tc>
                  <a:txBody>
                    <a:bodyPr/>
                    <a:lstStyle/>
                    <a:p>
                      <a:r>
                        <a:rPr lang="en-US" dirty="0"/>
                        <a:t>Problem-solving, distraction, task focus, self-reliance</a:t>
                      </a:r>
                    </a:p>
                  </a:txBody>
                  <a:tcPr/>
                </a:tc>
                <a:extLst>
                  <a:ext uri="{0D108BD9-81ED-4DB2-BD59-A6C34878D82A}">
                    <a16:rowId xmlns:a16="http://schemas.microsoft.com/office/drawing/2014/main" val="4266234334"/>
                  </a:ext>
                </a:extLst>
              </a:tr>
            </a:tbl>
          </a:graphicData>
        </a:graphic>
      </p:graphicFrame>
    </p:spTree>
    <p:extLst>
      <p:ext uri="{BB962C8B-B14F-4D97-AF65-F5344CB8AC3E}">
        <p14:creationId xmlns:p14="http://schemas.microsoft.com/office/powerpoint/2010/main" val="284865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7BE4-96DC-E169-C67C-892E1BC3771B}"/>
              </a:ext>
            </a:extLst>
          </p:cNvPr>
          <p:cNvSpPr>
            <a:spLocks noGrp="1"/>
          </p:cNvSpPr>
          <p:nvPr>
            <p:ph type="title"/>
          </p:nvPr>
        </p:nvSpPr>
        <p:spPr/>
        <p:txBody>
          <a:bodyPr>
            <a:noAutofit/>
          </a:bodyPr>
          <a:lstStyle/>
          <a:p>
            <a:r>
              <a:rPr lang="en-US" sz="3200" dirty="0"/>
              <a:t>Behaviors Are Shaped by Cultural Norms</a:t>
            </a:r>
          </a:p>
        </p:txBody>
      </p:sp>
      <p:pic>
        <p:nvPicPr>
          <p:cNvPr id="14" name="Picture 13">
            <a:extLst>
              <a:ext uri="{FF2B5EF4-FFF2-40B4-BE49-F238E27FC236}">
                <a16:creationId xmlns:a16="http://schemas.microsoft.com/office/drawing/2014/main" id="{08639357-E8F7-8CCD-7313-CDAD7C15234B}"/>
              </a:ext>
            </a:extLst>
          </p:cNvPr>
          <p:cNvPicPr>
            <a:picLocks noChangeAspect="1"/>
          </p:cNvPicPr>
          <p:nvPr/>
        </p:nvPicPr>
        <p:blipFill>
          <a:blip r:embed="rId3"/>
          <a:srcRect l="15693" r="13402" b="-3"/>
          <a:stretch>
            <a:fillRect/>
          </a:stretch>
        </p:blipFill>
        <p:spPr>
          <a:xfrm>
            <a:off x="256033" y="1666534"/>
            <a:ext cx="2368606" cy="1870747"/>
          </a:xfrm>
          <a:prstGeom prst="rect">
            <a:avLst/>
          </a:prstGeom>
        </p:spPr>
      </p:pic>
      <p:pic>
        <p:nvPicPr>
          <p:cNvPr id="15" name="Picture 14">
            <a:extLst>
              <a:ext uri="{FF2B5EF4-FFF2-40B4-BE49-F238E27FC236}">
                <a16:creationId xmlns:a16="http://schemas.microsoft.com/office/drawing/2014/main" id="{20710712-6E61-2BD7-6AE8-860F8518DF76}"/>
              </a:ext>
            </a:extLst>
          </p:cNvPr>
          <p:cNvPicPr>
            <a:picLocks noChangeAspect="1"/>
          </p:cNvPicPr>
          <p:nvPr/>
        </p:nvPicPr>
        <p:blipFill>
          <a:blip r:embed="rId4"/>
          <a:srcRect l="2300" r="9680" b="-3"/>
          <a:stretch>
            <a:fillRect/>
          </a:stretch>
        </p:blipFill>
        <p:spPr>
          <a:xfrm>
            <a:off x="2825806" y="1666533"/>
            <a:ext cx="2368605" cy="1870747"/>
          </a:xfrm>
          <a:prstGeom prst="rect">
            <a:avLst/>
          </a:prstGeom>
        </p:spPr>
      </p:pic>
      <p:pic>
        <p:nvPicPr>
          <p:cNvPr id="16" name="Picture 15">
            <a:extLst>
              <a:ext uri="{FF2B5EF4-FFF2-40B4-BE49-F238E27FC236}">
                <a16:creationId xmlns:a16="http://schemas.microsoft.com/office/drawing/2014/main" id="{F5BC6F68-3F7E-7F44-4553-8954F2CCE967}"/>
              </a:ext>
            </a:extLst>
          </p:cNvPr>
          <p:cNvPicPr>
            <a:picLocks noChangeAspect="1"/>
          </p:cNvPicPr>
          <p:nvPr/>
        </p:nvPicPr>
        <p:blipFill>
          <a:blip r:embed="rId5"/>
          <a:srcRect t="8392" r="5" b="12583"/>
          <a:stretch>
            <a:fillRect/>
          </a:stretch>
        </p:blipFill>
        <p:spPr>
          <a:xfrm>
            <a:off x="257495" y="3744907"/>
            <a:ext cx="2367142" cy="1870747"/>
          </a:xfrm>
          <a:prstGeom prst="rect">
            <a:avLst/>
          </a:prstGeom>
        </p:spPr>
      </p:pic>
      <p:pic>
        <p:nvPicPr>
          <p:cNvPr id="17" name="Picture 16">
            <a:extLst>
              <a:ext uri="{FF2B5EF4-FFF2-40B4-BE49-F238E27FC236}">
                <a16:creationId xmlns:a16="http://schemas.microsoft.com/office/drawing/2014/main" id="{B0969A14-3C86-D88E-389F-38CA2DC0FD88}"/>
              </a:ext>
            </a:extLst>
          </p:cNvPr>
          <p:cNvPicPr>
            <a:picLocks noChangeAspect="1"/>
          </p:cNvPicPr>
          <p:nvPr/>
        </p:nvPicPr>
        <p:blipFill>
          <a:blip r:embed="rId6"/>
          <a:srcRect l="2200" r="13626"/>
          <a:stretch>
            <a:fillRect/>
          </a:stretch>
        </p:blipFill>
        <p:spPr>
          <a:xfrm>
            <a:off x="2825807" y="3743092"/>
            <a:ext cx="2368604" cy="1872562"/>
          </a:xfrm>
          <a:prstGeom prst="rect">
            <a:avLst/>
          </a:prstGeom>
        </p:spPr>
      </p:pic>
      <p:sp>
        <p:nvSpPr>
          <p:cNvPr id="18" name="Text Placeholder 2">
            <a:extLst>
              <a:ext uri="{FF2B5EF4-FFF2-40B4-BE49-F238E27FC236}">
                <a16:creationId xmlns:a16="http://schemas.microsoft.com/office/drawing/2014/main" id="{30E7CC31-7430-B344-C7EC-C7292D65512D}"/>
              </a:ext>
            </a:extLst>
          </p:cNvPr>
          <p:cNvSpPr txBox="1">
            <a:spLocks/>
          </p:cNvSpPr>
          <p:nvPr/>
        </p:nvSpPr>
        <p:spPr>
          <a:xfrm>
            <a:off x="5395578" y="1557131"/>
            <a:ext cx="3748422" cy="49785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r>
              <a:rPr lang="en-US" sz="2000" b="1" dirty="0"/>
              <a:t>Shared expectations and values that develop within a broader culture or organization over time</a:t>
            </a:r>
            <a:r>
              <a:rPr lang="en-US" sz="2000" dirty="0"/>
              <a:t>. </a:t>
            </a:r>
            <a:br>
              <a:rPr lang="en-US" sz="2000" dirty="0"/>
            </a:br>
            <a:br>
              <a:rPr lang="en-US" sz="2000" dirty="0"/>
            </a:br>
            <a:r>
              <a:rPr lang="en-US" sz="2000" dirty="0"/>
              <a:t>They are often deeply rooted and influenced by history, traditions, and collective beliefs.</a:t>
            </a:r>
            <a:br>
              <a:rPr lang="en-US" sz="2000" dirty="0"/>
            </a:br>
            <a:endParaRPr lang="en-US" sz="2000" dirty="0"/>
          </a:p>
          <a:p>
            <a:r>
              <a:rPr lang="en-US" sz="2000" b="1" dirty="0"/>
              <a:t>Response to stress</a:t>
            </a:r>
          </a:p>
          <a:p>
            <a:r>
              <a:rPr lang="en-US" sz="2000" b="1" dirty="0"/>
              <a:t>Communication style</a:t>
            </a:r>
          </a:p>
          <a:p>
            <a:r>
              <a:rPr lang="en-US" sz="2000" b="1" dirty="0"/>
              <a:t>Comfort with help-seeking</a:t>
            </a:r>
          </a:p>
          <a:p>
            <a:r>
              <a:rPr lang="en-US" sz="2000" b="1" dirty="0"/>
              <a:t>Boundaries set</a:t>
            </a:r>
          </a:p>
        </p:txBody>
      </p:sp>
    </p:spTree>
    <p:extLst>
      <p:ext uri="{BB962C8B-B14F-4D97-AF65-F5344CB8AC3E}">
        <p14:creationId xmlns:p14="http://schemas.microsoft.com/office/powerpoint/2010/main" val="824269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7" name="Rectangle 16">
            <a:extLst>
              <a:ext uri="{FF2B5EF4-FFF2-40B4-BE49-F238E27FC236}">
                <a16:creationId xmlns:a16="http://schemas.microsoft.com/office/drawing/2014/main" id="{B7501525-7409-CC41-F10F-8F4A18E7EAD6}"/>
              </a:ext>
            </a:extLst>
          </p:cNvPr>
          <p:cNvSpPr/>
          <p:nvPr/>
        </p:nvSpPr>
        <p:spPr>
          <a:xfrm>
            <a:off x="0" y="0"/>
            <a:ext cx="9144000" cy="28712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48C999F-350A-02E2-C70A-97C773164096}"/>
              </a:ext>
            </a:extLst>
          </p:cNvPr>
          <p:cNvPicPr>
            <a:picLocks noChangeAspect="1"/>
          </p:cNvPicPr>
          <p:nvPr/>
        </p:nvPicPr>
        <p:blipFill>
          <a:blip r:embed="rId3"/>
          <a:stretch>
            <a:fillRect/>
          </a:stretch>
        </p:blipFill>
        <p:spPr>
          <a:xfrm>
            <a:off x="0" y="768096"/>
            <a:ext cx="9144000" cy="49926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E49F52-8985-178E-BF6C-4E65F996BF22}"/>
              </a:ext>
            </a:extLst>
          </p:cNvPr>
          <p:cNvSpPr/>
          <p:nvPr/>
        </p:nvSpPr>
        <p:spPr>
          <a:xfrm>
            <a:off x="0" y="0"/>
            <a:ext cx="9144000" cy="2834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6CA305-21BF-2885-456E-69046A1B4FE1}"/>
              </a:ext>
            </a:extLst>
          </p:cNvPr>
          <p:cNvSpPr/>
          <p:nvPr/>
        </p:nvSpPr>
        <p:spPr>
          <a:xfrm>
            <a:off x="0" y="134112"/>
            <a:ext cx="9144000" cy="2834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5AC1BF0-A75B-08AB-A8FF-77CC46CBB4F7}"/>
              </a:ext>
            </a:extLst>
          </p:cNvPr>
          <p:cNvPicPr>
            <a:picLocks noChangeAspect="1"/>
          </p:cNvPicPr>
          <p:nvPr/>
        </p:nvPicPr>
        <p:blipFill>
          <a:blip r:embed="rId3"/>
          <a:stretch>
            <a:fillRect/>
          </a:stretch>
        </p:blipFill>
        <p:spPr>
          <a:xfrm>
            <a:off x="1" y="552449"/>
            <a:ext cx="9163050" cy="5334001"/>
          </a:xfrm>
          <a:prstGeom prst="rect">
            <a:avLst/>
          </a:prstGeom>
        </p:spPr>
      </p:pic>
    </p:spTree>
    <p:extLst>
      <p:ext uri="{BB962C8B-B14F-4D97-AF65-F5344CB8AC3E}">
        <p14:creationId xmlns:p14="http://schemas.microsoft.com/office/powerpoint/2010/main" val="297080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F560-FE96-4EE0-FE98-5255B37713C7}"/>
              </a:ext>
            </a:extLst>
          </p:cNvPr>
          <p:cNvSpPr>
            <a:spLocks noGrp="1"/>
          </p:cNvSpPr>
          <p:nvPr>
            <p:ph type="title"/>
          </p:nvPr>
        </p:nvSpPr>
        <p:spPr/>
        <p:txBody>
          <a:bodyPr>
            <a:noAutofit/>
          </a:bodyPr>
          <a:lstStyle/>
          <a:p>
            <a:r>
              <a:rPr lang="en-US" sz="3200" dirty="0"/>
              <a:t>Why Is It Still Hard??  </a:t>
            </a:r>
          </a:p>
        </p:txBody>
      </p:sp>
      <p:pic>
        <p:nvPicPr>
          <p:cNvPr id="7" name="Picture 6">
            <a:extLst>
              <a:ext uri="{FF2B5EF4-FFF2-40B4-BE49-F238E27FC236}">
                <a16:creationId xmlns:a16="http://schemas.microsoft.com/office/drawing/2014/main" id="{C6FF4D48-719F-B7F9-CE71-D8A07078F3CA}"/>
              </a:ext>
            </a:extLst>
          </p:cNvPr>
          <p:cNvPicPr>
            <a:picLocks noChangeAspect="1"/>
          </p:cNvPicPr>
          <p:nvPr/>
        </p:nvPicPr>
        <p:blipFill>
          <a:blip r:embed="rId3"/>
          <a:stretch>
            <a:fillRect/>
          </a:stretch>
        </p:blipFill>
        <p:spPr>
          <a:xfrm>
            <a:off x="685800" y="1547914"/>
            <a:ext cx="7772400" cy="3762172"/>
          </a:xfrm>
          <a:prstGeom prst="rect">
            <a:avLst/>
          </a:prstGeom>
        </p:spPr>
      </p:pic>
    </p:spTree>
    <p:extLst>
      <p:ext uri="{BB962C8B-B14F-4D97-AF65-F5344CB8AC3E}">
        <p14:creationId xmlns:p14="http://schemas.microsoft.com/office/powerpoint/2010/main" val="301378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ABAD-5011-7C78-ED10-B3E963BA2AE2}"/>
              </a:ext>
            </a:extLst>
          </p:cNvPr>
          <p:cNvSpPr>
            <a:spLocks noGrp="1"/>
          </p:cNvSpPr>
          <p:nvPr>
            <p:ph type="title"/>
          </p:nvPr>
        </p:nvSpPr>
        <p:spPr>
          <a:xfrm>
            <a:off x="457200" y="157774"/>
            <a:ext cx="8229600" cy="1143000"/>
          </a:xfrm>
        </p:spPr>
        <p:txBody>
          <a:bodyPr wrap="square" anchor="ctr">
            <a:normAutofit/>
          </a:bodyPr>
          <a:lstStyle/>
          <a:p>
            <a:r>
              <a:rPr lang="en-US" dirty="0"/>
              <a:t>Pillars of Focus – Introduction </a:t>
            </a:r>
          </a:p>
        </p:txBody>
      </p:sp>
      <p:pic>
        <p:nvPicPr>
          <p:cNvPr id="7" name="Picture 6" descr="A yellow sign with black text&#10;&#10;AI-generated content may be incorrect.">
            <a:extLst>
              <a:ext uri="{FF2B5EF4-FFF2-40B4-BE49-F238E27FC236}">
                <a16:creationId xmlns:a16="http://schemas.microsoft.com/office/drawing/2014/main" id="{AFDEB35F-5680-9393-D656-87C9F65E065E}"/>
              </a:ext>
            </a:extLst>
          </p:cNvPr>
          <p:cNvPicPr>
            <a:picLocks noChangeAspect="1"/>
          </p:cNvPicPr>
          <p:nvPr/>
        </p:nvPicPr>
        <p:blipFill>
          <a:blip r:embed="rId3"/>
          <a:srcRect l="41011" r="3090" b="2"/>
          <a:stretch>
            <a:fillRect/>
          </a:stretch>
        </p:blipFill>
        <p:spPr>
          <a:xfrm>
            <a:off x="457200" y="1491274"/>
            <a:ext cx="3733800" cy="4352544"/>
          </a:xfrm>
          <a:prstGeom prst="rect">
            <a:avLst/>
          </a:prstGeom>
          <a:noFill/>
          <a:ln>
            <a:noFill/>
          </a:ln>
        </p:spPr>
      </p:pic>
      <p:sp>
        <p:nvSpPr>
          <p:cNvPr id="8" name="Text Placeholder 2">
            <a:extLst>
              <a:ext uri="{FF2B5EF4-FFF2-40B4-BE49-F238E27FC236}">
                <a16:creationId xmlns:a16="http://schemas.microsoft.com/office/drawing/2014/main" id="{AE7636C3-33B4-2752-A0FC-4F62C2A962AC}"/>
              </a:ext>
            </a:extLst>
          </p:cNvPr>
          <p:cNvSpPr txBox="1">
            <a:spLocks/>
          </p:cNvSpPr>
          <p:nvPr/>
        </p:nvSpPr>
        <p:spPr>
          <a:xfrm>
            <a:off x="4381500" y="1491274"/>
            <a:ext cx="4629150" cy="4352544"/>
          </a:xfrm>
          <a:prstGeom prst="rect">
            <a:avLst/>
          </a:prstGeom>
          <a:noFill/>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Font typeface="Arial"/>
            </a:pPr>
            <a:endParaRPr lang="en-US" sz="2400" b="0" i="0" u="none" strike="noStrike" cap="none" dirty="0">
              <a:solidFill>
                <a:schemeClr val="tx1">
                  <a:lumMod val="95000"/>
                  <a:lumOff val="5000"/>
                </a:schemeClr>
              </a:solidFill>
            </a:endParaRPr>
          </a:p>
          <a:p>
            <a:pPr>
              <a:spcBef>
                <a:spcPts val="0"/>
              </a:spcBef>
              <a:spcAft>
                <a:spcPts val="600"/>
              </a:spcAft>
              <a:buFont typeface="Arial"/>
            </a:pPr>
            <a:r>
              <a:rPr lang="en-US" sz="2400" b="0" i="0" u="none" strike="noStrike" cap="none" dirty="0">
                <a:solidFill>
                  <a:schemeClr val="tx1">
                    <a:lumMod val="95000"/>
                    <a:lumOff val="5000"/>
                  </a:schemeClr>
                </a:solidFill>
              </a:rPr>
              <a:t>Pillar 1 - Building Belonging</a:t>
            </a:r>
            <a:br>
              <a:rPr lang="en-US" sz="2400" b="0" i="0" u="none" strike="noStrike" cap="none" dirty="0">
                <a:solidFill>
                  <a:schemeClr val="tx1">
                    <a:lumMod val="95000"/>
                    <a:lumOff val="5000"/>
                  </a:schemeClr>
                </a:solidFill>
              </a:rPr>
            </a:br>
            <a:endParaRPr lang="en-US" sz="2400" b="0" i="0" u="none" strike="noStrike" cap="none" dirty="0">
              <a:solidFill>
                <a:schemeClr val="tx1">
                  <a:lumMod val="95000"/>
                  <a:lumOff val="5000"/>
                </a:schemeClr>
              </a:solidFill>
            </a:endParaRPr>
          </a:p>
          <a:p>
            <a:pPr>
              <a:spcBef>
                <a:spcPts val="0"/>
              </a:spcBef>
              <a:spcAft>
                <a:spcPts val="600"/>
              </a:spcAft>
              <a:buFont typeface="Arial"/>
            </a:pPr>
            <a:r>
              <a:rPr lang="en-US" sz="2400" b="0" i="0" u="none" strike="noStrike" cap="none" dirty="0">
                <a:solidFill>
                  <a:schemeClr val="tx1">
                    <a:lumMod val="95000"/>
                    <a:lumOff val="5000"/>
                  </a:schemeClr>
                </a:solidFill>
              </a:rPr>
              <a:t>Pillar 2 – Embedding Wellness</a:t>
            </a:r>
          </a:p>
          <a:p>
            <a:pPr>
              <a:spcBef>
                <a:spcPts val="0"/>
              </a:spcBef>
              <a:spcAft>
                <a:spcPts val="600"/>
              </a:spcAft>
              <a:buFont typeface="Arial"/>
            </a:pPr>
            <a:endParaRPr lang="en-US" sz="2400" b="0" i="0" u="none" strike="noStrike" cap="none" dirty="0">
              <a:solidFill>
                <a:schemeClr val="tx1">
                  <a:lumMod val="95000"/>
                  <a:lumOff val="5000"/>
                </a:schemeClr>
              </a:solidFill>
            </a:endParaRPr>
          </a:p>
          <a:p>
            <a:pPr>
              <a:spcBef>
                <a:spcPts val="0"/>
              </a:spcBef>
              <a:spcAft>
                <a:spcPts val="600"/>
              </a:spcAft>
              <a:buFont typeface="Arial"/>
            </a:pPr>
            <a:r>
              <a:rPr lang="en-US" sz="2400" b="0" i="0" u="none" strike="noStrike" cap="none" dirty="0">
                <a:solidFill>
                  <a:schemeClr val="tx1">
                    <a:lumMod val="95000"/>
                    <a:lumOff val="5000"/>
                  </a:schemeClr>
                </a:solidFill>
              </a:rPr>
              <a:t>Pillar 3 – Leadership as Catalyst </a:t>
            </a:r>
          </a:p>
          <a:p>
            <a:pPr>
              <a:spcBef>
                <a:spcPts val="0"/>
              </a:spcBef>
              <a:spcAft>
                <a:spcPts val="600"/>
              </a:spcAft>
              <a:buFont typeface="Arial"/>
            </a:pPr>
            <a:endParaRPr lang="en-US" sz="2400" b="0" i="0" u="none" strike="noStrike" cap="none" dirty="0">
              <a:solidFill>
                <a:schemeClr val="tx1">
                  <a:lumMod val="95000"/>
                  <a:lumOff val="5000"/>
                </a:schemeClr>
              </a:solidFill>
            </a:endParaRPr>
          </a:p>
          <a:p>
            <a:pPr>
              <a:spcBef>
                <a:spcPts val="0"/>
              </a:spcBef>
              <a:spcAft>
                <a:spcPts val="600"/>
              </a:spcAft>
              <a:buFont typeface="Arial"/>
            </a:pPr>
            <a:endParaRPr lang="en-US" sz="2400" b="0" i="0" u="none" strike="noStrike" cap="none" dirty="0">
              <a:solidFill>
                <a:schemeClr val="lt1"/>
              </a:solidFill>
            </a:endParaRPr>
          </a:p>
          <a:p>
            <a:pPr>
              <a:spcBef>
                <a:spcPts val="0"/>
              </a:spcBef>
              <a:spcAft>
                <a:spcPts val="600"/>
              </a:spcAft>
              <a:buFont typeface="Arial"/>
            </a:pPr>
            <a:endParaRPr lang="en-US" sz="2400" b="0" i="0" u="none" strike="noStrike" cap="none" dirty="0">
              <a:solidFill>
                <a:schemeClr val="lt1"/>
              </a:solidFill>
            </a:endParaRPr>
          </a:p>
        </p:txBody>
      </p:sp>
    </p:spTree>
    <p:extLst>
      <p:ext uri="{BB962C8B-B14F-4D97-AF65-F5344CB8AC3E}">
        <p14:creationId xmlns:p14="http://schemas.microsoft.com/office/powerpoint/2010/main" val="722242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935E-65D5-DCA7-DDE4-682E6AC5DC5C}"/>
              </a:ext>
            </a:extLst>
          </p:cNvPr>
          <p:cNvSpPr>
            <a:spLocks noGrp="1"/>
          </p:cNvSpPr>
          <p:nvPr>
            <p:ph type="title"/>
          </p:nvPr>
        </p:nvSpPr>
        <p:spPr/>
        <p:txBody>
          <a:bodyPr/>
          <a:lstStyle/>
          <a:p>
            <a:r>
              <a:rPr lang="en-US" b="1" dirty="0"/>
              <a:t>Pillar 1 – Building Belonging</a:t>
            </a:r>
            <a:endParaRPr lang="en-US" dirty="0"/>
          </a:p>
        </p:txBody>
      </p:sp>
      <p:graphicFrame>
        <p:nvGraphicFramePr>
          <p:cNvPr id="8" name="Text Placeholder 2">
            <a:extLst>
              <a:ext uri="{FF2B5EF4-FFF2-40B4-BE49-F238E27FC236}">
                <a16:creationId xmlns:a16="http://schemas.microsoft.com/office/drawing/2014/main" id="{038CB7CE-45D0-C668-4764-694BE3069845}"/>
              </a:ext>
            </a:extLst>
          </p:cNvPr>
          <p:cNvGraphicFramePr/>
          <p:nvPr>
            <p:extLst>
              <p:ext uri="{D42A27DB-BD31-4B8C-83A1-F6EECF244321}">
                <p14:modId xmlns:p14="http://schemas.microsoft.com/office/powerpoint/2010/main" val="4188834602"/>
              </p:ext>
            </p:extLst>
          </p:nvPr>
        </p:nvGraphicFramePr>
        <p:xfrm>
          <a:off x="209550" y="1504950"/>
          <a:ext cx="8686800" cy="4734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9735770"/>
      </p:ext>
    </p:extLst>
  </p:cSld>
  <p:clrMapOvr>
    <a:masterClrMapping/>
  </p:clrMapOvr>
</p:sld>
</file>

<file path=ppt/theme/theme1.xml><?xml version="1.0" encoding="utf-8"?>
<a:theme xmlns:a="http://schemas.openxmlformats.org/drawingml/2006/main" name="AACEM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7920</TotalTime>
  <Words>1616</Words>
  <Application>Microsoft Macintosh PowerPoint</Application>
  <PresentationFormat>On-screen Show (4:3)</PresentationFormat>
  <Paragraphs>186</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AACEM PowerPoint Template</vt:lpstr>
      <vt:lpstr>Belonging and Wellness,  Where Intention Meets Impact</vt:lpstr>
      <vt:lpstr>Defining Belonging and Wellness </vt:lpstr>
      <vt:lpstr>Behaviors Are Shaped by Social Norms</vt:lpstr>
      <vt:lpstr>Behaviors Are Shaped by Cultural Norms</vt:lpstr>
      <vt:lpstr>PowerPoint Presentation</vt:lpstr>
      <vt:lpstr>PowerPoint Presentation</vt:lpstr>
      <vt:lpstr>Why Is It Still Hard??  </vt:lpstr>
      <vt:lpstr>Pillars of Focus – Introduction </vt:lpstr>
      <vt:lpstr>Pillar 1 – Building Belonging</vt:lpstr>
      <vt:lpstr>Pillar 2 – Embedding Wellness</vt:lpstr>
      <vt:lpstr>Pillar 3 – Leadership as Catalyst</vt:lpstr>
      <vt:lpstr>PowerPoint Presentation</vt:lpstr>
      <vt:lpstr>Key Considerations</vt:lpstr>
      <vt:lpstr>PowerPoint Presentation</vt:lpstr>
      <vt:lpstr>References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Megan Schagrin</dc:creator>
  <cp:lastModifiedBy>McGowan, Becky</cp:lastModifiedBy>
  <cp:revision>103</cp:revision>
  <cp:lastPrinted>2026-03-05T16:33:01Z</cp:lastPrinted>
  <dcterms:created xsi:type="dcterms:W3CDTF">2016-01-28T22:56:32Z</dcterms:created>
  <dcterms:modified xsi:type="dcterms:W3CDTF">2026-03-09T23:19:54Z</dcterms:modified>
</cp:coreProperties>
</file>