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2" r:id="rId4"/>
    <p:sldId id="259" r:id="rId5"/>
    <p:sldId id="261" r:id="rId6"/>
    <p:sldId id="258" r:id="rId7"/>
    <p:sldId id="267" r:id="rId8"/>
    <p:sldId id="260" r:id="rId9"/>
    <p:sldId id="273" r:id="rId10"/>
    <p:sldId id="268" r:id="rId11"/>
    <p:sldId id="271" r:id="rId12"/>
    <p:sldId id="262" r:id="rId13"/>
    <p:sldId id="275" r:id="rId14"/>
    <p:sldId id="269" r:id="rId15"/>
    <p:sldId id="270" r:id="rId16"/>
    <p:sldId id="276" r:id="rId17"/>
    <p:sldId id="277" r:id="rId18"/>
    <p:sldId id="263" r:id="rId19"/>
    <p:sldId id="264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i2lasJOwfkvAqGNEm1dJ3yeZRC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19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763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372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3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10e4ebf1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g210e4ebf1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10e4ebf1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g210e4ebf1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17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31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792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0612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011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f450a661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f450a661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3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oint">
  <p:cSld name="SAEMF 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57200" y="307413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l="4756" t="10542" r="7152" b="12781"/>
          <a:stretch/>
        </p:blipFill>
        <p:spPr>
          <a:xfrm>
            <a:off x="76200" y="5992925"/>
            <a:ext cx="3256050" cy="8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oint Pg 2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 descr="SAEM Foundation.jpg"/>
          <p:cNvPicPr preferRelativeResize="0"/>
          <p:nvPr/>
        </p:nvPicPr>
        <p:blipFill rotWithShape="1">
          <a:blip r:embed="rId2">
            <a:alphaModFix/>
          </a:blip>
          <a:srcRect b="16650"/>
          <a:stretch/>
        </p:blipFill>
        <p:spPr>
          <a:xfrm>
            <a:off x="0" y="0"/>
            <a:ext cx="9144000" cy="57160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l="4855" t="8694" r="5232" b="13045"/>
          <a:stretch/>
        </p:blipFill>
        <p:spPr>
          <a:xfrm>
            <a:off x="9525" y="6034625"/>
            <a:ext cx="3188725" cy="8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" descr="Title 3 AEM.jpg"/>
          <p:cNvPicPr preferRelativeResize="0"/>
          <p:nvPr/>
        </p:nvPicPr>
        <p:blipFill rotWithShape="1">
          <a:blip r:embed="rId4">
            <a:alphaModFix/>
          </a:blip>
          <a:srcRect b="10671"/>
          <a:stretch/>
        </p:blipFill>
        <p:spPr>
          <a:xfrm>
            <a:off x="0" y="0"/>
            <a:ext cx="9144000" cy="61261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" name="Google Shape;12;p2" descr="AAAEM.png"/>
          <p:cNvPicPr preferRelativeResize="0"/>
          <p:nvPr/>
        </p:nvPicPr>
        <p:blipFill rotWithShape="1">
          <a:blip r:embed="rId5">
            <a:alphaModFix/>
          </a:blip>
          <a:srcRect t="18212" r="7735" b="21315"/>
          <a:stretch/>
        </p:blipFill>
        <p:spPr>
          <a:xfrm>
            <a:off x="5239431" y="6023400"/>
            <a:ext cx="3928091" cy="8540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ndy.Godwin@jax.ufl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vid.Christiansen@jax.ufl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"/>
          <p:cNvSpPr txBox="1">
            <a:spLocks noGrp="1"/>
          </p:cNvSpPr>
          <p:nvPr>
            <p:ph type="ctrTitle"/>
          </p:nvPr>
        </p:nvSpPr>
        <p:spPr>
          <a:xfrm>
            <a:off x="457200" y="266330"/>
            <a:ext cx="7772400" cy="427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The ‘Super’ Urgent Care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C96BB1-32CF-4205-A209-1721DD412878}"/>
              </a:ext>
            </a:extLst>
          </p:cNvPr>
          <p:cNvSpPr txBox="1"/>
          <p:nvPr/>
        </p:nvSpPr>
        <p:spPr>
          <a:xfrm>
            <a:off x="639192" y="4776186"/>
            <a:ext cx="6667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Steven A. Godwin, MD – Chairman and Associate Dean for Simulation</a:t>
            </a:r>
          </a:p>
          <a:p>
            <a:r>
              <a:rPr lang="en-US" dirty="0"/>
              <a:t>David Christiansen, MBA – Director of Healthcare Administration</a:t>
            </a:r>
          </a:p>
          <a:p>
            <a:r>
              <a:rPr lang="en-US" dirty="0"/>
              <a:t>Department of Emergency Medicine, College of Medicine Jacksonville</a:t>
            </a:r>
          </a:p>
          <a:p>
            <a:r>
              <a:rPr lang="en-US" dirty="0"/>
              <a:t>University of Florida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D4DD-D63B-F420-BCD7-E9A7B4C4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C5CB8-54FC-75D8-D6E8-7DE30E25D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Contracting is key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Not as readily adopted by 3</a:t>
            </a:r>
            <a:r>
              <a:rPr lang="en-US" baseline="30000" dirty="0"/>
              <a:t>rd</a:t>
            </a:r>
            <a:r>
              <a:rPr lang="en-US" dirty="0"/>
              <a:t> party payors as expected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Generally positive but mixed faculty engagement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Creating resource pool for support staff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Normally hospital based personnel may not be as readily available to cross-train or use as back-up call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Create agreements with hospital to allow sharing of personnel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5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D4DD-D63B-F420-BCD7-E9A7B4C4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C5CB8-54FC-75D8-D6E8-7DE30E25D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Know ways to identify downstream revenue and thus your contribution margin</a:t>
            </a:r>
          </a:p>
          <a:p>
            <a:pPr marL="114300" indent="0">
              <a:buNone/>
            </a:pPr>
            <a:endParaRPr lang="en-US" dirty="0"/>
          </a:p>
          <a:p>
            <a:pPr indent="-457200">
              <a:buFont typeface="Wingdings" panose="05000000000000000000" pitchFamily="2" charset="2"/>
              <a:buChar char="ü"/>
            </a:pPr>
            <a:r>
              <a:rPr lang="en-US" dirty="0"/>
              <a:t>Expect reactions from competitors</a:t>
            </a:r>
          </a:p>
          <a:p>
            <a:pPr lvl="2" indent="-457200">
              <a:buFont typeface="Wingdings" panose="05000000000000000000" pitchFamily="2" charset="2"/>
              <a:buChar char="ü"/>
            </a:pPr>
            <a:r>
              <a:rPr lang="en-US" dirty="0"/>
              <a:t>Every action invites response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02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Hybrid ED  (UC/ED in 1 space)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5324354" y="1493134"/>
            <a:ext cx="3362446" cy="463316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-Goal of creating a market disruptor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-Identified a novel approach to combined ED/UC care in Texas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1026" name="Picture 2" descr="After hospital CEO Dr. Leon Haley's tragic death, hundreds get vaccinated  in his honor - ABC News">
            <a:extLst>
              <a:ext uri="{FF2B5EF4-FFF2-40B4-BE49-F238E27FC236}">
                <a16:creationId xmlns:a16="http://schemas.microsoft.com/office/drawing/2014/main" id="{D94D8B20-74EF-6B22-07F3-6FDA16CF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1129925"/>
            <a:ext cx="4835224" cy="48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0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New Space in Healthcare Delivery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530B7-6624-424E-84F5-6BAE0426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1954" r="21954"/>
          <a:stretch/>
        </p:blipFill>
        <p:spPr bwMode="auto">
          <a:xfrm>
            <a:off x="2409887" y="1439530"/>
            <a:ext cx="4324226" cy="432422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3AB04F-54F3-4499-9D61-4B84A909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0520" r="20520"/>
          <a:stretch/>
        </p:blipFill>
        <p:spPr bwMode="auto">
          <a:xfrm>
            <a:off x="97999" y="2386440"/>
            <a:ext cx="2420871" cy="273504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7DA9BC1-3A72-4847-8BBA-CA6E55A1E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0667" r="20667"/>
          <a:stretch/>
        </p:blipFill>
        <p:spPr bwMode="auto">
          <a:xfrm>
            <a:off x="6618743" y="2386440"/>
            <a:ext cx="2408810" cy="2735045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3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4274-9E1B-37DB-8647-2256CA46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ED/UC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6C034-B5D9-7BD2-87DF-C18C84F69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Regulatory challenges (AHCA, EMTALA,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Provide more consumer friendly delivery of facility-based emergency care</a:t>
            </a:r>
          </a:p>
          <a:p>
            <a:r>
              <a:rPr lang="en-US" dirty="0"/>
              <a:t>Staffing based on expected volume in alignment with acuity defined by the ED vs UC visit allocation</a:t>
            </a:r>
          </a:p>
          <a:p>
            <a:r>
              <a:rPr lang="en-US" dirty="0"/>
              <a:t>Bold hospital decision to allow UC visits 24 </a:t>
            </a:r>
            <a:r>
              <a:rPr lang="en-US" dirty="0" err="1"/>
              <a:t>hr</a:t>
            </a:r>
            <a:r>
              <a:rPr lang="en-US" dirty="0"/>
              <a:t> vs 10-12hrs per day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46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CC191-6D06-CF50-04E6-F809A165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 vs UC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EEC8E-22F9-1806-8A8C-FBE44CD8B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classifies an ED vs UC visit?</a:t>
            </a:r>
          </a:p>
        </p:txBody>
      </p:sp>
    </p:spTree>
    <p:extLst>
      <p:ext uri="{BB962C8B-B14F-4D97-AF65-F5344CB8AC3E}">
        <p14:creationId xmlns:p14="http://schemas.microsoft.com/office/powerpoint/2010/main" val="325584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3 Hybrid EDs  (UC/ED in 1 space)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CB472-1AB9-4CF5-862F-77A97BB37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3" y="2801628"/>
            <a:ext cx="7679094" cy="3207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ABE2A-D3B8-4EC4-8AC4-C146A3C63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106" y="1166327"/>
            <a:ext cx="5019870" cy="15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02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3 Hybrid EDs  (UC/ED in 1 space)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339F0-1185-49CD-87CC-957115BD5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" y="1300774"/>
            <a:ext cx="756759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192BD-F3DA-49FF-982B-BACB3AB0E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45" y="2379305"/>
            <a:ext cx="7446296" cy="34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1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Lessons Learned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en-US" dirty="0"/>
              <a:t>Some repeat lessons- Contracting is still key!</a:t>
            </a:r>
          </a:p>
          <a:p>
            <a:pPr indent="-457200"/>
            <a:r>
              <a:rPr lang="en-US" dirty="0"/>
              <a:t>Workforce differences</a:t>
            </a:r>
          </a:p>
          <a:p>
            <a:pPr lvl="2" indent="-457200"/>
            <a:r>
              <a:rPr lang="en-US" dirty="0"/>
              <a:t>Academic vs Community vs middle space?</a:t>
            </a:r>
          </a:p>
          <a:p>
            <a:pPr indent="-457200"/>
            <a:r>
              <a:rPr lang="en-US" dirty="0"/>
              <a:t>At-risk vs staffing contracting</a:t>
            </a:r>
          </a:p>
          <a:p>
            <a:pPr indent="-457200"/>
            <a:r>
              <a:rPr lang="en-US" dirty="0"/>
              <a:t>Downstream Revenue – need to know your impact to help drive better staffing contract!</a:t>
            </a:r>
          </a:p>
          <a:p>
            <a:pPr indent="-457200"/>
            <a:r>
              <a:rPr lang="en-US" dirty="0"/>
              <a:t>Reactions from Competitors</a:t>
            </a:r>
          </a:p>
          <a:p>
            <a:pPr lvl="2" indent="-457200"/>
            <a:r>
              <a:rPr lang="en-US" dirty="0"/>
              <a:t>Every action invites response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9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?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Steven A. Godwin, MD</a:t>
            </a:r>
          </a:p>
          <a:p>
            <a:pPr marL="0" lvl="0" indent="0">
              <a:buNone/>
            </a:pPr>
            <a:r>
              <a:rPr lang="en-US" u="sng" dirty="0">
                <a:hlinkClick r:id="rId3"/>
              </a:rPr>
              <a:t>Andy.Godwin@jax.ufl.edu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David Christiansen</a:t>
            </a:r>
          </a:p>
          <a:p>
            <a:pPr marL="0" lvl="0" indent="0">
              <a:buNone/>
            </a:pPr>
            <a:r>
              <a:rPr lang="en-US" dirty="0">
                <a:hlinkClick r:id="rId4"/>
              </a:rPr>
              <a:t>David.Christiansen@jax.ufl.edu</a:t>
            </a:r>
            <a:r>
              <a:rPr lang="en-US" dirty="0"/>
              <a:t>	</a:t>
            </a:r>
          </a:p>
          <a:p>
            <a:pPr marL="0" lvl="0" indent="0">
              <a:buNone/>
            </a:pPr>
            <a:r>
              <a:rPr lang="en-US" dirty="0"/>
              <a:t>904-244-5044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0965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10e4ebf1e0_1_0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The ‘Super’ Urgent Care</a:t>
            </a:r>
            <a:endParaRPr dirty="0"/>
          </a:p>
        </p:txBody>
      </p:sp>
      <p:sp>
        <p:nvSpPr>
          <p:cNvPr id="37" name="Google Shape;37;g210e4ebf1e0_1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Setting the Stage:   2019</a:t>
            </a:r>
          </a:p>
          <a:p>
            <a:pPr indent="-457200"/>
            <a:r>
              <a:rPr lang="en-US" dirty="0"/>
              <a:t>Access to care</a:t>
            </a:r>
          </a:p>
          <a:p>
            <a:pPr indent="-457200"/>
            <a:r>
              <a:rPr lang="en-US" dirty="0"/>
              <a:t>Inner City Urban Public Health environment</a:t>
            </a:r>
          </a:p>
          <a:p>
            <a:pPr indent="-457200"/>
            <a:r>
              <a:rPr lang="en-US" dirty="0"/>
              <a:t>Highly competitive market</a:t>
            </a:r>
          </a:p>
          <a:p>
            <a:pPr indent="-457200"/>
            <a:r>
              <a:rPr lang="en-US" dirty="0"/>
              <a:t>Limited growth potential</a:t>
            </a:r>
          </a:p>
          <a:p>
            <a:pPr indent="-457200"/>
            <a:r>
              <a:rPr lang="en-US" dirty="0"/>
              <a:t>EM Community Expansion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10e4ebf1e0_1_0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The ‘Super’ Urgent Care</a:t>
            </a:r>
            <a:endParaRPr dirty="0"/>
          </a:p>
        </p:txBody>
      </p:sp>
      <p:sp>
        <p:nvSpPr>
          <p:cNvPr id="37" name="Google Shape;37;g210e4ebf1e0_1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Strategy Forward:   2019</a:t>
            </a:r>
          </a:p>
          <a:p>
            <a:pPr indent="-457200"/>
            <a:endParaRPr lang="en-US" dirty="0"/>
          </a:p>
          <a:p>
            <a:pPr indent="-457200"/>
            <a:r>
              <a:rPr lang="en-US" dirty="0"/>
              <a:t>Wildlight – a ‘Super’ Urgent Care </a:t>
            </a:r>
          </a:p>
          <a:p>
            <a:pPr indent="-457200"/>
            <a:endParaRPr lang="en-US" dirty="0"/>
          </a:p>
          <a:p>
            <a:pPr indent="-457200"/>
            <a:r>
              <a:rPr lang="en-US" dirty="0"/>
              <a:t>Free Standing EM/UC Hybrid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08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Goals at the outset	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Improve Access to Care</a:t>
            </a:r>
          </a:p>
          <a:p>
            <a:pPr lvl="0" indent="-45720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Meet community need for “non-emergent”   care or “less resource intensive” emergent care   </a:t>
            </a:r>
          </a:p>
          <a:p>
            <a:pPr lvl="0" indent="-45720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Improve payor mix</a:t>
            </a:r>
          </a:p>
          <a:p>
            <a:pPr lvl="0" indent="-45720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Expand market share</a:t>
            </a:r>
          </a:p>
        </p:txBody>
      </p:sp>
    </p:spTree>
    <p:extLst>
      <p:ext uri="{BB962C8B-B14F-4D97-AF65-F5344CB8AC3E}">
        <p14:creationId xmlns:p14="http://schemas.microsoft.com/office/powerpoint/2010/main" val="56085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New Space in Healthcare Delivery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i="1" dirty="0"/>
              <a:t>Meeting the consumers need for an expanded Emergency Medicine Footprint </a:t>
            </a:r>
            <a:endParaRPr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BBC41-AFB2-4F23-9792-2B6227D5B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51" y="2927369"/>
            <a:ext cx="8350898" cy="27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7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Wildlight Urgent Care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300774"/>
            <a:ext cx="8229600" cy="48255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/>
              <a:t>Not your ‘Care Spot’ Model</a:t>
            </a:r>
          </a:p>
          <a:p>
            <a:pPr indent="-457200">
              <a:buFont typeface="Wingdings" panose="05000000000000000000" pitchFamily="2" charset="2"/>
              <a:buChar char="Ø"/>
            </a:pPr>
            <a:r>
              <a:rPr lang="en-US" dirty="0"/>
              <a:t>Ground Floor UC Clinical Space Included in Multi-specialty Ambulatory Care Center</a:t>
            </a:r>
          </a:p>
          <a:p>
            <a:pPr indent="-457200">
              <a:buFont typeface="Wingdings" panose="05000000000000000000" pitchFamily="2" charset="2"/>
              <a:buChar char="Ø"/>
            </a:pPr>
            <a:r>
              <a:rPr lang="en-US" dirty="0"/>
              <a:t>11 bed ED modeled layout</a:t>
            </a:r>
          </a:p>
          <a:p>
            <a:pPr indent="-457200">
              <a:buFont typeface="Wingdings" panose="05000000000000000000" pitchFamily="2" charset="2"/>
              <a:buChar char="Ø"/>
            </a:pPr>
            <a:r>
              <a:rPr lang="en-US" dirty="0"/>
              <a:t>EM Physician staffed</a:t>
            </a:r>
          </a:p>
          <a:p>
            <a:pPr indent="-457200">
              <a:buFont typeface="Wingdings" panose="05000000000000000000" pitchFamily="2" charset="2"/>
              <a:buChar char="Ø"/>
            </a:pPr>
            <a:r>
              <a:rPr lang="en-US" dirty="0"/>
              <a:t>Advanced Imaging [CT, US]</a:t>
            </a:r>
          </a:p>
          <a:p>
            <a:pPr indent="-457200">
              <a:buFont typeface="Wingdings" panose="05000000000000000000" pitchFamily="2" charset="2"/>
              <a:buChar char="Ø"/>
            </a:pPr>
            <a:r>
              <a:rPr lang="en-US" dirty="0"/>
              <a:t>On-site Lab during open hours</a:t>
            </a:r>
          </a:p>
          <a:p>
            <a:pPr indent="-457200">
              <a:buFont typeface="Wingdings" panose="05000000000000000000" pitchFamily="2" charset="2"/>
              <a:buChar char="Ø"/>
            </a:pPr>
            <a:r>
              <a:rPr lang="en-US" dirty="0"/>
              <a:t>10 hours M-F, 7 hours Sat/Sun/</a:t>
            </a:r>
            <a:r>
              <a:rPr lang="en-US" dirty="0" err="1"/>
              <a:t>Hol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E16B-ED53-F156-1644-41AD3631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010D-6F3B-B289-76D1-2664E9AE1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Initially supported by the practice plan under the Dean’s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Goal was to create an urgent care that utilized advanced imaging and a comprehensive lab to provide ED level care without the facility fee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Approach 3</a:t>
            </a:r>
            <a:r>
              <a:rPr lang="en-US" baseline="30000" dirty="0"/>
              <a:t>rd</a:t>
            </a:r>
            <a:r>
              <a:rPr lang="en-US" dirty="0"/>
              <a:t> party payors for more favorable fee schedules</a:t>
            </a:r>
          </a:p>
        </p:txBody>
      </p:sp>
    </p:spTree>
    <p:extLst>
      <p:ext uri="{BB962C8B-B14F-4D97-AF65-F5344CB8AC3E}">
        <p14:creationId xmlns:p14="http://schemas.microsoft.com/office/powerpoint/2010/main" val="352991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Wildlight Urgent Care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DD3A0-4EC0-4B7E-89A5-913A4F36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3" y="3824229"/>
            <a:ext cx="4366725" cy="2232660"/>
          </a:xfrm>
          <a:prstGeom prst="rect">
            <a:avLst/>
          </a:prstGeom>
        </p:spPr>
      </p:pic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300774"/>
            <a:ext cx="8229600" cy="48255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5F55C2-43CC-469F-902A-47BE3BEE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00774"/>
            <a:ext cx="8145623" cy="24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450a66157_0_15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Wildlight Urgent Care </a:t>
            </a:r>
            <a:endParaRPr dirty="0"/>
          </a:p>
        </p:txBody>
      </p:sp>
      <p:sp>
        <p:nvSpPr>
          <p:cNvPr id="43" name="Google Shape;43;g1f450a66157_0_15"/>
          <p:cNvSpPr txBox="1">
            <a:spLocks noGrp="1"/>
          </p:cNvSpPr>
          <p:nvPr>
            <p:ph type="body" idx="1"/>
          </p:nvPr>
        </p:nvSpPr>
        <p:spPr>
          <a:xfrm>
            <a:off x="457200" y="1300774"/>
            <a:ext cx="8229600" cy="48255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Downstream…</a:t>
            </a:r>
          </a:p>
          <a:p>
            <a:pPr indent="-457200"/>
            <a:r>
              <a:rPr lang="en-US" sz="2400" dirty="0"/>
              <a:t>Over 10,000 new MRN's brought into the system</a:t>
            </a:r>
          </a:p>
          <a:p>
            <a:pPr indent="-457200"/>
            <a:r>
              <a:rPr lang="en-US" sz="2400" dirty="0"/>
              <a:t>Roughly 28% came back to UC within 180 days</a:t>
            </a:r>
          </a:p>
          <a:p>
            <a:pPr indent="-457200"/>
            <a:r>
              <a:rPr lang="en-US" sz="2400" dirty="0"/>
              <a:t>Roughly 48% had another appointment made within 180 days</a:t>
            </a:r>
          </a:p>
          <a:p>
            <a:pPr indent="-457200"/>
            <a:r>
              <a:rPr lang="en-US" sz="2400" dirty="0"/>
              <a:t>Big 5 in 2022-23</a:t>
            </a:r>
          </a:p>
          <a:p>
            <a:pPr lvl="1" indent="-457200"/>
            <a:r>
              <a:rPr lang="en-US" sz="2000" dirty="0"/>
              <a:t>Primary Care	1,338</a:t>
            </a:r>
          </a:p>
          <a:p>
            <a:pPr lvl="1" indent="-457200"/>
            <a:r>
              <a:rPr lang="en-US" sz="2000" dirty="0"/>
              <a:t>Pediatrics	377</a:t>
            </a:r>
          </a:p>
          <a:p>
            <a:pPr lvl="1" indent="-457200"/>
            <a:r>
              <a:rPr lang="en-US" sz="2000" dirty="0"/>
              <a:t>OB/GYN		279</a:t>
            </a:r>
          </a:p>
          <a:p>
            <a:pPr lvl="1" indent="-457200"/>
            <a:r>
              <a:rPr lang="en-US" sz="2000" dirty="0"/>
              <a:t>Orthopedics	203</a:t>
            </a:r>
          </a:p>
          <a:p>
            <a:pPr lvl="1" indent="-457200"/>
            <a:r>
              <a:rPr lang="en-US" sz="2000" dirty="0"/>
              <a:t>Cardiology	196</a:t>
            </a:r>
          </a:p>
          <a:p>
            <a:pPr lvl="1" indent="-457200"/>
            <a:endParaRPr lang="en-US" sz="2000" dirty="0"/>
          </a:p>
          <a:p>
            <a:pPr lvl="1" indent="-457200"/>
            <a:endParaRPr lang="en-US" sz="2000" dirty="0"/>
          </a:p>
          <a:p>
            <a:pPr indent="-457200"/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4204758"/>
      </p:ext>
    </p:extLst>
  </p:cSld>
  <p:clrMapOvr>
    <a:masterClrMapping/>
  </p:clrMapOvr>
</p:sld>
</file>

<file path=ppt/theme/theme1.xml><?xml version="1.0" encoding="utf-8"?>
<a:theme xmlns:a="http://schemas.openxmlformats.org/drawingml/2006/main" name="AACEM PowerPoin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575</Words>
  <Application>Microsoft Office PowerPoint</Application>
  <PresentationFormat>On-screen Show (4:3)</PresentationFormat>
  <Paragraphs>92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AACEM PowerPoint Template</vt:lpstr>
      <vt:lpstr>The ‘Super’ Urgent Care   </vt:lpstr>
      <vt:lpstr>The ‘Super’ Urgent Care</vt:lpstr>
      <vt:lpstr>The ‘Super’ Urgent Care</vt:lpstr>
      <vt:lpstr>Goals at the outset </vt:lpstr>
      <vt:lpstr>A New Space in Healthcare Delivery</vt:lpstr>
      <vt:lpstr>Wildlight Urgent Care</vt:lpstr>
      <vt:lpstr>Funding Source</vt:lpstr>
      <vt:lpstr>Wildlight Urgent Care</vt:lpstr>
      <vt:lpstr>Wildlight Urgent Care </vt:lpstr>
      <vt:lpstr>Lessons Learned</vt:lpstr>
      <vt:lpstr>Lessons Learned</vt:lpstr>
      <vt:lpstr>The Hybrid ED  (UC/ED in 1 space)</vt:lpstr>
      <vt:lpstr>A New Space in Healthcare Delivery</vt:lpstr>
      <vt:lpstr>Hybrid ED/UC</vt:lpstr>
      <vt:lpstr>ED vs UC </vt:lpstr>
      <vt:lpstr>The 3 Hybrid EDs  (UC/ED in 1 space)</vt:lpstr>
      <vt:lpstr>The 3 Hybrid EDs  (UC/ED in 1 space)</vt:lpstr>
      <vt:lpstr>Lessons Learned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Schagrin</dc:creator>
  <cp:lastModifiedBy>Christiansen, David</cp:lastModifiedBy>
  <cp:revision>32</cp:revision>
  <dcterms:created xsi:type="dcterms:W3CDTF">2016-01-28T22:56:32Z</dcterms:created>
  <dcterms:modified xsi:type="dcterms:W3CDTF">2024-03-19T17:21:39Z</dcterms:modified>
</cp:coreProperties>
</file>