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80" r:id="rId3"/>
    <p:sldId id="281" r:id="rId4"/>
    <p:sldId id="260" r:id="rId5"/>
    <p:sldId id="261" r:id="rId6"/>
    <p:sldId id="268" r:id="rId7"/>
    <p:sldId id="269" r:id="rId8"/>
    <p:sldId id="263" r:id="rId9"/>
    <p:sldId id="289" r:id="rId10"/>
    <p:sldId id="292" r:id="rId11"/>
    <p:sldId id="285" r:id="rId12"/>
    <p:sldId id="286" r:id="rId13"/>
    <p:sldId id="287" r:id="rId14"/>
    <p:sldId id="296" r:id="rId15"/>
    <p:sldId id="290" r:id="rId16"/>
    <p:sldId id="265" r:id="rId17"/>
    <p:sldId id="270" r:id="rId18"/>
    <p:sldId id="264" r:id="rId19"/>
    <p:sldId id="300" r:id="rId20"/>
    <p:sldId id="301" r:id="rId21"/>
    <p:sldId id="303" r:id="rId22"/>
    <p:sldId id="302" r:id="rId23"/>
    <p:sldId id="304" r:id="rId24"/>
    <p:sldId id="305" r:id="rId25"/>
    <p:sldId id="297" r:id="rId26"/>
    <p:sldId id="298" r:id="rId27"/>
    <p:sldId id="273" r:id="rId28"/>
    <p:sldId id="272" r:id="rId29"/>
    <p:sldId id="274" r:id="rId30"/>
    <p:sldId id="283" r:id="rId31"/>
    <p:sldId id="275" r:id="rId32"/>
    <p:sldId id="276" r:id="rId33"/>
    <p:sldId id="278" r:id="rId34"/>
    <p:sldId id="277" r:id="rId35"/>
    <p:sldId id="288" r:id="rId36"/>
    <p:sldId id="284" r:id="rId37"/>
    <p:sldId id="282" r:id="rId38"/>
    <p:sldId id="279" r:id="rId39"/>
    <p:sldId id="299" r:id="rId40"/>
    <p:sldId id="291" r:id="rId41"/>
    <p:sldId id="293" r:id="rId42"/>
    <p:sldId id="306" r:id="rId43"/>
    <p:sldId id="307" r:id="rId44"/>
    <p:sldId id="294" r:id="rId45"/>
    <p:sldId id="295" r:id="rId46"/>
    <p:sldId id="262"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G/8gjko37zUEdnR5wVOUpHKOb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p:cViewPr varScale="1">
        <p:scale>
          <a:sx n="111" d="100"/>
          <a:sy n="111" d="100"/>
        </p:scale>
        <p:origin x="16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123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437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EMF Title">
  <p:cSld name="SAEMF 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57200" y="3074138"/>
            <a:ext cx="77724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43EA1D5-6F7D-6940-A0F1-27A121B20CD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FDE16B-34F9-404D-8583-2B51E62EAE6D}"/>
              </a:ext>
            </a:extLst>
          </p:cNvPr>
          <p:cNvSpPr>
            <a:spLocks noGrp="1"/>
          </p:cNvSpPr>
          <p:nvPr>
            <p:ph type="ctrTitle"/>
          </p:nvPr>
        </p:nvSpPr>
        <p:spPr>
          <a:xfrm>
            <a:off x="1143000" y="1122363"/>
            <a:ext cx="6858000" cy="2387600"/>
          </a:xfrm>
        </p:spPr>
        <p:txBody>
          <a:bodyPr anchor="b"/>
          <a:lstStyle>
            <a:lvl1pPr algn="ctr">
              <a:defRPr sz="45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F3DDC34-310E-9E46-B41C-0BD42C4E95B8}"/>
              </a:ext>
            </a:extLst>
          </p:cNvPr>
          <p:cNvSpPr>
            <a:spLocks noGrp="1"/>
          </p:cNvSpPr>
          <p:nvPr>
            <p:ph type="subTitle" idx="1"/>
          </p:nvPr>
        </p:nvSpPr>
        <p:spPr>
          <a:xfrm>
            <a:off x="1143000" y="3906078"/>
            <a:ext cx="6858000" cy="13517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1751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AEMF Pg 2" type="obj">
  <p:cSld name="OBJECT">
    <p:spTree>
      <p:nvGrpSpPr>
        <p:cNvPr id="1" name="Shape 18"/>
        <p:cNvGrpSpPr/>
        <p:nvPr/>
      </p:nvGrpSpPr>
      <p:grpSpPr>
        <a:xfrm>
          <a:off x="0" y="0"/>
          <a:ext cx="0" cy="0"/>
          <a:chOff x="0" y="0"/>
          <a:chExt cx="0" cy="0"/>
        </a:xfrm>
      </p:grpSpPr>
      <p:pic>
        <p:nvPicPr>
          <p:cNvPr id="19" name="Google Shape;19;p4" descr="SAEM Foundation.jpg"/>
          <p:cNvPicPr preferRelativeResize="0"/>
          <p:nvPr/>
        </p:nvPicPr>
        <p:blipFill rotWithShape="1">
          <a:blip r:embed="rId2">
            <a:alphaModFix/>
          </a:blip>
          <a:srcRect b="16650"/>
          <a:stretch/>
        </p:blipFill>
        <p:spPr>
          <a:xfrm>
            <a:off x="0" y="0"/>
            <a:ext cx="9144000" cy="5716018"/>
          </a:xfrm>
          <a:prstGeom prst="rect">
            <a:avLst/>
          </a:prstGeom>
          <a:noFill/>
          <a:ln>
            <a:noFill/>
          </a:ln>
        </p:spPr>
      </p:pic>
      <p:sp>
        <p:nvSpPr>
          <p:cNvPr id="20" name="Google Shape;20;p4"/>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5" descr="SAEM Foundation.jpg"/>
          <p:cNvPicPr preferRelativeResize="0"/>
          <p:nvPr/>
        </p:nvPicPr>
        <p:blipFill rotWithShape="1">
          <a:blip r:embed="rId2">
            <a:alphaModFix/>
          </a:blip>
          <a:srcRect b="15878"/>
          <a:stretch/>
        </p:blipFill>
        <p:spPr>
          <a:xfrm>
            <a:off x="0" y="0"/>
            <a:ext cx="9144000" cy="5768975"/>
          </a:xfrm>
          <a:prstGeom prst="rect">
            <a:avLst/>
          </a:prstGeom>
          <a:noFill/>
          <a:ln>
            <a:noFill/>
          </a:ln>
        </p:spPr>
      </p:pic>
      <p:sp>
        <p:nvSpPr>
          <p:cNvPr id="27" name="Google Shape;2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pic>
        <p:nvPicPr>
          <p:cNvPr id="33" name="Google Shape;33;p6" descr="SAEM Foundation.jpg"/>
          <p:cNvPicPr preferRelativeResize="0"/>
          <p:nvPr/>
        </p:nvPicPr>
        <p:blipFill rotWithShape="1">
          <a:blip r:embed="rId2">
            <a:alphaModFix/>
          </a:blip>
          <a:srcRect b="17702"/>
          <a:stretch/>
        </p:blipFill>
        <p:spPr>
          <a:xfrm>
            <a:off x="0" y="0"/>
            <a:ext cx="9144000" cy="5643961"/>
          </a:xfrm>
          <a:prstGeom prst="rect">
            <a:avLst/>
          </a:prstGeom>
          <a:noFill/>
          <a:ln>
            <a:noFill/>
          </a:ln>
        </p:spPr>
      </p:pic>
      <p:sp>
        <p:nvSpPr>
          <p:cNvPr id="34" name="Google Shape;34;p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7" descr="SAEM Foundation.jpg"/>
          <p:cNvPicPr preferRelativeResize="0"/>
          <p:nvPr/>
        </p:nvPicPr>
        <p:blipFill rotWithShape="1">
          <a:blip r:embed="rId2">
            <a:alphaModFix/>
          </a:blip>
          <a:srcRect b="20103"/>
          <a:stretch/>
        </p:blipFill>
        <p:spPr>
          <a:xfrm>
            <a:off x="0" y="0"/>
            <a:ext cx="9144000" cy="5479345"/>
          </a:xfrm>
          <a:prstGeom prst="rect">
            <a:avLst/>
          </a:prstGeom>
          <a:noFill/>
          <a:ln>
            <a:noFill/>
          </a:ln>
        </p:spPr>
      </p:pic>
      <p:sp>
        <p:nvSpPr>
          <p:cNvPr id="42" name="Google Shape;42;p7"/>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pic>
        <p:nvPicPr>
          <p:cNvPr id="51" name="Google Shape;51;p8" descr="SAEM Foundation.jpg"/>
          <p:cNvPicPr preferRelativeResize="0"/>
          <p:nvPr/>
        </p:nvPicPr>
        <p:blipFill rotWithShape="1">
          <a:blip r:embed="rId2">
            <a:alphaModFix/>
          </a:blip>
          <a:srcRect b="18045"/>
          <a:stretch/>
        </p:blipFill>
        <p:spPr>
          <a:xfrm>
            <a:off x="0" y="0"/>
            <a:ext cx="9144000" cy="5620444"/>
          </a:xfrm>
          <a:prstGeom prst="rect">
            <a:avLst/>
          </a:prstGeom>
          <a:noFill/>
          <a:ln>
            <a:noFill/>
          </a:ln>
        </p:spPr>
      </p:pic>
      <p:sp>
        <p:nvSpPr>
          <p:cNvPr id="52" name="Google Shape;52;p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pic>
        <p:nvPicPr>
          <p:cNvPr id="57" name="Google Shape;57;p9" descr="SAEM Foundation.jpg"/>
          <p:cNvPicPr preferRelativeResize="0"/>
          <p:nvPr/>
        </p:nvPicPr>
        <p:blipFill rotWithShape="1">
          <a:blip r:embed="rId2">
            <a:alphaModFix/>
          </a:blip>
          <a:srcRect b="17017"/>
          <a:stretch/>
        </p:blipFill>
        <p:spPr>
          <a:xfrm>
            <a:off x="0" y="0"/>
            <a:ext cx="9144000" cy="5690994"/>
          </a:xfrm>
          <a:prstGeom prst="rect">
            <a:avLst/>
          </a:prstGeom>
          <a:noFill/>
          <a:ln>
            <a:noFill/>
          </a:ln>
        </p:spPr>
      </p:pic>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pic>
        <p:nvPicPr>
          <p:cNvPr id="62" name="Google Shape;62;p10" descr="SAEM Foundation.jpg"/>
          <p:cNvPicPr preferRelativeResize="0"/>
          <p:nvPr/>
        </p:nvPicPr>
        <p:blipFill rotWithShape="1">
          <a:blip r:embed="rId2">
            <a:alphaModFix/>
          </a:blip>
          <a:srcRect b="18731"/>
          <a:stretch/>
        </p:blipFill>
        <p:spPr>
          <a:xfrm>
            <a:off x="0" y="0"/>
            <a:ext cx="9144000" cy="5573411"/>
          </a:xfrm>
          <a:prstGeom prst="rect">
            <a:avLst/>
          </a:prstGeom>
          <a:noFill/>
          <a:ln>
            <a:noFill/>
          </a:ln>
        </p:spPr>
      </p:pic>
      <p:sp>
        <p:nvSpPr>
          <p:cNvPr id="63" name="Google Shape;63;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pic>
        <p:nvPicPr>
          <p:cNvPr id="70" name="Google Shape;70;p11" descr="SAEM Foundation.jpg"/>
          <p:cNvPicPr preferRelativeResize="0"/>
          <p:nvPr/>
        </p:nvPicPr>
        <p:blipFill rotWithShape="1">
          <a:blip r:embed="rId2">
            <a:alphaModFix/>
          </a:blip>
          <a:srcRect b="17357"/>
          <a:stretch/>
        </p:blipFill>
        <p:spPr>
          <a:xfrm>
            <a:off x="0" y="0"/>
            <a:ext cx="9144000" cy="5667477"/>
          </a:xfrm>
          <a:prstGeom prst="rect">
            <a:avLst/>
          </a:prstGeom>
          <a:noFill/>
          <a:ln>
            <a:noFill/>
          </a:ln>
        </p:spPr>
      </p:pic>
      <p:sp>
        <p:nvSpPr>
          <p:cNvPr id="71" name="Google Shape;71;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a:spLocks noGrp="1"/>
          </p:cNvSpPr>
          <p:nvPr>
            <p:ph type="pic" idx="2"/>
          </p:nvPr>
        </p:nvSpPr>
        <p:spPr>
          <a:xfrm>
            <a:off x="1792288" y="612775"/>
            <a:ext cx="5486400" cy="4114800"/>
          </a:xfrm>
          <a:prstGeom prst="rect">
            <a:avLst/>
          </a:prstGeom>
          <a:noFill/>
          <a:ln>
            <a:noFill/>
          </a:ln>
        </p:spPr>
      </p:sp>
      <p:sp>
        <p:nvSpPr>
          <p:cNvPr id="73" name="Google Shape;73;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Title 3 AEM.jpg"/>
          <p:cNvPicPr preferRelativeResize="0"/>
          <p:nvPr/>
        </p:nvPicPr>
        <p:blipFill rotWithShape="1">
          <a:blip r:embed="rId12">
            <a:alphaModFix/>
          </a:blip>
          <a:srcRect b="10671"/>
          <a:stretch/>
        </p:blipFill>
        <p:spPr>
          <a:xfrm>
            <a:off x="0" y="0"/>
            <a:ext cx="9144000" cy="6126163"/>
          </a:xfrm>
          <a:prstGeom prst="rect">
            <a:avLst/>
          </a:prstGeom>
          <a:noFill/>
          <a:ln>
            <a:noFill/>
          </a:ln>
        </p:spPr>
      </p:pic>
      <p:sp>
        <p:nvSpPr>
          <p:cNvPr id="7" name="Google Shape;7;p2"/>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
          <p:cNvPicPr preferRelativeResize="0"/>
          <p:nvPr/>
        </p:nvPicPr>
        <p:blipFill rotWithShape="1">
          <a:blip r:embed="rId13">
            <a:alphaModFix/>
          </a:blip>
          <a:srcRect l="1075" t="5069" r="5440" b="13563"/>
          <a:stretch/>
        </p:blipFill>
        <p:spPr>
          <a:xfrm>
            <a:off x="5633975" y="5881950"/>
            <a:ext cx="3500500" cy="930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com/search?rlz=1C5CHFA_enUS929US932&amp;q=hardship&amp;si=AMnBZoFm76bvId4K9j6r5bU9rVYrOJcBRgoT7huz-KmlMtRU5WGa6myGMiWmGtEO5jPjbNSv-rXvQl87v3zvJJOYRLAGz27sXA%3D%3D&amp;expnd=1"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rlz=1C5CHFA_enUS929US932&amp;q=disturbing&amp;si=AMnBZoFY6cJe4EcBOpcoqxHCe-IfQaZre5DJgLouziJHvdH1nXWhcDDo9Sl9w200U8AnwTBe0t8agZm6ncKtIpHkO3X8gMIfhw%3D%3D&amp;expnd=1" TargetMode="External"/><Relationship Id="rId2" Type="http://schemas.openxmlformats.org/officeDocument/2006/relationships/hyperlink" Target="https://www.google.com/search?rlz=1C5CHFA_enUS929US932&amp;q=distressing&amp;si=AMnBZoG9fGMZkoPgk-g4eVoaZFdET5K9zJUIhpsDMfkgNO3BiTj3MvTl6Bo19qqgPD5YoQJFzvdLtXTxXjA6e9kn745pjBUM7gw3W1sP2qDjbonnvLDaisQ%3D&amp;expnd=1"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685800" y="1445035"/>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ts val="4400"/>
              <a:buFont typeface="Calibri"/>
              <a:buNone/>
            </a:pPr>
            <a:r>
              <a:rPr lang="en-US" sz="4400" dirty="0"/>
              <a:t>Moral Injury and Vicarious Trauma in America’s Healthcare System</a:t>
            </a:r>
            <a:endParaRPr dirty="0"/>
          </a:p>
        </p:txBody>
      </p:sp>
      <p:sp>
        <p:nvSpPr>
          <p:cNvPr id="3" name="TextBox 2">
            <a:extLst>
              <a:ext uri="{FF2B5EF4-FFF2-40B4-BE49-F238E27FC236}">
                <a16:creationId xmlns:a16="http://schemas.microsoft.com/office/drawing/2014/main" id="{16E748BC-6B90-B41C-A2F0-8359827DF599}"/>
              </a:ext>
            </a:extLst>
          </p:cNvPr>
          <p:cNvSpPr txBox="1"/>
          <p:nvPr/>
        </p:nvSpPr>
        <p:spPr>
          <a:xfrm>
            <a:off x="0" y="5088174"/>
            <a:ext cx="4572000" cy="954107"/>
          </a:xfrm>
          <a:prstGeom prst="rect">
            <a:avLst/>
          </a:prstGeom>
          <a:noFill/>
        </p:spPr>
        <p:txBody>
          <a:bodyPr wrap="square">
            <a:spAutoFit/>
          </a:bodyPr>
          <a:lstStyle/>
          <a:p>
            <a:r>
              <a:rPr lang="en-US" dirty="0"/>
              <a:t>J. Jeremy Thomas MD, MBA</a:t>
            </a:r>
          </a:p>
          <a:p>
            <a:r>
              <a:rPr lang="en-US" dirty="0"/>
              <a:t>Dan </a:t>
            </a:r>
            <a:r>
              <a:rPr lang="en-US" dirty="0" err="1"/>
              <a:t>Danzl</a:t>
            </a:r>
            <a:r>
              <a:rPr lang="en-US" dirty="0"/>
              <a:t> Endowed Chair and Chief of Service</a:t>
            </a:r>
          </a:p>
          <a:p>
            <a:r>
              <a:rPr lang="en-US" dirty="0"/>
              <a:t>University of Louisville, School of Medicine</a:t>
            </a:r>
          </a:p>
          <a:p>
            <a:r>
              <a:rPr lang="en-US" dirty="0"/>
              <a:t>Department of Emergency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BDA0-051F-7364-0B51-69BBF5B502A0}"/>
              </a:ext>
            </a:extLst>
          </p:cNvPr>
          <p:cNvSpPr>
            <a:spLocks noGrp="1"/>
          </p:cNvSpPr>
          <p:nvPr>
            <p:ph type="title"/>
          </p:nvPr>
        </p:nvSpPr>
        <p:spPr/>
        <p:txBody>
          <a:bodyPr/>
          <a:lstStyle/>
          <a:p>
            <a:r>
              <a:rPr lang="en-US" dirty="0"/>
              <a:t>Put systems in place:</a:t>
            </a:r>
          </a:p>
        </p:txBody>
      </p:sp>
      <p:sp>
        <p:nvSpPr>
          <p:cNvPr id="3" name="Content Placeholder 2">
            <a:extLst>
              <a:ext uri="{FF2B5EF4-FFF2-40B4-BE49-F238E27FC236}">
                <a16:creationId xmlns:a16="http://schemas.microsoft.com/office/drawing/2014/main" id="{FEF7EB99-0A6D-016C-7942-4826DD33527B}"/>
              </a:ext>
            </a:extLst>
          </p:cNvPr>
          <p:cNvSpPr>
            <a:spLocks noGrp="1"/>
          </p:cNvSpPr>
          <p:nvPr>
            <p:ph idx="1"/>
          </p:nvPr>
        </p:nvSpPr>
        <p:spPr/>
        <p:txBody>
          <a:bodyPr>
            <a:normAutofit fontScale="77500" lnSpcReduction="20000"/>
          </a:bodyPr>
          <a:lstStyle/>
          <a:p>
            <a:r>
              <a:rPr lang="en-US" dirty="0"/>
              <a:t>Harvard -  (CPPS) Center for Professionalism and Peer Support </a:t>
            </a:r>
          </a:p>
          <a:p>
            <a:r>
              <a:rPr lang="en-US" dirty="0"/>
              <a:t>University of Missouri Health Center – “</a:t>
            </a:r>
            <a:r>
              <a:rPr lang="en-US" dirty="0" err="1"/>
              <a:t>forYOU</a:t>
            </a:r>
            <a:r>
              <a:rPr lang="en-US" dirty="0"/>
              <a:t>” program </a:t>
            </a:r>
          </a:p>
          <a:p>
            <a:r>
              <a:rPr lang="en-US" dirty="0"/>
              <a:t>Johns Hopkins – RISE (Resilience in Stressful Events) program</a:t>
            </a:r>
          </a:p>
          <a:p>
            <a:endParaRPr lang="en-US" dirty="0"/>
          </a:p>
          <a:p>
            <a:endParaRPr lang="en-US" dirty="0"/>
          </a:p>
          <a:p>
            <a:r>
              <a:rPr lang="en-US" dirty="0"/>
              <a:t>Provide specially trained individuals for physician support 24/7</a:t>
            </a:r>
          </a:p>
          <a:p>
            <a:r>
              <a:rPr lang="en-US" dirty="0"/>
              <a:t>The programs respond to an event – not waiting for the provider to seek support </a:t>
            </a:r>
          </a:p>
          <a:p>
            <a:r>
              <a:rPr lang="en-US" dirty="0"/>
              <a:t>“attend to the well being of caregivers,… so they, in turn, can give their best to patients” </a:t>
            </a:r>
          </a:p>
        </p:txBody>
      </p:sp>
    </p:spTree>
    <p:extLst>
      <p:ext uri="{BB962C8B-B14F-4D97-AF65-F5344CB8AC3E}">
        <p14:creationId xmlns:p14="http://schemas.microsoft.com/office/powerpoint/2010/main" val="236744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E174-077A-560B-4653-BA2AC04C17F5}"/>
              </a:ext>
            </a:extLst>
          </p:cNvPr>
          <p:cNvSpPr>
            <a:spLocks noGrp="1"/>
          </p:cNvSpPr>
          <p:nvPr>
            <p:ph type="title"/>
          </p:nvPr>
        </p:nvSpPr>
        <p:spPr/>
        <p:txBody>
          <a:bodyPr/>
          <a:lstStyle/>
          <a:p>
            <a:r>
              <a:rPr lang="en-US" dirty="0"/>
              <a:t>Vicarious Trauma </a:t>
            </a:r>
          </a:p>
        </p:txBody>
      </p:sp>
      <p:sp>
        <p:nvSpPr>
          <p:cNvPr id="3" name="Content Placeholder 2">
            <a:extLst>
              <a:ext uri="{FF2B5EF4-FFF2-40B4-BE49-F238E27FC236}">
                <a16:creationId xmlns:a16="http://schemas.microsoft.com/office/drawing/2014/main" id="{0D473907-EAF7-3456-C814-7B69A7B491A9}"/>
              </a:ext>
            </a:extLst>
          </p:cNvPr>
          <p:cNvSpPr>
            <a:spLocks noGrp="1"/>
          </p:cNvSpPr>
          <p:nvPr>
            <p:ph idx="1"/>
          </p:nvPr>
        </p:nvSpPr>
        <p:spPr/>
        <p:txBody>
          <a:bodyPr/>
          <a:lstStyle/>
          <a:p>
            <a:pPr marL="0" indent="0">
              <a:buNone/>
            </a:pPr>
            <a:r>
              <a:rPr lang="en-US" b="0" i="0" dirty="0">
                <a:effectLst/>
                <a:latin typeface="Google Sans"/>
              </a:rPr>
              <a:t>▪ The emotional residue of exposure to traumatic stories and experiences of others through work; witnessing fear, pain, and terror that others have experienced</a:t>
            </a:r>
            <a:endParaRPr lang="en-US" dirty="0"/>
          </a:p>
        </p:txBody>
      </p:sp>
      <p:pic>
        <p:nvPicPr>
          <p:cNvPr id="7170" name="Picture 2" descr="For hospital medicine, burnout is a continuing threat - Today's Hospitalist">
            <a:extLst>
              <a:ext uri="{FF2B5EF4-FFF2-40B4-BE49-F238E27FC236}">
                <a16:creationId xmlns:a16="http://schemas.microsoft.com/office/drawing/2014/main" id="{4145D49D-9A71-6E69-6912-A37658764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19" y="4285707"/>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8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11E4-4D7B-FC3B-89D4-5A1FB257AC58}"/>
              </a:ext>
            </a:extLst>
          </p:cNvPr>
          <p:cNvSpPr>
            <a:spLocks noGrp="1"/>
          </p:cNvSpPr>
          <p:nvPr>
            <p:ph type="title"/>
          </p:nvPr>
        </p:nvSpPr>
        <p:spPr>
          <a:xfrm>
            <a:off x="457200" y="115733"/>
            <a:ext cx="8229600" cy="1008874"/>
          </a:xfrm>
        </p:spPr>
        <p:txBody>
          <a:bodyPr>
            <a:normAutofit fontScale="90000"/>
          </a:bodyPr>
          <a:lstStyle/>
          <a:p>
            <a:pPr algn="ctr"/>
            <a:r>
              <a:rPr lang="en-US" dirty="0"/>
              <a:t>Secondary Trauma vs Vicarious Trauma</a:t>
            </a:r>
          </a:p>
        </p:txBody>
      </p:sp>
      <p:sp>
        <p:nvSpPr>
          <p:cNvPr id="3" name="Content Placeholder 2">
            <a:extLst>
              <a:ext uri="{FF2B5EF4-FFF2-40B4-BE49-F238E27FC236}">
                <a16:creationId xmlns:a16="http://schemas.microsoft.com/office/drawing/2014/main" id="{A01F1E10-B3E1-BB90-0D27-75EC812BBEC0}"/>
              </a:ext>
            </a:extLst>
          </p:cNvPr>
          <p:cNvSpPr>
            <a:spLocks noGrp="1"/>
          </p:cNvSpPr>
          <p:nvPr>
            <p:ph idx="1"/>
          </p:nvPr>
        </p:nvSpPr>
        <p:spPr/>
        <p:txBody>
          <a:bodyPr>
            <a:normAutofit fontScale="92500"/>
          </a:bodyPr>
          <a:lstStyle/>
          <a:p>
            <a:pPr marL="0" indent="0">
              <a:buNone/>
            </a:pPr>
            <a:r>
              <a:rPr lang="en-US" b="0" i="0" dirty="0">
                <a:effectLst/>
                <a:latin typeface="Google Sans"/>
              </a:rPr>
              <a:t>Secondary trauma may occur suddenly, after hearing or engaging a patient's story a single time</a:t>
            </a:r>
          </a:p>
          <a:p>
            <a:endParaRPr lang="en-US" dirty="0">
              <a:latin typeface="Google Sans"/>
            </a:endParaRPr>
          </a:p>
          <a:p>
            <a:pPr marL="0" indent="0">
              <a:buNone/>
            </a:pPr>
            <a:r>
              <a:rPr lang="en-US" b="0" i="0" dirty="0">
                <a:effectLst/>
                <a:latin typeface="Google Sans"/>
              </a:rPr>
              <a:t>whereas, </a:t>
            </a:r>
          </a:p>
          <a:p>
            <a:pPr marL="0" indent="0">
              <a:buNone/>
            </a:pPr>
            <a:endParaRPr lang="en-US" dirty="0">
              <a:latin typeface="Google Sans"/>
            </a:endParaRPr>
          </a:p>
          <a:p>
            <a:pPr marL="0" indent="0">
              <a:buNone/>
            </a:pPr>
            <a:endParaRPr lang="en-US" dirty="0">
              <a:latin typeface="Google Sans"/>
            </a:endParaRPr>
          </a:p>
          <a:p>
            <a:pPr marL="0" indent="0">
              <a:buNone/>
            </a:pPr>
            <a:r>
              <a:rPr lang="en-US" b="0" i="0" dirty="0">
                <a:effectLst/>
                <a:latin typeface="Google Sans"/>
              </a:rPr>
              <a:t>vicarious trauma represents a shift in the clinician’s attitude and worldview after prolonged exposure to patients' suffering.</a:t>
            </a:r>
            <a:endParaRPr lang="en-US" dirty="0"/>
          </a:p>
        </p:txBody>
      </p:sp>
      <p:pic>
        <p:nvPicPr>
          <p:cNvPr id="4" name="Picture 2" descr="Tired doctors often leave patients in unnecessary pain, Israeli study finds  | The Times of Israel">
            <a:extLst>
              <a:ext uri="{FF2B5EF4-FFF2-40B4-BE49-F238E27FC236}">
                <a16:creationId xmlns:a16="http://schemas.microsoft.com/office/drawing/2014/main" id="{A64DEEDA-A22C-B041-5031-45FD20A4D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287" y="2695329"/>
            <a:ext cx="2936063" cy="195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6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18A8-C4D8-F0A4-7455-864F41A47476}"/>
              </a:ext>
            </a:extLst>
          </p:cNvPr>
          <p:cNvSpPr>
            <a:spLocks noGrp="1"/>
          </p:cNvSpPr>
          <p:nvPr>
            <p:ph type="title"/>
          </p:nvPr>
        </p:nvSpPr>
        <p:spPr>
          <a:xfrm>
            <a:off x="457200" y="0"/>
            <a:ext cx="8229600" cy="1143000"/>
          </a:xfrm>
        </p:spPr>
        <p:txBody>
          <a:bodyPr>
            <a:normAutofit fontScale="90000"/>
          </a:bodyPr>
          <a:lstStyle/>
          <a:p>
            <a:pPr algn="ctr"/>
            <a:r>
              <a:rPr lang="en-US" dirty="0"/>
              <a:t>Vicarious Trauma in American Physicians</a:t>
            </a:r>
          </a:p>
        </p:txBody>
      </p:sp>
      <p:sp>
        <p:nvSpPr>
          <p:cNvPr id="3" name="Content Placeholder 2">
            <a:extLst>
              <a:ext uri="{FF2B5EF4-FFF2-40B4-BE49-F238E27FC236}">
                <a16:creationId xmlns:a16="http://schemas.microsoft.com/office/drawing/2014/main" id="{3DE9EC3D-E5D2-81CE-8188-59755F7BC3E4}"/>
              </a:ext>
            </a:extLst>
          </p:cNvPr>
          <p:cNvSpPr>
            <a:spLocks noGrp="1"/>
          </p:cNvSpPr>
          <p:nvPr>
            <p:ph idx="1"/>
          </p:nvPr>
        </p:nvSpPr>
        <p:spPr/>
        <p:txBody>
          <a:bodyPr/>
          <a:lstStyle/>
          <a:p>
            <a:r>
              <a:rPr lang="en-US" dirty="0"/>
              <a:t>“We are tired…” </a:t>
            </a:r>
          </a:p>
          <a:p>
            <a:pPr lvl="1"/>
            <a:r>
              <a:rPr lang="en-US" dirty="0"/>
              <a:t>Dr. Jason Smith</a:t>
            </a:r>
          </a:p>
        </p:txBody>
      </p:sp>
      <p:pic>
        <p:nvPicPr>
          <p:cNvPr id="4" name="Picture 4" descr="Dr. Jason Smith of UofL Health speaks out about shooting | Lexington Herald  Leader">
            <a:extLst>
              <a:ext uri="{FF2B5EF4-FFF2-40B4-BE49-F238E27FC236}">
                <a16:creationId xmlns:a16="http://schemas.microsoft.com/office/drawing/2014/main" id="{B966C3F9-79B0-45F3-BD09-7F2FE4EA7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244" y="2865972"/>
            <a:ext cx="4464556" cy="292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4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5A37-0A6C-1FE3-F688-3F08EA804672}"/>
              </a:ext>
            </a:extLst>
          </p:cNvPr>
          <p:cNvSpPr>
            <a:spLocks noGrp="1"/>
          </p:cNvSpPr>
          <p:nvPr>
            <p:ph type="title"/>
          </p:nvPr>
        </p:nvSpPr>
        <p:spPr/>
        <p:txBody>
          <a:bodyPr/>
          <a:lstStyle/>
          <a:p>
            <a:r>
              <a:rPr lang="en-US" dirty="0"/>
              <a:t>Then what is Burn out? </a:t>
            </a:r>
          </a:p>
        </p:txBody>
      </p:sp>
      <p:sp>
        <p:nvSpPr>
          <p:cNvPr id="3" name="Content Placeholder 2">
            <a:extLst>
              <a:ext uri="{FF2B5EF4-FFF2-40B4-BE49-F238E27FC236}">
                <a16:creationId xmlns:a16="http://schemas.microsoft.com/office/drawing/2014/main" id="{FA2E6E81-BF31-6946-8E41-D06773E2A865}"/>
              </a:ext>
            </a:extLst>
          </p:cNvPr>
          <p:cNvSpPr>
            <a:spLocks noGrp="1"/>
          </p:cNvSpPr>
          <p:nvPr>
            <p:ph idx="1"/>
          </p:nvPr>
        </p:nvSpPr>
        <p:spPr/>
        <p:txBody>
          <a:bodyPr/>
          <a:lstStyle/>
          <a:p>
            <a:r>
              <a:rPr lang="en-US" dirty="0"/>
              <a:t>“a prolonged response to chronic emotional and interpersonal stressors on the job, … defined by 3 dimensions of exhaustion, cynicism, and inefficacy” </a:t>
            </a:r>
          </a:p>
          <a:p>
            <a:pPr marL="114300" indent="0">
              <a:buNone/>
            </a:pPr>
            <a:r>
              <a:rPr lang="en-US" dirty="0"/>
              <a:t>				- Maslach</a:t>
            </a:r>
          </a:p>
          <a:p>
            <a:pPr marL="114300" indent="0">
              <a:buNone/>
            </a:pPr>
            <a:endParaRPr lang="en-US" dirty="0"/>
          </a:p>
          <a:p>
            <a:pPr marL="114300" indent="0">
              <a:buNone/>
            </a:pPr>
            <a:endParaRPr lang="en-US" dirty="0"/>
          </a:p>
          <a:p>
            <a:pPr marL="114300" indent="0">
              <a:buNone/>
            </a:pPr>
            <a:r>
              <a:rPr lang="en-US" dirty="0"/>
              <a:t>Maslach Burnout Inventory</a:t>
            </a:r>
          </a:p>
        </p:txBody>
      </p:sp>
    </p:spTree>
    <p:extLst>
      <p:ext uri="{BB962C8B-B14F-4D97-AF65-F5344CB8AC3E}">
        <p14:creationId xmlns:p14="http://schemas.microsoft.com/office/powerpoint/2010/main" val="133791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B725-BCC5-68E3-1746-32CC8FE35831}"/>
              </a:ext>
            </a:extLst>
          </p:cNvPr>
          <p:cNvSpPr>
            <a:spLocks noGrp="1"/>
          </p:cNvSpPr>
          <p:nvPr>
            <p:ph type="title"/>
          </p:nvPr>
        </p:nvSpPr>
        <p:spPr/>
        <p:txBody>
          <a:bodyPr>
            <a:normAutofit/>
          </a:bodyPr>
          <a:lstStyle/>
          <a:p>
            <a:r>
              <a:rPr lang="en-US" dirty="0"/>
              <a:t>Why is our practice so difficult?</a:t>
            </a:r>
          </a:p>
        </p:txBody>
      </p:sp>
      <p:pic>
        <p:nvPicPr>
          <p:cNvPr id="3074" name="Picture 2" descr="Body cam footage released after bank shooting">
            <a:extLst>
              <a:ext uri="{FF2B5EF4-FFF2-40B4-BE49-F238E27FC236}">
                <a16:creationId xmlns:a16="http://schemas.microsoft.com/office/drawing/2014/main" id="{48EFF408-5334-0B12-1AD6-2A98BF039E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49" y="3815798"/>
            <a:ext cx="3852333" cy="2166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uisville police release 911 calls from bank shooting">
            <a:extLst>
              <a:ext uri="{FF2B5EF4-FFF2-40B4-BE49-F238E27FC236}">
                <a16:creationId xmlns:a16="http://schemas.microsoft.com/office/drawing/2014/main" id="{4B9D01A0-0C7B-24A6-C0EE-238BFA41E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864" y="4658475"/>
            <a:ext cx="2387273" cy="134476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orgue - Wikipedia">
            <a:extLst>
              <a:ext uri="{FF2B5EF4-FFF2-40B4-BE49-F238E27FC236}">
                <a16:creationId xmlns:a16="http://schemas.microsoft.com/office/drawing/2014/main" id="{DC5042B2-0978-F37E-3B81-9456B33F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1844700"/>
            <a:ext cx="35242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Importance of Count and Cadence of Chest Compressions - JEMS: EMS,  Emergency Medical Services - Training, Paramedic, EMT News">
            <a:extLst>
              <a:ext uri="{FF2B5EF4-FFF2-40B4-BE49-F238E27FC236}">
                <a16:creationId xmlns:a16="http://schemas.microsoft.com/office/drawing/2014/main" id="{61D2CBCE-20D8-AA77-5275-8115D48BF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6514"/>
            <a:ext cx="2508602" cy="24493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Grief's effect on the heart | Edward-Elmhurst Health">
            <a:extLst>
              <a:ext uri="{FF2B5EF4-FFF2-40B4-BE49-F238E27FC236}">
                <a16:creationId xmlns:a16="http://schemas.microsoft.com/office/drawing/2014/main" id="{42A32E05-82DD-07E1-480C-7ABB658F7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372" y="3676480"/>
            <a:ext cx="4077409" cy="23431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2,100+ Doctors Arguing Stock Photos, Pictures &amp; Royalty-Free Images -  iStock | Doctors debate, Doctors talking, Question mark">
            <a:extLst>
              <a:ext uri="{FF2B5EF4-FFF2-40B4-BE49-F238E27FC236}">
                <a16:creationId xmlns:a16="http://schemas.microsoft.com/office/drawing/2014/main" id="{37C300E5-7E78-10DF-69CF-E08081C4F1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62" y="2279396"/>
            <a:ext cx="3852990" cy="256866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Dear fellow doctors: Please play nice">
            <a:extLst>
              <a:ext uri="{FF2B5EF4-FFF2-40B4-BE49-F238E27FC236}">
                <a16:creationId xmlns:a16="http://schemas.microsoft.com/office/drawing/2014/main" id="{AEE92AD2-5DBB-75BC-C382-0538BD74C3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6158" y="1816798"/>
            <a:ext cx="4781393" cy="268953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white coats vs. the blue suits - Today's Hospitalist">
            <a:extLst>
              <a:ext uri="{FF2B5EF4-FFF2-40B4-BE49-F238E27FC236}">
                <a16:creationId xmlns:a16="http://schemas.microsoft.com/office/drawing/2014/main" id="{02FAE440-BEDD-0B38-C4E0-FC8450E25B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154"/>
          <a:stretch/>
        </p:blipFill>
        <p:spPr bwMode="auto">
          <a:xfrm>
            <a:off x="1199261" y="1816798"/>
            <a:ext cx="3175977" cy="373955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erner PowerWorks Practice Management EMR Software Free Demo Latest Reviews  And Pricing 2023 | EMRSystems">
            <a:extLst>
              <a:ext uri="{FF2B5EF4-FFF2-40B4-BE49-F238E27FC236}">
                <a16:creationId xmlns:a16="http://schemas.microsoft.com/office/drawing/2014/main" id="{2CDDE4A5-A899-899E-9B9E-6C6598218A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5587" y="2832550"/>
            <a:ext cx="4294414" cy="207842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elebrating landmark federal health reform law with Labor Secretary Hilda  Solis – Supervisor Mark Ridley-Thomas – Health">
            <a:extLst>
              <a:ext uri="{FF2B5EF4-FFF2-40B4-BE49-F238E27FC236}">
                <a16:creationId xmlns:a16="http://schemas.microsoft.com/office/drawing/2014/main" id="{5C6A07A4-79DA-434A-D5EA-49CD1249A5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4941" y="39626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s the U.S. health care system broken? - YouTube">
            <a:extLst>
              <a:ext uri="{FF2B5EF4-FFF2-40B4-BE49-F238E27FC236}">
                <a16:creationId xmlns:a16="http://schemas.microsoft.com/office/drawing/2014/main" id="{C21CE730-969A-DBC6-81A7-55AFCBE1FB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7" y="2477069"/>
            <a:ext cx="3384188" cy="2538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dicaid coverage expands in W.Va. | News | fayettetribune.com">
            <a:extLst>
              <a:ext uri="{FF2B5EF4-FFF2-40B4-BE49-F238E27FC236}">
                <a16:creationId xmlns:a16="http://schemas.microsoft.com/office/drawing/2014/main" id="{8624F99B-5202-42A1-CA50-021B2C209E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52" y="1238152"/>
            <a:ext cx="3667806" cy="3246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5 Best Private Health Insurance Companies In The World">
            <a:extLst>
              <a:ext uri="{FF2B5EF4-FFF2-40B4-BE49-F238E27FC236}">
                <a16:creationId xmlns:a16="http://schemas.microsoft.com/office/drawing/2014/main" id="{95F08F37-EAB4-C64F-A705-29FA08F759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5124" y="3257799"/>
            <a:ext cx="4524856" cy="301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AE01-8AA2-9E23-C8C4-27C0B9D39B0E}"/>
              </a:ext>
            </a:extLst>
          </p:cNvPr>
          <p:cNvSpPr>
            <a:spLocks noGrp="1"/>
          </p:cNvSpPr>
          <p:nvPr>
            <p:ph type="title"/>
          </p:nvPr>
        </p:nvSpPr>
        <p:spPr>
          <a:xfrm>
            <a:off x="341453" y="0"/>
            <a:ext cx="8229600" cy="1143000"/>
          </a:xfrm>
        </p:spPr>
        <p:txBody>
          <a:bodyPr>
            <a:normAutofit/>
          </a:bodyPr>
          <a:lstStyle/>
          <a:p>
            <a:pPr algn="ctr"/>
            <a:r>
              <a:rPr lang="en-US" dirty="0"/>
              <a:t>	Physical trauma in Healthcare </a:t>
            </a:r>
          </a:p>
        </p:txBody>
      </p:sp>
      <p:sp>
        <p:nvSpPr>
          <p:cNvPr id="3" name="Content Placeholder 2">
            <a:extLst>
              <a:ext uri="{FF2B5EF4-FFF2-40B4-BE49-F238E27FC236}">
                <a16:creationId xmlns:a16="http://schemas.microsoft.com/office/drawing/2014/main" id="{E1409ACD-54CA-FE96-F8AF-8EDFCEFAB799}"/>
              </a:ext>
            </a:extLst>
          </p:cNvPr>
          <p:cNvSpPr>
            <a:spLocks noGrp="1"/>
          </p:cNvSpPr>
          <p:nvPr>
            <p:ph type="body" idx="1"/>
          </p:nvPr>
        </p:nvSpPr>
        <p:spPr/>
        <p:txBody>
          <a:bodyPr>
            <a:normAutofit fontScale="85000" lnSpcReduction="10000"/>
          </a:bodyPr>
          <a:lstStyle/>
          <a:p>
            <a:r>
              <a:rPr lang="en-US" dirty="0"/>
              <a:t>Security – survey </a:t>
            </a:r>
          </a:p>
          <a:p>
            <a:pPr lvl="1"/>
            <a:r>
              <a:rPr lang="en-US" dirty="0"/>
              <a:t>92% of healthcare workers have witnessed or directly experienced workplace violence in the last month (May 2022)</a:t>
            </a:r>
          </a:p>
          <a:p>
            <a:r>
              <a:rPr lang="en-US" dirty="0"/>
              <a:t>American Hospital Association</a:t>
            </a:r>
          </a:p>
          <a:p>
            <a:pPr lvl="1"/>
            <a:r>
              <a:rPr lang="en-US" dirty="0"/>
              <a:t>Over an 18 month period from 2020-2022, 44% of hospital nurses reported physical violence and 68%  reported experiencing verbal abuse in the workplace.  </a:t>
            </a:r>
          </a:p>
          <a:p>
            <a:r>
              <a:rPr lang="en-US" dirty="0"/>
              <a:t>The Joint Commission </a:t>
            </a:r>
          </a:p>
          <a:p>
            <a:pPr lvl="1"/>
            <a:r>
              <a:rPr lang="en-US" dirty="0"/>
              <a:t>During a 3-month study in mid 2022, a Press Ganey study showed the rate of nurses assaulted within hospitals in the United States was </a:t>
            </a:r>
            <a:r>
              <a:rPr lang="en-US" dirty="0">
                <a:solidFill>
                  <a:srgbClr val="FF0000"/>
                </a:solidFill>
              </a:rPr>
              <a:t>greater than 2 per hour every day. </a:t>
            </a:r>
          </a:p>
          <a:p>
            <a:pPr lvl="1"/>
            <a:endParaRPr lang="en-US" dirty="0"/>
          </a:p>
        </p:txBody>
      </p:sp>
    </p:spTree>
    <p:extLst>
      <p:ext uri="{BB962C8B-B14F-4D97-AF65-F5344CB8AC3E}">
        <p14:creationId xmlns:p14="http://schemas.microsoft.com/office/powerpoint/2010/main" val="27804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C3AA-BF90-6973-8240-900DDD1511C6}"/>
              </a:ext>
            </a:extLst>
          </p:cNvPr>
          <p:cNvSpPr>
            <a:spLocks noGrp="1"/>
          </p:cNvSpPr>
          <p:nvPr>
            <p:ph type="title"/>
          </p:nvPr>
        </p:nvSpPr>
        <p:spPr/>
        <p:txBody>
          <a:bodyPr/>
          <a:lstStyle/>
          <a:p>
            <a:r>
              <a:rPr lang="en-US" dirty="0"/>
              <a:t>AAMC – Emergency Departments </a:t>
            </a:r>
          </a:p>
        </p:txBody>
      </p:sp>
      <p:sp>
        <p:nvSpPr>
          <p:cNvPr id="3" name="Content Placeholder 2">
            <a:extLst>
              <a:ext uri="{FF2B5EF4-FFF2-40B4-BE49-F238E27FC236}">
                <a16:creationId xmlns:a16="http://schemas.microsoft.com/office/drawing/2014/main" id="{26F0E6D9-0AA4-D736-771F-6C9EE9D38DE3}"/>
              </a:ext>
            </a:extLst>
          </p:cNvPr>
          <p:cNvSpPr>
            <a:spLocks noGrp="1"/>
          </p:cNvSpPr>
          <p:nvPr>
            <p:ph idx="1"/>
          </p:nvPr>
        </p:nvSpPr>
        <p:spPr/>
        <p:txBody>
          <a:bodyPr/>
          <a:lstStyle/>
          <a:p>
            <a:r>
              <a:rPr lang="en-US" dirty="0"/>
              <a:t>47% of emergency physicians report having been assaulted while working clinically </a:t>
            </a:r>
          </a:p>
          <a:p>
            <a:endParaRPr lang="en-US" dirty="0"/>
          </a:p>
          <a:p>
            <a:r>
              <a:rPr lang="en-US" dirty="0"/>
              <a:t>70% of emergency nurses report having being hit or kicked while on the job. </a:t>
            </a:r>
          </a:p>
        </p:txBody>
      </p:sp>
      <p:pic>
        <p:nvPicPr>
          <p:cNvPr id="5" name="Picture 8" descr="Violent Attacks Against Emergency Physicians - HealthManagement.org">
            <a:extLst>
              <a:ext uri="{FF2B5EF4-FFF2-40B4-BE49-F238E27FC236}">
                <a16:creationId xmlns:a16="http://schemas.microsoft.com/office/drawing/2014/main" id="{AD43C9CF-2BD5-343D-6892-1839F12CF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571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8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9881-6B50-EFDF-7885-2193F473467A}"/>
              </a:ext>
            </a:extLst>
          </p:cNvPr>
          <p:cNvSpPr>
            <a:spLocks noGrp="1"/>
          </p:cNvSpPr>
          <p:nvPr>
            <p:ph type="title"/>
          </p:nvPr>
        </p:nvSpPr>
        <p:spPr>
          <a:xfrm>
            <a:off x="457200" y="91674"/>
            <a:ext cx="8229600" cy="1143000"/>
          </a:xfrm>
        </p:spPr>
        <p:txBody>
          <a:bodyPr>
            <a:normAutofit fontScale="90000"/>
          </a:bodyPr>
          <a:lstStyle/>
          <a:p>
            <a:pPr algn="ctr"/>
            <a:r>
              <a:rPr lang="en-US" dirty="0"/>
              <a:t>”A workplace Problem, not a worker Problem” </a:t>
            </a:r>
          </a:p>
        </p:txBody>
      </p:sp>
      <p:sp>
        <p:nvSpPr>
          <p:cNvPr id="3" name="Content Placeholder 2">
            <a:extLst>
              <a:ext uri="{FF2B5EF4-FFF2-40B4-BE49-F238E27FC236}">
                <a16:creationId xmlns:a16="http://schemas.microsoft.com/office/drawing/2014/main" id="{4542FA77-21C7-9AF3-9030-8323FC56ABE1}"/>
              </a:ext>
            </a:extLst>
          </p:cNvPr>
          <p:cNvSpPr>
            <a:spLocks noGrp="1"/>
          </p:cNvSpPr>
          <p:nvPr>
            <p:ph type="body" idx="1"/>
          </p:nvPr>
        </p:nvSpPr>
        <p:spPr>
          <a:xfrm>
            <a:off x="324091" y="1400538"/>
            <a:ext cx="8362709" cy="4725626"/>
          </a:xfrm>
        </p:spPr>
        <p:txBody>
          <a:bodyPr>
            <a:normAutofit fontScale="92500" lnSpcReduction="10000"/>
          </a:bodyPr>
          <a:lstStyle/>
          <a:p>
            <a:r>
              <a:rPr lang="en-US" dirty="0"/>
              <a:t>Workplace Violence</a:t>
            </a:r>
          </a:p>
          <a:p>
            <a:r>
              <a:rPr lang="en-US" dirty="0"/>
              <a:t>Limited Staff/Resources </a:t>
            </a:r>
          </a:p>
          <a:p>
            <a:r>
              <a:rPr lang="en-US" dirty="0"/>
              <a:t>Boarding</a:t>
            </a:r>
          </a:p>
          <a:p>
            <a:r>
              <a:rPr lang="en-US" dirty="0"/>
              <a:t>Hostile work environment / conflict </a:t>
            </a:r>
          </a:p>
          <a:p>
            <a:r>
              <a:rPr lang="en-US" dirty="0"/>
              <a:t>Disasters</a:t>
            </a:r>
          </a:p>
          <a:p>
            <a:r>
              <a:rPr lang="en-US" dirty="0"/>
              <a:t>Lack of control of work environment / schedule </a:t>
            </a:r>
          </a:p>
          <a:p>
            <a:r>
              <a:rPr lang="en-US" dirty="0"/>
              <a:t>Misalignment of priorities and goals </a:t>
            </a:r>
          </a:p>
          <a:p>
            <a:r>
              <a:rPr lang="en-US" dirty="0"/>
              <a:t>A rescue care system with no preventative care focus </a:t>
            </a:r>
          </a:p>
          <a:p>
            <a:r>
              <a:rPr lang="en-US" dirty="0"/>
              <a:t>Compromised values/integrity – Hippocratic Oath</a:t>
            </a:r>
          </a:p>
          <a:p>
            <a:endParaRPr lang="en-US" dirty="0"/>
          </a:p>
        </p:txBody>
      </p:sp>
    </p:spTree>
    <p:extLst>
      <p:ext uri="{BB962C8B-B14F-4D97-AF65-F5344CB8AC3E}">
        <p14:creationId xmlns:p14="http://schemas.microsoft.com/office/powerpoint/2010/main" val="126399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301B-6D81-6A00-4642-E5A7F76FC1F1}"/>
              </a:ext>
            </a:extLst>
          </p:cNvPr>
          <p:cNvSpPr>
            <a:spLocks noGrp="1"/>
          </p:cNvSpPr>
          <p:nvPr>
            <p:ph type="title"/>
          </p:nvPr>
        </p:nvSpPr>
        <p:spPr/>
        <p:txBody>
          <a:bodyPr/>
          <a:lstStyle/>
          <a:p>
            <a:r>
              <a:rPr lang="en-US" dirty="0"/>
              <a:t>Drivers of Burnout in Academic EM</a:t>
            </a:r>
          </a:p>
        </p:txBody>
      </p:sp>
      <p:sp>
        <p:nvSpPr>
          <p:cNvPr id="4" name="Text Placeholder 3">
            <a:extLst>
              <a:ext uri="{FF2B5EF4-FFF2-40B4-BE49-F238E27FC236}">
                <a16:creationId xmlns:a16="http://schemas.microsoft.com/office/drawing/2014/main" id="{A69B8D81-B51E-D56E-9E71-AEE5963DE8A9}"/>
              </a:ext>
            </a:extLst>
          </p:cNvPr>
          <p:cNvSpPr>
            <a:spLocks noGrp="1"/>
          </p:cNvSpPr>
          <p:nvPr>
            <p:ph type="body" idx="1"/>
          </p:nvPr>
        </p:nvSpPr>
        <p:spPr/>
        <p:txBody>
          <a:bodyPr/>
          <a:lstStyle/>
          <a:p>
            <a:r>
              <a:rPr lang="en-US" dirty="0"/>
              <a:t>Toxic Cultures Collide</a:t>
            </a:r>
          </a:p>
          <a:p>
            <a:pPr lvl="1"/>
            <a:r>
              <a:rPr lang="en-US" dirty="0"/>
              <a:t>Academia </a:t>
            </a:r>
          </a:p>
          <a:p>
            <a:pPr lvl="2"/>
            <a:r>
              <a:rPr lang="en-US" dirty="0"/>
              <a:t>Competition</a:t>
            </a:r>
          </a:p>
          <a:p>
            <a:pPr lvl="2"/>
            <a:r>
              <a:rPr lang="en-US" dirty="0"/>
              <a:t>Drive for Promotion</a:t>
            </a:r>
          </a:p>
          <a:p>
            <a:pPr lvl="2"/>
            <a:r>
              <a:rPr lang="en-US" dirty="0"/>
              <a:t>Drive for funding </a:t>
            </a:r>
          </a:p>
          <a:p>
            <a:pPr lvl="1"/>
            <a:endParaRPr lang="en-US" dirty="0"/>
          </a:p>
          <a:p>
            <a:pPr lvl="1"/>
            <a:r>
              <a:rPr lang="en-US" dirty="0"/>
              <a:t>Corporate Business </a:t>
            </a:r>
          </a:p>
          <a:p>
            <a:pPr lvl="2"/>
            <a:r>
              <a:rPr lang="en-US" dirty="0"/>
              <a:t>Push for revenue</a:t>
            </a:r>
          </a:p>
          <a:p>
            <a:pPr lvl="2"/>
            <a:r>
              <a:rPr lang="en-US" dirty="0"/>
              <a:t>Push for productivity</a:t>
            </a:r>
          </a:p>
          <a:p>
            <a:pPr lvl="2"/>
            <a:endParaRPr lang="en-US" dirty="0"/>
          </a:p>
        </p:txBody>
      </p:sp>
      <p:sp>
        <p:nvSpPr>
          <p:cNvPr id="5" name="Text Placeholder 4">
            <a:extLst>
              <a:ext uri="{FF2B5EF4-FFF2-40B4-BE49-F238E27FC236}">
                <a16:creationId xmlns:a16="http://schemas.microsoft.com/office/drawing/2014/main" id="{8626C628-8CA5-7C3D-89D2-3B8ECC62D096}"/>
              </a:ext>
            </a:extLst>
          </p:cNvPr>
          <p:cNvSpPr>
            <a:spLocks noGrp="1"/>
          </p:cNvSpPr>
          <p:nvPr>
            <p:ph type="body" idx="2"/>
          </p:nvPr>
        </p:nvSpPr>
        <p:spPr/>
        <p:txBody>
          <a:bodyPr/>
          <a:lstStyle/>
          <a:p>
            <a:r>
              <a:rPr lang="en-US" dirty="0"/>
              <a:t>Lack of Control</a:t>
            </a:r>
          </a:p>
          <a:p>
            <a:pPr lvl="1"/>
            <a:r>
              <a:rPr lang="en-US" dirty="0"/>
              <a:t>Front door</a:t>
            </a:r>
          </a:p>
          <a:p>
            <a:pPr lvl="1"/>
            <a:r>
              <a:rPr lang="en-US" dirty="0"/>
              <a:t>Back door</a:t>
            </a:r>
          </a:p>
          <a:p>
            <a:pPr lvl="1"/>
            <a:r>
              <a:rPr lang="en-US" dirty="0"/>
              <a:t>Our space </a:t>
            </a:r>
          </a:p>
          <a:p>
            <a:pPr lvl="1"/>
            <a:r>
              <a:rPr lang="en-US" dirty="0"/>
              <a:t>What we get paid</a:t>
            </a:r>
          </a:p>
          <a:p>
            <a:pPr lvl="1"/>
            <a:r>
              <a:rPr lang="en-US" dirty="0"/>
              <a:t>How we get paid</a:t>
            </a:r>
          </a:p>
          <a:p>
            <a:pPr lvl="1"/>
            <a:r>
              <a:rPr lang="en-US" dirty="0"/>
              <a:t>When we get paid </a:t>
            </a:r>
          </a:p>
          <a:p>
            <a:pPr lvl="1"/>
            <a:r>
              <a:rPr lang="en-US" dirty="0"/>
              <a:t>The EMR</a:t>
            </a:r>
          </a:p>
          <a:p>
            <a:pPr lvl="1"/>
            <a:r>
              <a:rPr lang="en-US" dirty="0"/>
              <a:t>The Match</a:t>
            </a:r>
          </a:p>
        </p:txBody>
      </p:sp>
    </p:spTree>
    <p:extLst>
      <p:ext uri="{BB962C8B-B14F-4D97-AF65-F5344CB8AC3E}">
        <p14:creationId xmlns:p14="http://schemas.microsoft.com/office/powerpoint/2010/main" val="41840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BF1F-3074-74DE-51D5-D10D3B0B6E3F}"/>
              </a:ext>
            </a:extLst>
          </p:cNvPr>
          <p:cNvSpPr>
            <a:spLocks noGrp="1"/>
          </p:cNvSpPr>
          <p:nvPr>
            <p:ph type="title"/>
          </p:nvPr>
        </p:nvSpPr>
        <p:spPr/>
        <p:txBody>
          <a:bodyPr/>
          <a:lstStyle/>
          <a:p>
            <a:r>
              <a:rPr lang="en-US" dirty="0"/>
              <a:t>Truths</a:t>
            </a:r>
          </a:p>
        </p:txBody>
      </p:sp>
      <p:sp>
        <p:nvSpPr>
          <p:cNvPr id="3" name="Content Placeholder 2">
            <a:extLst>
              <a:ext uri="{FF2B5EF4-FFF2-40B4-BE49-F238E27FC236}">
                <a16:creationId xmlns:a16="http://schemas.microsoft.com/office/drawing/2014/main" id="{7FB2E729-4FBA-802A-FB5C-7FD53A1632FA}"/>
              </a:ext>
            </a:extLst>
          </p:cNvPr>
          <p:cNvSpPr>
            <a:spLocks noGrp="1"/>
          </p:cNvSpPr>
          <p:nvPr>
            <p:ph idx="1"/>
          </p:nvPr>
        </p:nvSpPr>
        <p:spPr/>
        <p:txBody>
          <a:bodyPr>
            <a:normAutofit fontScale="85000" lnSpcReduction="20000"/>
          </a:bodyPr>
          <a:lstStyle/>
          <a:p>
            <a:r>
              <a:rPr lang="en-US" dirty="0"/>
              <a:t>In the United States in 2023, the practice of medicine is hard and does not support physicians!</a:t>
            </a:r>
          </a:p>
          <a:p>
            <a:endParaRPr lang="en-US" dirty="0"/>
          </a:p>
          <a:p>
            <a:r>
              <a:rPr lang="en-US" dirty="0"/>
              <a:t>Systems are not in place to protect physicians from the consequences of this practice environment. </a:t>
            </a:r>
          </a:p>
          <a:p>
            <a:endParaRPr lang="en-US" dirty="0"/>
          </a:p>
          <a:p>
            <a:r>
              <a:rPr lang="en-US" dirty="0"/>
              <a:t>Physicians are not good at dealing with the baggage that goes along with this profession.</a:t>
            </a:r>
          </a:p>
          <a:p>
            <a:endParaRPr lang="en-US" dirty="0"/>
          </a:p>
          <a:p>
            <a:r>
              <a:rPr lang="en-US" dirty="0"/>
              <a:t>Physicians physical and emotional well being, and those of the people around them are often impacted greatly. </a:t>
            </a:r>
          </a:p>
          <a:p>
            <a:pPr marL="0" indent="0">
              <a:buNone/>
            </a:pPr>
            <a:endParaRPr lang="en-US" dirty="0"/>
          </a:p>
        </p:txBody>
      </p:sp>
    </p:spTree>
    <p:extLst>
      <p:ext uri="{BB962C8B-B14F-4D97-AF65-F5344CB8AC3E}">
        <p14:creationId xmlns:p14="http://schemas.microsoft.com/office/powerpoint/2010/main" val="17061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590FA-B24B-8640-14E3-D368AAED9775}"/>
              </a:ext>
            </a:extLst>
          </p:cNvPr>
          <p:cNvSpPr>
            <a:spLocks noGrp="1"/>
          </p:cNvSpPr>
          <p:nvPr>
            <p:ph type="title"/>
          </p:nvPr>
        </p:nvSpPr>
        <p:spPr/>
        <p:txBody>
          <a:bodyPr/>
          <a:lstStyle/>
          <a:p>
            <a:r>
              <a:rPr lang="en-US" dirty="0"/>
              <a:t>Is it more than Burnout ? </a:t>
            </a:r>
          </a:p>
        </p:txBody>
      </p:sp>
      <p:sp>
        <p:nvSpPr>
          <p:cNvPr id="6" name="Text Placeholder 5">
            <a:extLst>
              <a:ext uri="{FF2B5EF4-FFF2-40B4-BE49-F238E27FC236}">
                <a16:creationId xmlns:a16="http://schemas.microsoft.com/office/drawing/2014/main" id="{69254D0A-3750-6C13-5DC8-0A3EB7AC7522}"/>
              </a:ext>
            </a:extLst>
          </p:cNvPr>
          <p:cNvSpPr>
            <a:spLocks noGrp="1"/>
          </p:cNvSpPr>
          <p:nvPr>
            <p:ph type="body" idx="1"/>
          </p:nvPr>
        </p:nvSpPr>
        <p:spPr/>
        <p:txBody>
          <a:bodyPr/>
          <a:lstStyle/>
          <a:p>
            <a:r>
              <a:rPr lang="en-US" dirty="0"/>
              <a:t>What is Moral Injury? </a:t>
            </a:r>
          </a:p>
          <a:p>
            <a:pPr lvl="1"/>
            <a:r>
              <a:rPr lang="en-US" dirty="0"/>
              <a:t>“a wound that forms when a person’s sense of what is right is betrayed by leaders in high-stakes situations”  - Jonathan Shay</a:t>
            </a:r>
          </a:p>
          <a:p>
            <a:pPr lvl="1"/>
            <a:endParaRPr lang="en-US" dirty="0"/>
          </a:p>
          <a:p>
            <a:pPr lvl="1"/>
            <a:r>
              <a:rPr lang="en-US" dirty="0"/>
              <a:t>Originally a term for soldiers, as a form of PTSD (soldiers who felt they were forced to compromise their values based on situations they were placed in during the Vietnam War)</a:t>
            </a:r>
          </a:p>
        </p:txBody>
      </p:sp>
    </p:spTree>
    <p:extLst>
      <p:ext uri="{BB962C8B-B14F-4D97-AF65-F5344CB8AC3E}">
        <p14:creationId xmlns:p14="http://schemas.microsoft.com/office/powerpoint/2010/main" val="231041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99B3-3B8B-DAC8-ABD9-720383F37DB7}"/>
              </a:ext>
            </a:extLst>
          </p:cNvPr>
          <p:cNvSpPr>
            <a:spLocks noGrp="1"/>
          </p:cNvSpPr>
          <p:nvPr>
            <p:ph type="title"/>
          </p:nvPr>
        </p:nvSpPr>
        <p:spPr/>
        <p:txBody>
          <a:bodyPr/>
          <a:lstStyle/>
          <a:p>
            <a:r>
              <a:rPr lang="en-US" dirty="0"/>
              <a:t>Moral Injury… In Medicine? </a:t>
            </a:r>
          </a:p>
        </p:txBody>
      </p:sp>
      <p:sp>
        <p:nvSpPr>
          <p:cNvPr id="3" name="Text Placeholder 2">
            <a:extLst>
              <a:ext uri="{FF2B5EF4-FFF2-40B4-BE49-F238E27FC236}">
                <a16:creationId xmlns:a16="http://schemas.microsoft.com/office/drawing/2014/main" id="{5D390766-FF42-4C92-3E16-C7FBC1CEC792}"/>
              </a:ext>
            </a:extLst>
          </p:cNvPr>
          <p:cNvSpPr>
            <a:spLocks noGrp="1"/>
          </p:cNvSpPr>
          <p:nvPr>
            <p:ph type="body" idx="1"/>
          </p:nvPr>
        </p:nvSpPr>
        <p:spPr/>
        <p:txBody>
          <a:bodyPr/>
          <a:lstStyle/>
          <a:p>
            <a:r>
              <a:rPr lang="en-US" dirty="0"/>
              <a:t>Have you ever felt that your care of a patient was negatively impacted by …</a:t>
            </a:r>
          </a:p>
          <a:p>
            <a:pPr lvl="1"/>
            <a:r>
              <a:rPr lang="en-US" dirty="0"/>
              <a:t>System lack of resources/access</a:t>
            </a:r>
          </a:p>
          <a:p>
            <a:pPr lvl="1"/>
            <a:r>
              <a:rPr lang="en-US" dirty="0"/>
              <a:t>Departmental Lack of space (or access to it)</a:t>
            </a:r>
          </a:p>
          <a:p>
            <a:pPr lvl="1"/>
            <a:r>
              <a:rPr lang="en-US" dirty="0"/>
              <a:t>Patient Lack of insurance / support</a:t>
            </a:r>
          </a:p>
          <a:p>
            <a:pPr lvl="1"/>
            <a:r>
              <a:rPr lang="en-US" dirty="0"/>
              <a:t>System Emphasis on RVU/PPH/$</a:t>
            </a:r>
          </a:p>
          <a:p>
            <a:pPr lvl="1"/>
            <a:r>
              <a:rPr lang="en-US" dirty="0"/>
              <a:t>System Lack of efficiency</a:t>
            </a:r>
          </a:p>
          <a:p>
            <a:pPr lvl="1"/>
            <a:r>
              <a:rPr lang="en-US" dirty="0"/>
              <a:t>EMR not optimized to support care</a:t>
            </a:r>
          </a:p>
        </p:txBody>
      </p:sp>
    </p:spTree>
    <p:extLst>
      <p:ext uri="{BB962C8B-B14F-4D97-AF65-F5344CB8AC3E}">
        <p14:creationId xmlns:p14="http://schemas.microsoft.com/office/powerpoint/2010/main" val="246447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4AB6-428C-E734-D6EE-4F89E5BDF795}"/>
              </a:ext>
            </a:extLst>
          </p:cNvPr>
          <p:cNvSpPr>
            <a:spLocks noGrp="1"/>
          </p:cNvSpPr>
          <p:nvPr>
            <p:ph type="title"/>
          </p:nvPr>
        </p:nvSpPr>
        <p:spPr/>
        <p:txBody>
          <a:bodyPr/>
          <a:lstStyle/>
          <a:p>
            <a:r>
              <a:rPr lang="en-US" dirty="0"/>
              <a:t>Moral Injury… In Medicine? </a:t>
            </a:r>
          </a:p>
        </p:txBody>
      </p:sp>
      <p:sp>
        <p:nvSpPr>
          <p:cNvPr id="3" name="Text Placeholder 2">
            <a:extLst>
              <a:ext uri="{FF2B5EF4-FFF2-40B4-BE49-F238E27FC236}">
                <a16:creationId xmlns:a16="http://schemas.microsoft.com/office/drawing/2014/main" id="{539ADF6A-62CA-0070-8B0D-2A5EE36F860B}"/>
              </a:ext>
            </a:extLst>
          </p:cNvPr>
          <p:cNvSpPr>
            <a:spLocks noGrp="1"/>
          </p:cNvSpPr>
          <p:nvPr>
            <p:ph type="body" idx="1"/>
          </p:nvPr>
        </p:nvSpPr>
        <p:spPr>
          <a:xfrm>
            <a:off x="243068" y="1300774"/>
            <a:ext cx="8443732" cy="4825389"/>
          </a:xfrm>
        </p:spPr>
        <p:txBody>
          <a:bodyPr>
            <a:normAutofit fontScale="92500" lnSpcReduction="20000"/>
          </a:bodyPr>
          <a:lstStyle/>
          <a:p>
            <a:r>
              <a:rPr lang="en-US" dirty="0"/>
              <a:t>What does it look like? </a:t>
            </a:r>
          </a:p>
          <a:p>
            <a:endParaRPr lang="en-US" dirty="0"/>
          </a:p>
          <a:p>
            <a:r>
              <a:rPr lang="en-US" dirty="0"/>
              <a:t>Being unable to provide the quality of care that our patients need and deserve in the contest of our health care system (locally or nationally)</a:t>
            </a:r>
          </a:p>
          <a:p>
            <a:endParaRPr lang="en-US" dirty="0"/>
          </a:p>
          <a:p>
            <a:r>
              <a:rPr lang="en-US" dirty="0"/>
              <a:t>“Not only are clinicians feeling betrayed by their leadership, but when they allow these barriers to get in the way (of care), they are part of the betrayal, they are instruments of the betrayal”. </a:t>
            </a:r>
          </a:p>
          <a:p>
            <a:pPr lvl="1"/>
            <a:r>
              <a:rPr lang="en-US" dirty="0"/>
              <a:t>Dr. Wendy Dean(Psychiatrist) </a:t>
            </a:r>
          </a:p>
        </p:txBody>
      </p:sp>
    </p:spTree>
    <p:extLst>
      <p:ext uri="{BB962C8B-B14F-4D97-AF65-F5344CB8AC3E}">
        <p14:creationId xmlns:p14="http://schemas.microsoft.com/office/powerpoint/2010/main" val="396349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B623-0A28-35E1-ABCC-CEF55569470F}"/>
              </a:ext>
            </a:extLst>
          </p:cNvPr>
          <p:cNvSpPr>
            <a:spLocks noGrp="1"/>
          </p:cNvSpPr>
          <p:nvPr>
            <p:ph type="title"/>
          </p:nvPr>
        </p:nvSpPr>
        <p:spPr/>
        <p:txBody>
          <a:bodyPr/>
          <a:lstStyle/>
          <a:p>
            <a:r>
              <a:rPr lang="en-US" dirty="0"/>
              <a:t>Moral Injury… In Medicine? </a:t>
            </a:r>
          </a:p>
        </p:txBody>
      </p:sp>
      <p:sp>
        <p:nvSpPr>
          <p:cNvPr id="3" name="Text Placeholder 2">
            <a:extLst>
              <a:ext uri="{FF2B5EF4-FFF2-40B4-BE49-F238E27FC236}">
                <a16:creationId xmlns:a16="http://schemas.microsoft.com/office/drawing/2014/main" id="{39B63760-E14F-9507-8B79-ED17465E7722}"/>
              </a:ext>
            </a:extLst>
          </p:cNvPr>
          <p:cNvSpPr>
            <a:spLocks noGrp="1"/>
          </p:cNvSpPr>
          <p:nvPr>
            <p:ph type="body" idx="1"/>
          </p:nvPr>
        </p:nvSpPr>
        <p:spPr/>
        <p:txBody>
          <a:bodyPr/>
          <a:lstStyle/>
          <a:p>
            <a:r>
              <a:rPr lang="en-US" dirty="0"/>
              <a:t>“We are training people to put the patient first, and they’re running into a buzz saw” </a:t>
            </a:r>
          </a:p>
          <a:p>
            <a:pPr marL="571500" lvl="1" indent="0">
              <a:buNone/>
            </a:pPr>
            <a:endParaRPr lang="en-US" dirty="0"/>
          </a:p>
          <a:p>
            <a:pPr marL="571500" lvl="1" indent="0">
              <a:buNone/>
            </a:pPr>
            <a:r>
              <a:rPr lang="en-US" dirty="0"/>
              <a:t>Dr. Robert McNamara (Chair, Temple University)</a:t>
            </a:r>
          </a:p>
          <a:p>
            <a:pPr marL="571500" lvl="1" indent="0">
              <a:buNone/>
            </a:pPr>
            <a:endParaRPr lang="en-US" dirty="0"/>
          </a:p>
          <a:p>
            <a:pPr marL="571500" lvl="1" indent="0">
              <a:buNone/>
            </a:pPr>
            <a:endParaRPr lang="en-US" dirty="0"/>
          </a:p>
          <a:p>
            <a:pPr marL="571500" lvl="1" indent="0" algn="r">
              <a:buNone/>
            </a:pPr>
            <a:r>
              <a:rPr lang="en-US" dirty="0"/>
              <a:t>		</a:t>
            </a:r>
            <a:r>
              <a:rPr lang="en-US" sz="1400" dirty="0"/>
              <a:t>”The Moral Crisis of American Doctors”</a:t>
            </a:r>
          </a:p>
          <a:p>
            <a:pPr marL="571500" lvl="1" indent="0" algn="r">
              <a:buNone/>
            </a:pPr>
            <a:r>
              <a:rPr lang="en-US" sz="1400" dirty="0"/>
              <a:t>			The New Your Times Magazine </a:t>
            </a:r>
          </a:p>
          <a:p>
            <a:pPr marL="571500" lvl="1" indent="0" algn="r">
              <a:buNone/>
            </a:pPr>
            <a:r>
              <a:rPr lang="en-US" sz="1400" dirty="0"/>
              <a:t>			June 15, 2023</a:t>
            </a:r>
          </a:p>
        </p:txBody>
      </p:sp>
    </p:spTree>
    <p:extLst>
      <p:ext uri="{BB962C8B-B14F-4D97-AF65-F5344CB8AC3E}">
        <p14:creationId xmlns:p14="http://schemas.microsoft.com/office/powerpoint/2010/main" val="392695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B193-2D0D-D0D9-8810-2792DFC8776C}"/>
              </a:ext>
            </a:extLst>
          </p:cNvPr>
          <p:cNvSpPr>
            <a:spLocks noGrp="1"/>
          </p:cNvSpPr>
          <p:nvPr>
            <p:ph type="title"/>
          </p:nvPr>
        </p:nvSpPr>
        <p:spPr/>
        <p:txBody>
          <a:bodyPr/>
          <a:lstStyle/>
          <a:p>
            <a:r>
              <a:rPr lang="en-US" dirty="0"/>
              <a:t>Moral injury in Medicine!</a:t>
            </a:r>
          </a:p>
        </p:txBody>
      </p:sp>
      <p:sp>
        <p:nvSpPr>
          <p:cNvPr id="4" name="Text Placeholder 3">
            <a:extLst>
              <a:ext uri="{FF2B5EF4-FFF2-40B4-BE49-F238E27FC236}">
                <a16:creationId xmlns:a16="http://schemas.microsoft.com/office/drawing/2014/main" id="{0912CF2A-0C08-71B6-361C-B1E60DFBDBBC}"/>
              </a:ext>
            </a:extLst>
          </p:cNvPr>
          <p:cNvSpPr>
            <a:spLocks noGrp="1"/>
          </p:cNvSpPr>
          <p:nvPr>
            <p:ph type="body" idx="1"/>
          </p:nvPr>
        </p:nvSpPr>
        <p:spPr/>
        <p:txBody>
          <a:bodyPr/>
          <a:lstStyle/>
          <a:p>
            <a:r>
              <a:rPr lang="en-US" dirty="0"/>
              <a:t>What is Moral Injury? </a:t>
            </a:r>
          </a:p>
          <a:p>
            <a:pPr lvl="1"/>
            <a:r>
              <a:rPr lang="en-US" dirty="0"/>
              <a:t>“a wound that forms when a person’s sense of what is right is betrayed by leaders in high-stakes situations”  - Jonathan Shay</a:t>
            </a:r>
          </a:p>
          <a:p>
            <a:endParaRPr lang="en-US" dirty="0"/>
          </a:p>
        </p:txBody>
      </p:sp>
      <p:sp>
        <p:nvSpPr>
          <p:cNvPr id="5" name="Text Placeholder 4">
            <a:extLst>
              <a:ext uri="{FF2B5EF4-FFF2-40B4-BE49-F238E27FC236}">
                <a16:creationId xmlns:a16="http://schemas.microsoft.com/office/drawing/2014/main" id="{BB22ADE1-AD65-D376-5991-DFAA6F6D84A2}"/>
              </a:ext>
            </a:extLst>
          </p:cNvPr>
          <p:cNvSpPr>
            <a:spLocks noGrp="1"/>
          </p:cNvSpPr>
          <p:nvPr>
            <p:ph type="body" idx="2"/>
          </p:nvPr>
        </p:nvSpPr>
        <p:spPr/>
        <p:txBody>
          <a:bodyPr/>
          <a:lstStyle/>
          <a:p>
            <a:pPr marL="50800" indent="0" algn="ctr">
              <a:buNone/>
            </a:pPr>
            <a:r>
              <a:rPr lang="en-US" dirty="0"/>
              <a:t>Hippocratic Oath / Personal Values</a:t>
            </a:r>
          </a:p>
          <a:p>
            <a:pPr marL="50800" indent="0" algn="ctr">
              <a:buNone/>
            </a:pPr>
            <a:r>
              <a:rPr lang="en-US" dirty="0"/>
              <a:t>+</a:t>
            </a:r>
          </a:p>
          <a:p>
            <a:pPr marL="50800" indent="0" algn="ctr">
              <a:buNone/>
            </a:pPr>
            <a:r>
              <a:rPr lang="en-US" dirty="0"/>
              <a:t>Current State of American Healthcare </a:t>
            </a:r>
          </a:p>
          <a:p>
            <a:pPr marL="50800" indent="0" algn="ctr">
              <a:buNone/>
            </a:pPr>
            <a:r>
              <a:rPr lang="en-US" dirty="0"/>
              <a:t>=</a:t>
            </a:r>
          </a:p>
          <a:p>
            <a:pPr marL="50800" indent="0" algn="ctr">
              <a:buNone/>
            </a:pPr>
            <a:r>
              <a:rPr lang="en-US" dirty="0"/>
              <a:t>Significant Risk of Moral Injury for Physicians </a:t>
            </a:r>
          </a:p>
        </p:txBody>
      </p:sp>
    </p:spTree>
    <p:extLst>
      <p:ext uri="{BB962C8B-B14F-4D97-AF65-F5344CB8AC3E}">
        <p14:creationId xmlns:p14="http://schemas.microsoft.com/office/powerpoint/2010/main" val="372483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6E740B4-ABB2-F9F6-F973-F1BD587B2BAE}"/>
              </a:ext>
            </a:extLst>
          </p:cNvPr>
          <p:cNvSpPr>
            <a:spLocks noGrp="1"/>
          </p:cNvSpPr>
          <p:nvPr>
            <p:ph type="title"/>
          </p:nvPr>
        </p:nvSpPr>
        <p:spPr/>
        <p:txBody>
          <a:bodyPr/>
          <a:lstStyle/>
          <a:p>
            <a:r>
              <a:rPr lang="en-US" dirty="0"/>
              <a:t>I’m Fine….  Everything’s fine!</a:t>
            </a:r>
          </a:p>
        </p:txBody>
      </p:sp>
      <p:sp>
        <p:nvSpPr>
          <p:cNvPr id="4" name="Content Placeholder 3">
            <a:extLst>
              <a:ext uri="{FF2B5EF4-FFF2-40B4-BE49-F238E27FC236}">
                <a16:creationId xmlns:a16="http://schemas.microsoft.com/office/drawing/2014/main" id="{D2829118-70D3-FC80-2C9F-F576C498BAEC}"/>
              </a:ext>
            </a:extLst>
          </p:cNvPr>
          <p:cNvSpPr>
            <a:spLocks noGrp="1" noChangeArrowheads="1"/>
          </p:cNvSpPr>
          <p:nvPr>
            <p:ph type="body" idx="1"/>
          </p:nvPr>
        </p:nvSpPr>
        <p:spPr bwMode="auto">
          <a:xfrm>
            <a:off x="26591" y="1371290"/>
            <a:ext cx="3925533" cy="17697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fontAlgn="t">
              <a:buClrTx/>
              <a:buSzTx/>
              <a:buNone/>
            </a:pPr>
            <a:endParaRPr lang="en-US" altLang="en-US" sz="1575" dirty="0">
              <a:solidFill>
                <a:srgbClr val="202124"/>
              </a:solidFill>
              <a:latin typeface="Google Sans"/>
            </a:endParaRPr>
          </a:p>
          <a:p>
            <a:pPr marL="0" indent="0" defTabSz="685800" fontAlgn="t">
              <a:buClrTx/>
              <a:buSzTx/>
              <a:buNone/>
            </a:pPr>
            <a:endParaRPr lang="en-US" altLang="en-US" sz="1575" dirty="0">
              <a:solidFill>
                <a:srgbClr val="202124"/>
              </a:solidFill>
              <a:latin typeface="Google Sans"/>
            </a:endParaRPr>
          </a:p>
          <a:p>
            <a:pPr marL="0" indent="0" defTabSz="685800" fontAlgn="t">
              <a:buClrTx/>
              <a:buSzTx/>
              <a:buNone/>
            </a:pPr>
            <a:r>
              <a:rPr lang="en-US" altLang="en-US" sz="1400" dirty="0" err="1">
                <a:solidFill>
                  <a:srgbClr val="202124"/>
                </a:solidFill>
                <a:latin typeface="Google Sans"/>
              </a:rPr>
              <a:t>sto·i·cism</a:t>
            </a:r>
            <a:endParaRPr lang="en-US" altLang="en-US" sz="1400" dirty="0">
              <a:solidFill>
                <a:srgbClr val="202124"/>
              </a:solidFill>
              <a:latin typeface="Roboto" panose="02000000000000000000" pitchFamily="2" charset="0"/>
            </a:endParaRPr>
          </a:p>
          <a:p>
            <a:pPr marL="0" indent="0" defTabSz="685800">
              <a:buClrTx/>
              <a:buSzTx/>
              <a:buNone/>
            </a:pPr>
            <a:r>
              <a:rPr lang="en-US" altLang="en-US" sz="1400" i="1" dirty="0">
                <a:solidFill>
                  <a:srgbClr val="70757A"/>
                </a:solidFill>
                <a:latin typeface="Roboto" panose="02000000000000000000" pitchFamily="2" charset="0"/>
              </a:rPr>
              <a:t>noun</a:t>
            </a:r>
            <a:endParaRPr lang="en-US" altLang="en-US" sz="1400" dirty="0">
              <a:solidFill>
                <a:srgbClr val="202124"/>
              </a:solidFill>
              <a:latin typeface="Roboto" panose="02000000000000000000" pitchFamily="2" charset="0"/>
            </a:endParaRPr>
          </a:p>
          <a:p>
            <a:pPr marL="0" indent="0" defTabSz="685800">
              <a:buClrTx/>
              <a:buSzTx/>
              <a:buFontTx/>
              <a:buAutoNum type="arabicPeriod"/>
            </a:pPr>
            <a:r>
              <a:rPr lang="en-US" altLang="en-US" sz="1400" dirty="0">
                <a:solidFill>
                  <a:srgbClr val="202124"/>
                </a:solidFill>
                <a:latin typeface="Roboto" panose="02000000000000000000" pitchFamily="2" charset="0"/>
              </a:rPr>
              <a:t>1.</a:t>
            </a:r>
          </a:p>
          <a:p>
            <a:pPr marL="0" indent="0" defTabSz="685800">
              <a:buClrTx/>
              <a:buSzTx/>
              <a:buNone/>
            </a:pPr>
            <a:r>
              <a:rPr lang="en-US" altLang="en-US" sz="1400" dirty="0">
                <a:solidFill>
                  <a:srgbClr val="202124"/>
                </a:solidFill>
                <a:latin typeface="Roboto" panose="02000000000000000000" pitchFamily="2" charset="0"/>
              </a:rPr>
              <a:t>the endurance of pain or </a:t>
            </a:r>
            <a:r>
              <a:rPr lang="en-US" altLang="en-US" sz="1400" dirty="0">
                <a:solidFill>
                  <a:srgbClr val="202124"/>
                </a:solidFill>
                <a:latin typeface="Roboto" panose="02000000000000000000" pitchFamily="2" charset="0"/>
                <a:hlinkClick r:id="rId2"/>
              </a:rPr>
              <a:t>hardship</a:t>
            </a:r>
            <a:r>
              <a:rPr lang="en-US" altLang="en-US" sz="1400" dirty="0">
                <a:solidFill>
                  <a:srgbClr val="202124"/>
                </a:solidFill>
                <a:latin typeface="Roboto" panose="02000000000000000000" pitchFamily="2" charset="0"/>
              </a:rPr>
              <a:t> without the display of feelings and without complaint.</a:t>
            </a:r>
          </a:p>
          <a:p>
            <a:pPr marL="0" indent="0" defTabSz="685800">
              <a:buClrTx/>
              <a:buSzTx/>
              <a:buNone/>
            </a:pPr>
            <a:endParaRPr lang="en-US" altLang="en-US" sz="1350" dirty="0"/>
          </a:p>
        </p:txBody>
      </p:sp>
      <p:pic>
        <p:nvPicPr>
          <p:cNvPr id="1026" name="Picture 2" descr="post-thumb">
            <a:extLst>
              <a:ext uri="{FF2B5EF4-FFF2-40B4-BE49-F238E27FC236}">
                <a16:creationId xmlns:a16="http://schemas.microsoft.com/office/drawing/2014/main" id="{41EC4EC8-916F-9E15-98EA-C851326FAC1E}"/>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10000" r="15573" b="-2"/>
          <a:stretch/>
        </p:blipFill>
        <p:spPr bwMode="auto">
          <a:xfrm>
            <a:off x="0" y="3595688"/>
            <a:ext cx="3886200" cy="3262312"/>
          </a:xfrm>
          <a:prstGeom prst="rect">
            <a:avLst/>
          </a:prstGeom>
          <a:solidFill>
            <a:srgbClr val="FFFFFF"/>
          </a:solidFill>
        </p:spPr>
      </p:pic>
      <p:pic>
        <p:nvPicPr>
          <p:cNvPr id="5" name="Picture 7" descr="The Stoics - Focus On Things You Can Control, Ignore The Rest">
            <a:extLst>
              <a:ext uri="{FF2B5EF4-FFF2-40B4-BE49-F238E27FC236}">
                <a16:creationId xmlns:a16="http://schemas.microsoft.com/office/drawing/2014/main" id="{A969793E-0004-7C47-FF74-CECB4A9B6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157" y="1610012"/>
            <a:ext cx="3031843" cy="2119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n Taking Responsibility: The Stoics in Exile by Jonas Salzgeber | Modern  stoicism">
            <a:extLst>
              <a:ext uri="{FF2B5EF4-FFF2-40B4-BE49-F238E27FC236}">
                <a16:creationId xmlns:a16="http://schemas.microsoft.com/office/drawing/2014/main" id="{B56312F2-CD70-5D64-E820-2F6E62FEF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124" y="3729701"/>
            <a:ext cx="3925533" cy="22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8BCE-0769-DE5E-9EE3-B72299F76816}"/>
              </a:ext>
            </a:extLst>
          </p:cNvPr>
          <p:cNvSpPr>
            <a:spLocks noGrp="1"/>
          </p:cNvSpPr>
          <p:nvPr>
            <p:ph type="title"/>
          </p:nvPr>
        </p:nvSpPr>
        <p:spPr/>
        <p:txBody>
          <a:bodyPr/>
          <a:lstStyle/>
          <a:p>
            <a:r>
              <a:rPr lang="en-US" dirty="0"/>
              <a:t>Everything is fine – until its NOT</a:t>
            </a:r>
          </a:p>
        </p:txBody>
      </p:sp>
      <p:sp>
        <p:nvSpPr>
          <p:cNvPr id="4" name="Content Placeholder 3">
            <a:extLst>
              <a:ext uri="{FF2B5EF4-FFF2-40B4-BE49-F238E27FC236}">
                <a16:creationId xmlns:a16="http://schemas.microsoft.com/office/drawing/2014/main" id="{634DCA49-9BA8-CBA0-E86F-4876EE763933}"/>
              </a:ext>
            </a:extLst>
          </p:cNvPr>
          <p:cNvSpPr>
            <a:spLocks noGrp="1"/>
          </p:cNvSpPr>
          <p:nvPr>
            <p:ph sz="half" idx="2"/>
          </p:nvPr>
        </p:nvSpPr>
        <p:spPr>
          <a:xfrm>
            <a:off x="191947" y="1472879"/>
            <a:ext cx="4038600" cy="4812174"/>
          </a:xfrm>
        </p:spPr>
        <p:txBody>
          <a:bodyPr>
            <a:normAutofit fontScale="92500"/>
          </a:bodyPr>
          <a:lstStyle/>
          <a:p>
            <a:r>
              <a:rPr lang="en-US" dirty="0"/>
              <a:t>And then one day you are ready to walk out of the department like……</a:t>
            </a:r>
          </a:p>
          <a:p>
            <a:endParaRPr lang="en-US" dirty="0"/>
          </a:p>
          <a:p>
            <a:r>
              <a:rPr lang="en-US" dirty="0"/>
              <a:t>But that explosion in the background can be:</a:t>
            </a:r>
          </a:p>
          <a:p>
            <a:pPr lvl="1"/>
            <a:r>
              <a:rPr lang="en-US" dirty="0"/>
              <a:t>Your emotional wellbeing</a:t>
            </a:r>
          </a:p>
          <a:p>
            <a:pPr lvl="1"/>
            <a:r>
              <a:rPr lang="en-US" dirty="0"/>
              <a:t>Your physical health</a:t>
            </a:r>
          </a:p>
          <a:p>
            <a:pPr lvl="1"/>
            <a:r>
              <a:rPr lang="en-US" dirty="0"/>
              <a:t>Your career</a:t>
            </a:r>
          </a:p>
          <a:p>
            <a:pPr lvl="1"/>
            <a:r>
              <a:rPr lang="en-US" dirty="0"/>
              <a:t>Your family</a:t>
            </a:r>
          </a:p>
          <a:p>
            <a:pPr lvl="1"/>
            <a:r>
              <a:rPr lang="en-US" dirty="0"/>
              <a:t>Your life…. </a:t>
            </a:r>
          </a:p>
        </p:txBody>
      </p:sp>
      <p:pic>
        <p:nvPicPr>
          <p:cNvPr id="2050" name="Picture 2" descr="Joker blow up the hospital | The Dark Knight [UltraHD, HDR, IMAX] - YouTube">
            <a:extLst>
              <a:ext uri="{FF2B5EF4-FFF2-40B4-BE49-F238E27FC236}">
                <a16:creationId xmlns:a16="http://schemas.microsoft.com/office/drawing/2014/main" id="{D3265D77-A50A-EE64-4D49-007A522CCB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62374" y="2102801"/>
            <a:ext cx="4388001" cy="32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C12F5C-63C5-9143-DFF9-2D12BBD6AA19}"/>
              </a:ext>
            </a:extLst>
          </p:cNvPr>
          <p:cNvSpPr>
            <a:spLocks noGrp="1"/>
          </p:cNvSpPr>
          <p:nvPr>
            <p:ph type="title"/>
          </p:nvPr>
        </p:nvSpPr>
        <p:spPr>
          <a:xfrm>
            <a:off x="457200" y="0"/>
            <a:ext cx="8229600" cy="1143000"/>
          </a:xfrm>
        </p:spPr>
        <p:txBody>
          <a:bodyPr>
            <a:normAutofit fontScale="90000"/>
          </a:bodyPr>
          <a:lstStyle/>
          <a:p>
            <a:pPr algn="ctr"/>
            <a:r>
              <a:rPr lang="en-US" dirty="0"/>
              <a:t>What keeps physicians from seeking support?</a:t>
            </a:r>
          </a:p>
        </p:txBody>
      </p:sp>
      <p:sp>
        <p:nvSpPr>
          <p:cNvPr id="6" name="Content Placeholder 5">
            <a:extLst>
              <a:ext uri="{FF2B5EF4-FFF2-40B4-BE49-F238E27FC236}">
                <a16:creationId xmlns:a16="http://schemas.microsoft.com/office/drawing/2014/main" id="{0B5915CF-7C18-8D15-0E4B-F9D72F5048A5}"/>
              </a:ext>
            </a:extLst>
          </p:cNvPr>
          <p:cNvSpPr>
            <a:spLocks noGrp="1"/>
          </p:cNvSpPr>
          <p:nvPr>
            <p:ph idx="1"/>
          </p:nvPr>
        </p:nvSpPr>
        <p:spPr/>
        <p:txBody>
          <a:bodyPr>
            <a:normAutofit fontScale="92500" lnSpcReduction="20000"/>
          </a:bodyPr>
          <a:lstStyle/>
          <a:p>
            <a:r>
              <a:rPr lang="en-US" dirty="0"/>
              <a:t>I made it this far on my own! </a:t>
            </a:r>
          </a:p>
          <a:p>
            <a:r>
              <a:rPr lang="en-US" dirty="0"/>
              <a:t>Seeking assistance is seen as weakness</a:t>
            </a:r>
          </a:p>
          <a:p>
            <a:r>
              <a:rPr lang="en-US" dirty="0"/>
              <a:t>Isolation is the normal practice of a struggling physician</a:t>
            </a:r>
          </a:p>
          <a:p>
            <a:r>
              <a:rPr lang="en-US" dirty="0"/>
              <a:t>Fear of stigmatism</a:t>
            </a:r>
          </a:p>
          <a:p>
            <a:r>
              <a:rPr lang="en-US" dirty="0"/>
              <a:t>Fear risk of licensure or practice issues </a:t>
            </a:r>
          </a:p>
          <a:p>
            <a:r>
              <a:rPr lang="en-US" dirty="0"/>
              <a:t>Lack of time / scheduling</a:t>
            </a:r>
          </a:p>
          <a:p>
            <a:r>
              <a:rPr lang="en-US" dirty="0"/>
              <a:t>Cost</a:t>
            </a:r>
          </a:p>
          <a:p>
            <a:r>
              <a:rPr lang="en-US" dirty="0"/>
              <a:t>Lack of previous experience or exposure to support resources or structure</a:t>
            </a:r>
          </a:p>
        </p:txBody>
      </p:sp>
    </p:spTree>
    <p:extLst>
      <p:ext uri="{BB962C8B-B14F-4D97-AF65-F5344CB8AC3E}">
        <p14:creationId xmlns:p14="http://schemas.microsoft.com/office/powerpoint/2010/main" val="316915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6E71-19CC-C5D9-404E-D882A0DF706F}"/>
              </a:ext>
            </a:extLst>
          </p:cNvPr>
          <p:cNvSpPr>
            <a:spLocks noGrp="1"/>
          </p:cNvSpPr>
          <p:nvPr>
            <p:ph type="title"/>
          </p:nvPr>
        </p:nvSpPr>
        <p:spPr>
          <a:xfrm>
            <a:off x="457200" y="45393"/>
            <a:ext cx="8229600" cy="1143000"/>
          </a:xfrm>
        </p:spPr>
        <p:txBody>
          <a:bodyPr>
            <a:normAutofit fontScale="90000"/>
          </a:bodyPr>
          <a:lstStyle/>
          <a:p>
            <a:pPr algn="ctr"/>
            <a:r>
              <a:rPr lang="en-US" dirty="0"/>
              <a:t>What got us here is often not sustainable ! </a:t>
            </a:r>
          </a:p>
        </p:txBody>
      </p:sp>
      <p:sp>
        <p:nvSpPr>
          <p:cNvPr id="6" name="Text Placeholder 5">
            <a:extLst>
              <a:ext uri="{FF2B5EF4-FFF2-40B4-BE49-F238E27FC236}">
                <a16:creationId xmlns:a16="http://schemas.microsoft.com/office/drawing/2014/main" id="{92932DEB-E382-76DE-32EC-D9D8BAE2E794}"/>
              </a:ext>
            </a:extLst>
          </p:cNvPr>
          <p:cNvSpPr>
            <a:spLocks noGrp="1"/>
          </p:cNvSpPr>
          <p:nvPr>
            <p:ph type="body" idx="1"/>
          </p:nvPr>
        </p:nvSpPr>
        <p:spPr>
          <a:xfrm>
            <a:off x="102702" y="1317625"/>
            <a:ext cx="8229600" cy="4525963"/>
          </a:xfrm>
        </p:spPr>
        <p:txBody>
          <a:bodyPr>
            <a:normAutofit/>
          </a:bodyPr>
          <a:lstStyle/>
          <a:p>
            <a:pPr marL="114300" indent="0">
              <a:buNone/>
            </a:pPr>
            <a:r>
              <a:rPr lang="en-US" sz="2800" u="sng" dirty="0"/>
              <a:t>Tools</a:t>
            </a:r>
            <a:r>
              <a:rPr lang="en-US" u="sng" dirty="0"/>
              <a:t> </a:t>
            </a:r>
            <a:r>
              <a:rPr lang="en-US" sz="2000" u="sng" dirty="0"/>
              <a:t>of our Youth</a:t>
            </a:r>
          </a:p>
          <a:p>
            <a:pPr marL="114300" indent="0">
              <a:buNone/>
            </a:pPr>
            <a:endParaRPr lang="en-US" u="sng" dirty="0"/>
          </a:p>
        </p:txBody>
      </p:sp>
      <p:sp>
        <p:nvSpPr>
          <p:cNvPr id="3" name="Content Placeholder 2">
            <a:extLst>
              <a:ext uri="{FF2B5EF4-FFF2-40B4-BE49-F238E27FC236}">
                <a16:creationId xmlns:a16="http://schemas.microsoft.com/office/drawing/2014/main" id="{A104EBE7-70C1-0D22-3271-9765F10A365B}"/>
              </a:ext>
            </a:extLst>
          </p:cNvPr>
          <p:cNvSpPr>
            <a:spLocks noGrp="1"/>
          </p:cNvSpPr>
          <p:nvPr>
            <p:ph sz="half" idx="4294967295"/>
          </p:nvPr>
        </p:nvSpPr>
        <p:spPr>
          <a:xfrm>
            <a:off x="0" y="2212975"/>
            <a:ext cx="3886200" cy="3633788"/>
          </a:xfrm>
        </p:spPr>
        <p:txBody>
          <a:bodyPr>
            <a:normAutofit fontScale="62500" lnSpcReduction="20000"/>
          </a:bodyPr>
          <a:lstStyle/>
          <a:p>
            <a:r>
              <a:rPr lang="en-US" dirty="0"/>
              <a:t>Independence</a:t>
            </a:r>
          </a:p>
          <a:p>
            <a:endParaRPr lang="en-US" dirty="0"/>
          </a:p>
          <a:p>
            <a:r>
              <a:rPr lang="en-US" dirty="0"/>
              <a:t>Stoicism </a:t>
            </a:r>
          </a:p>
          <a:p>
            <a:endParaRPr lang="en-US" dirty="0"/>
          </a:p>
          <a:p>
            <a:r>
              <a:rPr lang="en-US" dirty="0"/>
              <a:t>Striving / competition </a:t>
            </a:r>
          </a:p>
          <a:p>
            <a:endParaRPr lang="en-US" dirty="0"/>
          </a:p>
          <a:p>
            <a:r>
              <a:rPr lang="en-US" dirty="0"/>
              <a:t>Future oriented / ladder climbing</a:t>
            </a:r>
          </a:p>
          <a:p>
            <a:endParaRPr lang="en-US" dirty="0"/>
          </a:p>
          <a:p>
            <a:r>
              <a:rPr lang="en-US" dirty="0"/>
              <a:t>Depersonalization in certain clinical settings </a:t>
            </a:r>
          </a:p>
        </p:txBody>
      </p:sp>
      <p:sp>
        <p:nvSpPr>
          <p:cNvPr id="7" name="Text Placeholder 6">
            <a:extLst>
              <a:ext uri="{FF2B5EF4-FFF2-40B4-BE49-F238E27FC236}">
                <a16:creationId xmlns:a16="http://schemas.microsoft.com/office/drawing/2014/main" id="{A4442EB3-9E98-C656-6068-6E59A7D6C8BF}"/>
              </a:ext>
            </a:extLst>
          </p:cNvPr>
          <p:cNvSpPr>
            <a:spLocks noGrp="1"/>
          </p:cNvSpPr>
          <p:nvPr>
            <p:ph type="body" sz="quarter" idx="4294967295"/>
          </p:nvPr>
        </p:nvSpPr>
        <p:spPr>
          <a:xfrm>
            <a:off x="4850364" y="1391915"/>
            <a:ext cx="3887787" cy="617538"/>
          </a:xfrm>
        </p:spPr>
        <p:txBody>
          <a:bodyPr>
            <a:normAutofit fontScale="62500" lnSpcReduction="20000"/>
          </a:bodyPr>
          <a:lstStyle/>
          <a:p>
            <a:pPr marL="25400" indent="0">
              <a:buNone/>
            </a:pPr>
            <a:r>
              <a:rPr lang="en-US" sz="4000" u="sng" dirty="0"/>
              <a:t>Burdens</a:t>
            </a:r>
            <a:r>
              <a:rPr lang="en-US" u="sng" dirty="0"/>
              <a:t> of our lives and careers </a:t>
            </a:r>
          </a:p>
        </p:txBody>
      </p:sp>
      <p:sp>
        <p:nvSpPr>
          <p:cNvPr id="5" name="Content Placeholder 4">
            <a:extLst>
              <a:ext uri="{FF2B5EF4-FFF2-40B4-BE49-F238E27FC236}">
                <a16:creationId xmlns:a16="http://schemas.microsoft.com/office/drawing/2014/main" id="{515D7A1D-ED4C-EB61-CCEC-2623CC948BAC}"/>
              </a:ext>
            </a:extLst>
          </p:cNvPr>
          <p:cNvSpPr>
            <a:spLocks noGrp="1"/>
          </p:cNvSpPr>
          <p:nvPr>
            <p:ph sz="quarter" idx="4294967295"/>
          </p:nvPr>
        </p:nvSpPr>
        <p:spPr>
          <a:xfrm>
            <a:off x="5102225" y="2109607"/>
            <a:ext cx="4041775" cy="3951288"/>
          </a:xfrm>
        </p:spPr>
        <p:txBody>
          <a:bodyPr>
            <a:normAutofit/>
          </a:bodyPr>
          <a:lstStyle/>
          <a:p>
            <a:r>
              <a:rPr lang="en-US" sz="2000" dirty="0"/>
              <a:t>Isolation</a:t>
            </a:r>
          </a:p>
          <a:p>
            <a:pPr marL="25400" indent="0">
              <a:buNone/>
            </a:pPr>
            <a:endParaRPr lang="en-US" sz="2000" dirty="0"/>
          </a:p>
          <a:p>
            <a:r>
              <a:rPr lang="en-US" sz="2000" dirty="0"/>
              <a:t>Martyr mentality / resentment</a:t>
            </a:r>
          </a:p>
          <a:p>
            <a:endParaRPr lang="en-US" sz="2000" dirty="0"/>
          </a:p>
          <a:p>
            <a:r>
              <a:rPr lang="en-US" sz="2000" dirty="0"/>
              <a:t>Lack of satisfaction / joy for others</a:t>
            </a:r>
          </a:p>
          <a:p>
            <a:r>
              <a:rPr lang="en-US" sz="2000" dirty="0"/>
              <a:t>Inability to live in the present and have peace in the moment</a:t>
            </a:r>
          </a:p>
          <a:p>
            <a:r>
              <a:rPr lang="en-US" sz="2000" dirty="0"/>
              <a:t>Depersonalization of other parts of your life </a:t>
            </a:r>
          </a:p>
        </p:txBody>
      </p:sp>
      <p:sp>
        <p:nvSpPr>
          <p:cNvPr id="8" name="Striped Right Arrow 7">
            <a:extLst>
              <a:ext uri="{FF2B5EF4-FFF2-40B4-BE49-F238E27FC236}">
                <a16:creationId xmlns:a16="http://schemas.microsoft.com/office/drawing/2014/main" id="{87612413-B277-09B9-9857-1EC77E8D4C7E}"/>
              </a:ext>
            </a:extLst>
          </p:cNvPr>
          <p:cNvSpPr/>
          <p:nvPr/>
        </p:nvSpPr>
        <p:spPr>
          <a:xfrm>
            <a:off x="3864305" y="2325844"/>
            <a:ext cx="684501" cy="33429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Striped Right Arrow 9">
            <a:extLst>
              <a:ext uri="{FF2B5EF4-FFF2-40B4-BE49-F238E27FC236}">
                <a16:creationId xmlns:a16="http://schemas.microsoft.com/office/drawing/2014/main" id="{C5F885C8-B1C0-86DB-ED5E-3352B05DDFC6}"/>
              </a:ext>
            </a:extLst>
          </p:cNvPr>
          <p:cNvSpPr/>
          <p:nvPr/>
        </p:nvSpPr>
        <p:spPr>
          <a:xfrm>
            <a:off x="3864304" y="3483757"/>
            <a:ext cx="684501" cy="33429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triped Right Arrow 10">
            <a:extLst>
              <a:ext uri="{FF2B5EF4-FFF2-40B4-BE49-F238E27FC236}">
                <a16:creationId xmlns:a16="http://schemas.microsoft.com/office/drawing/2014/main" id="{E2147F95-E67A-AB2B-C1EA-C8403FC4C738}"/>
              </a:ext>
            </a:extLst>
          </p:cNvPr>
          <p:cNvSpPr/>
          <p:nvPr/>
        </p:nvSpPr>
        <p:spPr>
          <a:xfrm>
            <a:off x="3864303" y="4641670"/>
            <a:ext cx="684501" cy="33429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1782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nodeType="withEffect">
                                  <p:stCondLst>
                                    <p:cond delay="200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par>
                                <p:cTn id="32" presetID="5" presetClass="entr" presetSubtype="10" fill="hold" nodeType="withEffect">
                                  <p:stCondLst>
                                    <p:cond delay="200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heckerboard(across)">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heckerboard(across)">
                                      <p:cBhvr>
                                        <p:cTn id="45" dur="500"/>
                                        <p:tgtEl>
                                          <p:spTgt spid="3">
                                            <p:txEl>
                                              <p:pRg st="8" end="8"/>
                                            </p:txEl>
                                          </p:spTgt>
                                        </p:tgtEl>
                                      </p:cBhvr>
                                    </p:animEffect>
                                  </p:childTnLst>
                                </p:cTn>
                              </p:par>
                              <p:par>
                                <p:cTn id="46" presetID="5" presetClass="entr" presetSubtype="10" fill="hold" nodeType="withEffect">
                                  <p:stCondLst>
                                    <p:cond delay="200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checkerboard(across)">
                                      <p:cBhvr>
                                        <p:cTn id="4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237-AC3C-3FF8-F56A-A40C21D02DE8}"/>
              </a:ext>
            </a:extLst>
          </p:cNvPr>
          <p:cNvSpPr>
            <a:spLocks noGrp="1"/>
          </p:cNvSpPr>
          <p:nvPr>
            <p:ph type="title"/>
          </p:nvPr>
        </p:nvSpPr>
        <p:spPr>
          <a:xfrm>
            <a:off x="246686" y="325711"/>
            <a:ext cx="7886700" cy="994172"/>
          </a:xfrm>
        </p:spPr>
        <p:txBody>
          <a:bodyPr>
            <a:normAutofit fontScale="90000"/>
          </a:bodyPr>
          <a:lstStyle/>
          <a:p>
            <a:pPr algn="ctr"/>
            <a:r>
              <a:rPr lang="en-US" dirty="0"/>
              <a:t>Does this job and the trauma associated with it affect US? healthcare providers?</a:t>
            </a:r>
          </a:p>
        </p:txBody>
      </p:sp>
      <p:sp>
        <p:nvSpPr>
          <p:cNvPr id="5" name="Content Placeholder 4">
            <a:extLst>
              <a:ext uri="{FF2B5EF4-FFF2-40B4-BE49-F238E27FC236}">
                <a16:creationId xmlns:a16="http://schemas.microsoft.com/office/drawing/2014/main" id="{C6BD8F99-A6CE-9BD9-E281-FC225F1CA63F}"/>
              </a:ext>
            </a:extLst>
          </p:cNvPr>
          <p:cNvSpPr>
            <a:spLocks noGrp="1"/>
          </p:cNvSpPr>
          <p:nvPr>
            <p:ph idx="1"/>
          </p:nvPr>
        </p:nvSpPr>
        <p:spPr>
          <a:xfrm>
            <a:off x="0" y="1167038"/>
            <a:ext cx="7886700" cy="3263504"/>
          </a:xfrm>
        </p:spPr>
        <p:txBody>
          <a:bodyPr/>
          <a:lstStyle/>
          <a:p>
            <a:endParaRPr lang="en-US" dirty="0"/>
          </a:p>
          <a:p>
            <a:r>
              <a:rPr lang="en-US" dirty="0"/>
              <a:t>It is clear, that being a healthcare provider in the US has significant impact on the wellbeing of the healthcare providers and those close to them.  </a:t>
            </a:r>
          </a:p>
        </p:txBody>
      </p:sp>
    </p:spTree>
    <p:extLst>
      <p:ext uri="{BB962C8B-B14F-4D97-AF65-F5344CB8AC3E}">
        <p14:creationId xmlns:p14="http://schemas.microsoft.com/office/powerpoint/2010/main" val="4163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4A95-DCB2-7483-5D58-FA620A303791}"/>
              </a:ext>
            </a:extLst>
          </p:cNvPr>
          <p:cNvSpPr>
            <a:spLocks noGrp="1"/>
          </p:cNvSpPr>
          <p:nvPr>
            <p:ph type="title"/>
          </p:nvPr>
        </p:nvSpPr>
        <p:spPr/>
        <p:txBody>
          <a:bodyPr/>
          <a:lstStyle/>
          <a:p>
            <a:r>
              <a:rPr lang="en-US" dirty="0"/>
              <a:t>TRUTHS</a:t>
            </a:r>
          </a:p>
        </p:txBody>
      </p:sp>
      <p:sp>
        <p:nvSpPr>
          <p:cNvPr id="3" name="Content Placeholder 2">
            <a:extLst>
              <a:ext uri="{FF2B5EF4-FFF2-40B4-BE49-F238E27FC236}">
                <a16:creationId xmlns:a16="http://schemas.microsoft.com/office/drawing/2014/main" id="{05024446-1E41-BF00-B6CF-E7591CE5BA4E}"/>
              </a:ext>
            </a:extLst>
          </p:cNvPr>
          <p:cNvSpPr>
            <a:spLocks noGrp="1"/>
          </p:cNvSpPr>
          <p:nvPr>
            <p:ph idx="1"/>
          </p:nvPr>
        </p:nvSpPr>
        <p:spPr/>
        <p:txBody>
          <a:bodyPr>
            <a:normAutofit fontScale="92500"/>
          </a:bodyPr>
          <a:lstStyle/>
          <a:p>
            <a:r>
              <a:rPr lang="en-US" b="1" u="sng" dirty="0"/>
              <a:t>SYSTEMICALLY</a:t>
            </a:r>
            <a:r>
              <a:rPr lang="en-US" dirty="0"/>
              <a:t> We must do better at supporting ourselves and our colleagues in healthcare.</a:t>
            </a:r>
          </a:p>
          <a:p>
            <a:endParaRPr lang="en-US" dirty="0"/>
          </a:p>
          <a:p>
            <a:pPr lvl="1"/>
            <a:r>
              <a:rPr lang="en-US" dirty="0"/>
              <a:t>There is reason that </a:t>
            </a:r>
            <a:r>
              <a:rPr lang="en-US" dirty="0">
                <a:solidFill>
                  <a:srgbClr val="C00000"/>
                </a:solidFill>
              </a:rPr>
              <a:t>20% </a:t>
            </a:r>
            <a:r>
              <a:rPr lang="en-US" dirty="0"/>
              <a:t>of the healthcare workforce left healthcare all together, during the pandemic.  </a:t>
            </a:r>
          </a:p>
          <a:p>
            <a:pPr lvl="1"/>
            <a:endParaRPr lang="en-US" dirty="0"/>
          </a:p>
          <a:p>
            <a:pPr lvl="1"/>
            <a:r>
              <a:rPr lang="en-US" dirty="0"/>
              <a:t>There is a reason that the average female Emergency Medicine trained physician leaves the practice of EM by the age of </a:t>
            </a:r>
            <a:r>
              <a:rPr lang="en-US" dirty="0">
                <a:solidFill>
                  <a:srgbClr val="C00000"/>
                </a:solidFill>
              </a:rPr>
              <a:t>45</a:t>
            </a:r>
            <a:r>
              <a:rPr lang="en-US" dirty="0"/>
              <a:t>.  (SAEM 2023) </a:t>
            </a:r>
          </a:p>
        </p:txBody>
      </p:sp>
    </p:spTree>
    <p:extLst>
      <p:ext uri="{BB962C8B-B14F-4D97-AF65-F5344CB8AC3E}">
        <p14:creationId xmlns:p14="http://schemas.microsoft.com/office/powerpoint/2010/main" val="109619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08BE-25D9-3481-8241-C295042A74D7}"/>
              </a:ext>
            </a:extLst>
          </p:cNvPr>
          <p:cNvSpPr>
            <a:spLocks noGrp="1"/>
          </p:cNvSpPr>
          <p:nvPr>
            <p:ph type="title"/>
          </p:nvPr>
        </p:nvSpPr>
        <p:spPr/>
        <p:txBody>
          <a:bodyPr/>
          <a:lstStyle/>
          <a:p>
            <a:r>
              <a:rPr lang="en-US" dirty="0"/>
              <a:t>Burnout:</a:t>
            </a:r>
          </a:p>
        </p:txBody>
      </p:sp>
      <p:sp>
        <p:nvSpPr>
          <p:cNvPr id="3" name="Content Placeholder 2">
            <a:extLst>
              <a:ext uri="{FF2B5EF4-FFF2-40B4-BE49-F238E27FC236}">
                <a16:creationId xmlns:a16="http://schemas.microsoft.com/office/drawing/2014/main" id="{84D41537-86E0-7EFB-0528-D9BA0CC8BC4D}"/>
              </a:ext>
            </a:extLst>
          </p:cNvPr>
          <p:cNvSpPr>
            <a:spLocks noGrp="1"/>
          </p:cNvSpPr>
          <p:nvPr>
            <p:ph idx="1"/>
          </p:nvPr>
        </p:nvSpPr>
        <p:spPr/>
        <p:txBody>
          <a:bodyPr/>
          <a:lstStyle/>
          <a:p>
            <a:r>
              <a:rPr lang="en-US" dirty="0"/>
              <a:t>National Survey published in Yahoo Money – Oct. 2022 “13 stressful Jobs that Lead to Burnout” </a:t>
            </a:r>
          </a:p>
          <a:p>
            <a:endParaRPr lang="en-US" dirty="0"/>
          </a:p>
          <a:p>
            <a:r>
              <a:rPr lang="en-US" dirty="0"/>
              <a:t>3 of the top 6 are in healthcare</a:t>
            </a:r>
          </a:p>
          <a:p>
            <a:pPr lvl="1"/>
            <a:r>
              <a:rPr lang="en-US" dirty="0"/>
              <a:t>Nurses</a:t>
            </a:r>
          </a:p>
          <a:p>
            <a:pPr lvl="1"/>
            <a:r>
              <a:rPr lang="en-US" dirty="0"/>
              <a:t>EMT</a:t>
            </a:r>
          </a:p>
          <a:p>
            <a:pPr lvl="1"/>
            <a:r>
              <a:rPr lang="en-US" dirty="0"/>
              <a:t>Physicians </a:t>
            </a:r>
          </a:p>
        </p:txBody>
      </p:sp>
      <p:pic>
        <p:nvPicPr>
          <p:cNvPr id="11266" name="Picture 2" descr="Woman Surgeon Looking Sadness Fatigue After Surgery Copyspace Stress  Depression Guilt Unhappy Problem Worker Medicine Healthcare Emotions Stock  Photo - Download Image Now - iStock">
            <a:extLst>
              <a:ext uri="{FF2B5EF4-FFF2-40B4-BE49-F238E27FC236}">
                <a16:creationId xmlns:a16="http://schemas.microsoft.com/office/drawing/2014/main" id="{83A14EE6-E0E4-E29F-404F-9E0E277D3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413470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04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270D-D255-8041-32DE-6D6D2374DD19}"/>
              </a:ext>
            </a:extLst>
          </p:cNvPr>
          <p:cNvSpPr>
            <a:spLocks noGrp="1"/>
          </p:cNvSpPr>
          <p:nvPr>
            <p:ph type="title"/>
          </p:nvPr>
        </p:nvSpPr>
        <p:spPr/>
        <p:txBody>
          <a:bodyPr/>
          <a:lstStyle/>
          <a:p>
            <a:r>
              <a:rPr lang="en-US" dirty="0"/>
              <a:t>Depression and Anxiety </a:t>
            </a:r>
          </a:p>
        </p:txBody>
      </p:sp>
      <p:sp>
        <p:nvSpPr>
          <p:cNvPr id="3" name="Content Placeholder 2">
            <a:extLst>
              <a:ext uri="{FF2B5EF4-FFF2-40B4-BE49-F238E27FC236}">
                <a16:creationId xmlns:a16="http://schemas.microsoft.com/office/drawing/2014/main" id="{78A66D37-A57B-D34B-5764-1454BB55ADEA}"/>
              </a:ext>
            </a:extLst>
          </p:cNvPr>
          <p:cNvSpPr>
            <a:spLocks noGrp="1"/>
          </p:cNvSpPr>
          <p:nvPr>
            <p:ph idx="1"/>
          </p:nvPr>
        </p:nvSpPr>
        <p:spPr/>
        <p:txBody>
          <a:bodyPr>
            <a:normAutofit fontScale="92500" lnSpcReduction="20000"/>
          </a:bodyPr>
          <a:lstStyle/>
          <a:p>
            <a:r>
              <a:rPr lang="en-US" dirty="0"/>
              <a:t>Jobs most at risk for depression:</a:t>
            </a:r>
          </a:p>
          <a:p>
            <a:endParaRPr lang="en-US" dirty="0"/>
          </a:p>
          <a:p>
            <a:pPr lvl="1"/>
            <a:r>
              <a:rPr lang="en-US" dirty="0" err="1"/>
              <a:t>Health.com</a:t>
            </a:r>
            <a:r>
              <a:rPr lang="en-US" dirty="0"/>
              <a:t> (2011) – Health Care workers #4 </a:t>
            </a:r>
          </a:p>
          <a:p>
            <a:pPr lvl="1"/>
            <a:endParaRPr lang="en-US" dirty="0"/>
          </a:p>
          <a:p>
            <a:pPr lvl="1"/>
            <a:r>
              <a:rPr lang="en-US" dirty="0"/>
              <a:t>Business Insider: Doctors,  Nurses and EMT in the top 6 (2019)</a:t>
            </a:r>
          </a:p>
          <a:p>
            <a:pPr lvl="1"/>
            <a:endParaRPr lang="en-US" dirty="0"/>
          </a:p>
          <a:p>
            <a:pPr lvl="1"/>
            <a:r>
              <a:rPr lang="en-US" dirty="0"/>
              <a:t>National Alliance on Mental Illness (2020) – Medical field #2</a:t>
            </a:r>
          </a:p>
          <a:p>
            <a:pPr lvl="1"/>
            <a:endParaRPr lang="en-US" dirty="0"/>
          </a:p>
          <a:p>
            <a:pPr lvl="1"/>
            <a:endParaRPr lang="en-US" dirty="0"/>
          </a:p>
          <a:p>
            <a:pPr lvl="1"/>
            <a:r>
              <a:rPr lang="en-US" dirty="0"/>
              <a:t>Of Note:  These were all </a:t>
            </a:r>
            <a:r>
              <a:rPr lang="en-US" dirty="0">
                <a:solidFill>
                  <a:srgbClr val="C00000"/>
                </a:solidFill>
              </a:rPr>
              <a:t>before the Pandemic</a:t>
            </a:r>
            <a:r>
              <a:rPr lang="en-US" dirty="0"/>
              <a:t>!</a:t>
            </a:r>
          </a:p>
        </p:txBody>
      </p:sp>
      <p:pic>
        <p:nvPicPr>
          <p:cNvPr id="12290" name="Picture 2" descr="Tired Doctors Are Less Likely To Prescribe Painkillers, Says New Study">
            <a:extLst>
              <a:ext uri="{FF2B5EF4-FFF2-40B4-BE49-F238E27FC236}">
                <a16:creationId xmlns:a16="http://schemas.microsoft.com/office/drawing/2014/main" id="{950BEE37-3965-3289-D85F-A47A8348C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157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1094-0371-7DEC-F32B-2C79FD5777F1}"/>
              </a:ext>
            </a:extLst>
          </p:cNvPr>
          <p:cNvSpPr>
            <a:spLocks noGrp="1"/>
          </p:cNvSpPr>
          <p:nvPr>
            <p:ph type="title"/>
          </p:nvPr>
        </p:nvSpPr>
        <p:spPr/>
        <p:txBody>
          <a:bodyPr/>
          <a:lstStyle/>
          <a:p>
            <a:r>
              <a:rPr lang="en-US" dirty="0"/>
              <a:t>Problematic Alcohol Use </a:t>
            </a:r>
          </a:p>
        </p:txBody>
      </p:sp>
      <p:sp>
        <p:nvSpPr>
          <p:cNvPr id="3" name="Content Placeholder 2">
            <a:extLst>
              <a:ext uri="{FF2B5EF4-FFF2-40B4-BE49-F238E27FC236}">
                <a16:creationId xmlns:a16="http://schemas.microsoft.com/office/drawing/2014/main" id="{847F2278-419B-B6B3-2574-44EA8692238E}"/>
              </a:ext>
            </a:extLst>
          </p:cNvPr>
          <p:cNvSpPr>
            <a:spLocks noGrp="1"/>
          </p:cNvSpPr>
          <p:nvPr>
            <p:ph sz="half" idx="1"/>
          </p:nvPr>
        </p:nvSpPr>
        <p:spPr/>
        <p:txBody>
          <a:bodyPr/>
          <a:lstStyle/>
          <a:p>
            <a:r>
              <a:rPr lang="en-US" dirty="0"/>
              <a:t>JAMA 2022</a:t>
            </a:r>
          </a:p>
          <a:p>
            <a:endParaRPr lang="en-US" dirty="0"/>
          </a:p>
          <a:p>
            <a:r>
              <a:rPr lang="en-US" dirty="0"/>
              <a:t>From 2006-2020 a rise in problematic alcohol use in physicians from 16% to 27% of physicians   (trend of Male &gt; Female)</a:t>
            </a:r>
          </a:p>
        </p:txBody>
      </p:sp>
      <p:sp>
        <p:nvSpPr>
          <p:cNvPr id="4" name="Content Placeholder 3">
            <a:extLst>
              <a:ext uri="{FF2B5EF4-FFF2-40B4-BE49-F238E27FC236}">
                <a16:creationId xmlns:a16="http://schemas.microsoft.com/office/drawing/2014/main" id="{E8E08F6D-BF67-3FDB-A3C8-2CD5573519C5}"/>
              </a:ext>
            </a:extLst>
          </p:cNvPr>
          <p:cNvSpPr>
            <a:spLocks noGrp="1"/>
          </p:cNvSpPr>
          <p:nvPr>
            <p:ph sz="half" idx="2"/>
          </p:nvPr>
        </p:nvSpPr>
        <p:spPr>
          <a:xfrm>
            <a:off x="5182961" y="1322615"/>
            <a:ext cx="3886200" cy="4167358"/>
          </a:xfrm>
        </p:spPr>
        <p:txBody>
          <a:bodyPr/>
          <a:lstStyle/>
          <a:p>
            <a:pPr marL="0" indent="0">
              <a:buNone/>
            </a:pPr>
            <a:endParaRPr lang="en-US" dirty="0"/>
          </a:p>
        </p:txBody>
      </p:sp>
      <p:pic>
        <p:nvPicPr>
          <p:cNvPr id="5122" name="Picture 2">
            <a:extLst>
              <a:ext uri="{FF2B5EF4-FFF2-40B4-BE49-F238E27FC236}">
                <a16:creationId xmlns:a16="http://schemas.microsoft.com/office/drawing/2014/main" id="{CE1192D3-F17B-EC11-CFED-BF0A61305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58348"/>
            <a:ext cx="1464672" cy="10996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rinking Memes">
            <a:extLst>
              <a:ext uri="{FF2B5EF4-FFF2-40B4-BE49-F238E27FC236}">
                <a16:creationId xmlns:a16="http://schemas.microsoft.com/office/drawing/2014/main" id="{4ECAF713-0859-0FEC-FE3F-5E2997BA9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15" y="1600201"/>
            <a:ext cx="3741550" cy="372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15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B7EB-4B69-C4AF-1DFF-3B334150D5CC}"/>
              </a:ext>
            </a:extLst>
          </p:cNvPr>
          <p:cNvSpPr>
            <a:spLocks noGrp="1"/>
          </p:cNvSpPr>
          <p:nvPr>
            <p:ph type="title"/>
          </p:nvPr>
        </p:nvSpPr>
        <p:spPr/>
        <p:txBody>
          <a:bodyPr/>
          <a:lstStyle/>
          <a:p>
            <a:r>
              <a:rPr lang="en-US" dirty="0"/>
              <a:t>Divorce </a:t>
            </a:r>
          </a:p>
        </p:txBody>
      </p:sp>
      <p:sp>
        <p:nvSpPr>
          <p:cNvPr id="3" name="Content Placeholder 2">
            <a:extLst>
              <a:ext uri="{FF2B5EF4-FFF2-40B4-BE49-F238E27FC236}">
                <a16:creationId xmlns:a16="http://schemas.microsoft.com/office/drawing/2014/main" id="{8FDBC044-7BCD-5103-254B-B462416F3262}"/>
              </a:ext>
            </a:extLst>
          </p:cNvPr>
          <p:cNvSpPr>
            <a:spLocks noGrp="1"/>
          </p:cNvSpPr>
          <p:nvPr>
            <p:ph idx="1"/>
          </p:nvPr>
        </p:nvSpPr>
        <p:spPr>
          <a:xfrm>
            <a:off x="457200" y="1300774"/>
            <a:ext cx="7886700" cy="3263504"/>
          </a:xfrm>
        </p:spPr>
        <p:txBody>
          <a:bodyPr>
            <a:normAutofit fontScale="92500" lnSpcReduction="10000"/>
          </a:bodyPr>
          <a:lstStyle/>
          <a:p>
            <a:r>
              <a:rPr lang="en-US" dirty="0" err="1"/>
              <a:t>Divorce.com</a:t>
            </a:r>
            <a:r>
              <a:rPr lang="en-US" dirty="0"/>
              <a:t> – April 2023</a:t>
            </a:r>
          </a:p>
          <a:p>
            <a:r>
              <a:rPr lang="en-US" dirty="0"/>
              <a:t>10 Professions with the Highest Divorce Rate</a:t>
            </a:r>
          </a:p>
          <a:p>
            <a:pPr lvl="1"/>
            <a:r>
              <a:rPr lang="en-US" dirty="0"/>
              <a:t>#4 Medical and Healthcare Workers </a:t>
            </a:r>
          </a:p>
          <a:p>
            <a:pPr lvl="1"/>
            <a:endParaRPr lang="en-US" dirty="0"/>
          </a:p>
          <a:p>
            <a:pPr lvl="1"/>
            <a:r>
              <a:rPr lang="en-US" dirty="0"/>
              <a:t>Right behind Bartenders and Exotic Dancers</a:t>
            </a:r>
          </a:p>
          <a:p>
            <a:pPr lvl="1"/>
            <a:r>
              <a:rPr lang="en-US" dirty="0"/>
              <a:t>Right in front of Flight Attendants, Massage Therapists and Casino Workers</a:t>
            </a:r>
          </a:p>
        </p:txBody>
      </p:sp>
      <p:pic>
        <p:nvPicPr>
          <p:cNvPr id="13314" name="Picture 2" descr="DiCaprio Welcome to the Club Meme -">
            <a:extLst>
              <a:ext uri="{FF2B5EF4-FFF2-40B4-BE49-F238E27FC236}">
                <a16:creationId xmlns:a16="http://schemas.microsoft.com/office/drawing/2014/main" id="{EA1C9E60-D4EF-6009-BAF3-E9E5C8A3B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94" y="4548219"/>
            <a:ext cx="3470982" cy="230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C5CD-72CA-54B7-8C1B-EF92489CC8FE}"/>
              </a:ext>
            </a:extLst>
          </p:cNvPr>
          <p:cNvSpPr>
            <a:spLocks noGrp="1"/>
          </p:cNvSpPr>
          <p:nvPr>
            <p:ph type="title"/>
          </p:nvPr>
        </p:nvSpPr>
        <p:spPr>
          <a:xfrm>
            <a:off x="457200" y="0"/>
            <a:ext cx="8229600" cy="1143000"/>
          </a:xfrm>
        </p:spPr>
        <p:txBody>
          <a:bodyPr>
            <a:normAutofit fontScale="90000"/>
          </a:bodyPr>
          <a:lstStyle/>
          <a:p>
            <a:pPr algn="ctr"/>
            <a:r>
              <a:rPr lang="en-US" dirty="0"/>
              <a:t>Suicidal Ideation and Suicide – our students</a:t>
            </a:r>
          </a:p>
        </p:txBody>
      </p:sp>
      <p:sp>
        <p:nvSpPr>
          <p:cNvPr id="3" name="Content Placeholder 2">
            <a:extLst>
              <a:ext uri="{FF2B5EF4-FFF2-40B4-BE49-F238E27FC236}">
                <a16:creationId xmlns:a16="http://schemas.microsoft.com/office/drawing/2014/main" id="{97B1EF37-2E21-B618-7357-97B06674F8C2}"/>
              </a:ext>
            </a:extLst>
          </p:cNvPr>
          <p:cNvSpPr>
            <a:spLocks noGrp="1"/>
          </p:cNvSpPr>
          <p:nvPr>
            <p:ph idx="1"/>
          </p:nvPr>
        </p:nvSpPr>
        <p:spPr/>
        <p:txBody>
          <a:bodyPr/>
          <a:lstStyle/>
          <a:p>
            <a:r>
              <a:rPr lang="en-US" dirty="0"/>
              <a:t>US Medical Students are 3x more likely than their peers to die by suicide (Academic Medicine, 2009)</a:t>
            </a:r>
          </a:p>
          <a:p>
            <a:endParaRPr lang="en-US" dirty="0"/>
          </a:p>
          <a:p>
            <a:r>
              <a:rPr lang="en-US" dirty="0"/>
              <a:t>10% of US med students surveyed, reported suicidal thoughts in the past 2 weeks (AAMC survey 2020) </a:t>
            </a:r>
          </a:p>
          <a:p>
            <a:endParaRPr lang="en-US" dirty="0"/>
          </a:p>
        </p:txBody>
      </p:sp>
      <p:pic>
        <p:nvPicPr>
          <p:cNvPr id="17410" name="Picture 2" descr="Programs and Tracks — School of Medicine University of Louisville">
            <a:extLst>
              <a:ext uri="{FF2B5EF4-FFF2-40B4-BE49-F238E27FC236}">
                <a16:creationId xmlns:a16="http://schemas.microsoft.com/office/drawing/2014/main" id="{0206507F-4F54-6184-B840-7B5F3B4CD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461" y="5124268"/>
            <a:ext cx="2327077" cy="17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5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0B33-6817-756F-6D2E-43C55B981CC8}"/>
              </a:ext>
            </a:extLst>
          </p:cNvPr>
          <p:cNvSpPr>
            <a:spLocks noGrp="1"/>
          </p:cNvSpPr>
          <p:nvPr>
            <p:ph type="title"/>
          </p:nvPr>
        </p:nvSpPr>
        <p:spPr/>
        <p:txBody>
          <a:bodyPr/>
          <a:lstStyle/>
          <a:p>
            <a:r>
              <a:rPr lang="en-US" dirty="0"/>
              <a:t>Our Doctors in Training</a:t>
            </a:r>
          </a:p>
        </p:txBody>
      </p:sp>
      <p:sp>
        <p:nvSpPr>
          <p:cNvPr id="3" name="Content Placeholder 2">
            <a:extLst>
              <a:ext uri="{FF2B5EF4-FFF2-40B4-BE49-F238E27FC236}">
                <a16:creationId xmlns:a16="http://schemas.microsoft.com/office/drawing/2014/main" id="{0D2251BF-F026-FA93-9BC5-242770BFEA20}"/>
              </a:ext>
            </a:extLst>
          </p:cNvPr>
          <p:cNvSpPr>
            <a:spLocks noGrp="1"/>
          </p:cNvSpPr>
          <p:nvPr>
            <p:ph idx="1"/>
          </p:nvPr>
        </p:nvSpPr>
        <p:spPr/>
        <p:txBody>
          <a:bodyPr>
            <a:normAutofit fontScale="85000" lnSpcReduction="20000"/>
          </a:bodyPr>
          <a:lstStyle/>
          <a:p>
            <a:r>
              <a:rPr lang="en-US" dirty="0"/>
              <a:t>ACGME Data shows that over a 15-year period ending in 2015</a:t>
            </a:r>
          </a:p>
          <a:p>
            <a:pPr lvl="1"/>
            <a:endParaRPr lang="en-US" dirty="0"/>
          </a:p>
          <a:p>
            <a:pPr lvl="1"/>
            <a:r>
              <a:rPr lang="en-US" dirty="0">
                <a:solidFill>
                  <a:srgbClr val="C00000"/>
                </a:solidFill>
              </a:rPr>
              <a:t>Suicide is the leading cause of death in male US medical residents in training </a:t>
            </a:r>
          </a:p>
          <a:p>
            <a:pPr lvl="1"/>
            <a:endParaRPr lang="en-US" dirty="0"/>
          </a:p>
          <a:p>
            <a:pPr lvl="1"/>
            <a:r>
              <a:rPr lang="en-US" dirty="0"/>
              <a:t>Suicide is </a:t>
            </a:r>
            <a:r>
              <a:rPr lang="en-US" dirty="0">
                <a:solidFill>
                  <a:srgbClr val="C00000"/>
                </a:solidFill>
              </a:rPr>
              <a:t>2</a:t>
            </a:r>
            <a:r>
              <a:rPr lang="en-US" baseline="30000" dirty="0">
                <a:solidFill>
                  <a:srgbClr val="C00000"/>
                </a:solidFill>
              </a:rPr>
              <a:t>nd</a:t>
            </a:r>
            <a:r>
              <a:rPr lang="en-US" dirty="0">
                <a:solidFill>
                  <a:srgbClr val="C00000"/>
                </a:solidFill>
              </a:rPr>
              <a:t> only to neoplasm in female medical residents in training </a:t>
            </a:r>
            <a:r>
              <a:rPr lang="en-US" dirty="0"/>
              <a:t>as the cause of death during this same time frame </a:t>
            </a:r>
          </a:p>
          <a:p>
            <a:endParaRPr lang="en-US" dirty="0"/>
          </a:p>
          <a:p>
            <a:r>
              <a:rPr lang="en-US" dirty="0"/>
              <a:t>(This data review only looked at </a:t>
            </a:r>
            <a:r>
              <a:rPr lang="en-US" u="sng" dirty="0"/>
              <a:t>deaths</a:t>
            </a:r>
            <a:r>
              <a:rPr lang="en-US" dirty="0"/>
              <a:t> reported to the ACGME, </a:t>
            </a:r>
            <a:r>
              <a:rPr lang="en-US" u="sng" dirty="0"/>
              <a:t>not suicide attempts, gestures or other markers of wellbeing</a:t>
            </a:r>
            <a:r>
              <a:rPr lang="en-US" dirty="0"/>
              <a:t>) </a:t>
            </a:r>
          </a:p>
        </p:txBody>
      </p:sp>
    </p:spTree>
    <p:extLst>
      <p:ext uri="{BB962C8B-B14F-4D97-AF65-F5344CB8AC3E}">
        <p14:creationId xmlns:p14="http://schemas.microsoft.com/office/powerpoint/2010/main" val="15702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3419-32B3-09BF-1441-447A861291A6}"/>
              </a:ext>
            </a:extLst>
          </p:cNvPr>
          <p:cNvSpPr>
            <a:spLocks noGrp="1"/>
          </p:cNvSpPr>
          <p:nvPr>
            <p:ph type="title"/>
          </p:nvPr>
        </p:nvSpPr>
        <p:spPr/>
        <p:txBody>
          <a:bodyPr/>
          <a:lstStyle/>
          <a:p>
            <a:r>
              <a:rPr lang="en-US" dirty="0"/>
              <a:t>Suicide Risk by Profession</a:t>
            </a:r>
          </a:p>
        </p:txBody>
      </p:sp>
      <p:sp>
        <p:nvSpPr>
          <p:cNvPr id="3" name="Content Placeholder 2">
            <a:extLst>
              <a:ext uri="{FF2B5EF4-FFF2-40B4-BE49-F238E27FC236}">
                <a16:creationId xmlns:a16="http://schemas.microsoft.com/office/drawing/2014/main" id="{747D20BE-8D90-53F3-3FA1-7B5584C8EA60}"/>
              </a:ext>
            </a:extLst>
          </p:cNvPr>
          <p:cNvSpPr>
            <a:spLocks noGrp="1"/>
          </p:cNvSpPr>
          <p:nvPr>
            <p:ph idx="1"/>
          </p:nvPr>
        </p:nvSpPr>
        <p:spPr/>
        <p:txBody>
          <a:bodyPr/>
          <a:lstStyle/>
          <a:p>
            <a:r>
              <a:rPr lang="en-US" dirty="0"/>
              <a:t>National Institute for Occupational Safety and Health (2020-22)</a:t>
            </a:r>
          </a:p>
          <a:p>
            <a:pPr lvl="1"/>
            <a:r>
              <a:rPr lang="en-US" dirty="0"/>
              <a:t>Jobs with Highest Suicide Rates -  </a:t>
            </a:r>
          </a:p>
          <a:p>
            <a:pPr marL="342900" lvl="1" indent="0">
              <a:buNone/>
            </a:pPr>
            <a:endParaRPr lang="en-US" dirty="0"/>
          </a:p>
          <a:p>
            <a:pPr marL="342900" lvl="1" indent="0">
              <a:buNone/>
            </a:pPr>
            <a:r>
              <a:rPr lang="en-US" dirty="0">
                <a:solidFill>
                  <a:srgbClr val="C00000"/>
                </a:solidFill>
              </a:rPr>
              <a:t>Doctors #1 (1.87 x general public risk)</a:t>
            </a:r>
          </a:p>
          <a:p>
            <a:pPr lvl="1"/>
            <a:endParaRPr lang="en-US" dirty="0"/>
          </a:p>
        </p:txBody>
      </p:sp>
      <p:pic>
        <p:nvPicPr>
          <p:cNvPr id="14340" name="Picture 4" descr="Giant Foam Finger 18 Inch- We&amp;#39;re Number 1 Foam Hand for All Occasions - Cheerleading for Sports - Exciting Vibrant Colors use as Celebration Pom Poms- Great for Sports Events Games School Business">
            <a:extLst>
              <a:ext uri="{FF2B5EF4-FFF2-40B4-BE49-F238E27FC236}">
                <a16:creationId xmlns:a16="http://schemas.microsoft.com/office/drawing/2014/main" id="{EF5FB27C-F1CC-B81D-97B7-0EFDDD632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259" y="2587129"/>
            <a:ext cx="1516132" cy="316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95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60C4-0251-B94C-9FAD-0C2818D75A72}"/>
              </a:ext>
            </a:extLst>
          </p:cNvPr>
          <p:cNvSpPr>
            <a:spLocks noGrp="1"/>
          </p:cNvSpPr>
          <p:nvPr>
            <p:ph type="title"/>
          </p:nvPr>
        </p:nvSpPr>
        <p:spPr/>
        <p:txBody>
          <a:bodyPr/>
          <a:lstStyle/>
          <a:p>
            <a:r>
              <a:rPr lang="en-US" dirty="0"/>
              <a:t>Surgeons Specifically </a:t>
            </a:r>
          </a:p>
        </p:txBody>
      </p:sp>
      <p:sp>
        <p:nvSpPr>
          <p:cNvPr id="3" name="Content Placeholder 2">
            <a:extLst>
              <a:ext uri="{FF2B5EF4-FFF2-40B4-BE49-F238E27FC236}">
                <a16:creationId xmlns:a16="http://schemas.microsoft.com/office/drawing/2014/main" id="{D6C5B570-147A-2D24-64E0-07456AFA1B43}"/>
              </a:ext>
            </a:extLst>
          </p:cNvPr>
          <p:cNvSpPr>
            <a:spLocks noGrp="1"/>
          </p:cNvSpPr>
          <p:nvPr>
            <p:ph idx="1"/>
          </p:nvPr>
        </p:nvSpPr>
        <p:spPr/>
        <p:txBody>
          <a:bodyPr>
            <a:normAutofit fontScale="85000" lnSpcReduction="20000"/>
          </a:bodyPr>
          <a:lstStyle/>
          <a:p>
            <a:r>
              <a:rPr lang="en-US" dirty="0">
                <a:solidFill>
                  <a:srgbClr val="231F20"/>
                </a:solidFill>
                <a:effectLst/>
                <a:latin typeface="Times"/>
              </a:rPr>
              <a:t>Arch Surg. 2011;146(1):54-62</a:t>
            </a:r>
          </a:p>
          <a:p>
            <a:endParaRPr lang="en-US" dirty="0"/>
          </a:p>
          <a:p>
            <a:r>
              <a:rPr lang="en-US" dirty="0">
                <a:solidFill>
                  <a:srgbClr val="231F20"/>
                </a:solidFill>
                <a:effectLst/>
                <a:latin typeface="Times"/>
              </a:rPr>
              <a:t>Special Report</a:t>
            </a:r>
          </a:p>
          <a:p>
            <a:pPr marL="0" indent="0">
              <a:buNone/>
            </a:pPr>
            <a:r>
              <a:rPr lang="en-US" dirty="0">
                <a:solidFill>
                  <a:srgbClr val="231F20"/>
                </a:solidFill>
                <a:effectLst/>
                <a:latin typeface="Times"/>
              </a:rPr>
              <a:t>Suicidal Ideation Among American Surgeons</a:t>
            </a:r>
          </a:p>
          <a:p>
            <a:pPr lvl="1"/>
            <a:r>
              <a:rPr lang="en-US" dirty="0">
                <a:solidFill>
                  <a:srgbClr val="231F20"/>
                </a:solidFill>
                <a:effectLst/>
                <a:latin typeface="Times"/>
              </a:rPr>
              <a:t>Among individuals 45 years and older, </a:t>
            </a:r>
            <a:r>
              <a:rPr lang="en-US" dirty="0">
                <a:solidFill>
                  <a:srgbClr val="C00000"/>
                </a:solidFill>
                <a:effectLst/>
                <a:latin typeface="Times"/>
              </a:rPr>
              <a:t>SI was 1.5 to 3.0 times more common among surgeons than the general population </a:t>
            </a:r>
          </a:p>
          <a:p>
            <a:pPr lvl="1"/>
            <a:endParaRPr lang="en-US" dirty="0">
              <a:solidFill>
                <a:srgbClr val="231F20"/>
              </a:solidFill>
              <a:effectLst/>
              <a:latin typeface="Times"/>
            </a:endParaRPr>
          </a:p>
          <a:p>
            <a:pPr lvl="1"/>
            <a:r>
              <a:rPr lang="en-US" dirty="0">
                <a:solidFill>
                  <a:srgbClr val="231F20"/>
                </a:solidFill>
                <a:effectLst/>
                <a:latin typeface="Times"/>
              </a:rPr>
              <a:t>Only </a:t>
            </a:r>
            <a:r>
              <a:rPr lang="en-US" dirty="0">
                <a:solidFill>
                  <a:srgbClr val="C00000"/>
                </a:solidFill>
                <a:effectLst/>
                <a:latin typeface="Times"/>
              </a:rPr>
              <a:t>26.0% with recent SI had sought psychiatric or psychologic help</a:t>
            </a:r>
          </a:p>
          <a:p>
            <a:pPr lvl="1"/>
            <a:endParaRPr lang="en-US" dirty="0">
              <a:solidFill>
                <a:srgbClr val="C00000"/>
              </a:solidFill>
              <a:effectLst/>
              <a:latin typeface="Times"/>
            </a:endParaRPr>
          </a:p>
          <a:p>
            <a:pPr lvl="1"/>
            <a:r>
              <a:rPr lang="en-US" dirty="0">
                <a:solidFill>
                  <a:srgbClr val="231F20"/>
                </a:solidFill>
                <a:effectLst/>
                <a:latin typeface="Times"/>
              </a:rPr>
              <a:t>60.1% were reluctant to seek help due to concern that it could affect their medical license.</a:t>
            </a:r>
          </a:p>
          <a:p>
            <a:endParaRPr lang="en-US" dirty="0"/>
          </a:p>
        </p:txBody>
      </p:sp>
    </p:spTree>
    <p:extLst>
      <p:ext uri="{BB962C8B-B14F-4D97-AF65-F5344CB8AC3E}">
        <p14:creationId xmlns:p14="http://schemas.microsoft.com/office/powerpoint/2010/main" val="4288710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8CD1-CF40-0268-431E-29486372C87C}"/>
              </a:ext>
            </a:extLst>
          </p:cNvPr>
          <p:cNvSpPr>
            <a:spLocks noGrp="1"/>
          </p:cNvSpPr>
          <p:nvPr>
            <p:ph type="title"/>
          </p:nvPr>
        </p:nvSpPr>
        <p:spPr>
          <a:xfrm>
            <a:off x="457200" y="157774"/>
            <a:ext cx="8229600" cy="930246"/>
          </a:xfrm>
        </p:spPr>
        <p:txBody>
          <a:bodyPr>
            <a:normAutofit fontScale="90000"/>
          </a:bodyPr>
          <a:lstStyle/>
          <a:p>
            <a:pPr algn="ctr"/>
            <a:r>
              <a:rPr lang="en-US" dirty="0"/>
              <a:t>But it’s Doctors and HealthCare everywhere …. Right? </a:t>
            </a:r>
          </a:p>
        </p:txBody>
      </p:sp>
      <p:sp>
        <p:nvSpPr>
          <p:cNvPr id="3" name="Text Placeholder 2">
            <a:extLst>
              <a:ext uri="{FF2B5EF4-FFF2-40B4-BE49-F238E27FC236}">
                <a16:creationId xmlns:a16="http://schemas.microsoft.com/office/drawing/2014/main" id="{3CF92706-9330-6568-A672-84D9A5973FA4}"/>
              </a:ext>
            </a:extLst>
          </p:cNvPr>
          <p:cNvSpPr>
            <a:spLocks noGrp="1"/>
          </p:cNvSpPr>
          <p:nvPr>
            <p:ph type="body" idx="1"/>
          </p:nvPr>
        </p:nvSpPr>
        <p:spPr/>
        <p:txBody>
          <a:bodyPr/>
          <a:lstStyle/>
          <a:p>
            <a:pPr marL="114300" indent="0">
              <a:buNone/>
            </a:pPr>
            <a:r>
              <a:rPr lang="en-US" dirty="0"/>
              <a:t> </a:t>
            </a:r>
          </a:p>
        </p:txBody>
      </p:sp>
      <p:pic>
        <p:nvPicPr>
          <p:cNvPr id="4" name="Content Placeholder 3">
            <a:extLst>
              <a:ext uri="{FF2B5EF4-FFF2-40B4-BE49-F238E27FC236}">
                <a16:creationId xmlns:a16="http://schemas.microsoft.com/office/drawing/2014/main" id="{BE0C592E-1A2C-ABEF-C54F-BD8F04E2DCA6}"/>
              </a:ext>
            </a:extLst>
          </p:cNvPr>
          <p:cNvPicPr>
            <a:picLocks noGrp="1" noChangeAspect="1"/>
          </p:cNvPicPr>
          <p:nvPr>
            <p:ph idx="4294967295"/>
          </p:nvPr>
        </p:nvPicPr>
        <p:blipFill>
          <a:blip r:embed="rId2"/>
          <a:stretch>
            <a:fillRect/>
          </a:stretch>
        </p:blipFill>
        <p:spPr>
          <a:xfrm>
            <a:off x="104172" y="1269236"/>
            <a:ext cx="5559674" cy="5212195"/>
          </a:xfrm>
          <a:prstGeom prst="rect">
            <a:avLst/>
          </a:prstGeom>
        </p:spPr>
      </p:pic>
      <p:pic>
        <p:nvPicPr>
          <p:cNvPr id="5" name="Picture 4">
            <a:extLst>
              <a:ext uri="{FF2B5EF4-FFF2-40B4-BE49-F238E27FC236}">
                <a16:creationId xmlns:a16="http://schemas.microsoft.com/office/drawing/2014/main" id="{F9724AB1-48B5-396B-4677-D5CF376D1381}"/>
              </a:ext>
            </a:extLst>
          </p:cNvPr>
          <p:cNvPicPr>
            <a:picLocks noChangeAspect="1"/>
          </p:cNvPicPr>
          <p:nvPr/>
        </p:nvPicPr>
        <p:blipFill>
          <a:blip r:embed="rId3"/>
          <a:stretch>
            <a:fillRect/>
          </a:stretch>
        </p:blipFill>
        <p:spPr>
          <a:xfrm>
            <a:off x="5974933" y="4870959"/>
            <a:ext cx="2400780" cy="253604"/>
          </a:xfrm>
          <a:prstGeom prst="rect">
            <a:avLst/>
          </a:prstGeom>
        </p:spPr>
      </p:pic>
    </p:spTree>
    <p:extLst>
      <p:ext uri="{BB962C8B-B14F-4D97-AF65-F5344CB8AC3E}">
        <p14:creationId xmlns:p14="http://schemas.microsoft.com/office/powerpoint/2010/main" val="4269214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F402-DD39-427B-0E2B-BFBC2AB9C126}"/>
              </a:ext>
            </a:extLst>
          </p:cNvPr>
          <p:cNvSpPr>
            <a:spLocks noGrp="1"/>
          </p:cNvSpPr>
          <p:nvPr>
            <p:ph type="title"/>
          </p:nvPr>
        </p:nvSpPr>
        <p:spPr>
          <a:xfrm>
            <a:off x="74392" y="425445"/>
            <a:ext cx="7886700" cy="994172"/>
          </a:xfrm>
        </p:spPr>
        <p:txBody>
          <a:bodyPr>
            <a:normAutofit fontScale="90000"/>
          </a:bodyPr>
          <a:lstStyle/>
          <a:p>
            <a:pPr algn="ctr"/>
            <a:r>
              <a:rPr lang="en-US" dirty="0"/>
              <a:t>British Suicide and Occupation Study – Comparing 1979-82 to 2001-05 Data</a:t>
            </a:r>
          </a:p>
        </p:txBody>
      </p:sp>
      <p:pic>
        <p:nvPicPr>
          <p:cNvPr id="7" name="Content Placeholder 6">
            <a:extLst>
              <a:ext uri="{FF2B5EF4-FFF2-40B4-BE49-F238E27FC236}">
                <a16:creationId xmlns:a16="http://schemas.microsoft.com/office/drawing/2014/main" id="{C279EB82-F033-5A24-A5AC-4ECC26DE1806}"/>
              </a:ext>
            </a:extLst>
          </p:cNvPr>
          <p:cNvPicPr>
            <a:picLocks noGrp="1" noChangeAspect="1"/>
          </p:cNvPicPr>
          <p:nvPr>
            <p:ph idx="1"/>
          </p:nvPr>
        </p:nvPicPr>
        <p:blipFill>
          <a:blip r:embed="rId2"/>
          <a:stretch>
            <a:fillRect/>
          </a:stretch>
        </p:blipFill>
        <p:spPr>
          <a:xfrm>
            <a:off x="358278" y="2732485"/>
            <a:ext cx="7318929" cy="2260997"/>
          </a:xfrm>
          <a:prstGeom prst="rect">
            <a:avLst/>
          </a:prstGeom>
        </p:spPr>
      </p:pic>
      <p:pic>
        <p:nvPicPr>
          <p:cNvPr id="8" name="Picture 7">
            <a:extLst>
              <a:ext uri="{FF2B5EF4-FFF2-40B4-BE49-F238E27FC236}">
                <a16:creationId xmlns:a16="http://schemas.microsoft.com/office/drawing/2014/main" id="{25C8385E-97E5-7E43-9443-C100BE712F08}"/>
              </a:ext>
            </a:extLst>
          </p:cNvPr>
          <p:cNvPicPr>
            <a:picLocks noChangeAspect="1"/>
          </p:cNvPicPr>
          <p:nvPr/>
        </p:nvPicPr>
        <p:blipFill>
          <a:blip r:embed="rId3"/>
          <a:stretch>
            <a:fillRect/>
          </a:stretch>
        </p:blipFill>
        <p:spPr>
          <a:xfrm>
            <a:off x="4457701" y="5587604"/>
            <a:ext cx="2406170" cy="254173"/>
          </a:xfrm>
          <a:prstGeom prst="rect">
            <a:avLst/>
          </a:prstGeom>
        </p:spPr>
      </p:pic>
      <p:sp>
        <p:nvSpPr>
          <p:cNvPr id="3" name="Oval 2">
            <a:extLst>
              <a:ext uri="{FF2B5EF4-FFF2-40B4-BE49-F238E27FC236}">
                <a16:creationId xmlns:a16="http://schemas.microsoft.com/office/drawing/2014/main" id="{E2E24E66-BFED-BB1E-7D8F-EA1EE99518B5}"/>
              </a:ext>
            </a:extLst>
          </p:cNvPr>
          <p:cNvSpPr/>
          <p:nvPr/>
        </p:nvSpPr>
        <p:spPr>
          <a:xfrm>
            <a:off x="0" y="4456253"/>
            <a:ext cx="7961091" cy="4514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89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E0FA-3E85-15A6-9C79-79DD8EFE61DA}"/>
              </a:ext>
            </a:extLst>
          </p:cNvPr>
          <p:cNvSpPr>
            <a:spLocks noGrp="1"/>
          </p:cNvSpPr>
          <p:nvPr>
            <p:ph type="title"/>
          </p:nvPr>
        </p:nvSpPr>
        <p:spPr/>
        <p:txBody>
          <a:bodyPr/>
          <a:lstStyle/>
          <a:p>
            <a:r>
              <a:rPr lang="en-US" dirty="0"/>
              <a:t>Objectives of this talk:</a:t>
            </a:r>
          </a:p>
        </p:txBody>
      </p:sp>
      <p:sp>
        <p:nvSpPr>
          <p:cNvPr id="3" name="Content Placeholder 2">
            <a:extLst>
              <a:ext uri="{FF2B5EF4-FFF2-40B4-BE49-F238E27FC236}">
                <a16:creationId xmlns:a16="http://schemas.microsoft.com/office/drawing/2014/main" id="{0B2AE475-0CA6-98DF-C079-989EB6360EC1}"/>
              </a:ext>
            </a:extLst>
          </p:cNvPr>
          <p:cNvSpPr>
            <a:spLocks noGrp="1"/>
          </p:cNvSpPr>
          <p:nvPr>
            <p:ph idx="1"/>
          </p:nvPr>
        </p:nvSpPr>
        <p:spPr/>
        <p:txBody>
          <a:bodyPr>
            <a:normAutofit fontScale="85000" lnSpcReduction="10000"/>
          </a:bodyPr>
          <a:lstStyle/>
          <a:p>
            <a:r>
              <a:rPr lang="en-US" dirty="0"/>
              <a:t>To better understand secondary trauma, vicarious trauma, moral injury and burnout as EM physicians.</a:t>
            </a:r>
          </a:p>
          <a:p>
            <a:endParaRPr lang="en-US" dirty="0"/>
          </a:p>
          <a:p>
            <a:r>
              <a:rPr lang="en-US" dirty="0"/>
              <a:t>To appreciate that EM physicians are exposed to these stressors daily.</a:t>
            </a:r>
          </a:p>
          <a:p>
            <a:endParaRPr lang="en-US" dirty="0"/>
          </a:p>
          <a:p>
            <a:r>
              <a:rPr lang="en-US" dirty="0"/>
              <a:t>To acknowledge that to prolong our careers and promote our own emotional and physical wellbeing, there are things that we as physicians and especially as leaders, can and should do for ourselves and those we serve.</a:t>
            </a:r>
          </a:p>
        </p:txBody>
      </p:sp>
    </p:spTree>
    <p:extLst>
      <p:ext uri="{BB962C8B-B14F-4D97-AF65-F5344CB8AC3E}">
        <p14:creationId xmlns:p14="http://schemas.microsoft.com/office/powerpoint/2010/main" val="78589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52D9-7F0B-E681-CBD1-D9A8D9007E8D}"/>
              </a:ext>
            </a:extLst>
          </p:cNvPr>
          <p:cNvSpPr>
            <a:spLocks noGrp="1"/>
          </p:cNvSpPr>
          <p:nvPr>
            <p:ph type="title"/>
          </p:nvPr>
        </p:nvSpPr>
        <p:spPr/>
        <p:txBody>
          <a:bodyPr/>
          <a:lstStyle/>
          <a:p>
            <a:r>
              <a:rPr lang="en-US" dirty="0"/>
              <a:t>Where do we go from here? </a:t>
            </a:r>
          </a:p>
        </p:txBody>
      </p:sp>
      <p:sp>
        <p:nvSpPr>
          <p:cNvPr id="3" name="Content Placeholder 2">
            <a:extLst>
              <a:ext uri="{FF2B5EF4-FFF2-40B4-BE49-F238E27FC236}">
                <a16:creationId xmlns:a16="http://schemas.microsoft.com/office/drawing/2014/main" id="{E4C6B6C9-8F2E-5B74-5A66-AD3FDEAE0975}"/>
              </a:ext>
            </a:extLst>
          </p:cNvPr>
          <p:cNvSpPr>
            <a:spLocks noGrp="1"/>
          </p:cNvSpPr>
          <p:nvPr>
            <p:ph idx="1"/>
          </p:nvPr>
        </p:nvSpPr>
        <p:spPr/>
        <p:txBody>
          <a:bodyPr/>
          <a:lstStyle/>
          <a:p>
            <a:r>
              <a:rPr lang="en-US" dirty="0"/>
              <a:t>Understand and Acknowledge the issues</a:t>
            </a:r>
          </a:p>
          <a:p>
            <a:r>
              <a:rPr lang="en-US" dirty="0"/>
              <a:t>Open the dialogue</a:t>
            </a:r>
          </a:p>
          <a:p>
            <a:r>
              <a:rPr lang="en-US" dirty="0"/>
              <a:t>Own the changes that are possible</a:t>
            </a:r>
          </a:p>
          <a:p>
            <a:r>
              <a:rPr lang="en-US" dirty="0"/>
              <a:t>Provide the tools to be the best doctors in the environment that is not in our control.</a:t>
            </a:r>
          </a:p>
        </p:txBody>
      </p:sp>
      <p:pic>
        <p:nvPicPr>
          <p:cNvPr id="4" name="Picture 7" descr="The Stoics - Focus On Things You Can Control, Ignore The Rest">
            <a:extLst>
              <a:ext uri="{FF2B5EF4-FFF2-40B4-BE49-F238E27FC236}">
                <a16:creationId xmlns:a16="http://schemas.microsoft.com/office/drawing/2014/main" id="{A00262BB-EB3D-F23D-015D-020EDE760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11838"/>
            <a:ext cx="2640611" cy="1846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On Taking Responsibility: The Stoics in Exile by Jonas Salzgeber | Modern  stoicism">
            <a:extLst>
              <a:ext uri="{FF2B5EF4-FFF2-40B4-BE49-F238E27FC236}">
                <a16:creationId xmlns:a16="http://schemas.microsoft.com/office/drawing/2014/main" id="{5B0E1A7B-EACE-26A6-F976-D09DF4F8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700" y="4787717"/>
            <a:ext cx="2530928" cy="142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6816-3A3A-6F18-FC57-30CF6BEE8AF3}"/>
              </a:ext>
            </a:extLst>
          </p:cNvPr>
          <p:cNvSpPr>
            <a:spLocks noGrp="1"/>
          </p:cNvSpPr>
          <p:nvPr>
            <p:ph type="title"/>
          </p:nvPr>
        </p:nvSpPr>
        <p:spPr/>
        <p:txBody>
          <a:bodyPr/>
          <a:lstStyle/>
          <a:p>
            <a:r>
              <a:rPr lang="en-US" dirty="0"/>
              <a:t>Start in our departments</a:t>
            </a:r>
          </a:p>
        </p:txBody>
      </p:sp>
      <p:sp>
        <p:nvSpPr>
          <p:cNvPr id="3" name="Content Placeholder 2">
            <a:extLst>
              <a:ext uri="{FF2B5EF4-FFF2-40B4-BE49-F238E27FC236}">
                <a16:creationId xmlns:a16="http://schemas.microsoft.com/office/drawing/2014/main" id="{D9D06BBE-7F21-23C2-9741-54E25AC0AAB1}"/>
              </a:ext>
            </a:extLst>
          </p:cNvPr>
          <p:cNvSpPr>
            <a:spLocks noGrp="1"/>
          </p:cNvSpPr>
          <p:nvPr>
            <p:ph idx="1"/>
          </p:nvPr>
        </p:nvSpPr>
        <p:spPr/>
        <p:txBody>
          <a:bodyPr>
            <a:normAutofit/>
          </a:bodyPr>
          <a:lstStyle/>
          <a:p>
            <a:r>
              <a:rPr lang="en-US" dirty="0"/>
              <a:t>Open Dialogue around uncomfortable topics</a:t>
            </a:r>
          </a:p>
          <a:p>
            <a:pPr lvl="1"/>
            <a:r>
              <a:rPr lang="en-US" dirty="0"/>
              <a:t>Depression and trauma </a:t>
            </a:r>
          </a:p>
          <a:p>
            <a:pPr lvl="1"/>
            <a:r>
              <a:rPr lang="en-US" dirty="0"/>
              <a:t>Alcohol and other coping mechanisms </a:t>
            </a:r>
          </a:p>
          <a:p>
            <a:pPr lvl="1"/>
            <a:r>
              <a:rPr lang="en-US" dirty="0"/>
              <a:t>Therapy </a:t>
            </a:r>
          </a:p>
          <a:p>
            <a:endParaRPr lang="en-US" dirty="0"/>
          </a:p>
          <a:p>
            <a:r>
              <a:rPr lang="en-US" dirty="0"/>
              <a:t>Didactics dedicated to emotional and physical wellness.  And Compassion!</a:t>
            </a:r>
          </a:p>
          <a:p>
            <a:endParaRPr lang="en-US" dirty="0"/>
          </a:p>
        </p:txBody>
      </p:sp>
    </p:spTree>
    <p:extLst>
      <p:ext uri="{BB962C8B-B14F-4D97-AF65-F5344CB8AC3E}">
        <p14:creationId xmlns:p14="http://schemas.microsoft.com/office/powerpoint/2010/main" val="1354395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F66CF-9253-C8A8-7621-0766F138F622}"/>
              </a:ext>
            </a:extLst>
          </p:cNvPr>
          <p:cNvSpPr>
            <a:spLocks noGrp="1"/>
          </p:cNvSpPr>
          <p:nvPr>
            <p:ph type="title"/>
          </p:nvPr>
        </p:nvSpPr>
        <p:spPr/>
        <p:txBody>
          <a:bodyPr/>
          <a:lstStyle/>
          <a:p>
            <a:r>
              <a:rPr lang="en-US" dirty="0"/>
              <a:t>Teach and Show Compassion </a:t>
            </a:r>
          </a:p>
        </p:txBody>
      </p:sp>
      <p:sp>
        <p:nvSpPr>
          <p:cNvPr id="3" name="Text Placeholder 2">
            <a:extLst>
              <a:ext uri="{FF2B5EF4-FFF2-40B4-BE49-F238E27FC236}">
                <a16:creationId xmlns:a16="http://schemas.microsoft.com/office/drawing/2014/main" id="{0024EAE8-03B5-0756-8749-A911BE197046}"/>
              </a:ext>
            </a:extLst>
          </p:cNvPr>
          <p:cNvSpPr>
            <a:spLocks noGrp="1"/>
          </p:cNvSpPr>
          <p:nvPr>
            <p:ph type="body" idx="1"/>
          </p:nvPr>
        </p:nvSpPr>
        <p:spPr>
          <a:xfrm>
            <a:off x="457200" y="1472878"/>
            <a:ext cx="8229600" cy="4754301"/>
          </a:xfrm>
        </p:spPr>
        <p:txBody>
          <a:bodyPr>
            <a:normAutofit fontScale="85000" lnSpcReduction="10000"/>
          </a:bodyPr>
          <a:lstStyle/>
          <a:p>
            <a:r>
              <a:rPr lang="en-US" dirty="0"/>
              <a:t>We have been trained that we must keep an emotional distance from our patients for our own emotional wellbeing.   </a:t>
            </a:r>
          </a:p>
          <a:p>
            <a:endParaRPr lang="en-US" dirty="0"/>
          </a:p>
          <a:p>
            <a:r>
              <a:rPr lang="en-US" dirty="0"/>
              <a:t>Evidence based medicine does NOT support this! </a:t>
            </a:r>
          </a:p>
          <a:p>
            <a:endParaRPr lang="en-US" dirty="0"/>
          </a:p>
          <a:p>
            <a:r>
              <a:rPr lang="en-US" dirty="0"/>
              <a:t>Extensive research shows that Compassionate Care is better for our patients!  And for us as Physicians! </a:t>
            </a:r>
          </a:p>
          <a:p>
            <a:endParaRPr lang="en-US" dirty="0"/>
          </a:p>
          <a:p>
            <a:r>
              <a:rPr lang="en-US" dirty="0"/>
              <a:t>Empathy + Action = Compassion (acts of kindness) </a:t>
            </a:r>
          </a:p>
          <a:p>
            <a:pPr marL="571500" lvl="1" indent="0" algn="r">
              <a:buNone/>
            </a:pPr>
            <a:r>
              <a:rPr lang="en-US" dirty="0"/>
              <a:t>	-</a:t>
            </a:r>
            <a:r>
              <a:rPr lang="en-US" sz="1600" dirty="0"/>
              <a:t>Dr. Stephen </a:t>
            </a:r>
            <a:r>
              <a:rPr lang="en-US" sz="1600" dirty="0" err="1"/>
              <a:t>Trzecizk</a:t>
            </a:r>
            <a:r>
              <a:rPr lang="en-US" sz="1600" dirty="0"/>
              <a:t> (anesthesiologist / author)</a:t>
            </a:r>
          </a:p>
          <a:p>
            <a:pPr marL="571500" lvl="1" indent="0">
              <a:buNone/>
            </a:pPr>
            <a:endParaRPr lang="en-US" dirty="0"/>
          </a:p>
          <a:p>
            <a:endParaRPr lang="en-US" dirty="0"/>
          </a:p>
          <a:p>
            <a:endParaRPr lang="en-US" dirty="0"/>
          </a:p>
        </p:txBody>
      </p:sp>
    </p:spTree>
    <p:extLst>
      <p:ext uri="{BB962C8B-B14F-4D97-AF65-F5344CB8AC3E}">
        <p14:creationId xmlns:p14="http://schemas.microsoft.com/office/powerpoint/2010/main" val="430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30D-055C-5E98-D234-58CDEEF579C1}"/>
              </a:ext>
            </a:extLst>
          </p:cNvPr>
          <p:cNvSpPr>
            <a:spLocks noGrp="1"/>
          </p:cNvSpPr>
          <p:nvPr>
            <p:ph type="title"/>
          </p:nvPr>
        </p:nvSpPr>
        <p:spPr/>
        <p:txBody>
          <a:bodyPr/>
          <a:lstStyle/>
          <a:p>
            <a:r>
              <a:rPr lang="en-US" dirty="0"/>
              <a:t>Teach Compassion ! </a:t>
            </a:r>
          </a:p>
        </p:txBody>
      </p:sp>
      <p:sp>
        <p:nvSpPr>
          <p:cNvPr id="3" name="Text Placeholder 2">
            <a:extLst>
              <a:ext uri="{FF2B5EF4-FFF2-40B4-BE49-F238E27FC236}">
                <a16:creationId xmlns:a16="http://schemas.microsoft.com/office/drawing/2014/main" id="{9EAA1438-FC40-1068-FC39-CC3CD0035F15}"/>
              </a:ext>
            </a:extLst>
          </p:cNvPr>
          <p:cNvSpPr>
            <a:spLocks noGrp="1"/>
          </p:cNvSpPr>
          <p:nvPr>
            <p:ph type="body" idx="1"/>
          </p:nvPr>
        </p:nvSpPr>
        <p:spPr/>
        <p:txBody>
          <a:bodyPr>
            <a:normAutofit lnSpcReduction="10000"/>
          </a:bodyPr>
          <a:lstStyle/>
          <a:p>
            <a:r>
              <a:rPr lang="en-US" dirty="0"/>
              <a:t>Literature shows that Acts of Compassion:</a:t>
            </a:r>
          </a:p>
          <a:p>
            <a:pPr lvl="1"/>
            <a:r>
              <a:rPr lang="en-US" dirty="0"/>
              <a:t>Improves patient outcomes </a:t>
            </a:r>
          </a:p>
          <a:p>
            <a:pPr lvl="1"/>
            <a:r>
              <a:rPr lang="en-US" dirty="0"/>
              <a:t>Improves patient’s compliance with care </a:t>
            </a:r>
          </a:p>
          <a:p>
            <a:pPr lvl="1"/>
            <a:r>
              <a:rPr lang="en-US" dirty="0"/>
              <a:t>Improves physician perspectives on their job</a:t>
            </a:r>
          </a:p>
          <a:p>
            <a:pPr lvl="1"/>
            <a:r>
              <a:rPr lang="en-US" dirty="0"/>
              <a:t>Decreases physician burnout</a:t>
            </a:r>
          </a:p>
          <a:p>
            <a:pPr lvl="2"/>
            <a:r>
              <a:rPr lang="en-US" dirty="0"/>
              <a:t>and</a:t>
            </a:r>
          </a:p>
          <a:p>
            <a:pPr lvl="1"/>
            <a:r>
              <a:rPr lang="en-US" dirty="0"/>
              <a:t>Decreases depression / anxiety</a:t>
            </a:r>
          </a:p>
          <a:p>
            <a:pPr lvl="1"/>
            <a:r>
              <a:rPr lang="en-US" dirty="0"/>
              <a:t>Decreases BP</a:t>
            </a:r>
          </a:p>
          <a:p>
            <a:pPr lvl="1"/>
            <a:r>
              <a:rPr lang="en-US" dirty="0"/>
              <a:t>Decreases CV mortality risk</a:t>
            </a:r>
          </a:p>
          <a:p>
            <a:pPr lvl="1"/>
            <a:r>
              <a:rPr lang="en-US" dirty="0"/>
              <a:t>Increased survival (all cause) </a:t>
            </a:r>
          </a:p>
          <a:p>
            <a:pPr lvl="1"/>
            <a:endParaRPr lang="en-US" dirty="0"/>
          </a:p>
          <a:p>
            <a:endParaRPr lang="en-US" dirty="0"/>
          </a:p>
        </p:txBody>
      </p:sp>
      <p:pic>
        <p:nvPicPr>
          <p:cNvPr id="4" name="Picture 2" descr="Compassionomics: The Revolutionary Scientific Evidence That Caring Makes a Difference">
            <a:extLst>
              <a:ext uri="{FF2B5EF4-FFF2-40B4-BE49-F238E27FC236}">
                <a16:creationId xmlns:a16="http://schemas.microsoft.com/office/drawing/2014/main" id="{FC7C56EB-ACA1-4DE4-58B3-1A76DDC4D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353" y="3707382"/>
            <a:ext cx="2186435" cy="218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41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64CF-FA63-449A-8723-01040B036F38}"/>
              </a:ext>
            </a:extLst>
          </p:cNvPr>
          <p:cNvSpPr>
            <a:spLocks noGrp="1"/>
          </p:cNvSpPr>
          <p:nvPr>
            <p:ph type="title"/>
          </p:nvPr>
        </p:nvSpPr>
        <p:spPr/>
        <p:txBody>
          <a:bodyPr/>
          <a:lstStyle/>
          <a:p>
            <a:r>
              <a:rPr lang="en-US" dirty="0"/>
              <a:t>Start in our departments</a:t>
            </a:r>
          </a:p>
        </p:txBody>
      </p:sp>
      <p:sp>
        <p:nvSpPr>
          <p:cNvPr id="3" name="Content Placeholder 2">
            <a:extLst>
              <a:ext uri="{FF2B5EF4-FFF2-40B4-BE49-F238E27FC236}">
                <a16:creationId xmlns:a16="http://schemas.microsoft.com/office/drawing/2014/main" id="{3A6F6C91-E835-8CB6-CDD1-BBCF32056FEF}"/>
              </a:ext>
            </a:extLst>
          </p:cNvPr>
          <p:cNvSpPr>
            <a:spLocks noGrp="1"/>
          </p:cNvSpPr>
          <p:nvPr>
            <p:ph idx="1"/>
          </p:nvPr>
        </p:nvSpPr>
        <p:spPr/>
        <p:txBody>
          <a:bodyPr>
            <a:normAutofit fontScale="92500" lnSpcReduction="20000"/>
          </a:bodyPr>
          <a:lstStyle/>
          <a:p>
            <a:r>
              <a:rPr lang="en-US" dirty="0"/>
              <a:t>Proactive plans for faculty and resident support </a:t>
            </a:r>
          </a:p>
          <a:p>
            <a:endParaRPr lang="en-US" dirty="0"/>
          </a:p>
          <a:p>
            <a:pPr lvl="1"/>
            <a:r>
              <a:rPr lang="en-US" dirty="0"/>
              <a:t>Consider opt out opportunities, rather than opt in</a:t>
            </a:r>
          </a:p>
          <a:p>
            <a:pPr lvl="1"/>
            <a:endParaRPr lang="en-US" dirty="0"/>
          </a:p>
          <a:p>
            <a:pPr lvl="1"/>
            <a:r>
              <a:rPr lang="en-US" dirty="0"/>
              <a:t>Make taking care of yourself and your colleagues – the Norm. Leadership sets the Culture!</a:t>
            </a:r>
          </a:p>
          <a:p>
            <a:pPr lvl="1"/>
            <a:endParaRPr lang="en-US" dirty="0"/>
          </a:p>
          <a:p>
            <a:pPr lvl="1"/>
            <a:r>
              <a:rPr lang="en-US" dirty="0"/>
              <a:t>Compassion towards our colleagues, our learners, and our patients – HELPS YOU TOO!</a:t>
            </a:r>
          </a:p>
          <a:p>
            <a:pPr lvl="1"/>
            <a:endParaRPr lang="en-US" dirty="0"/>
          </a:p>
          <a:p>
            <a:pPr lvl="1"/>
            <a:r>
              <a:rPr lang="en-US" dirty="0"/>
              <a:t>Be aware and willing to confront a colleague who you may see concerning signs or changes in.  </a:t>
            </a:r>
          </a:p>
          <a:p>
            <a:endParaRPr lang="en-US" dirty="0"/>
          </a:p>
        </p:txBody>
      </p:sp>
    </p:spTree>
    <p:extLst>
      <p:ext uri="{BB962C8B-B14F-4D97-AF65-F5344CB8AC3E}">
        <p14:creationId xmlns:p14="http://schemas.microsoft.com/office/powerpoint/2010/main" val="2106821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156E-6601-2BC9-EC31-FC0A7A21BC35}"/>
              </a:ext>
            </a:extLst>
          </p:cNvPr>
          <p:cNvSpPr>
            <a:spLocks noGrp="1"/>
          </p:cNvSpPr>
          <p:nvPr>
            <p:ph type="title"/>
          </p:nvPr>
        </p:nvSpPr>
        <p:spPr/>
        <p:txBody>
          <a:bodyPr/>
          <a:lstStyle/>
          <a:p>
            <a:r>
              <a:rPr lang="en-US" dirty="0"/>
              <a:t>Questions and Discussion?</a:t>
            </a:r>
          </a:p>
        </p:txBody>
      </p:sp>
      <p:pic>
        <p:nvPicPr>
          <p:cNvPr id="4" name="Picture 4" descr="Trauma Stewardship - by  Laura Van Dernoot Lipsky &amp; Connie Burk (Paperback), image 1 of 2 slides">
            <a:extLst>
              <a:ext uri="{FF2B5EF4-FFF2-40B4-BE49-F238E27FC236}">
                <a16:creationId xmlns:a16="http://schemas.microsoft.com/office/drawing/2014/main" id="{0D798AE2-24DC-68FE-945B-C4AD4FD28B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48" t="-790" r="16999" b="1"/>
          <a:stretch/>
        </p:blipFill>
        <p:spPr bwMode="auto">
          <a:xfrm>
            <a:off x="457199" y="1577496"/>
            <a:ext cx="2876309" cy="43559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mpassionomics: The Revolutionary Scientific Evidence That Caring Makes a Difference">
            <a:extLst>
              <a:ext uri="{FF2B5EF4-FFF2-40B4-BE49-F238E27FC236}">
                <a16:creationId xmlns:a16="http://schemas.microsoft.com/office/drawing/2014/main" id="{8C44B0F4-54EC-C731-C24F-77B58F294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950" y="1349966"/>
            <a:ext cx="4494069" cy="449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75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C26F5D-BBED-9FD3-048F-B268D5A1BD23}"/>
              </a:ext>
            </a:extLst>
          </p:cNvPr>
          <p:cNvSpPr>
            <a:spLocks noGrp="1"/>
          </p:cNvSpPr>
          <p:nvPr>
            <p:ph type="ctrTitle"/>
          </p:nvPr>
        </p:nvSpPr>
        <p:spPr>
          <a:xfrm>
            <a:off x="1143000" y="1699022"/>
            <a:ext cx="6858000" cy="1790700"/>
          </a:xfrm>
        </p:spPr>
        <p:txBody>
          <a:bodyPr anchor="b">
            <a:normAutofit/>
          </a:bodyPr>
          <a:lstStyle/>
          <a:p>
            <a:r>
              <a:rPr lang="en-US" dirty="0"/>
              <a:t>Thank You!</a:t>
            </a:r>
          </a:p>
        </p:txBody>
      </p:sp>
      <p:sp>
        <p:nvSpPr>
          <p:cNvPr id="7" name="Content Placeholder 6">
            <a:extLst>
              <a:ext uri="{FF2B5EF4-FFF2-40B4-BE49-F238E27FC236}">
                <a16:creationId xmlns:a16="http://schemas.microsoft.com/office/drawing/2014/main" id="{4D88B4ED-5D5A-8381-9864-CE891A1F1C86}"/>
              </a:ext>
            </a:extLst>
          </p:cNvPr>
          <p:cNvSpPr>
            <a:spLocks noGrp="1"/>
          </p:cNvSpPr>
          <p:nvPr>
            <p:ph type="subTitle" idx="1"/>
          </p:nvPr>
        </p:nvSpPr>
        <p:spPr>
          <a:xfrm>
            <a:off x="1143000" y="3786808"/>
            <a:ext cx="6858000" cy="1013792"/>
          </a:xfrm>
        </p:spPr>
        <p:txBody>
          <a:bodyPr>
            <a:normAutofit/>
          </a:bodyPr>
          <a:lstStyle/>
          <a:p>
            <a:r>
              <a:rPr lang="en-US" dirty="0" err="1"/>
              <a:t>jj.thomas@louisville.edu</a:t>
            </a:r>
            <a:endParaRPr lang="en-US" dirty="0"/>
          </a:p>
        </p:txBody>
      </p:sp>
    </p:spTree>
    <p:extLst>
      <p:ext uri="{BB962C8B-B14F-4D97-AF65-F5344CB8AC3E}">
        <p14:creationId xmlns:p14="http://schemas.microsoft.com/office/powerpoint/2010/main" val="191668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B2C7-BBCC-D6E0-AAF4-EA9A91189CEC}"/>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B72A3763-A0F9-3F6B-911A-72A04026B7EB}"/>
              </a:ext>
            </a:extLst>
          </p:cNvPr>
          <p:cNvSpPr>
            <a:spLocks noGrp="1"/>
          </p:cNvSpPr>
          <p:nvPr>
            <p:ph idx="1"/>
          </p:nvPr>
        </p:nvSpPr>
        <p:spPr/>
        <p:txBody>
          <a:bodyPr/>
          <a:lstStyle/>
          <a:p>
            <a:r>
              <a:rPr lang="en-US" dirty="0"/>
              <a:t>None!</a:t>
            </a:r>
          </a:p>
          <a:p>
            <a:endParaRPr lang="en-US" dirty="0"/>
          </a:p>
          <a:p>
            <a:endParaRPr lang="en-US" dirty="0"/>
          </a:p>
        </p:txBody>
      </p:sp>
    </p:spTree>
    <p:extLst>
      <p:ext uri="{BB962C8B-B14F-4D97-AF65-F5344CB8AC3E}">
        <p14:creationId xmlns:p14="http://schemas.microsoft.com/office/powerpoint/2010/main" val="210321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90B3-89DD-A96E-9D18-045C37F499AA}"/>
              </a:ext>
            </a:extLst>
          </p:cNvPr>
          <p:cNvSpPr>
            <a:spLocks noGrp="1"/>
          </p:cNvSpPr>
          <p:nvPr>
            <p:ph type="title"/>
          </p:nvPr>
        </p:nvSpPr>
        <p:spPr/>
        <p:txBody>
          <a:bodyPr/>
          <a:lstStyle/>
          <a:p>
            <a:r>
              <a:rPr lang="en-US" dirty="0"/>
              <a:t>Trauma</a:t>
            </a:r>
          </a:p>
        </p:txBody>
      </p:sp>
      <p:sp>
        <p:nvSpPr>
          <p:cNvPr id="3" name="Content Placeholder 2">
            <a:extLst>
              <a:ext uri="{FF2B5EF4-FFF2-40B4-BE49-F238E27FC236}">
                <a16:creationId xmlns:a16="http://schemas.microsoft.com/office/drawing/2014/main" id="{9C53A666-63A2-146C-7BCB-CA1D1C79F516}"/>
              </a:ext>
            </a:extLst>
          </p:cNvPr>
          <p:cNvSpPr>
            <a:spLocks noGrp="1"/>
          </p:cNvSpPr>
          <p:nvPr>
            <p:ph idx="1"/>
          </p:nvPr>
        </p:nvSpPr>
        <p:spPr/>
        <p:txBody>
          <a:bodyPr>
            <a:normAutofit fontScale="92500" lnSpcReduction="10000"/>
          </a:bodyPr>
          <a:lstStyle/>
          <a:p>
            <a:pPr algn="l"/>
            <a:r>
              <a:rPr lang="en-US" b="0" i="1" dirty="0">
                <a:solidFill>
                  <a:srgbClr val="9AA0A6"/>
                </a:solidFill>
                <a:effectLst/>
                <a:latin typeface="Roboto" panose="02000000000000000000" pitchFamily="2" charset="0"/>
              </a:rPr>
              <a:t>noun</a:t>
            </a:r>
            <a:endParaRPr lang="en-US" b="0" i="0" dirty="0">
              <a:solidFill>
                <a:srgbClr val="9AA0A6"/>
              </a:solidFill>
              <a:effectLst/>
              <a:latin typeface="Roboto" panose="02000000000000000000" pitchFamily="2" charset="0"/>
            </a:endParaRPr>
          </a:p>
          <a:p>
            <a:pPr marL="0" indent="0">
              <a:buNone/>
            </a:pPr>
            <a:endParaRPr lang="en-US" b="0" i="0" dirty="0">
              <a:solidFill>
                <a:srgbClr val="BDC1C6"/>
              </a:solidFill>
              <a:effectLst/>
              <a:latin typeface="Roboto" panose="02000000000000000000" pitchFamily="2" charset="0"/>
            </a:endParaRPr>
          </a:p>
          <a:p>
            <a:pPr algn="l">
              <a:buFont typeface="+mj-lt"/>
              <a:buAutoNum type="arabicPeriod"/>
            </a:pPr>
            <a:r>
              <a:rPr lang="en-US" b="0" i="0" dirty="0">
                <a:solidFill>
                  <a:srgbClr val="BDC1C6"/>
                </a:solidFill>
                <a:effectLst/>
                <a:latin typeface="Roboto" panose="02000000000000000000" pitchFamily="2" charset="0"/>
              </a:rPr>
              <a:t>a deeply </a:t>
            </a:r>
            <a:r>
              <a:rPr lang="en-US" b="0" i="0" u="none" strike="noStrike" dirty="0">
                <a:solidFill>
                  <a:srgbClr val="BDC1C6"/>
                </a:solidFill>
                <a:effectLst/>
                <a:latin typeface="Roboto" panose="02000000000000000000" pitchFamily="2" charset="0"/>
                <a:hlinkClick r:id="rId2"/>
              </a:rPr>
              <a:t>distressing</a:t>
            </a:r>
            <a:r>
              <a:rPr lang="en-US" b="0" i="0" dirty="0">
                <a:solidFill>
                  <a:srgbClr val="BDC1C6"/>
                </a:solidFill>
                <a:effectLst/>
                <a:latin typeface="Roboto" panose="02000000000000000000" pitchFamily="2" charset="0"/>
              </a:rPr>
              <a:t> or </a:t>
            </a:r>
            <a:r>
              <a:rPr lang="en-US" b="0" i="0" u="none" strike="noStrike" dirty="0">
                <a:solidFill>
                  <a:srgbClr val="BDC1C6"/>
                </a:solidFill>
                <a:effectLst/>
                <a:latin typeface="Roboto" panose="02000000000000000000" pitchFamily="2" charset="0"/>
                <a:hlinkClick r:id="rId3"/>
              </a:rPr>
              <a:t>disturbing</a:t>
            </a:r>
            <a:r>
              <a:rPr lang="en-US" b="0" i="0" dirty="0">
                <a:solidFill>
                  <a:srgbClr val="BDC1C6"/>
                </a:solidFill>
                <a:effectLst/>
                <a:latin typeface="Roboto" panose="02000000000000000000" pitchFamily="2" charset="0"/>
              </a:rPr>
              <a:t> experience.</a:t>
            </a:r>
          </a:p>
          <a:p>
            <a:pPr marL="0" indent="0">
              <a:buNone/>
            </a:pPr>
            <a:r>
              <a:rPr lang="en-US" b="0" i="0" dirty="0">
                <a:solidFill>
                  <a:srgbClr val="9AA0A6"/>
                </a:solidFill>
                <a:effectLst/>
                <a:latin typeface="Roboto" panose="02000000000000000000" pitchFamily="2" charset="0"/>
              </a:rPr>
              <a:t>"a personal trauma like the death of a child"</a:t>
            </a:r>
          </a:p>
          <a:p>
            <a:pPr marL="0" indent="0">
              <a:buNone/>
            </a:pPr>
            <a:endParaRPr lang="en-US" b="0" i="0" dirty="0">
              <a:solidFill>
                <a:srgbClr val="BDC1C6"/>
              </a:solidFill>
              <a:effectLst/>
              <a:latin typeface="Roboto" panose="02000000000000000000" pitchFamily="2" charset="0"/>
            </a:endParaRPr>
          </a:p>
          <a:p>
            <a:pPr marL="0" indent="0">
              <a:buNone/>
            </a:pPr>
            <a:r>
              <a:rPr lang="en-US" b="0" i="0" dirty="0">
                <a:solidFill>
                  <a:srgbClr val="BDC1C6"/>
                </a:solidFill>
                <a:effectLst/>
                <a:latin typeface="Roboto" panose="02000000000000000000" pitchFamily="2" charset="0"/>
              </a:rPr>
              <a:t>2. physical injury.</a:t>
            </a:r>
          </a:p>
          <a:p>
            <a:pPr marL="0" indent="0">
              <a:buNone/>
            </a:pPr>
            <a:r>
              <a:rPr lang="en-US" b="0" i="0" dirty="0">
                <a:solidFill>
                  <a:srgbClr val="9AA0A6"/>
                </a:solidFill>
                <a:effectLst/>
                <a:latin typeface="Roboto" panose="02000000000000000000" pitchFamily="2" charset="0"/>
              </a:rPr>
              <a:t>"rupture of the diaphragm caused by blunt trauma"</a:t>
            </a:r>
          </a:p>
          <a:p>
            <a:endParaRPr lang="en-US" dirty="0"/>
          </a:p>
        </p:txBody>
      </p:sp>
      <p:pic>
        <p:nvPicPr>
          <p:cNvPr id="8194" name="Picture 2" descr="Opinion | 'I Remember the First Time I Saw a Teenager Die' - The New York  Times">
            <a:extLst>
              <a:ext uri="{FF2B5EF4-FFF2-40B4-BE49-F238E27FC236}">
                <a16:creationId xmlns:a16="http://schemas.microsoft.com/office/drawing/2014/main" id="{158F047F-3B73-1A97-F919-82A489014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747" y="0"/>
            <a:ext cx="3699253" cy="246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2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65CA-9316-12E3-BE33-D6D70E69DA2B}"/>
              </a:ext>
            </a:extLst>
          </p:cNvPr>
          <p:cNvSpPr>
            <a:spLocks noGrp="1"/>
          </p:cNvSpPr>
          <p:nvPr>
            <p:ph type="title"/>
          </p:nvPr>
        </p:nvSpPr>
        <p:spPr/>
        <p:txBody>
          <a:bodyPr/>
          <a:lstStyle/>
          <a:p>
            <a:r>
              <a:rPr lang="en-US" dirty="0"/>
              <a:t>Secondary Trauma </a:t>
            </a:r>
          </a:p>
        </p:txBody>
      </p:sp>
      <p:sp>
        <p:nvSpPr>
          <p:cNvPr id="3" name="Content Placeholder 2">
            <a:extLst>
              <a:ext uri="{FF2B5EF4-FFF2-40B4-BE49-F238E27FC236}">
                <a16:creationId xmlns:a16="http://schemas.microsoft.com/office/drawing/2014/main" id="{A6E9C134-CF3B-ECE7-788C-ECFEA756EE5A}"/>
              </a:ext>
            </a:extLst>
          </p:cNvPr>
          <p:cNvSpPr>
            <a:spLocks noGrp="1"/>
          </p:cNvSpPr>
          <p:nvPr>
            <p:ph idx="1"/>
          </p:nvPr>
        </p:nvSpPr>
        <p:spPr/>
        <p:txBody>
          <a:bodyPr/>
          <a:lstStyle/>
          <a:p>
            <a:r>
              <a:rPr lang="en-US" b="0" i="0" dirty="0">
                <a:effectLst/>
                <a:latin typeface="Google Sans"/>
              </a:rPr>
              <a:t>the emotional duress that results when an individual hears about or is engaged in the firsthand trauma experiences of another</a:t>
            </a:r>
            <a:endParaRPr lang="en-US" dirty="0"/>
          </a:p>
        </p:txBody>
      </p:sp>
      <p:pic>
        <p:nvPicPr>
          <p:cNvPr id="6146" name="Picture 2" descr="Burnout in doctors doubles chances of patient safety problems, study finds  | Doctors | The Guardian">
            <a:extLst>
              <a:ext uri="{FF2B5EF4-FFF2-40B4-BE49-F238E27FC236}">
                <a16:creationId xmlns:a16="http://schemas.microsoft.com/office/drawing/2014/main" id="{3EE96812-B146-FDFB-968B-72A335900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3" y="4377078"/>
            <a:ext cx="3871913" cy="232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8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8FDF-B519-8E1B-EB60-BDE13BDBFB80}"/>
              </a:ext>
            </a:extLst>
          </p:cNvPr>
          <p:cNvSpPr>
            <a:spLocks noGrp="1"/>
          </p:cNvSpPr>
          <p:nvPr>
            <p:ph type="title"/>
          </p:nvPr>
        </p:nvSpPr>
        <p:spPr/>
        <p:txBody>
          <a:bodyPr/>
          <a:lstStyle/>
          <a:p>
            <a:r>
              <a:rPr lang="en-US" dirty="0"/>
              <a:t>The effect of Secondary Trauma </a:t>
            </a:r>
          </a:p>
        </p:txBody>
      </p:sp>
      <p:sp>
        <p:nvSpPr>
          <p:cNvPr id="3" name="Content Placeholder 2">
            <a:extLst>
              <a:ext uri="{FF2B5EF4-FFF2-40B4-BE49-F238E27FC236}">
                <a16:creationId xmlns:a16="http://schemas.microsoft.com/office/drawing/2014/main" id="{76DB04C7-D308-0AF8-32BF-F863319A837B}"/>
              </a:ext>
            </a:extLst>
          </p:cNvPr>
          <p:cNvSpPr>
            <a:spLocks noGrp="1"/>
          </p:cNvSpPr>
          <p:nvPr>
            <p:ph idx="1"/>
          </p:nvPr>
        </p:nvSpPr>
        <p:spPr/>
        <p:txBody>
          <a:bodyPr>
            <a:normAutofit fontScale="70000" lnSpcReduction="20000"/>
          </a:bodyPr>
          <a:lstStyle/>
          <a:p>
            <a:r>
              <a:rPr lang="en-US" dirty="0"/>
              <a:t>AAMC survey</a:t>
            </a:r>
          </a:p>
          <a:p>
            <a:pPr lvl="1"/>
            <a:r>
              <a:rPr lang="en-US" dirty="0"/>
              <a:t>80% of doctors have experienced a truly distressing patient event in the last year. </a:t>
            </a:r>
          </a:p>
          <a:p>
            <a:r>
              <a:rPr lang="en-US" dirty="0"/>
              <a:t>Journal of Patient Safety (2019) </a:t>
            </a:r>
          </a:p>
          <a:p>
            <a:pPr lvl="1"/>
            <a:r>
              <a:rPr lang="en-US" dirty="0"/>
              <a:t>&gt;2/3 of providers involved in an adverse clinical event suffered from troubling memories, anxiety, anger, remorse or distress.  </a:t>
            </a:r>
          </a:p>
          <a:p>
            <a:pPr marL="342900" lvl="1" indent="0">
              <a:buNone/>
            </a:pPr>
            <a:endParaRPr lang="en-US" dirty="0"/>
          </a:p>
          <a:p>
            <a:pPr marL="342900" lvl="1" indent="0">
              <a:buNone/>
            </a:pPr>
            <a:r>
              <a:rPr lang="en-US" dirty="0"/>
              <a:t>Following these truly distressing event doctors may experience:</a:t>
            </a:r>
          </a:p>
          <a:p>
            <a:pPr lvl="2"/>
            <a:r>
              <a:rPr lang="en-US" dirty="0"/>
              <a:t>Recurrent thoughts / memories</a:t>
            </a:r>
          </a:p>
          <a:p>
            <a:pPr lvl="2"/>
            <a:r>
              <a:rPr lang="en-US" dirty="0"/>
              <a:t>Sleep disturbance</a:t>
            </a:r>
          </a:p>
          <a:p>
            <a:pPr lvl="2"/>
            <a:r>
              <a:rPr lang="en-US" dirty="0"/>
              <a:t>Anxiety or PTSD type triggers</a:t>
            </a:r>
          </a:p>
          <a:p>
            <a:pPr lvl="2"/>
            <a:r>
              <a:rPr lang="en-US" dirty="0"/>
              <a:t>Depressions symptoms</a:t>
            </a:r>
          </a:p>
          <a:p>
            <a:pPr lvl="2"/>
            <a:r>
              <a:rPr lang="en-US" dirty="0"/>
              <a:t>Withdrawal / decreased physical activity and interpersonal interactions</a:t>
            </a:r>
          </a:p>
          <a:p>
            <a:pPr lvl="2"/>
            <a:r>
              <a:rPr lang="en-US" dirty="0"/>
              <a:t>Increased volatility </a:t>
            </a:r>
          </a:p>
        </p:txBody>
      </p:sp>
    </p:spTree>
    <p:extLst>
      <p:ext uri="{BB962C8B-B14F-4D97-AF65-F5344CB8AC3E}">
        <p14:creationId xmlns:p14="http://schemas.microsoft.com/office/powerpoint/2010/main" val="2080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09AE-68EF-A89E-87C0-0CBBF565B88A}"/>
              </a:ext>
            </a:extLst>
          </p:cNvPr>
          <p:cNvSpPr>
            <a:spLocks noGrp="1"/>
          </p:cNvSpPr>
          <p:nvPr>
            <p:ph type="title"/>
          </p:nvPr>
        </p:nvSpPr>
        <p:spPr/>
        <p:txBody>
          <a:bodyPr/>
          <a:lstStyle/>
          <a:p>
            <a:r>
              <a:rPr lang="en-US" dirty="0"/>
              <a:t>Following these Acute Events </a:t>
            </a:r>
          </a:p>
        </p:txBody>
      </p:sp>
      <p:sp>
        <p:nvSpPr>
          <p:cNvPr id="3" name="Content Placeholder 2">
            <a:extLst>
              <a:ext uri="{FF2B5EF4-FFF2-40B4-BE49-F238E27FC236}">
                <a16:creationId xmlns:a16="http://schemas.microsoft.com/office/drawing/2014/main" id="{F6A51D90-6341-0B84-1A77-325BDBF43AF5}"/>
              </a:ext>
            </a:extLst>
          </p:cNvPr>
          <p:cNvSpPr>
            <a:spLocks noGrp="1"/>
          </p:cNvSpPr>
          <p:nvPr>
            <p:ph idx="1"/>
          </p:nvPr>
        </p:nvSpPr>
        <p:spPr/>
        <p:txBody>
          <a:bodyPr>
            <a:normAutofit fontScale="92500"/>
          </a:bodyPr>
          <a:lstStyle/>
          <a:p>
            <a:r>
              <a:rPr lang="en-US" dirty="0"/>
              <a:t>(unexpected death, extreme violence, highly emotional case, disaster…)</a:t>
            </a:r>
          </a:p>
          <a:p>
            <a:endParaRPr lang="en-US" dirty="0"/>
          </a:p>
          <a:p>
            <a:r>
              <a:rPr lang="en-US" dirty="0"/>
              <a:t>Debrief as a group</a:t>
            </a:r>
          </a:p>
          <a:p>
            <a:r>
              <a:rPr lang="en-US" dirty="0"/>
              <a:t>Follow up with individuals if needed </a:t>
            </a:r>
          </a:p>
          <a:p>
            <a:r>
              <a:rPr lang="en-US" dirty="0"/>
              <a:t>Offer resources / counseling / support services  </a:t>
            </a:r>
          </a:p>
          <a:p>
            <a:r>
              <a:rPr lang="en-US" dirty="0"/>
              <a:t>Support those exposed to secondary trauma in the acute setting both professionally and emotionally (pull from schedule, …)</a:t>
            </a:r>
          </a:p>
        </p:txBody>
      </p:sp>
    </p:spTree>
    <p:extLst>
      <p:ext uri="{BB962C8B-B14F-4D97-AF65-F5344CB8AC3E}">
        <p14:creationId xmlns:p14="http://schemas.microsoft.com/office/powerpoint/2010/main" val="1925891825"/>
      </p:ext>
    </p:extLst>
  </p:cSld>
  <p:clrMapOvr>
    <a:masterClrMapping/>
  </p:clrMapOvr>
</p:sld>
</file>

<file path=ppt/theme/theme1.xml><?xml version="1.0" encoding="utf-8"?>
<a:theme xmlns:a="http://schemas.openxmlformats.org/drawingml/2006/main"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2121</Words>
  <Application>Microsoft Macintosh PowerPoint</Application>
  <PresentationFormat>On-screen Show (4:3)</PresentationFormat>
  <Paragraphs>314</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Google Sans</vt:lpstr>
      <vt:lpstr>Roboto</vt:lpstr>
      <vt:lpstr>Times</vt:lpstr>
      <vt:lpstr>AACEM PowerPoint Template</vt:lpstr>
      <vt:lpstr>Moral Injury and Vicarious Trauma in America’s Healthcare System</vt:lpstr>
      <vt:lpstr>Truths</vt:lpstr>
      <vt:lpstr>TRUTHS</vt:lpstr>
      <vt:lpstr>Objectives of this talk:</vt:lpstr>
      <vt:lpstr>Conflict of Interest:</vt:lpstr>
      <vt:lpstr>Trauma</vt:lpstr>
      <vt:lpstr>Secondary Trauma </vt:lpstr>
      <vt:lpstr>The effect of Secondary Trauma </vt:lpstr>
      <vt:lpstr>Following these Acute Events </vt:lpstr>
      <vt:lpstr>Put systems in place:</vt:lpstr>
      <vt:lpstr>Vicarious Trauma </vt:lpstr>
      <vt:lpstr>Secondary Trauma vs Vicarious Trauma</vt:lpstr>
      <vt:lpstr>Vicarious Trauma in American Physicians</vt:lpstr>
      <vt:lpstr>Then what is Burn out? </vt:lpstr>
      <vt:lpstr>Why is our practice so difficult?</vt:lpstr>
      <vt:lpstr> Physical trauma in Healthcare </vt:lpstr>
      <vt:lpstr>AAMC – Emergency Departments </vt:lpstr>
      <vt:lpstr>”A workplace Problem, not a worker Problem” </vt:lpstr>
      <vt:lpstr>Drivers of Burnout in Academic EM</vt:lpstr>
      <vt:lpstr>Is it more than Burnout ? </vt:lpstr>
      <vt:lpstr>Moral Injury… In Medicine? </vt:lpstr>
      <vt:lpstr>Moral Injury… In Medicine? </vt:lpstr>
      <vt:lpstr>Moral Injury… In Medicine? </vt:lpstr>
      <vt:lpstr>Moral injury in Medicine!</vt:lpstr>
      <vt:lpstr>I’m Fine….  Everything’s fine!</vt:lpstr>
      <vt:lpstr>Everything is fine – until its NOT</vt:lpstr>
      <vt:lpstr>What keeps physicians from seeking support?</vt:lpstr>
      <vt:lpstr>What got us here is often not sustainable ! </vt:lpstr>
      <vt:lpstr>Does this job and the trauma associated with it affect US? healthcare providers?</vt:lpstr>
      <vt:lpstr>Burnout:</vt:lpstr>
      <vt:lpstr>Depression and Anxiety </vt:lpstr>
      <vt:lpstr>Problematic Alcohol Use </vt:lpstr>
      <vt:lpstr>Divorce </vt:lpstr>
      <vt:lpstr>Suicidal Ideation and Suicide – our students</vt:lpstr>
      <vt:lpstr>Our Doctors in Training</vt:lpstr>
      <vt:lpstr>Suicide Risk by Profession</vt:lpstr>
      <vt:lpstr>Surgeons Specifically </vt:lpstr>
      <vt:lpstr>But it’s Doctors and HealthCare everywhere …. Right? </vt:lpstr>
      <vt:lpstr>British Suicide and Occupation Study – Comparing 1979-82 to 2001-05 Data</vt:lpstr>
      <vt:lpstr>Where do we go from here? </vt:lpstr>
      <vt:lpstr>Start in our departments</vt:lpstr>
      <vt:lpstr>Teach and Show Compassion </vt:lpstr>
      <vt:lpstr>Teach Compassion ! </vt:lpstr>
      <vt:lpstr>Start in our departments</vt:lpstr>
      <vt:lpstr>Questions and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 Injury and Vicarious Trauma in America’s Healthcare System</dc:title>
  <dc:creator>Megan Schagrin</dc:creator>
  <cp:lastModifiedBy>Thomas, Jarred</cp:lastModifiedBy>
  <cp:revision>6</cp:revision>
  <dcterms:created xsi:type="dcterms:W3CDTF">2016-01-28T22:56:32Z</dcterms:created>
  <dcterms:modified xsi:type="dcterms:W3CDTF">2024-03-18T19:15:34Z</dcterms:modified>
</cp:coreProperties>
</file>