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9" r:id="rId5"/>
  </p:sldMasterIdLst>
  <p:notesMasterIdLst>
    <p:notesMasterId r:id="rId45"/>
  </p:notesMasterIdLst>
  <p:sldIdLst>
    <p:sldId id="564" r:id="rId6"/>
    <p:sldId id="1003" r:id="rId7"/>
    <p:sldId id="977" r:id="rId8"/>
    <p:sldId id="1000" r:id="rId9"/>
    <p:sldId id="986" r:id="rId10"/>
    <p:sldId id="976" r:id="rId11"/>
    <p:sldId id="984" r:id="rId12"/>
    <p:sldId id="972" r:id="rId13"/>
    <p:sldId id="985" r:id="rId14"/>
    <p:sldId id="980" r:id="rId15"/>
    <p:sldId id="750" r:id="rId16"/>
    <p:sldId id="550" r:id="rId17"/>
    <p:sldId id="979" r:id="rId18"/>
    <p:sldId id="812" r:id="rId19"/>
    <p:sldId id="954" r:id="rId20"/>
    <p:sldId id="1005" r:id="rId21"/>
    <p:sldId id="992" r:id="rId22"/>
    <p:sldId id="888" r:id="rId23"/>
    <p:sldId id="950" r:id="rId24"/>
    <p:sldId id="952" r:id="rId25"/>
    <p:sldId id="993" r:id="rId26"/>
    <p:sldId id="929" r:id="rId27"/>
    <p:sldId id="930" r:id="rId28"/>
    <p:sldId id="987" r:id="rId29"/>
    <p:sldId id="996" r:id="rId30"/>
    <p:sldId id="999" r:id="rId31"/>
    <p:sldId id="998" r:id="rId32"/>
    <p:sldId id="997" r:id="rId33"/>
    <p:sldId id="1002" r:id="rId34"/>
    <p:sldId id="931" r:id="rId35"/>
    <p:sldId id="994" r:id="rId36"/>
    <p:sldId id="995" r:id="rId37"/>
    <p:sldId id="932" r:id="rId38"/>
    <p:sldId id="940" r:id="rId39"/>
    <p:sldId id="1008" r:id="rId40"/>
    <p:sldId id="990" r:id="rId41"/>
    <p:sldId id="1006" r:id="rId42"/>
    <p:sldId id="1007" r:id="rId43"/>
    <p:sldId id="1009"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A18"/>
    <a:srgbClr val="FF66FF"/>
    <a:srgbClr val="FF99FF"/>
    <a:srgbClr val="9999FF"/>
    <a:srgbClr val="99CCFF"/>
    <a:srgbClr val="FFCC66"/>
    <a:srgbClr val="6FB185"/>
    <a:srgbClr val="339966"/>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4660"/>
  </p:normalViewPr>
  <p:slideViewPr>
    <p:cSldViewPr snapToGrid="0" snapToObjects="1">
      <p:cViewPr varScale="1">
        <p:scale>
          <a:sx n="66" d="100"/>
          <a:sy n="66" d="100"/>
        </p:scale>
        <p:origin x="1232" y="44"/>
      </p:cViewPr>
      <p:guideLst>
        <p:guide orient="horz" pos="2160"/>
        <p:guide pos="2880"/>
      </p:guideLst>
    </p:cSldViewPr>
  </p:slideViewPr>
  <p:notesTextViewPr>
    <p:cViewPr>
      <p:scale>
        <a:sx n="100" d="100"/>
        <a:sy n="100" d="100"/>
      </p:scale>
      <p:origin x="0" y="0"/>
    </p:cViewPr>
  </p:notesTextViewPr>
  <p:sorterViewPr>
    <p:cViewPr>
      <p:scale>
        <a:sx n="80" d="100"/>
        <a:sy n="80" d="100"/>
      </p:scale>
      <p:origin x="0" y="-102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Admissions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Admissions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A35A-4257-BCA1-B8F7A84A2A0F}"/>
                </c:ext>
              </c:extLst>
            </c:dLbl>
            <c:dLbl>
              <c:idx val="2"/>
              <c:delete val="1"/>
              <c:extLst>
                <c:ext xmlns:c15="http://schemas.microsoft.com/office/drawing/2012/chart" uri="{CE6537A1-D6FC-4f65-9D91-7224C49458BB}"/>
                <c:ext xmlns:c16="http://schemas.microsoft.com/office/drawing/2014/chart" uri="{C3380CC4-5D6E-409C-BE32-E72D297353CC}">
                  <c16:uniqueId val="{00000000-1352-4846-B514-AB19ACECDD82}"/>
                </c:ext>
              </c:extLst>
            </c:dLbl>
            <c:dLbl>
              <c:idx val="3"/>
              <c:delete val="1"/>
              <c:extLst>
                <c:ext xmlns:c15="http://schemas.microsoft.com/office/drawing/2012/chart" uri="{CE6537A1-D6FC-4f65-9D91-7224C49458BB}"/>
                <c:ext xmlns:c16="http://schemas.microsoft.com/office/drawing/2014/chart" uri="{C3380CC4-5D6E-409C-BE32-E72D297353CC}">
                  <c16:uniqueId val="{00000001-A35A-4257-BCA1-B8F7A84A2A0F}"/>
                </c:ext>
              </c:extLst>
            </c:dLbl>
            <c:dLbl>
              <c:idx val="4"/>
              <c:delete val="1"/>
              <c:extLst>
                <c:ext xmlns:c15="http://schemas.microsoft.com/office/drawing/2012/chart" uri="{CE6537A1-D6FC-4f65-9D91-7224C49458BB}"/>
                <c:ext xmlns:c16="http://schemas.microsoft.com/office/drawing/2014/chart" uri="{C3380CC4-5D6E-409C-BE32-E72D297353CC}">
                  <c16:uniqueId val="{00000000-A1C2-47F2-9BB8-C2996496A927}"/>
                </c:ext>
              </c:extLst>
            </c:dLbl>
            <c:dLbl>
              <c:idx val="5"/>
              <c:layout>
                <c:manualLayout>
                  <c:x val="2.0289855072463663E-2"/>
                  <c:y val="-3.72222072964318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1C2-47F2-9BB8-C2996496A92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Sheet1!$A$6:$A$11</c:f>
              <c:numCache>
                <c:formatCode>General</c:formatCode>
                <c:ptCount val="6"/>
                <c:pt idx="0">
                  <c:v>2017</c:v>
                </c:pt>
                <c:pt idx="1">
                  <c:v>2018</c:v>
                </c:pt>
                <c:pt idx="2">
                  <c:v>2019</c:v>
                </c:pt>
                <c:pt idx="3">
                  <c:v>2020</c:v>
                </c:pt>
                <c:pt idx="4">
                  <c:v>2021</c:v>
                </c:pt>
                <c:pt idx="5">
                  <c:v>2022</c:v>
                </c:pt>
              </c:numCache>
            </c:numRef>
          </c:cat>
          <c:val>
            <c:numRef>
              <c:f>Sheet1!$B$6:$B$11</c:f>
              <c:numCache>
                <c:formatCode>0.0%</c:formatCode>
                <c:ptCount val="6"/>
                <c:pt idx="0">
                  <c:v>0.434</c:v>
                </c:pt>
                <c:pt idx="1">
                  <c:v>0.42699999999999999</c:v>
                </c:pt>
                <c:pt idx="2">
                  <c:v>0.41699999999999998</c:v>
                </c:pt>
                <c:pt idx="3">
                  <c:v>0.42599999999999999</c:v>
                </c:pt>
                <c:pt idx="4">
                  <c:v>0.45</c:v>
                </c:pt>
                <c:pt idx="5" formatCode="0%">
                  <c:v>0.41599999999999998</c:v>
                </c:pt>
              </c:numCache>
            </c:numRef>
          </c:val>
          <c:extLst>
            <c:ext xmlns:c16="http://schemas.microsoft.com/office/drawing/2014/chart" uri="{C3380CC4-5D6E-409C-BE32-E72D297353CC}">
              <c16:uniqueId val="{00000000-2400-4DBC-AB9B-50ACBD81DE71}"/>
            </c:ext>
          </c:extLst>
        </c:ser>
        <c:dLbls>
          <c:showLegendKey val="0"/>
          <c:showVal val="0"/>
          <c:showCatName val="0"/>
          <c:showSerName val="0"/>
          <c:showPercent val="0"/>
          <c:showBubbleSize val="0"/>
        </c:dLbls>
        <c:gapWidth val="150"/>
        <c:shape val="box"/>
        <c:axId val="472066560"/>
        <c:axId val="472066952"/>
        <c:axId val="0"/>
      </c:bar3DChart>
      <c:catAx>
        <c:axId val="4720665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066952"/>
        <c:crosses val="autoZero"/>
        <c:auto val="1"/>
        <c:lblAlgn val="ctr"/>
        <c:lblOffset val="100"/>
        <c:noMultiLvlLbl val="0"/>
      </c:catAx>
      <c:valAx>
        <c:axId val="472066952"/>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0665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EMS Arrivals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EMS Arrivals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AFFD-450F-95AF-EC345EAA9900}"/>
                </c:ext>
              </c:extLst>
            </c:dLbl>
            <c:dLbl>
              <c:idx val="2"/>
              <c:delete val="1"/>
              <c:extLst>
                <c:ext xmlns:c15="http://schemas.microsoft.com/office/drawing/2012/chart" uri="{CE6537A1-D6FC-4f65-9D91-7224C49458BB}"/>
                <c:ext xmlns:c16="http://schemas.microsoft.com/office/drawing/2014/chart" uri="{C3380CC4-5D6E-409C-BE32-E72D297353CC}">
                  <c16:uniqueId val="{00000001-AFFD-450F-95AF-EC345EAA9900}"/>
                </c:ext>
              </c:extLst>
            </c:dLbl>
            <c:dLbl>
              <c:idx val="3"/>
              <c:delete val="1"/>
              <c:extLst>
                <c:ext xmlns:c15="http://schemas.microsoft.com/office/drawing/2012/chart" uri="{CE6537A1-D6FC-4f65-9D91-7224C49458BB}"/>
                <c:ext xmlns:c16="http://schemas.microsoft.com/office/drawing/2014/chart" uri="{C3380CC4-5D6E-409C-BE32-E72D297353CC}">
                  <c16:uniqueId val="{00000000-AFFD-450F-95AF-EC345EAA9900}"/>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0.26</c:v>
                </c:pt>
                <c:pt idx="1">
                  <c:v>0.27600000000000002</c:v>
                </c:pt>
                <c:pt idx="2">
                  <c:v>0.26200000000000001</c:v>
                </c:pt>
                <c:pt idx="3">
                  <c:v>0.25900000000000001</c:v>
                </c:pt>
                <c:pt idx="4">
                  <c:v>0.28699999999999998</c:v>
                </c:pt>
                <c:pt idx="5">
                  <c:v>0.27800000000000002</c:v>
                </c:pt>
              </c:numCache>
            </c:numRef>
          </c:val>
          <c:extLst>
            <c:ext xmlns:c16="http://schemas.microsoft.com/office/drawing/2014/chart" uri="{C3380CC4-5D6E-409C-BE32-E72D297353CC}">
              <c16:uniqueId val="{00000000-A3C6-4B03-A94D-020EDAD05A26}"/>
            </c:ext>
          </c:extLst>
        </c:ser>
        <c:dLbls>
          <c:showLegendKey val="0"/>
          <c:showVal val="1"/>
          <c:showCatName val="0"/>
          <c:showSerName val="0"/>
          <c:showPercent val="0"/>
          <c:showBubbleSize val="0"/>
        </c:dLbls>
        <c:gapWidth val="150"/>
        <c:shape val="box"/>
        <c:axId val="472371608"/>
        <c:axId val="472372000"/>
        <c:axId val="0"/>
      </c:bar3DChart>
      <c:catAx>
        <c:axId val="4723716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2000"/>
        <c:crosses val="autoZero"/>
        <c:auto val="1"/>
        <c:lblAlgn val="ctr"/>
        <c:lblOffset val="100"/>
        <c:noMultiLvlLbl val="0"/>
      </c:catAx>
      <c:valAx>
        <c:axId val="472372000"/>
        <c:scaling>
          <c:orientation val="minMax"/>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1608"/>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Hospitalization Rate</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Hospitalization Rate</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181554965398E-3"/>
                  <c:y val="-1.23286820176052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6D3-4B8B-82F3-704CB341DCD6}"/>
                </c:ext>
              </c:extLst>
            </c:dLbl>
            <c:dLbl>
              <c:idx val="1"/>
              <c:delete val="1"/>
              <c:extLst>
                <c:ext xmlns:c15="http://schemas.microsoft.com/office/drawing/2012/chart" uri="{CE6537A1-D6FC-4f65-9D91-7224C49458BB}"/>
                <c:ext xmlns:c16="http://schemas.microsoft.com/office/drawing/2014/chart" uri="{C3380CC4-5D6E-409C-BE32-E72D297353CC}">
                  <c16:uniqueId val="{00000001-D6D3-4B8B-82F3-704CB341DCD6}"/>
                </c:ext>
              </c:extLst>
            </c:dLbl>
            <c:dLbl>
              <c:idx val="2"/>
              <c:delete val="1"/>
              <c:extLst>
                <c:ext xmlns:c15="http://schemas.microsoft.com/office/drawing/2012/chart" uri="{CE6537A1-D6FC-4f65-9D91-7224C49458BB}"/>
                <c:ext xmlns:c16="http://schemas.microsoft.com/office/drawing/2014/chart" uri="{C3380CC4-5D6E-409C-BE32-E72D297353CC}">
                  <c16:uniqueId val="{00000002-D6D3-4B8B-82F3-704CB341DCD6}"/>
                </c:ext>
              </c:extLst>
            </c:dLbl>
            <c:dLbl>
              <c:idx val="3"/>
              <c:delete val="1"/>
              <c:extLst>
                <c:ext xmlns:c15="http://schemas.microsoft.com/office/drawing/2012/chart" uri="{CE6537A1-D6FC-4f65-9D91-7224C49458BB}"/>
                <c:ext xmlns:c16="http://schemas.microsoft.com/office/drawing/2014/chart" uri="{C3380CC4-5D6E-409C-BE32-E72D297353CC}">
                  <c16:uniqueId val="{00000003-D6D3-4B8B-82F3-704CB341DCD6}"/>
                </c:ext>
              </c:extLst>
            </c:dLbl>
            <c:dLbl>
              <c:idx val="4"/>
              <c:delete val="1"/>
              <c:extLst>
                <c:ext xmlns:c15="http://schemas.microsoft.com/office/drawing/2012/chart" uri="{CE6537A1-D6FC-4f65-9D91-7224C49458BB}"/>
                <c:ext xmlns:c16="http://schemas.microsoft.com/office/drawing/2014/chart" uri="{C3380CC4-5D6E-409C-BE32-E72D297353CC}">
                  <c16:uniqueId val="{00000000-B470-4B39-82A0-1BDB23B73419}"/>
                </c:ext>
              </c:extLst>
            </c:dLbl>
            <c:dLbl>
              <c:idx val="5"/>
              <c:layout>
                <c:manualLayout>
                  <c:x val="1.0666668906387074E-2"/>
                  <c:y val="-1.90678952196636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45-4D45-A78B-A4A017BDFC82}"/>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0.26400000000000001</c:v>
                </c:pt>
                <c:pt idx="1">
                  <c:v>0.26</c:v>
                </c:pt>
                <c:pt idx="2">
                  <c:v>0.25800000000000001</c:v>
                </c:pt>
                <c:pt idx="3" formatCode="0.00%">
                  <c:v>0.26100000000000001</c:v>
                </c:pt>
                <c:pt idx="4" formatCode="General">
                  <c:v>28.8</c:v>
                </c:pt>
                <c:pt idx="5" formatCode="General">
                  <c:v>28.8</c:v>
                </c:pt>
              </c:numCache>
            </c:numRef>
          </c:val>
          <c:extLst>
            <c:ext xmlns:c16="http://schemas.microsoft.com/office/drawing/2014/chart" uri="{C3380CC4-5D6E-409C-BE32-E72D297353CC}">
              <c16:uniqueId val="{00000005-D6D3-4B8B-82F3-704CB341DCD6}"/>
            </c:ext>
          </c:extLst>
        </c:ser>
        <c:dLbls>
          <c:showLegendKey val="0"/>
          <c:showVal val="1"/>
          <c:showCatName val="0"/>
          <c:showSerName val="0"/>
          <c:showPercent val="0"/>
          <c:showBubbleSize val="0"/>
        </c:dLbls>
        <c:gapWidth val="110"/>
        <c:shape val="box"/>
        <c:axId val="472372784"/>
        <c:axId val="472373176"/>
        <c:axId val="0"/>
      </c:bar3DChart>
      <c:catAx>
        <c:axId val="4723727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3176"/>
        <c:crosses val="autoZero"/>
        <c:auto val="1"/>
        <c:lblAlgn val="ctr"/>
        <c:lblOffset val="100"/>
        <c:noMultiLvlLbl val="0"/>
      </c:catAx>
      <c:valAx>
        <c:axId val="472373176"/>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2784"/>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Acuity 1/2</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Acuity 1/2</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1.9473271573126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059-44C2-96AB-BDF63D426733}"/>
                </c:ext>
              </c:extLst>
            </c:dLbl>
            <c:dLbl>
              <c:idx val="1"/>
              <c:delete val="1"/>
              <c:extLst>
                <c:ext xmlns:c15="http://schemas.microsoft.com/office/drawing/2012/chart" uri="{CE6537A1-D6FC-4f65-9D91-7224C49458BB}"/>
                <c:ext xmlns:c16="http://schemas.microsoft.com/office/drawing/2014/chart" uri="{C3380CC4-5D6E-409C-BE32-E72D297353CC}">
                  <c16:uniqueId val="{00000001-9059-44C2-96AB-BDF63D426733}"/>
                </c:ext>
              </c:extLst>
            </c:dLbl>
            <c:dLbl>
              <c:idx val="2"/>
              <c:delete val="1"/>
              <c:extLst>
                <c:ext xmlns:c15="http://schemas.microsoft.com/office/drawing/2012/chart" uri="{CE6537A1-D6FC-4f65-9D91-7224C49458BB}"/>
                <c:ext xmlns:c16="http://schemas.microsoft.com/office/drawing/2014/chart" uri="{C3380CC4-5D6E-409C-BE32-E72D297353CC}">
                  <c16:uniqueId val="{00000002-9059-44C2-96AB-BDF63D426733}"/>
                </c:ext>
              </c:extLst>
            </c:dLbl>
            <c:dLbl>
              <c:idx val="3"/>
              <c:delete val="1"/>
              <c:extLst>
                <c:ext xmlns:c15="http://schemas.microsoft.com/office/drawing/2012/chart" uri="{CE6537A1-D6FC-4f65-9D91-7224C49458BB}"/>
                <c:ext xmlns:c16="http://schemas.microsoft.com/office/drawing/2014/chart" uri="{C3380CC4-5D6E-409C-BE32-E72D297353CC}">
                  <c16:uniqueId val="{00000003-9059-44C2-96AB-BDF63D426733}"/>
                </c:ext>
              </c:extLst>
            </c:dLbl>
            <c:dLbl>
              <c:idx val="4"/>
              <c:delete val="1"/>
              <c:extLst>
                <c:ext xmlns:c15="http://schemas.microsoft.com/office/drawing/2012/chart" uri="{CE6537A1-D6FC-4f65-9D91-7224C49458BB}"/>
                <c:ext xmlns:c16="http://schemas.microsoft.com/office/drawing/2014/chart" uri="{C3380CC4-5D6E-409C-BE32-E72D297353CC}">
                  <c16:uniqueId val="{00000000-F76D-4745-9B90-F563954954EA}"/>
                </c:ext>
              </c:extLst>
            </c:dLbl>
            <c:dLbl>
              <c:idx val="5"/>
              <c:layout>
                <c:manualLayout>
                  <c:x val="2.9333339492564722E-2"/>
                  <c:y val="-3.91589359458476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76D-4745-9B90-F563954954EA}"/>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0.23799999999999999</c:v>
                </c:pt>
                <c:pt idx="1">
                  <c:v>0.253</c:v>
                </c:pt>
                <c:pt idx="2">
                  <c:v>0.25</c:v>
                </c:pt>
                <c:pt idx="3" formatCode="0.00%">
                  <c:v>0.27100000000000002</c:v>
                </c:pt>
                <c:pt idx="4" formatCode="0.00%">
                  <c:v>0.29499999999999998</c:v>
                </c:pt>
                <c:pt idx="5" formatCode="0.00%">
                  <c:v>0.28100000000000003</c:v>
                </c:pt>
              </c:numCache>
            </c:numRef>
          </c:val>
          <c:extLst>
            <c:ext xmlns:c16="http://schemas.microsoft.com/office/drawing/2014/chart" uri="{C3380CC4-5D6E-409C-BE32-E72D297353CC}">
              <c16:uniqueId val="{00000005-9059-44C2-96AB-BDF63D426733}"/>
            </c:ext>
          </c:extLst>
        </c:ser>
        <c:dLbls>
          <c:showLegendKey val="0"/>
          <c:showVal val="1"/>
          <c:showCatName val="0"/>
          <c:showSerName val="0"/>
          <c:showPercent val="0"/>
          <c:showBubbleSize val="0"/>
        </c:dLbls>
        <c:gapWidth val="89"/>
        <c:shape val="box"/>
        <c:axId val="472373960"/>
        <c:axId val="472374352"/>
        <c:axId val="0"/>
      </c:bar3DChart>
      <c:catAx>
        <c:axId val="4723739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374352"/>
        <c:crosses val="autoZero"/>
        <c:auto val="1"/>
        <c:lblAlgn val="ctr"/>
        <c:lblOffset val="100"/>
        <c:noMultiLvlLbl val="0"/>
      </c:catAx>
      <c:valAx>
        <c:axId val="472374352"/>
        <c:scaling>
          <c:orientation val="minMax"/>
          <c:max val="0.25"/>
          <c:min val="0"/>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3960"/>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solidFill>
                  <a:schemeClr val="bg1"/>
                </a:solidFill>
              </a:rPr>
              <a:t>High Acuity </a:t>
            </a:r>
            <a:r>
              <a:rPr lang="en-US" dirty="0" err="1">
                <a:solidFill>
                  <a:schemeClr val="bg1"/>
                </a:solidFill>
              </a:rPr>
              <a:t>Profee</a:t>
            </a:r>
            <a:r>
              <a:rPr lang="en-US" dirty="0">
                <a:solidFill>
                  <a:schemeClr val="bg1"/>
                </a:solidFill>
              </a:rPr>
              <a:t> Codes</a:t>
            </a:r>
          </a:p>
        </c:rich>
      </c:tx>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High Acuity Codes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dLbl>
              <c:idx val="0"/>
              <c:layout>
                <c:manualLayout>
                  <c:x val="8.0962213491808811E-3"/>
                  <c:y val="7.690401889259056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161-474A-A6E3-CD076B008AFA}"/>
                </c:ext>
              </c:extLst>
            </c:dLbl>
            <c:dLbl>
              <c:idx val="1"/>
              <c:delete val="1"/>
              <c:extLst>
                <c:ext xmlns:c15="http://schemas.microsoft.com/office/drawing/2012/chart" uri="{CE6537A1-D6FC-4f65-9D91-7224C49458BB}"/>
                <c:ext xmlns:c16="http://schemas.microsoft.com/office/drawing/2014/chart" uri="{C3380CC4-5D6E-409C-BE32-E72D297353CC}">
                  <c16:uniqueId val="{00000001-4161-474A-A6E3-CD076B008AFA}"/>
                </c:ext>
              </c:extLst>
            </c:dLbl>
            <c:dLbl>
              <c:idx val="2"/>
              <c:delete val="1"/>
              <c:extLst>
                <c:ext xmlns:c15="http://schemas.microsoft.com/office/drawing/2012/chart" uri="{CE6537A1-D6FC-4f65-9D91-7224C49458BB}"/>
                <c:ext xmlns:c16="http://schemas.microsoft.com/office/drawing/2014/chart" uri="{C3380CC4-5D6E-409C-BE32-E72D297353CC}">
                  <c16:uniqueId val="{00000002-4161-474A-A6E3-CD076B008AFA}"/>
                </c:ext>
              </c:extLst>
            </c:dLbl>
            <c:dLbl>
              <c:idx val="3"/>
              <c:delete val="1"/>
              <c:extLst>
                <c:ext xmlns:c15="http://schemas.microsoft.com/office/drawing/2012/chart" uri="{CE6537A1-D6FC-4f65-9D91-7224C49458BB}"/>
                <c:ext xmlns:c16="http://schemas.microsoft.com/office/drawing/2014/chart" uri="{C3380CC4-5D6E-409C-BE32-E72D297353CC}">
                  <c16:uniqueId val="{00000003-4161-474A-A6E3-CD076B008AFA}"/>
                </c:ext>
              </c:extLst>
            </c:dLbl>
            <c:dLbl>
              <c:idx val="4"/>
              <c:delete val="1"/>
              <c:extLst>
                <c:ext xmlns:c15="http://schemas.microsoft.com/office/drawing/2012/chart" uri="{CE6537A1-D6FC-4f65-9D91-7224C49458BB}"/>
                <c:ext xmlns:c16="http://schemas.microsoft.com/office/drawing/2014/chart" uri="{C3380CC4-5D6E-409C-BE32-E72D297353CC}">
                  <c16:uniqueId val="{00000004-4161-474A-A6E3-CD076B008AFA}"/>
                </c:ext>
              </c:extLst>
            </c:dLbl>
            <c:dLbl>
              <c:idx val="5"/>
              <c:layout>
                <c:manualLayout>
                  <c:x val="2.1333337812774345E-2"/>
                  <c:y val="-3.6051605460313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BFA-4009-BEAA-A1F7D2C398E7}"/>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numRef>
              <c:f>Sheet1!$A$7:$A$12</c:f>
              <c:numCache>
                <c:formatCode>General</c:formatCode>
                <c:ptCount val="6"/>
                <c:pt idx="0">
                  <c:v>2017</c:v>
                </c:pt>
                <c:pt idx="1">
                  <c:v>2018</c:v>
                </c:pt>
                <c:pt idx="2">
                  <c:v>2019</c:v>
                </c:pt>
                <c:pt idx="3">
                  <c:v>2020</c:v>
                </c:pt>
                <c:pt idx="4">
                  <c:v>2021</c:v>
                </c:pt>
                <c:pt idx="5">
                  <c:v>2022</c:v>
                </c:pt>
              </c:numCache>
            </c:numRef>
          </c:cat>
          <c:val>
            <c:numRef>
              <c:f>Sheet1!$B$7:$B$12</c:f>
              <c:numCache>
                <c:formatCode>0.0%</c:formatCode>
                <c:ptCount val="6"/>
                <c:pt idx="0">
                  <c:v>0.76200000000000001</c:v>
                </c:pt>
                <c:pt idx="1">
                  <c:v>0.76300000000000001</c:v>
                </c:pt>
                <c:pt idx="2">
                  <c:v>0.77500000000000002</c:v>
                </c:pt>
                <c:pt idx="3">
                  <c:v>0.81100000000000005</c:v>
                </c:pt>
                <c:pt idx="4">
                  <c:v>0.82899999999999996</c:v>
                </c:pt>
                <c:pt idx="5">
                  <c:v>0.82799999999999996</c:v>
                </c:pt>
              </c:numCache>
            </c:numRef>
          </c:val>
          <c:extLst>
            <c:ext xmlns:c16="http://schemas.microsoft.com/office/drawing/2014/chart" uri="{C3380CC4-5D6E-409C-BE32-E72D297353CC}">
              <c16:uniqueId val="{00000005-4161-474A-A6E3-CD076B008AFA}"/>
            </c:ext>
          </c:extLst>
        </c:ser>
        <c:dLbls>
          <c:showLegendKey val="0"/>
          <c:showVal val="1"/>
          <c:showCatName val="0"/>
          <c:showSerName val="0"/>
          <c:showPercent val="0"/>
          <c:showBubbleSize val="0"/>
        </c:dLbls>
        <c:gapWidth val="89"/>
        <c:shape val="box"/>
        <c:axId val="472375136"/>
        <c:axId val="472723408"/>
        <c:axId val="0"/>
      </c:bar3DChart>
      <c:catAx>
        <c:axId val="472375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85000"/>
                  </a:schemeClr>
                </a:solidFill>
                <a:latin typeface="+mn-lt"/>
                <a:ea typeface="+mn-ea"/>
                <a:cs typeface="+mn-cs"/>
              </a:defRPr>
            </a:pPr>
            <a:endParaRPr lang="en-US"/>
          </a:p>
        </c:txPr>
        <c:crossAx val="472723408"/>
        <c:crosses val="autoZero"/>
        <c:auto val="1"/>
        <c:lblAlgn val="ctr"/>
        <c:lblOffset val="100"/>
        <c:noMultiLvlLbl val="0"/>
      </c:catAx>
      <c:valAx>
        <c:axId val="472723408"/>
        <c:scaling>
          <c:orientation val="minMax"/>
          <c:max val="0.8"/>
          <c:min val="0.5"/>
        </c:scaling>
        <c:delete val="1"/>
        <c:axPos val="l"/>
        <c:majorGridlines>
          <c:spPr>
            <a:ln w="9525" cap="flat" cmpd="sng" algn="ctr">
              <a:solidFill>
                <a:schemeClr val="dk1">
                  <a:lumMod val="50000"/>
                  <a:lumOff val="50000"/>
                </a:schemeClr>
              </a:solidFill>
              <a:round/>
            </a:ln>
            <a:effectLst/>
          </c:spPr>
        </c:majorGridlines>
        <c:numFmt formatCode="0.0%" sourceLinked="1"/>
        <c:majorTickMark val="none"/>
        <c:minorTickMark val="none"/>
        <c:tickLblPos val="nextTo"/>
        <c:crossAx val="47237513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5EFD3-DCA2-4EAA-9EE0-1B81E6D38DA2}" type="datetimeFigureOut">
              <a:rPr lang="en-US" smtClean="0"/>
              <a:t>3/16/2024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1BECA-E095-4DB3-A569-547F0757AEAE}" type="slidenum">
              <a:rPr lang="en-US" smtClean="0"/>
              <a:t>‹#›</a:t>
            </a:fld>
            <a:endParaRPr lang="en-US"/>
          </a:p>
        </p:txBody>
      </p:sp>
    </p:spTree>
    <p:extLst>
      <p:ext uri="{BB962C8B-B14F-4D97-AF65-F5344CB8AC3E}">
        <p14:creationId xmlns:p14="http://schemas.microsoft.com/office/powerpoint/2010/main" val="2364523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the 5 things I want you listen to during this presentation because at the end I want us to come to some consensus on direction and next steps for some tools…</a:t>
            </a:r>
          </a:p>
          <a:p>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8</a:t>
            </a:fld>
            <a:endParaRPr lang="en-US"/>
          </a:p>
        </p:txBody>
      </p:sp>
    </p:spTree>
    <p:extLst>
      <p:ext uri="{BB962C8B-B14F-4D97-AF65-F5344CB8AC3E}">
        <p14:creationId xmlns:p14="http://schemas.microsoft.com/office/powerpoint/2010/main" val="3971960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p:txBody>
      </p:sp>
      <p:sp>
        <p:nvSpPr>
          <p:cNvPr id="4" name="Slide Number Placeholder 3"/>
          <p:cNvSpPr>
            <a:spLocks noGrp="1"/>
          </p:cNvSpPr>
          <p:nvPr>
            <p:ph type="sldNum" sz="quarter" idx="10"/>
          </p:nvPr>
        </p:nvSpPr>
        <p:spPr/>
        <p:txBody>
          <a:bodyPr/>
          <a:lstStyle/>
          <a:p>
            <a:fld id="{419F1AFC-3A18-433E-B7D7-6F8E999AB51C}" type="slidenum">
              <a:rPr lang="en-US" smtClean="0"/>
              <a:t>21</a:t>
            </a:fld>
            <a:endParaRPr lang="en-US"/>
          </a:p>
        </p:txBody>
      </p:sp>
    </p:spTree>
    <p:extLst>
      <p:ext uri="{BB962C8B-B14F-4D97-AF65-F5344CB8AC3E}">
        <p14:creationId xmlns:p14="http://schemas.microsoft.com/office/powerpoint/2010/main" val="4175530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22</a:t>
            </a:fld>
            <a:endParaRPr lang="en-US"/>
          </a:p>
        </p:txBody>
      </p:sp>
    </p:spTree>
    <p:extLst>
      <p:ext uri="{BB962C8B-B14F-4D97-AF65-F5344CB8AC3E}">
        <p14:creationId xmlns:p14="http://schemas.microsoft.com/office/powerpoint/2010/main" val="1081714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23</a:t>
            </a:fld>
            <a:endParaRPr lang="en-US"/>
          </a:p>
        </p:txBody>
      </p:sp>
    </p:spTree>
    <p:extLst>
      <p:ext uri="{BB962C8B-B14F-4D97-AF65-F5344CB8AC3E}">
        <p14:creationId xmlns:p14="http://schemas.microsoft.com/office/powerpoint/2010/main" val="2661121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24</a:t>
            </a:fld>
            <a:endParaRPr lang="en-US"/>
          </a:p>
        </p:txBody>
      </p:sp>
    </p:spTree>
    <p:extLst>
      <p:ext uri="{BB962C8B-B14F-4D97-AF65-F5344CB8AC3E}">
        <p14:creationId xmlns:p14="http://schemas.microsoft.com/office/powerpoint/2010/main" val="4234575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25</a:t>
            </a:fld>
            <a:endParaRPr lang="en-US"/>
          </a:p>
        </p:txBody>
      </p:sp>
    </p:spTree>
    <p:extLst>
      <p:ext uri="{BB962C8B-B14F-4D97-AF65-F5344CB8AC3E}">
        <p14:creationId xmlns:p14="http://schemas.microsoft.com/office/powerpoint/2010/main" val="11111502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26</a:t>
            </a:fld>
            <a:endParaRPr lang="en-US"/>
          </a:p>
        </p:txBody>
      </p:sp>
    </p:spTree>
    <p:extLst>
      <p:ext uri="{BB962C8B-B14F-4D97-AF65-F5344CB8AC3E}">
        <p14:creationId xmlns:p14="http://schemas.microsoft.com/office/powerpoint/2010/main" val="3104720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27</a:t>
            </a:fld>
            <a:endParaRPr lang="en-US"/>
          </a:p>
        </p:txBody>
      </p:sp>
    </p:spTree>
    <p:extLst>
      <p:ext uri="{BB962C8B-B14F-4D97-AF65-F5344CB8AC3E}">
        <p14:creationId xmlns:p14="http://schemas.microsoft.com/office/powerpoint/2010/main" val="2236685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28</a:t>
            </a:fld>
            <a:endParaRPr lang="en-US"/>
          </a:p>
        </p:txBody>
      </p:sp>
    </p:spTree>
    <p:extLst>
      <p:ext uri="{BB962C8B-B14F-4D97-AF65-F5344CB8AC3E}">
        <p14:creationId xmlns:p14="http://schemas.microsoft.com/office/powerpoint/2010/main" val="3713804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29</a:t>
            </a:fld>
            <a:endParaRPr lang="en-US"/>
          </a:p>
        </p:txBody>
      </p:sp>
    </p:spTree>
    <p:extLst>
      <p:ext uri="{BB962C8B-B14F-4D97-AF65-F5344CB8AC3E}">
        <p14:creationId xmlns:p14="http://schemas.microsoft.com/office/powerpoint/2010/main" val="491279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30</a:t>
            </a:fld>
            <a:endParaRPr lang="en-US"/>
          </a:p>
        </p:txBody>
      </p:sp>
    </p:spTree>
    <p:extLst>
      <p:ext uri="{BB962C8B-B14F-4D97-AF65-F5344CB8AC3E}">
        <p14:creationId xmlns:p14="http://schemas.microsoft.com/office/powerpoint/2010/main" val="734961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13</a:t>
            </a:fld>
            <a:endParaRPr lang="en-US"/>
          </a:p>
        </p:txBody>
      </p:sp>
    </p:spTree>
    <p:extLst>
      <p:ext uri="{BB962C8B-B14F-4D97-AF65-F5344CB8AC3E}">
        <p14:creationId xmlns:p14="http://schemas.microsoft.com/office/powerpoint/2010/main" val="628970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31</a:t>
            </a:fld>
            <a:endParaRPr lang="en-US"/>
          </a:p>
        </p:txBody>
      </p:sp>
    </p:spTree>
    <p:extLst>
      <p:ext uri="{BB962C8B-B14F-4D97-AF65-F5344CB8AC3E}">
        <p14:creationId xmlns:p14="http://schemas.microsoft.com/office/powerpoint/2010/main" val="2181555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32</a:t>
            </a:fld>
            <a:endParaRPr lang="en-US"/>
          </a:p>
        </p:txBody>
      </p:sp>
    </p:spTree>
    <p:extLst>
      <p:ext uri="{BB962C8B-B14F-4D97-AF65-F5344CB8AC3E}">
        <p14:creationId xmlns:p14="http://schemas.microsoft.com/office/powerpoint/2010/main" val="385539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33</a:t>
            </a:fld>
            <a:endParaRPr lang="en-US"/>
          </a:p>
        </p:txBody>
      </p:sp>
    </p:spTree>
    <p:extLst>
      <p:ext uri="{BB962C8B-B14F-4D97-AF65-F5344CB8AC3E}">
        <p14:creationId xmlns:p14="http://schemas.microsoft.com/office/powerpoint/2010/main" val="36562200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34</a:t>
            </a:fld>
            <a:endParaRPr lang="en-US"/>
          </a:p>
        </p:txBody>
      </p:sp>
    </p:spTree>
    <p:extLst>
      <p:ext uri="{BB962C8B-B14F-4D97-AF65-F5344CB8AC3E}">
        <p14:creationId xmlns:p14="http://schemas.microsoft.com/office/powerpoint/2010/main" val="4283791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36</a:t>
            </a:fld>
            <a:endParaRPr lang="en-US"/>
          </a:p>
        </p:txBody>
      </p:sp>
    </p:spTree>
    <p:extLst>
      <p:ext uri="{BB962C8B-B14F-4D97-AF65-F5344CB8AC3E}">
        <p14:creationId xmlns:p14="http://schemas.microsoft.com/office/powerpoint/2010/main" val="578439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37</a:t>
            </a:fld>
            <a:endParaRPr lang="en-US"/>
          </a:p>
        </p:txBody>
      </p:sp>
    </p:spTree>
    <p:extLst>
      <p:ext uri="{BB962C8B-B14F-4D97-AF65-F5344CB8AC3E}">
        <p14:creationId xmlns:p14="http://schemas.microsoft.com/office/powerpoint/2010/main" val="2082611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14</a:t>
            </a:fld>
            <a:endParaRPr lang="en-US"/>
          </a:p>
        </p:txBody>
      </p:sp>
    </p:spTree>
    <p:extLst>
      <p:ext uri="{BB962C8B-B14F-4D97-AF65-F5344CB8AC3E}">
        <p14:creationId xmlns:p14="http://schemas.microsoft.com/office/powerpoint/2010/main" val="1844930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15</a:t>
            </a:fld>
            <a:endParaRPr lang="en-US"/>
          </a:p>
        </p:txBody>
      </p:sp>
    </p:spTree>
    <p:extLst>
      <p:ext uri="{BB962C8B-B14F-4D97-AF65-F5344CB8AC3E}">
        <p14:creationId xmlns:p14="http://schemas.microsoft.com/office/powerpoint/2010/main" val="2867020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16</a:t>
            </a:fld>
            <a:endParaRPr lang="en-US"/>
          </a:p>
        </p:txBody>
      </p:sp>
    </p:spTree>
    <p:extLst>
      <p:ext uri="{BB962C8B-B14F-4D97-AF65-F5344CB8AC3E}">
        <p14:creationId xmlns:p14="http://schemas.microsoft.com/office/powerpoint/2010/main" val="1410365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17</a:t>
            </a:fld>
            <a:endParaRPr lang="en-US"/>
          </a:p>
        </p:txBody>
      </p:sp>
    </p:spTree>
    <p:extLst>
      <p:ext uri="{BB962C8B-B14F-4D97-AF65-F5344CB8AC3E}">
        <p14:creationId xmlns:p14="http://schemas.microsoft.com/office/powerpoint/2010/main" val="32870415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18</a:t>
            </a:fld>
            <a:endParaRPr lang="en-US"/>
          </a:p>
        </p:txBody>
      </p:sp>
    </p:spTree>
    <p:extLst>
      <p:ext uri="{BB962C8B-B14F-4D97-AF65-F5344CB8AC3E}">
        <p14:creationId xmlns:p14="http://schemas.microsoft.com/office/powerpoint/2010/main" val="1439670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a:p>
            <a:endParaRPr lang="en-US" dirty="0"/>
          </a:p>
          <a:p>
            <a:r>
              <a:rPr lang="en-US" dirty="0"/>
              <a:t>Looking at</a:t>
            </a:r>
            <a:r>
              <a:rPr lang="en-US" baseline="0" dirty="0"/>
              <a:t> acuity as a stand-alone concept for our patient population where we seek to quantify and contrast how sick our patients are. High acuity patients are more likely than low acuity patients to die, require surgery, or be medically admitted. Question: is your average behavioral health patient high or low acuity? </a:t>
            </a:r>
          </a:p>
          <a:p>
            <a:endParaRPr lang="en-US" baseline="0" dirty="0"/>
          </a:p>
          <a:p>
            <a:r>
              <a:rPr lang="en-US" baseline="0" dirty="0"/>
              <a:t>The other option is to expand this concept and incorporate additional factors that serve as indicators of how complex it is to clinically and operationally manage these patients.  This option isn’t just about how sick the patients are but how resource intensive they are and how much pressure the place on the internal system of the ED.   </a:t>
            </a:r>
            <a:endParaRPr lang="en-US" dirty="0"/>
          </a:p>
        </p:txBody>
      </p:sp>
      <p:sp>
        <p:nvSpPr>
          <p:cNvPr id="4" name="Slide Number Placeholder 3"/>
          <p:cNvSpPr>
            <a:spLocks noGrp="1"/>
          </p:cNvSpPr>
          <p:nvPr>
            <p:ph type="sldNum" sz="quarter" idx="10"/>
          </p:nvPr>
        </p:nvSpPr>
        <p:spPr/>
        <p:txBody>
          <a:bodyPr/>
          <a:lstStyle/>
          <a:p>
            <a:fld id="{419F1AFC-3A18-433E-B7D7-6F8E999AB51C}" type="slidenum">
              <a:rPr lang="en-US" smtClean="0"/>
              <a:t>19</a:t>
            </a:fld>
            <a:endParaRPr lang="en-US"/>
          </a:p>
        </p:txBody>
      </p:sp>
    </p:spTree>
    <p:extLst>
      <p:ext uri="{BB962C8B-B14F-4D97-AF65-F5344CB8AC3E}">
        <p14:creationId xmlns:p14="http://schemas.microsoft.com/office/powerpoint/2010/main" val="835698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options we can pursue.  </a:t>
            </a:r>
          </a:p>
        </p:txBody>
      </p:sp>
      <p:sp>
        <p:nvSpPr>
          <p:cNvPr id="4" name="Slide Number Placeholder 3"/>
          <p:cNvSpPr>
            <a:spLocks noGrp="1"/>
          </p:cNvSpPr>
          <p:nvPr>
            <p:ph type="sldNum" sz="quarter" idx="10"/>
          </p:nvPr>
        </p:nvSpPr>
        <p:spPr/>
        <p:txBody>
          <a:bodyPr/>
          <a:lstStyle/>
          <a:p>
            <a:fld id="{419F1AFC-3A18-433E-B7D7-6F8E999AB51C}" type="slidenum">
              <a:rPr lang="en-US" smtClean="0"/>
              <a:t>20</a:t>
            </a:fld>
            <a:endParaRPr lang="en-US"/>
          </a:p>
        </p:txBody>
      </p:sp>
    </p:spTree>
    <p:extLst>
      <p:ext uri="{BB962C8B-B14F-4D97-AF65-F5344CB8AC3E}">
        <p14:creationId xmlns:p14="http://schemas.microsoft.com/office/powerpoint/2010/main" val="1824545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AEMF Titl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74138"/>
            <a:ext cx="7772400" cy="1470025"/>
          </a:xfrm>
        </p:spPr>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FBC5976D-5DE2-354B-A04A-366661B73D93}" type="datetimeFigureOut">
              <a:rPr lang="en-US" smtClean="0"/>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459038" y="6356350"/>
            <a:ext cx="1253162" cy="365125"/>
          </a:xfrm>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67833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94EFE-3725-40E3-9461-B5C161FE4B39}"/>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9AAC3A-B11C-4DA6-9B00-DD2B5A69ACF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00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SAEMF Pg 2">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6652"/>
          <a:stretch/>
        </p:blipFill>
        <p:spPr>
          <a:xfrm>
            <a:off x="0" y="0"/>
            <a:ext cx="9144000" cy="5716018"/>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C5976D-5DE2-354B-A04A-366661B73D93}" type="datetimeFigureOut">
              <a:rPr lang="en-US" smtClean="0"/>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158159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5880"/>
          <a:stretch/>
        </p:blipFill>
        <p:spPr>
          <a:xfrm>
            <a:off x="0" y="0"/>
            <a:ext cx="9144000" cy="5768975"/>
          </a:xfrm>
          <a:prstGeom prst="rect">
            <a:avLst/>
          </a:prstGeom>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C5976D-5DE2-354B-A04A-366661B73D93}" type="datetimeFigureOut">
              <a:rPr lang="en-US" smtClean="0"/>
              <a:t>3/16/2024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71533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702"/>
          <a:stretch/>
        </p:blipFill>
        <p:spPr>
          <a:xfrm>
            <a:off x="0" y="0"/>
            <a:ext cx="9144000" cy="5643961"/>
          </a:xfrm>
          <a:prstGeom prst="rect">
            <a:avLst/>
          </a:prstGeom>
        </p:spPr>
      </p:pic>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BC5976D-5DE2-354B-A04A-366661B73D93}" type="datetimeFigureOut">
              <a:rPr lang="en-US" smtClean="0"/>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76804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20103"/>
          <a:stretch/>
        </p:blipFill>
        <p:spPr>
          <a:xfrm>
            <a:off x="0" y="0"/>
            <a:ext cx="9144000" cy="5479345"/>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C5976D-5DE2-354B-A04A-366661B73D93}" type="datetimeFigureOut">
              <a:rPr lang="en-US" smtClean="0"/>
              <a:t>3/16/2024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413184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045"/>
          <a:stretch/>
        </p:blipFill>
        <p:spPr>
          <a:xfrm>
            <a:off x="0" y="0"/>
            <a:ext cx="9144000" cy="562044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C5976D-5DE2-354B-A04A-366661B73D93}" type="datetimeFigureOut">
              <a:rPr lang="en-US" smtClean="0"/>
              <a:t>3/16/2024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98652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017"/>
          <a:stretch/>
        </p:blipFill>
        <p:spPr>
          <a:xfrm>
            <a:off x="0" y="0"/>
            <a:ext cx="9144000" cy="5690994"/>
          </a:xfrm>
          <a:prstGeom prst="rect">
            <a:avLst/>
          </a:prstGeom>
        </p:spPr>
      </p:pic>
      <p:sp>
        <p:nvSpPr>
          <p:cNvPr id="2" name="Date Placeholder 1"/>
          <p:cNvSpPr>
            <a:spLocks noGrp="1"/>
          </p:cNvSpPr>
          <p:nvPr>
            <p:ph type="dt" sz="half" idx="10"/>
          </p:nvPr>
        </p:nvSpPr>
        <p:spPr/>
        <p:txBody>
          <a:bodyPr/>
          <a:lstStyle/>
          <a:p>
            <a:fld id="{FBC5976D-5DE2-354B-A04A-366661B73D93}" type="datetimeFigureOut">
              <a:rPr lang="en-US" smtClean="0"/>
              <a:t>3/16/2024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53629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8731"/>
          <a:stretch/>
        </p:blipFill>
        <p:spPr>
          <a:xfrm>
            <a:off x="0" y="0"/>
            <a:ext cx="9144000" cy="5573411"/>
          </a:xfrm>
          <a:prstGeom prst="rect">
            <a:avLst/>
          </a:prstGeom>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189350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SAEM Foundation.jpg"/>
          <p:cNvPicPr>
            <a:picLocks noChangeAspect="1"/>
          </p:cNvPicPr>
          <p:nvPr userDrawn="1"/>
        </p:nvPicPr>
        <p:blipFill rotWithShape="1">
          <a:blip r:embed="rId2">
            <a:extLst>
              <a:ext uri="{28A0092B-C50C-407E-A947-70E740481C1C}">
                <a14:useLocalDpi xmlns:a14="http://schemas.microsoft.com/office/drawing/2010/main" val="0"/>
              </a:ext>
            </a:extLst>
          </a:blip>
          <a:srcRect b="17359"/>
          <a:stretch/>
        </p:blipFill>
        <p:spPr>
          <a:xfrm>
            <a:off x="0" y="0"/>
            <a:ext cx="9144000" cy="5667477"/>
          </a:xfrm>
          <a:prstGeom prst="rect">
            <a:avLst/>
          </a:prstGeom>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C5976D-5DE2-354B-A04A-366661B73D93}" type="datetimeFigureOut">
              <a:rPr lang="en-US" smtClean="0"/>
              <a:t>3/16/2024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0A9E1-8368-1447-BC79-45B8A86C6384}" type="slidenum">
              <a:rPr lang="en-US" smtClean="0"/>
              <a:t>‹#›</a:t>
            </a:fld>
            <a:endParaRPr lang="en-US"/>
          </a:p>
        </p:txBody>
      </p:sp>
    </p:spTree>
    <p:extLst>
      <p:ext uri="{BB962C8B-B14F-4D97-AF65-F5344CB8AC3E}">
        <p14:creationId xmlns:p14="http://schemas.microsoft.com/office/powerpoint/2010/main" val="21288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2.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Title 3 AEM.jpg"/>
          <p:cNvPicPr>
            <a:picLocks noChangeAspect="1"/>
          </p:cNvPicPr>
          <p:nvPr/>
        </p:nvPicPr>
        <p:blipFill rotWithShape="1">
          <a:blip r:embed="rId11">
            <a:extLst>
              <a:ext uri="{28A0092B-C50C-407E-A947-70E740481C1C}">
                <a14:useLocalDpi xmlns:a14="http://schemas.microsoft.com/office/drawing/2010/main" val="0"/>
              </a:ext>
            </a:extLst>
          </a:blip>
          <a:srcRect b="10671"/>
          <a:stretch/>
        </p:blipFill>
        <p:spPr>
          <a:xfrm>
            <a:off x="0" y="0"/>
            <a:ext cx="9144000" cy="6126163"/>
          </a:xfrm>
          <a:prstGeom prst="rect">
            <a:avLst/>
          </a:prstGeom>
        </p:spPr>
      </p:pic>
      <p:sp>
        <p:nvSpPr>
          <p:cNvPr id="2" name="Title Placeholder 1"/>
          <p:cNvSpPr>
            <a:spLocks noGrp="1"/>
          </p:cNvSpPr>
          <p:nvPr>
            <p:ph type="title"/>
          </p:nvPr>
        </p:nvSpPr>
        <p:spPr>
          <a:xfrm>
            <a:off x="457200" y="157774"/>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C5976D-5DE2-354B-A04A-366661B73D93}" type="datetimeFigureOut">
              <a:rPr lang="en-US" smtClean="0"/>
              <a:t>3/16/2024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86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0A9E1-8368-1447-BC79-45B8A86C6384}" type="slidenum">
              <a:rPr lang="en-US" smtClean="0"/>
              <a:t>‹#›</a:t>
            </a:fld>
            <a:endParaRPr lang="en-US"/>
          </a:p>
        </p:txBody>
      </p:sp>
      <p:pic>
        <p:nvPicPr>
          <p:cNvPr id="8" name="Picture 7" descr="AAAEM.png"/>
          <p:cNvPicPr>
            <a:picLocks noChangeAspect="1"/>
          </p:cNvPicPr>
          <p:nvPr/>
        </p:nvPicPr>
        <p:blipFill rotWithShape="1">
          <a:blip r:embed="rId12">
            <a:extLst>
              <a:ext uri="{28A0092B-C50C-407E-A947-70E740481C1C}">
                <a14:useLocalDpi xmlns:a14="http://schemas.microsoft.com/office/drawing/2010/main" val="0"/>
              </a:ext>
            </a:extLst>
          </a:blip>
          <a:srcRect t="18213" r="7735" b="21315"/>
          <a:stretch/>
        </p:blipFill>
        <p:spPr>
          <a:xfrm>
            <a:off x="6553200" y="6283937"/>
            <a:ext cx="2159000" cy="452428"/>
          </a:xfrm>
          <a:prstGeom prst="rect">
            <a:avLst/>
          </a:prstGeom>
        </p:spPr>
      </p:pic>
    </p:spTree>
    <p:extLst>
      <p:ext uri="{BB962C8B-B14F-4D97-AF65-F5344CB8AC3E}">
        <p14:creationId xmlns:p14="http://schemas.microsoft.com/office/powerpoint/2010/main" val="1306244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a:t>Click to edit Master title style</a:t>
            </a:r>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AAAEM logo.jpg"/>
          <p:cNvPicPr>
            <a:picLocks noChangeAspect="1"/>
          </p:cNvPicPr>
          <p:nvPr/>
        </p:nvPicPr>
        <p:blipFill>
          <a:blip r:embed="rId4" cstate="print"/>
          <a:stretch>
            <a:fillRect/>
          </a:stretch>
        </p:blipFill>
        <p:spPr>
          <a:xfrm>
            <a:off x="0" y="6521303"/>
            <a:ext cx="1676400" cy="336697"/>
          </a:xfrm>
          <a:prstGeom prst="rect">
            <a:avLst/>
          </a:prstGeom>
        </p:spPr>
      </p:pic>
    </p:spTree>
    <p:extLst>
      <p:ext uri="{BB962C8B-B14F-4D97-AF65-F5344CB8AC3E}">
        <p14:creationId xmlns:p14="http://schemas.microsoft.com/office/powerpoint/2010/main" val="1094494771"/>
      </p:ext>
    </p:extLst>
  </p:cSld>
  <p:clrMap bg1="dk1" tx1="lt1" bg2="dk2" tx2="lt2" accent1="accent1" accent2="accent2" accent3="accent3" accent4="accent4" accent5="accent5" accent6="accent6" hlink="hlink" folHlink="folHlink"/>
  <p:sldLayoutIdLst>
    <p:sldLayoutId id="2147483660"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3.emf"/></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67A238-2C17-4917-B205-BD54C0757F1C}"/>
              </a:ext>
            </a:extLst>
          </p:cNvPr>
          <p:cNvSpPr txBox="1">
            <a:spLocks/>
          </p:cNvSpPr>
          <p:nvPr/>
        </p:nvSpPr>
        <p:spPr>
          <a:xfrm>
            <a:off x="118261" y="1171576"/>
            <a:ext cx="9121992" cy="2257424"/>
          </a:xfrm>
          <a:prstGeom prst="rect">
            <a:avLst/>
          </a:prstGeom>
        </p:spPr>
        <p:txBody>
          <a:bodyPr vert="horz" lIns="91440" tIns="45720" rIns="91440" bIns="45720" rtlCol="0" anchor="ctr">
            <a:normAutofit fontScale="92500" lnSpcReduction="10000"/>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r>
              <a:rPr lang="en-US" sz="5400" b="1" dirty="0">
                <a:solidFill>
                  <a:srgbClr val="FFC000"/>
                </a:solidFill>
              </a:rPr>
              <a:t>“Our patients are sicker…”</a:t>
            </a:r>
          </a:p>
          <a:p>
            <a:pPr algn="ctr"/>
            <a:r>
              <a:rPr lang="en-US" sz="5400" b="1" dirty="0">
                <a:solidFill>
                  <a:srgbClr val="FFC000"/>
                </a:solidFill>
              </a:rPr>
              <a:t>“Our patients are different…” </a:t>
            </a:r>
          </a:p>
          <a:p>
            <a:pPr algn="ctr"/>
            <a:r>
              <a:rPr lang="en-US" sz="5400" b="1" dirty="0">
                <a:solidFill>
                  <a:srgbClr val="FFC000"/>
                </a:solidFill>
              </a:rPr>
              <a:t>“Our patients need more…”</a:t>
            </a:r>
          </a:p>
        </p:txBody>
      </p:sp>
      <p:pic>
        <p:nvPicPr>
          <p:cNvPr id="9" name="Picture 8">
            <a:extLst>
              <a:ext uri="{FF2B5EF4-FFF2-40B4-BE49-F238E27FC236}">
                <a16:creationId xmlns:a16="http://schemas.microsoft.com/office/drawing/2014/main" id="{8D889B56-0C51-4725-A300-67C21389AB55}"/>
              </a:ext>
            </a:extLst>
          </p:cNvPr>
          <p:cNvPicPr>
            <a:picLocks noChangeAspect="1"/>
          </p:cNvPicPr>
          <p:nvPr/>
        </p:nvPicPr>
        <p:blipFill>
          <a:blip r:embed="rId2"/>
          <a:stretch>
            <a:fillRect/>
          </a:stretch>
        </p:blipFill>
        <p:spPr>
          <a:xfrm>
            <a:off x="2593681" y="5248600"/>
            <a:ext cx="3857625" cy="1181100"/>
          </a:xfrm>
          <a:prstGeom prst="rect">
            <a:avLst/>
          </a:prstGeom>
        </p:spPr>
      </p:pic>
      <p:pic>
        <p:nvPicPr>
          <p:cNvPr id="2" name="Picture 1">
            <a:extLst>
              <a:ext uri="{FF2B5EF4-FFF2-40B4-BE49-F238E27FC236}">
                <a16:creationId xmlns:a16="http://schemas.microsoft.com/office/drawing/2014/main" id="{6BF9DDD6-9631-47C8-B0F6-AE9D5466BBD4}"/>
              </a:ext>
            </a:extLst>
          </p:cNvPr>
          <p:cNvPicPr>
            <a:picLocks noChangeAspect="1"/>
          </p:cNvPicPr>
          <p:nvPr/>
        </p:nvPicPr>
        <p:blipFill>
          <a:blip r:embed="rId3"/>
          <a:stretch>
            <a:fillRect/>
          </a:stretch>
        </p:blipFill>
        <p:spPr>
          <a:xfrm>
            <a:off x="398193" y="4981900"/>
            <a:ext cx="2667000" cy="1714500"/>
          </a:xfrm>
          <a:prstGeom prst="rect">
            <a:avLst/>
          </a:prstGeom>
        </p:spPr>
      </p:pic>
      <p:pic>
        <p:nvPicPr>
          <p:cNvPr id="7" name="Picture 6">
            <a:extLst>
              <a:ext uri="{FF2B5EF4-FFF2-40B4-BE49-F238E27FC236}">
                <a16:creationId xmlns:a16="http://schemas.microsoft.com/office/drawing/2014/main" id="{89409F67-A0B5-42DC-A2A1-6983AB387311}"/>
              </a:ext>
            </a:extLst>
          </p:cNvPr>
          <p:cNvPicPr>
            <a:picLocks noChangeAspect="1"/>
          </p:cNvPicPr>
          <p:nvPr/>
        </p:nvPicPr>
        <p:blipFill>
          <a:blip r:embed="rId4"/>
          <a:stretch>
            <a:fillRect/>
          </a:stretch>
        </p:blipFill>
        <p:spPr>
          <a:xfrm>
            <a:off x="6213559" y="4967612"/>
            <a:ext cx="2619375" cy="1743075"/>
          </a:xfrm>
          <a:prstGeom prst="rect">
            <a:avLst/>
          </a:prstGeom>
        </p:spPr>
      </p:pic>
    </p:spTree>
    <p:extLst>
      <p:ext uri="{BB962C8B-B14F-4D97-AF65-F5344CB8AC3E}">
        <p14:creationId xmlns:p14="http://schemas.microsoft.com/office/powerpoint/2010/main" val="2913586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75CC-72A9-4197-9384-EBEAFEAC3EBE}"/>
              </a:ext>
            </a:extLst>
          </p:cNvPr>
          <p:cNvSpPr>
            <a:spLocks noGrp="1"/>
          </p:cNvSpPr>
          <p:nvPr>
            <p:ph type="title"/>
          </p:nvPr>
        </p:nvSpPr>
        <p:spPr>
          <a:xfrm>
            <a:off x="722313" y="3951287"/>
            <a:ext cx="7772400" cy="1362075"/>
          </a:xfrm>
        </p:spPr>
        <p:txBody>
          <a:bodyPr>
            <a:normAutofit fontScale="90000"/>
          </a:bodyPr>
          <a:lstStyle/>
          <a:p>
            <a:r>
              <a:rPr lang="en-US" b="0" dirty="0">
                <a:solidFill>
                  <a:schemeClr val="bg1">
                    <a:lumMod val="65000"/>
                  </a:schemeClr>
                </a:solidFill>
              </a:rPr>
              <a:t>Operational metrics</a:t>
            </a:r>
            <a:br>
              <a:rPr lang="en-US" b="0" dirty="0">
                <a:solidFill>
                  <a:schemeClr val="bg1">
                    <a:lumMod val="65000"/>
                  </a:schemeClr>
                </a:solidFill>
              </a:rPr>
            </a:br>
            <a:r>
              <a:rPr lang="en-US" b="0" dirty="0">
                <a:solidFill>
                  <a:schemeClr val="bg1">
                    <a:lumMod val="65000"/>
                  </a:schemeClr>
                </a:solidFill>
              </a:rPr>
              <a:t>Case mix index for ED admissions</a:t>
            </a:r>
            <a:br>
              <a:rPr lang="en-US" b="0" dirty="0">
                <a:solidFill>
                  <a:schemeClr val="bg1">
                    <a:lumMod val="65000"/>
                  </a:schemeClr>
                </a:solidFill>
              </a:rPr>
            </a:br>
            <a:r>
              <a:rPr lang="en-US" b="0" dirty="0">
                <a:solidFill>
                  <a:schemeClr val="bg1">
                    <a:lumMod val="65000"/>
                  </a:schemeClr>
                </a:solidFill>
              </a:rPr>
              <a:t>complexity index development</a:t>
            </a:r>
          </a:p>
        </p:txBody>
      </p:sp>
      <p:sp>
        <p:nvSpPr>
          <p:cNvPr id="3" name="Text Placeholder 2">
            <a:extLst>
              <a:ext uri="{FF2B5EF4-FFF2-40B4-BE49-F238E27FC236}">
                <a16:creationId xmlns:a16="http://schemas.microsoft.com/office/drawing/2014/main" id="{43248343-6162-4588-9E43-C6F668CCD6A6}"/>
              </a:ext>
            </a:extLst>
          </p:cNvPr>
          <p:cNvSpPr>
            <a:spLocks noGrp="1"/>
          </p:cNvSpPr>
          <p:nvPr>
            <p:ph type="body" idx="1"/>
          </p:nvPr>
        </p:nvSpPr>
        <p:spPr>
          <a:xfrm>
            <a:off x="685800" y="2451100"/>
            <a:ext cx="7772400" cy="1500187"/>
          </a:xfrm>
        </p:spPr>
        <p:txBody>
          <a:bodyPr>
            <a:normAutofit/>
          </a:bodyPr>
          <a:lstStyle/>
          <a:p>
            <a:r>
              <a:rPr lang="en-US" sz="6600" b="1" dirty="0"/>
              <a:t>Previous Efforts</a:t>
            </a:r>
          </a:p>
        </p:txBody>
      </p:sp>
    </p:spTree>
    <p:extLst>
      <p:ext uri="{BB962C8B-B14F-4D97-AF65-F5344CB8AC3E}">
        <p14:creationId xmlns:p14="http://schemas.microsoft.com/office/powerpoint/2010/main" val="46863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 y="50108"/>
            <a:ext cx="7886700" cy="994172"/>
          </a:xfrm>
        </p:spPr>
        <p:txBody>
          <a:bodyPr>
            <a:normAutofit/>
          </a:bodyPr>
          <a:lstStyle/>
          <a:p>
            <a:r>
              <a:rPr lang="en-US" sz="4000" dirty="0"/>
              <a:t>Inpatient Case-Mix Index</a:t>
            </a:r>
          </a:p>
        </p:txBody>
      </p:sp>
      <p:sp>
        <p:nvSpPr>
          <p:cNvPr id="5" name="Slide Number Placeholder 4"/>
          <p:cNvSpPr>
            <a:spLocks noGrp="1"/>
          </p:cNvSpPr>
          <p:nvPr>
            <p:ph type="sldNum" sz="quarter" idx="12"/>
          </p:nvPr>
        </p:nvSpPr>
        <p:spPr>
          <a:xfrm>
            <a:off x="6670040" y="7257688"/>
            <a:ext cx="2133600" cy="365125"/>
          </a:xfrm>
        </p:spPr>
        <p:txBody>
          <a:bodyPr/>
          <a:lstStyle/>
          <a:p>
            <a:fld id="{69D0D7F5-1088-4BF5-869D-4191DB4EB8D7}" type="slidenum">
              <a:rPr lang="en-US" smtClean="0"/>
              <a:t>11</a:t>
            </a:fld>
            <a:endParaRPr lang="en-US"/>
          </a:p>
        </p:txBody>
      </p:sp>
      <p:sp>
        <p:nvSpPr>
          <p:cNvPr id="8" name="Content Placeholder 5"/>
          <p:cNvSpPr txBox="1">
            <a:spLocks/>
          </p:cNvSpPr>
          <p:nvPr/>
        </p:nvSpPr>
        <p:spPr>
          <a:xfrm>
            <a:off x="104503" y="1407440"/>
            <a:ext cx="9039497" cy="15163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b="1" dirty="0"/>
              <a:t>Inpatient Case Mix Index: Hospitalized from ED</a:t>
            </a:r>
          </a:p>
          <a:p>
            <a:pPr lvl="1"/>
            <a:r>
              <a:rPr lang="en-US" sz="2200" dirty="0"/>
              <a:t>Resource based index</a:t>
            </a:r>
          </a:p>
          <a:p>
            <a:pPr lvl="1"/>
            <a:r>
              <a:rPr lang="en-US" sz="2200" dirty="0"/>
              <a:t>Indicates acuity/complexity but impacted by high cost treatments</a:t>
            </a:r>
          </a:p>
        </p:txBody>
      </p:sp>
      <p:graphicFrame>
        <p:nvGraphicFramePr>
          <p:cNvPr id="6" name="Content Placeholder 6"/>
          <p:cNvGraphicFramePr>
            <a:graphicFrameLocks noGrp="1"/>
          </p:cNvGraphicFramePr>
          <p:nvPr>
            <p:ph idx="1"/>
            <p:extLst>
              <p:ext uri="{D42A27DB-BD31-4B8C-83A1-F6EECF244321}">
                <p14:modId xmlns:p14="http://schemas.microsoft.com/office/powerpoint/2010/main" val="2546979929"/>
              </p:ext>
            </p:extLst>
          </p:nvPr>
        </p:nvGraphicFramePr>
        <p:xfrm>
          <a:off x="654517" y="2923784"/>
          <a:ext cx="4572002" cy="3312322"/>
        </p:xfrm>
        <a:graphic>
          <a:graphicData uri="http://schemas.openxmlformats.org/drawingml/2006/table">
            <a:tbl>
              <a:tblPr firstRow="1" bandRow="1">
                <a:tableStyleId>{125E5076-3810-47DD-B79F-674D7AD40C01}</a:tableStyleId>
              </a:tblPr>
              <a:tblGrid>
                <a:gridCol w="2286001">
                  <a:extLst>
                    <a:ext uri="{9D8B030D-6E8A-4147-A177-3AD203B41FA5}">
                      <a16:colId xmlns:a16="http://schemas.microsoft.com/office/drawing/2014/main" val="20000"/>
                    </a:ext>
                  </a:extLst>
                </a:gridCol>
                <a:gridCol w="2286001">
                  <a:extLst>
                    <a:ext uri="{9D8B030D-6E8A-4147-A177-3AD203B41FA5}">
                      <a16:colId xmlns:a16="http://schemas.microsoft.com/office/drawing/2014/main" val="20001"/>
                    </a:ext>
                  </a:extLst>
                </a:gridCol>
              </a:tblGrid>
              <a:tr h="391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a:ln>
                          <a:noFill/>
                        </a:ln>
                        <a:solidFill>
                          <a:schemeClr val="tx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a:ln>
                            <a:noFill/>
                          </a:ln>
                          <a:effectLst/>
                        </a:rPr>
                        <a:t>CMI w/o HAC</a:t>
                      </a:r>
                      <a:endParaRPr kumimoji="0" lang="en-US" sz="2000" b="1" i="0" u="none" strike="noStrike" cap="none" normalizeH="0" baseline="0" dirty="0">
                        <a:ln>
                          <a:noFill/>
                        </a:ln>
                        <a:solidFill>
                          <a:schemeClr val="tx1"/>
                        </a:solidFill>
                        <a:effectLst/>
                        <a:latin typeface="+mn-lt"/>
                      </a:endParaRPr>
                    </a:p>
                  </a:txBody>
                  <a:tcPr anchor="ctr" anchorCtr="1" horzOverflow="overflow"/>
                </a:tc>
                <a:extLst>
                  <a:ext uri="{0D108BD9-81ED-4DB2-BD59-A6C34878D82A}">
                    <a16:rowId xmlns:a16="http://schemas.microsoft.com/office/drawing/2014/main" val="10000"/>
                  </a:ext>
                </a:extLst>
              </a:tr>
              <a:tr h="4441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rgbClr val="FFC000"/>
                          </a:solidFill>
                          <a:effectLst/>
                        </a:rPr>
                        <a:t>Primary Academic</a:t>
                      </a:r>
                      <a:endParaRPr kumimoji="0" lang="en-US" sz="2000" b="1" i="0" u="none" strike="noStrike" cap="none" normalizeH="0" baseline="0" dirty="0">
                        <a:ln>
                          <a:noFill/>
                        </a:ln>
                        <a:solidFill>
                          <a:srgbClr val="FFC000"/>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C000"/>
                          </a:solidFill>
                          <a:effectLst/>
                          <a:latin typeface="+mn-lt"/>
                        </a:rPr>
                        <a:t>1.94</a:t>
                      </a:r>
                    </a:p>
                  </a:txBody>
                  <a:tcPr anchor="ctr" anchorCtr="1" horzOverflow="overflow"/>
                </a:tc>
                <a:extLst>
                  <a:ext uri="{0D108BD9-81ED-4DB2-BD59-A6C34878D82A}">
                    <a16:rowId xmlns:a16="http://schemas.microsoft.com/office/drawing/2014/main" val="10001"/>
                  </a:ext>
                </a:extLst>
              </a:tr>
              <a:tr h="391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ED Admissions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1.80</a:t>
                      </a:r>
                    </a:p>
                  </a:txBody>
                  <a:tcPr anchor="ctr" anchorCtr="1" horzOverflow="overflow"/>
                </a:tc>
                <a:extLst>
                  <a:ext uri="{0D108BD9-81ED-4DB2-BD59-A6C34878D82A}">
                    <a16:rowId xmlns:a16="http://schemas.microsoft.com/office/drawing/2014/main" val="10002"/>
                  </a:ext>
                </a:extLst>
              </a:tr>
              <a:tr h="391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Non-ED</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2.07</a:t>
                      </a:r>
                    </a:p>
                  </a:txBody>
                  <a:tcPr anchor="ctr" anchorCtr="1" horzOverflow="overflow"/>
                </a:tc>
                <a:extLst>
                  <a:ext uri="{0D108BD9-81ED-4DB2-BD59-A6C34878D82A}">
                    <a16:rowId xmlns:a16="http://schemas.microsoft.com/office/drawing/2014/main" val="10003"/>
                  </a:ext>
                </a:extLst>
              </a:tr>
              <a:tr h="39191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bg1"/>
                        </a:solidFill>
                        <a:effectLst/>
                        <a:latin typeface="+mn-lt"/>
                      </a:endParaRPr>
                    </a:p>
                  </a:txBody>
                  <a:tcPr anchor="ctr" anchorCtr="1" horzOverflow="overflow"/>
                </a:tc>
                <a:extLst>
                  <a:ext uri="{0D108BD9-81ED-4DB2-BD59-A6C34878D82A}">
                    <a16:rowId xmlns:a16="http://schemas.microsoft.com/office/drawing/2014/main" val="1720367296"/>
                  </a:ext>
                </a:extLst>
              </a:tr>
              <a:tr h="4441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FFC000"/>
                          </a:solidFill>
                          <a:effectLst/>
                          <a:latin typeface="+mn-lt"/>
                        </a:rPr>
                        <a:t>Community</a:t>
                      </a: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rgbClr val="FFC000"/>
                          </a:solidFill>
                          <a:effectLst/>
                        </a:rPr>
                        <a:t>1.45</a:t>
                      </a:r>
                      <a:endParaRPr kumimoji="0" lang="en-US" sz="2000" b="1" i="0" u="none" strike="noStrike" cap="none" normalizeH="0" baseline="0" dirty="0">
                        <a:ln>
                          <a:noFill/>
                        </a:ln>
                        <a:solidFill>
                          <a:srgbClr val="FFC000"/>
                        </a:solidFill>
                        <a:effectLst/>
                        <a:latin typeface="+mn-lt"/>
                      </a:endParaRPr>
                    </a:p>
                  </a:txBody>
                  <a:tcPr anchor="ctr" anchorCtr="1" horzOverflow="overflow"/>
                </a:tc>
                <a:extLst>
                  <a:ext uri="{0D108BD9-81ED-4DB2-BD59-A6C34878D82A}">
                    <a16:rowId xmlns:a16="http://schemas.microsoft.com/office/drawing/2014/main" val="10007"/>
                  </a:ext>
                </a:extLst>
              </a:tr>
              <a:tr h="40427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effectLst/>
                        </a:rPr>
                        <a:t>ED Admissions</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1.45</a:t>
                      </a:r>
                    </a:p>
                  </a:txBody>
                  <a:tcPr anchor="ctr" anchorCtr="1" horzOverflow="overflow"/>
                </a:tc>
                <a:extLst>
                  <a:ext uri="{0D108BD9-81ED-4DB2-BD59-A6C34878D82A}">
                    <a16:rowId xmlns:a16="http://schemas.microsoft.com/office/drawing/2014/main" val="10008"/>
                  </a:ext>
                </a:extLst>
              </a:tr>
              <a:tr h="43475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a:ln>
                            <a:noFill/>
                          </a:ln>
                          <a:solidFill>
                            <a:schemeClr val="bg1"/>
                          </a:solidFill>
                          <a:effectLst/>
                        </a:rPr>
                        <a:t>Non-ED</a:t>
                      </a:r>
                      <a:endParaRPr kumimoji="0" lang="en-US" sz="2000" b="1" i="0" u="none" strike="noStrike" cap="none" normalizeH="0" baseline="0" dirty="0">
                        <a:ln>
                          <a:noFill/>
                        </a:ln>
                        <a:solidFill>
                          <a:schemeClr val="bg1"/>
                        </a:solidFill>
                        <a:effectLst/>
                        <a:latin typeface="+mn-lt"/>
                      </a:endParaRPr>
                    </a:p>
                  </a:txBody>
                  <a:tcPr anchor="ctr" anchorCtr="1" horzOverflow="overflow"/>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bg1"/>
                          </a:solidFill>
                          <a:effectLst/>
                          <a:latin typeface="+mn-lt"/>
                        </a:rPr>
                        <a:t>1.49</a:t>
                      </a:r>
                    </a:p>
                  </a:txBody>
                  <a:tcPr anchor="ctr" anchorCtr="1" horzOverflow="overflow"/>
                </a:tc>
                <a:extLst>
                  <a:ext uri="{0D108BD9-81ED-4DB2-BD59-A6C34878D82A}">
                    <a16:rowId xmlns:a16="http://schemas.microsoft.com/office/drawing/2014/main" val="1738735793"/>
                  </a:ext>
                </a:extLst>
              </a:tr>
            </a:tbl>
          </a:graphicData>
        </a:graphic>
      </p:graphicFrame>
      <p:sp>
        <p:nvSpPr>
          <p:cNvPr id="3" name="TextBox 2">
            <a:extLst>
              <a:ext uri="{FF2B5EF4-FFF2-40B4-BE49-F238E27FC236}">
                <a16:creationId xmlns:a16="http://schemas.microsoft.com/office/drawing/2014/main" id="{13B8EEEF-A844-418A-B4E1-CD5898CFD8AE}"/>
              </a:ext>
            </a:extLst>
          </p:cNvPr>
          <p:cNvSpPr txBox="1"/>
          <p:nvPr/>
        </p:nvSpPr>
        <p:spPr>
          <a:xfrm>
            <a:off x="5625826" y="3429000"/>
            <a:ext cx="3275127" cy="2246769"/>
          </a:xfrm>
          <a:prstGeom prst="rect">
            <a:avLst/>
          </a:prstGeom>
          <a:noFill/>
        </p:spPr>
        <p:txBody>
          <a:bodyPr wrap="none" rtlCol="0">
            <a:spAutoFit/>
          </a:bodyPr>
          <a:lstStyle/>
          <a:p>
            <a:r>
              <a:rPr lang="en-US" sz="2000" b="1" dirty="0"/>
              <a:t>AMC &gt; Community Hospital</a:t>
            </a:r>
          </a:p>
          <a:p>
            <a:endParaRPr lang="en-US" sz="2000" b="1" dirty="0"/>
          </a:p>
          <a:p>
            <a:r>
              <a:rPr lang="en-US" sz="2000" b="1" dirty="0"/>
              <a:t>AMC ED &gt; Community ED</a:t>
            </a:r>
          </a:p>
          <a:p>
            <a:endParaRPr lang="en-US" sz="2000" b="1" dirty="0"/>
          </a:p>
          <a:p>
            <a:r>
              <a:rPr lang="en-US" sz="2000" b="1" dirty="0"/>
              <a:t>Non-ED &gt; ED Hospitalizations</a:t>
            </a:r>
          </a:p>
          <a:p>
            <a:endParaRPr lang="en-US" sz="2000" b="1" dirty="0"/>
          </a:p>
          <a:p>
            <a:r>
              <a:rPr lang="en-US" sz="2000" b="1" dirty="0"/>
              <a:t>Community ED = Non-ED</a:t>
            </a:r>
          </a:p>
        </p:txBody>
      </p:sp>
    </p:spTree>
    <p:extLst>
      <p:ext uri="{BB962C8B-B14F-4D97-AF65-F5344CB8AC3E}">
        <p14:creationId xmlns:p14="http://schemas.microsoft.com/office/powerpoint/2010/main" val="2465069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wipe(left)">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1"/>
          <p:cNvGraphicFramePr>
            <a:graphicFrameLocks/>
          </p:cNvGraphicFramePr>
          <p:nvPr>
            <p:extLst>
              <p:ext uri="{D42A27DB-BD31-4B8C-83A1-F6EECF244321}">
                <p14:modId xmlns:p14="http://schemas.microsoft.com/office/powerpoint/2010/main" val="102701884"/>
              </p:ext>
            </p:extLst>
          </p:nvPr>
        </p:nvGraphicFramePr>
        <p:xfrm>
          <a:off x="4759704" y="4137836"/>
          <a:ext cx="4381501" cy="20471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ontent Placeholder 21"/>
          <p:cNvGraphicFramePr>
            <a:graphicFrameLocks/>
          </p:cNvGraphicFramePr>
          <p:nvPr>
            <p:extLst>
              <p:ext uri="{D42A27DB-BD31-4B8C-83A1-F6EECF244321}">
                <p14:modId xmlns:p14="http://schemas.microsoft.com/office/powerpoint/2010/main" val="3730221616"/>
              </p:ext>
            </p:extLst>
          </p:nvPr>
        </p:nvGraphicFramePr>
        <p:xfrm>
          <a:off x="4572000" y="2108705"/>
          <a:ext cx="4575411" cy="2047165"/>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226455" y="268826"/>
            <a:ext cx="8382000" cy="664797"/>
          </a:xfrm>
        </p:spPr>
        <p:txBody>
          <a:bodyPr>
            <a:normAutofit fontScale="90000"/>
          </a:bodyPr>
          <a:lstStyle/>
          <a:p>
            <a:r>
              <a:rPr lang="en-US" dirty="0"/>
              <a:t>Complexity Metrics: As a group</a:t>
            </a:r>
          </a:p>
        </p:txBody>
      </p:sp>
      <p:graphicFrame>
        <p:nvGraphicFramePr>
          <p:cNvPr id="24" name="Content Placeholder 21"/>
          <p:cNvGraphicFramePr>
            <a:graphicFrameLocks/>
          </p:cNvGraphicFramePr>
          <p:nvPr>
            <p:extLst>
              <p:ext uri="{D42A27DB-BD31-4B8C-83A1-F6EECF244321}">
                <p14:modId xmlns:p14="http://schemas.microsoft.com/office/powerpoint/2010/main" val="702817621"/>
              </p:ext>
            </p:extLst>
          </p:nvPr>
        </p:nvGraphicFramePr>
        <p:xfrm>
          <a:off x="-5" y="1176314"/>
          <a:ext cx="4762499" cy="199812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ontent Placeholder 21"/>
          <p:cNvGraphicFramePr>
            <a:graphicFrameLocks noGrp="1"/>
          </p:cNvGraphicFramePr>
          <p:nvPr>
            <p:ph idx="1"/>
            <p:extLst>
              <p:ext uri="{D42A27DB-BD31-4B8C-83A1-F6EECF244321}">
                <p14:modId xmlns:p14="http://schemas.microsoft.com/office/powerpoint/2010/main" val="702282913"/>
              </p:ext>
            </p:extLst>
          </p:nvPr>
        </p:nvGraphicFramePr>
        <p:xfrm>
          <a:off x="1" y="4930317"/>
          <a:ext cx="4762499" cy="194591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Content Placeholder 21"/>
          <p:cNvGraphicFramePr>
            <a:graphicFrameLocks/>
          </p:cNvGraphicFramePr>
          <p:nvPr>
            <p:extLst>
              <p:ext uri="{D42A27DB-BD31-4B8C-83A1-F6EECF244321}">
                <p14:modId xmlns:p14="http://schemas.microsoft.com/office/powerpoint/2010/main" val="4063721375"/>
              </p:ext>
            </p:extLst>
          </p:nvPr>
        </p:nvGraphicFramePr>
        <p:xfrm>
          <a:off x="-2" y="3168953"/>
          <a:ext cx="4762499" cy="1761364"/>
        </p:xfrm>
        <a:graphic>
          <a:graphicData uri="http://schemas.openxmlformats.org/drawingml/2006/chart">
            <c:chart xmlns:c="http://schemas.openxmlformats.org/drawingml/2006/chart" xmlns:r="http://schemas.openxmlformats.org/officeDocument/2006/relationships" r:id="rId6"/>
          </a:graphicData>
        </a:graphic>
      </p:graphicFrame>
      <p:cxnSp>
        <p:nvCxnSpPr>
          <p:cNvPr id="4" name="Straight Arrow Connector 3"/>
          <p:cNvCxnSpPr>
            <a:cxnSpLocks/>
          </p:cNvCxnSpPr>
          <p:nvPr/>
        </p:nvCxnSpPr>
        <p:spPr>
          <a:xfrm flipV="1">
            <a:off x="1013546" y="5744095"/>
            <a:ext cx="2578066" cy="141712"/>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p:cNvCxnSpPr>
          <p:nvPr/>
        </p:nvCxnSpPr>
        <p:spPr>
          <a:xfrm flipV="1">
            <a:off x="5636029" y="5330952"/>
            <a:ext cx="2471023" cy="462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cxnSpLocks/>
          </p:cNvCxnSpPr>
          <p:nvPr/>
        </p:nvCxnSpPr>
        <p:spPr>
          <a:xfrm flipV="1">
            <a:off x="5636029" y="3168953"/>
            <a:ext cx="2568633" cy="336151"/>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13546" y="1993871"/>
            <a:ext cx="2663625" cy="127096"/>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cxnSpLocks/>
          </p:cNvCxnSpPr>
          <p:nvPr/>
        </p:nvCxnSpPr>
        <p:spPr>
          <a:xfrm flipV="1">
            <a:off x="1166287" y="4008720"/>
            <a:ext cx="2354397" cy="128229"/>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676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7389" y="259226"/>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pic>
        <p:nvPicPr>
          <p:cNvPr id="6" name="Picture 5"/>
          <p:cNvPicPr>
            <a:picLocks noChangeAspect="1"/>
          </p:cNvPicPr>
          <p:nvPr/>
        </p:nvPicPr>
        <p:blipFill>
          <a:blip r:embed="rId3"/>
          <a:stretch>
            <a:fillRect/>
          </a:stretch>
        </p:blipFill>
        <p:spPr>
          <a:xfrm>
            <a:off x="1760125" y="1303628"/>
            <a:ext cx="6124575" cy="1590675"/>
          </a:xfrm>
          <a:prstGeom prst="rect">
            <a:avLst/>
          </a:prstGeom>
        </p:spPr>
      </p:pic>
      <p:sp>
        <p:nvSpPr>
          <p:cNvPr id="8" name="Rectangle 7"/>
          <p:cNvSpPr/>
          <p:nvPr/>
        </p:nvSpPr>
        <p:spPr>
          <a:xfrm>
            <a:off x="2813250" y="3284865"/>
            <a:ext cx="4034954" cy="2246769"/>
          </a:xfrm>
          <a:prstGeom prst="rect">
            <a:avLst/>
          </a:prstGeom>
        </p:spPr>
        <p:txBody>
          <a:bodyPr wrap="square">
            <a:spAutoFit/>
          </a:bodyPr>
          <a:lstStyle/>
          <a:p>
            <a:pPr marL="214313" lvl="0" indent="-214313">
              <a:spcBef>
                <a:spcPct val="20000"/>
              </a:spcBef>
              <a:buFont typeface="Arial" panose="020B0604020202020204" pitchFamily="34" charset="0"/>
              <a:buChar char="•"/>
            </a:pPr>
            <a:r>
              <a:rPr lang="en-US" sz="2000" b="1" dirty="0">
                <a:solidFill>
                  <a:prstClr val="black"/>
                </a:solidFill>
              </a:rPr>
              <a:t>Number of Arrivals</a:t>
            </a:r>
          </a:p>
          <a:p>
            <a:pPr marL="214313" lvl="0" indent="-214313">
              <a:spcBef>
                <a:spcPct val="20000"/>
              </a:spcBef>
              <a:buFont typeface="Arial" panose="020B0604020202020204" pitchFamily="34" charset="0"/>
              <a:buChar char="•"/>
            </a:pPr>
            <a:r>
              <a:rPr lang="en-US" sz="2000" b="1" dirty="0">
                <a:solidFill>
                  <a:prstClr val="black"/>
                </a:solidFill>
              </a:rPr>
              <a:t>Ratio of % ESI-1/2 to % ESI-4/5</a:t>
            </a:r>
          </a:p>
          <a:p>
            <a:pPr marL="214313" lvl="0" indent="-214313">
              <a:spcBef>
                <a:spcPct val="20000"/>
              </a:spcBef>
              <a:buFont typeface="Arial" panose="020B0604020202020204" pitchFamily="34" charset="0"/>
              <a:buChar char="•"/>
            </a:pPr>
            <a:r>
              <a:rPr lang="en-US" sz="2000" b="1" dirty="0">
                <a:solidFill>
                  <a:prstClr val="black"/>
                </a:solidFill>
              </a:rPr>
              <a:t>% ED Arrivals Hospitalized</a:t>
            </a:r>
          </a:p>
          <a:p>
            <a:pPr marL="214313" lvl="0" indent="-214313">
              <a:spcBef>
                <a:spcPct val="20000"/>
              </a:spcBef>
              <a:buFont typeface="Arial" panose="020B0604020202020204" pitchFamily="34" charset="0"/>
              <a:buChar char="•"/>
            </a:pPr>
            <a:r>
              <a:rPr lang="en-US" sz="2000" b="1" dirty="0">
                <a:solidFill>
                  <a:prstClr val="black"/>
                </a:solidFill>
              </a:rPr>
              <a:t>% Arrivals by EMS </a:t>
            </a:r>
          </a:p>
          <a:p>
            <a:pPr marL="214313" lvl="0" indent="-214313">
              <a:spcBef>
                <a:spcPct val="20000"/>
              </a:spcBef>
              <a:buFont typeface="Arial" panose="020B0604020202020204" pitchFamily="34" charset="0"/>
              <a:buChar char="•"/>
            </a:pPr>
            <a:r>
              <a:rPr lang="en-US" sz="2000" b="1" dirty="0">
                <a:solidFill>
                  <a:prstClr val="black"/>
                </a:solidFill>
              </a:rPr>
              <a:t>% EMS Arrivals Hospitalized</a:t>
            </a:r>
          </a:p>
          <a:p>
            <a:pPr marL="214313" lvl="0" indent="-214313">
              <a:spcBef>
                <a:spcPct val="20000"/>
              </a:spcBef>
              <a:buFont typeface="Arial" panose="020B0604020202020204" pitchFamily="34" charset="0"/>
              <a:buChar char="•"/>
            </a:pPr>
            <a:r>
              <a:rPr lang="en-US" sz="2000" b="1" dirty="0">
                <a:solidFill>
                  <a:prstClr val="black"/>
                </a:solidFill>
              </a:rPr>
              <a:t>% </a:t>
            </a:r>
            <a:r>
              <a:rPr lang="en-US" sz="2000" b="1" dirty="0" err="1">
                <a:solidFill>
                  <a:prstClr val="black"/>
                </a:solidFill>
              </a:rPr>
              <a:t>Profee</a:t>
            </a:r>
            <a:r>
              <a:rPr lang="en-US" sz="2000" b="1" dirty="0">
                <a:solidFill>
                  <a:prstClr val="black"/>
                </a:solidFill>
              </a:rPr>
              <a:t> 4/5/CC</a:t>
            </a:r>
          </a:p>
        </p:txBody>
      </p:sp>
      <p:sp>
        <p:nvSpPr>
          <p:cNvPr id="9" name="TextBox 8"/>
          <p:cNvSpPr txBox="1"/>
          <p:nvPr/>
        </p:nvSpPr>
        <p:spPr>
          <a:xfrm>
            <a:off x="2339232" y="5605291"/>
            <a:ext cx="4225491" cy="1292662"/>
          </a:xfrm>
          <a:prstGeom prst="rect">
            <a:avLst/>
          </a:prstGeom>
          <a:noFill/>
        </p:spPr>
        <p:txBody>
          <a:bodyPr wrap="square" rtlCol="0">
            <a:spAutoFit/>
          </a:bodyPr>
          <a:lstStyle/>
          <a:p>
            <a:pPr algn="ctr"/>
            <a:r>
              <a:rPr lang="en-US" sz="2000" b="1" i="1" dirty="0">
                <a:solidFill>
                  <a:schemeClr val="accent1">
                    <a:lumMod val="75000"/>
                  </a:schemeClr>
                </a:solidFill>
              </a:rPr>
              <a:t>4 Versions of Complexity Index</a:t>
            </a:r>
          </a:p>
          <a:p>
            <a:pPr algn="ctr"/>
            <a:r>
              <a:rPr lang="en-US" sz="2000" b="1" i="1" dirty="0">
                <a:solidFill>
                  <a:schemeClr val="accent1">
                    <a:lumMod val="75000"/>
                  </a:schemeClr>
                </a:solidFill>
              </a:rPr>
              <a:t>Principal Component Analysis</a:t>
            </a:r>
          </a:p>
          <a:p>
            <a:pPr algn="ctr"/>
            <a:r>
              <a:rPr lang="en-US" sz="2000" b="1" i="1" dirty="0">
                <a:solidFill>
                  <a:schemeClr val="accent1">
                    <a:lumMod val="75000"/>
                  </a:schemeClr>
                </a:solidFill>
              </a:rPr>
              <a:t>Blended Versions</a:t>
            </a:r>
          </a:p>
          <a:p>
            <a:pPr algn="ctr"/>
            <a:endParaRPr lang="en-US" b="1" i="1" dirty="0">
              <a:solidFill>
                <a:schemeClr val="accent1">
                  <a:lumMod val="75000"/>
                </a:schemeClr>
              </a:solidFill>
            </a:endParaRPr>
          </a:p>
        </p:txBody>
      </p:sp>
      <p:sp>
        <p:nvSpPr>
          <p:cNvPr id="10" name="TextBox 9"/>
          <p:cNvSpPr txBox="1"/>
          <p:nvPr/>
        </p:nvSpPr>
        <p:spPr>
          <a:xfrm>
            <a:off x="873265" y="2772073"/>
            <a:ext cx="7914924" cy="461665"/>
          </a:xfrm>
          <a:prstGeom prst="rect">
            <a:avLst/>
          </a:prstGeom>
          <a:noFill/>
        </p:spPr>
        <p:txBody>
          <a:bodyPr wrap="none" rtlCol="0">
            <a:spAutoFit/>
          </a:bodyPr>
          <a:lstStyle/>
          <a:p>
            <a:r>
              <a:rPr lang="en-US" sz="2400" b="1" i="1" dirty="0">
                <a:solidFill>
                  <a:schemeClr val="accent1">
                    <a:lumMod val="75000"/>
                  </a:schemeClr>
                </a:solidFill>
              </a:rPr>
              <a:t>Produce an Index Score and Rank for each Academic Center</a:t>
            </a:r>
          </a:p>
        </p:txBody>
      </p:sp>
    </p:spTree>
    <p:extLst>
      <p:ext uri="{BB962C8B-B14F-4D97-AF65-F5344CB8AC3E}">
        <p14:creationId xmlns:p14="http://schemas.microsoft.com/office/powerpoint/2010/main" val="95862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3" y="202431"/>
            <a:ext cx="8996437" cy="946288"/>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grpSp>
        <p:nvGrpSpPr>
          <p:cNvPr id="2" name="Group 1">
            <a:extLst>
              <a:ext uri="{FF2B5EF4-FFF2-40B4-BE49-F238E27FC236}">
                <a16:creationId xmlns:a16="http://schemas.microsoft.com/office/drawing/2014/main" id="{0B7444E3-0067-4864-9748-EBC7AEE0065A}"/>
              </a:ext>
            </a:extLst>
          </p:cNvPr>
          <p:cNvGrpSpPr/>
          <p:nvPr/>
        </p:nvGrpSpPr>
        <p:grpSpPr>
          <a:xfrm>
            <a:off x="3532472" y="1703671"/>
            <a:ext cx="5347282" cy="5051609"/>
            <a:chOff x="1350589" y="1286886"/>
            <a:chExt cx="5424140" cy="5411038"/>
          </a:xfrm>
        </p:grpSpPr>
        <p:pic>
          <p:nvPicPr>
            <p:cNvPr id="5" name="Picture 4">
              <a:extLst>
                <a:ext uri="{FF2B5EF4-FFF2-40B4-BE49-F238E27FC236}">
                  <a16:creationId xmlns:a16="http://schemas.microsoft.com/office/drawing/2014/main" id="{BAB9B273-4ADF-4A96-B43C-2CBB7777BD4D}"/>
                </a:ext>
              </a:extLst>
            </p:cNvPr>
            <p:cNvPicPr>
              <a:picLocks noChangeAspect="1"/>
            </p:cNvPicPr>
            <p:nvPr/>
          </p:nvPicPr>
          <p:blipFill>
            <a:blip r:embed="rId3"/>
            <a:stretch>
              <a:fillRect/>
            </a:stretch>
          </p:blipFill>
          <p:spPr>
            <a:xfrm>
              <a:off x="1350589" y="1286886"/>
              <a:ext cx="5424140" cy="5411038"/>
            </a:xfrm>
            <a:prstGeom prst="rect">
              <a:avLst/>
            </a:prstGeom>
          </p:spPr>
        </p:pic>
        <p:cxnSp>
          <p:nvCxnSpPr>
            <p:cNvPr id="9" name="Straight Connector 8"/>
            <p:cNvCxnSpPr/>
            <p:nvPr/>
          </p:nvCxnSpPr>
          <p:spPr>
            <a:xfrm flipH="1">
              <a:off x="6039753" y="2305257"/>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79427" y="473835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151456" y="4897060"/>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160704" y="3750193"/>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200709" y="3133479"/>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5442992" y="2153038"/>
              <a:ext cx="548548" cy="338554"/>
            </a:xfrm>
            <a:prstGeom prst="rect">
              <a:avLst/>
            </a:prstGeom>
            <a:noFill/>
          </p:spPr>
          <p:txBody>
            <a:bodyPr wrap="none" rtlCol="0">
              <a:spAutoFit/>
            </a:bodyPr>
            <a:lstStyle/>
            <a:p>
              <a:r>
                <a:rPr lang="en-US" sz="1600" b="1" dirty="0"/>
                <a:t>.749</a:t>
              </a:r>
            </a:p>
          </p:txBody>
        </p:sp>
        <p:sp>
          <p:nvSpPr>
            <p:cNvPr id="23" name="TextBox 22">
              <a:extLst>
                <a:ext uri="{FF2B5EF4-FFF2-40B4-BE49-F238E27FC236}">
                  <a16:creationId xmlns:a16="http://schemas.microsoft.com/office/drawing/2014/main" id="{75E0FB16-22DA-4E9A-8533-3A4E1D956C1D}"/>
                </a:ext>
              </a:extLst>
            </p:cNvPr>
            <p:cNvSpPr txBox="1"/>
            <p:nvPr/>
          </p:nvSpPr>
          <p:spPr>
            <a:xfrm>
              <a:off x="1652161" y="2964202"/>
              <a:ext cx="551754" cy="338554"/>
            </a:xfrm>
            <a:prstGeom prst="rect">
              <a:avLst/>
            </a:prstGeom>
            <a:noFill/>
          </p:spPr>
          <p:txBody>
            <a:bodyPr wrap="none" rtlCol="0">
              <a:spAutoFit/>
            </a:bodyPr>
            <a:lstStyle/>
            <a:p>
              <a:r>
                <a:rPr lang="en-US" sz="1600" b="1" dirty="0"/>
                <a:t>.564</a:t>
              </a:r>
            </a:p>
          </p:txBody>
        </p:sp>
        <p:sp>
          <p:nvSpPr>
            <p:cNvPr id="24" name="TextBox 23">
              <a:extLst>
                <a:ext uri="{FF2B5EF4-FFF2-40B4-BE49-F238E27FC236}">
                  <a16:creationId xmlns:a16="http://schemas.microsoft.com/office/drawing/2014/main" id="{55C2DADD-49C8-44D5-8DCA-F70D6740587F}"/>
                </a:ext>
              </a:extLst>
            </p:cNvPr>
            <p:cNvSpPr txBox="1"/>
            <p:nvPr/>
          </p:nvSpPr>
          <p:spPr>
            <a:xfrm>
              <a:off x="2612156" y="3580916"/>
              <a:ext cx="551754" cy="338554"/>
            </a:xfrm>
            <a:prstGeom prst="rect">
              <a:avLst/>
            </a:prstGeom>
            <a:noFill/>
          </p:spPr>
          <p:txBody>
            <a:bodyPr wrap="none" rtlCol="0">
              <a:spAutoFit/>
            </a:bodyPr>
            <a:lstStyle/>
            <a:p>
              <a:r>
                <a:rPr lang="en-US" sz="1600" b="1" dirty="0"/>
                <a:t>.421</a:t>
              </a:r>
            </a:p>
          </p:txBody>
        </p:sp>
        <p:sp>
          <p:nvSpPr>
            <p:cNvPr id="25" name="TextBox 24">
              <a:extLst>
                <a:ext uri="{FF2B5EF4-FFF2-40B4-BE49-F238E27FC236}">
                  <a16:creationId xmlns:a16="http://schemas.microsoft.com/office/drawing/2014/main" id="{8ED2DB8E-F040-4601-891E-4D72CFDEA0B5}"/>
                </a:ext>
              </a:extLst>
            </p:cNvPr>
            <p:cNvSpPr txBox="1"/>
            <p:nvPr/>
          </p:nvSpPr>
          <p:spPr>
            <a:xfrm>
              <a:off x="3589574" y="4708281"/>
              <a:ext cx="551754" cy="338554"/>
            </a:xfrm>
            <a:prstGeom prst="rect">
              <a:avLst/>
            </a:prstGeom>
            <a:noFill/>
          </p:spPr>
          <p:txBody>
            <a:bodyPr wrap="none" rtlCol="0">
              <a:spAutoFit/>
            </a:bodyPr>
            <a:lstStyle/>
            <a:p>
              <a:r>
                <a:rPr lang="en-US" sz="1600" b="1" dirty="0"/>
                <a:t>.161</a:t>
              </a:r>
            </a:p>
          </p:txBody>
        </p:sp>
        <p:sp>
          <p:nvSpPr>
            <p:cNvPr id="26" name="TextBox 25">
              <a:extLst>
                <a:ext uri="{FF2B5EF4-FFF2-40B4-BE49-F238E27FC236}">
                  <a16:creationId xmlns:a16="http://schemas.microsoft.com/office/drawing/2014/main" id="{9D60E886-B2F8-442D-9902-062A378986E1}"/>
                </a:ext>
              </a:extLst>
            </p:cNvPr>
            <p:cNvSpPr txBox="1"/>
            <p:nvPr/>
          </p:nvSpPr>
          <p:spPr>
            <a:xfrm>
              <a:off x="5718072" y="4577881"/>
              <a:ext cx="551754" cy="338554"/>
            </a:xfrm>
            <a:prstGeom prst="rect">
              <a:avLst/>
            </a:prstGeom>
            <a:noFill/>
          </p:spPr>
          <p:txBody>
            <a:bodyPr wrap="none" rtlCol="0">
              <a:spAutoFit/>
            </a:bodyPr>
            <a:lstStyle/>
            <a:p>
              <a:r>
                <a:rPr lang="en-US" sz="1600" b="1" dirty="0"/>
                <a:t>.199</a:t>
              </a:r>
            </a:p>
          </p:txBody>
        </p:sp>
      </p:grpSp>
      <p:sp>
        <p:nvSpPr>
          <p:cNvPr id="15" name="Content Placeholder 6">
            <a:extLst>
              <a:ext uri="{FF2B5EF4-FFF2-40B4-BE49-F238E27FC236}">
                <a16:creationId xmlns:a16="http://schemas.microsoft.com/office/drawing/2014/main" id="{D9F34B1D-A32F-4256-90A6-952D1CBCF199}"/>
              </a:ext>
            </a:extLst>
          </p:cNvPr>
          <p:cNvSpPr>
            <a:spLocks noGrp="1"/>
          </p:cNvSpPr>
          <p:nvPr>
            <p:ph sz="half" idx="1"/>
          </p:nvPr>
        </p:nvSpPr>
        <p:spPr>
          <a:xfrm>
            <a:off x="218921" y="2695348"/>
            <a:ext cx="4038600" cy="2711673"/>
          </a:xfrm>
        </p:spPr>
        <p:txBody>
          <a:bodyPr>
            <a:normAutofit/>
          </a:bodyPr>
          <a:lstStyle/>
          <a:p>
            <a:r>
              <a:rPr lang="en-US" sz="2400" b="1" dirty="0"/>
              <a:t>Hospitalization rate</a:t>
            </a:r>
          </a:p>
          <a:p>
            <a:r>
              <a:rPr lang="en-US" sz="2400" b="1" dirty="0"/>
              <a:t>EMS Arrivals</a:t>
            </a:r>
          </a:p>
          <a:p>
            <a:r>
              <a:rPr lang="en-US" sz="2400" b="1" dirty="0"/>
              <a:t>EMS Admissions</a:t>
            </a:r>
          </a:p>
          <a:p>
            <a:r>
              <a:rPr lang="en-US" sz="2400" b="1" dirty="0"/>
              <a:t>High Acuity Codes</a:t>
            </a:r>
          </a:p>
          <a:p>
            <a:r>
              <a:rPr lang="en-US" sz="2400" b="1" dirty="0"/>
              <a:t>Acuity 1&amp;2 vs 3&amp;4</a:t>
            </a:r>
          </a:p>
        </p:txBody>
      </p:sp>
      <p:sp>
        <p:nvSpPr>
          <p:cNvPr id="4" name="TextBox 3">
            <a:extLst>
              <a:ext uri="{FF2B5EF4-FFF2-40B4-BE49-F238E27FC236}">
                <a16:creationId xmlns:a16="http://schemas.microsoft.com/office/drawing/2014/main" id="{AFAA764A-004B-4FD5-9264-40FC098439F4}"/>
              </a:ext>
            </a:extLst>
          </p:cNvPr>
          <p:cNvSpPr txBox="1"/>
          <p:nvPr/>
        </p:nvSpPr>
        <p:spPr>
          <a:xfrm>
            <a:off x="264246" y="2043165"/>
            <a:ext cx="2882905" cy="584775"/>
          </a:xfrm>
          <a:prstGeom prst="rect">
            <a:avLst/>
          </a:prstGeom>
          <a:noFill/>
        </p:spPr>
        <p:txBody>
          <a:bodyPr wrap="none" rtlCol="0">
            <a:spAutoFit/>
          </a:bodyPr>
          <a:lstStyle/>
          <a:p>
            <a:r>
              <a:rPr lang="en-US" sz="3200" b="1" i="1" dirty="0"/>
              <a:t>Fiscal Year 2021</a:t>
            </a:r>
          </a:p>
        </p:txBody>
      </p:sp>
    </p:spTree>
    <p:extLst>
      <p:ext uri="{BB962C8B-B14F-4D97-AF65-F5344CB8AC3E}">
        <p14:creationId xmlns:p14="http://schemas.microsoft.com/office/powerpoint/2010/main" val="260684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909" y="74249"/>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grpSp>
        <p:nvGrpSpPr>
          <p:cNvPr id="2" name="Group 1">
            <a:extLst>
              <a:ext uri="{FF2B5EF4-FFF2-40B4-BE49-F238E27FC236}">
                <a16:creationId xmlns:a16="http://schemas.microsoft.com/office/drawing/2014/main" id="{34CBF761-476C-446D-8F52-E1255D5F7055}"/>
              </a:ext>
            </a:extLst>
          </p:cNvPr>
          <p:cNvGrpSpPr/>
          <p:nvPr/>
        </p:nvGrpSpPr>
        <p:grpSpPr>
          <a:xfrm>
            <a:off x="4649128" y="2203183"/>
            <a:ext cx="4315123" cy="4495800"/>
            <a:chOff x="1336431" y="1298449"/>
            <a:chExt cx="5550442" cy="5547674"/>
          </a:xfrm>
        </p:grpSpPr>
        <p:pic>
          <p:nvPicPr>
            <p:cNvPr id="8" name="Picture 7">
              <a:extLst>
                <a:ext uri="{FF2B5EF4-FFF2-40B4-BE49-F238E27FC236}">
                  <a16:creationId xmlns:a16="http://schemas.microsoft.com/office/drawing/2014/main" id="{1D62034B-EDD4-42C8-A3D8-0FE3CECDBAE1}"/>
                </a:ext>
              </a:extLst>
            </p:cNvPr>
            <p:cNvPicPr>
              <a:picLocks noChangeAspect="1"/>
            </p:cNvPicPr>
            <p:nvPr/>
          </p:nvPicPr>
          <p:blipFill>
            <a:blip r:embed="rId3"/>
            <a:stretch>
              <a:fillRect/>
            </a:stretch>
          </p:blipFill>
          <p:spPr>
            <a:xfrm>
              <a:off x="1336431" y="1298449"/>
              <a:ext cx="5550442" cy="5547674"/>
            </a:xfrm>
            <a:prstGeom prst="rect">
              <a:avLst/>
            </a:prstGeom>
          </p:spPr>
        </p:pic>
        <p:cxnSp>
          <p:nvCxnSpPr>
            <p:cNvPr id="9" name="Straight Connector 8"/>
            <p:cNvCxnSpPr/>
            <p:nvPr/>
          </p:nvCxnSpPr>
          <p:spPr>
            <a:xfrm flipH="1">
              <a:off x="6074415" y="269053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048200" y="4901248"/>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4016140" y="4917064"/>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3243777" y="4041791"/>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2089239" y="3319836"/>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FB86445E-5639-4C53-90A7-C4E64D0698EA}"/>
                </a:ext>
              </a:extLst>
            </p:cNvPr>
            <p:cNvSpPr txBox="1"/>
            <p:nvPr/>
          </p:nvSpPr>
          <p:spPr>
            <a:xfrm>
              <a:off x="5529256" y="2521226"/>
              <a:ext cx="651975" cy="379787"/>
            </a:xfrm>
            <a:prstGeom prst="rect">
              <a:avLst/>
            </a:prstGeom>
            <a:noFill/>
          </p:spPr>
          <p:txBody>
            <a:bodyPr wrap="none" rtlCol="0">
              <a:spAutoFit/>
            </a:bodyPr>
            <a:lstStyle/>
            <a:p>
              <a:r>
                <a:rPr lang="en-US" sz="1400" b="1" dirty="0"/>
                <a:t>.697</a:t>
              </a:r>
            </a:p>
          </p:txBody>
        </p:sp>
        <p:sp>
          <p:nvSpPr>
            <p:cNvPr id="23" name="TextBox 22">
              <a:extLst>
                <a:ext uri="{FF2B5EF4-FFF2-40B4-BE49-F238E27FC236}">
                  <a16:creationId xmlns:a16="http://schemas.microsoft.com/office/drawing/2014/main" id="{75E0FB16-22DA-4E9A-8533-3A4E1D956C1D}"/>
                </a:ext>
              </a:extLst>
            </p:cNvPr>
            <p:cNvSpPr txBox="1"/>
            <p:nvPr/>
          </p:nvSpPr>
          <p:spPr>
            <a:xfrm>
              <a:off x="1542258" y="3138682"/>
              <a:ext cx="651975" cy="379787"/>
            </a:xfrm>
            <a:prstGeom prst="rect">
              <a:avLst/>
            </a:prstGeom>
            <a:noFill/>
          </p:spPr>
          <p:txBody>
            <a:bodyPr wrap="none" rtlCol="0">
              <a:spAutoFit/>
            </a:bodyPr>
            <a:lstStyle/>
            <a:p>
              <a:r>
                <a:rPr lang="en-US" sz="1400" b="1" dirty="0"/>
                <a:t>.531</a:t>
              </a:r>
            </a:p>
          </p:txBody>
        </p:sp>
        <p:sp>
          <p:nvSpPr>
            <p:cNvPr id="24" name="TextBox 23">
              <a:extLst>
                <a:ext uri="{FF2B5EF4-FFF2-40B4-BE49-F238E27FC236}">
                  <a16:creationId xmlns:a16="http://schemas.microsoft.com/office/drawing/2014/main" id="{55C2DADD-49C8-44D5-8DCA-F70D6740587F}"/>
                </a:ext>
              </a:extLst>
            </p:cNvPr>
            <p:cNvSpPr txBox="1"/>
            <p:nvPr/>
          </p:nvSpPr>
          <p:spPr>
            <a:xfrm>
              <a:off x="2692023" y="3872514"/>
              <a:ext cx="651975" cy="379787"/>
            </a:xfrm>
            <a:prstGeom prst="rect">
              <a:avLst/>
            </a:prstGeom>
            <a:noFill/>
          </p:spPr>
          <p:txBody>
            <a:bodyPr wrap="none" rtlCol="0">
              <a:spAutoFit/>
            </a:bodyPr>
            <a:lstStyle/>
            <a:p>
              <a:r>
                <a:rPr lang="en-US" sz="1400" b="1" dirty="0"/>
                <a:t>.378</a:t>
              </a:r>
            </a:p>
          </p:txBody>
        </p:sp>
        <p:sp>
          <p:nvSpPr>
            <p:cNvPr id="25" name="TextBox 24">
              <a:extLst>
                <a:ext uri="{FF2B5EF4-FFF2-40B4-BE49-F238E27FC236}">
                  <a16:creationId xmlns:a16="http://schemas.microsoft.com/office/drawing/2014/main" id="{8ED2DB8E-F040-4601-891E-4D72CFDEA0B5}"/>
                </a:ext>
              </a:extLst>
            </p:cNvPr>
            <p:cNvSpPr txBox="1"/>
            <p:nvPr/>
          </p:nvSpPr>
          <p:spPr>
            <a:xfrm>
              <a:off x="3464385" y="4747787"/>
              <a:ext cx="651975" cy="379787"/>
            </a:xfrm>
            <a:prstGeom prst="rect">
              <a:avLst/>
            </a:prstGeom>
            <a:noFill/>
          </p:spPr>
          <p:txBody>
            <a:bodyPr wrap="none" rtlCol="0">
              <a:spAutoFit/>
            </a:bodyPr>
            <a:lstStyle/>
            <a:p>
              <a:r>
                <a:rPr lang="en-US" sz="1400" b="1" dirty="0"/>
                <a:t>.193</a:t>
              </a:r>
            </a:p>
          </p:txBody>
        </p:sp>
        <p:sp>
          <p:nvSpPr>
            <p:cNvPr id="26" name="TextBox 25">
              <a:extLst>
                <a:ext uri="{FF2B5EF4-FFF2-40B4-BE49-F238E27FC236}">
                  <a16:creationId xmlns:a16="http://schemas.microsoft.com/office/drawing/2014/main" id="{9D60E886-B2F8-442D-9902-062A378986E1}"/>
                </a:ext>
              </a:extLst>
            </p:cNvPr>
            <p:cNvSpPr txBox="1"/>
            <p:nvPr/>
          </p:nvSpPr>
          <p:spPr>
            <a:xfrm>
              <a:off x="5705886" y="4747787"/>
              <a:ext cx="651975" cy="379787"/>
            </a:xfrm>
            <a:prstGeom prst="rect">
              <a:avLst/>
            </a:prstGeom>
            <a:noFill/>
          </p:spPr>
          <p:txBody>
            <a:bodyPr wrap="none" rtlCol="0">
              <a:spAutoFit/>
            </a:bodyPr>
            <a:lstStyle/>
            <a:p>
              <a:r>
                <a:rPr lang="en-US" sz="1400" b="1" dirty="0"/>
                <a:t>.192</a:t>
              </a:r>
            </a:p>
          </p:txBody>
        </p:sp>
      </p:grpSp>
      <p:grpSp>
        <p:nvGrpSpPr>
          <p:cNvPr id="15" name="Group 14">
            <a:extLst>
              <a:ext uri="{FF2B5EF4-FFF2-40B4-BE49-F238E27FC236}">
                <a16:creationId xmlns:a16="http://schemas.microsoft.com/office/drawing/2014/main" id="{22C1EBAC-1469-4089-9690-42E412B7D440}"/>
              </a:ext>
            </a:extLst>
          </p:cNvPr>
          <p:cNvGrpSpPr/>
          <p:nvPr/>
        </p:nvGrpSpPr>
        <p:grpSpPr>
          <a:xfrm>
            <a:off x="85263" y="2203182"/>
            <a:ext cx="4602893" cy="4495801"/>
            <a:chOff x="1350589" y="1286886"/>
            <a:chExt cx="5424140" cy="5411038"/>
          </a:xfrm>
        </p:grpSpPr>
        <p:pic>
          <p:nvPicPr>
            <p:cNvPr id="16" name="Picture 15">
              <a:extLst>
                <a:ext uri="{FF2B5EF4-FFF2-40B4-BE49-F238E27FC236}">
                  <a16:creationId xmlns:a16="http://schemas.microsoft.com/office/drawing/2014/main" id="{9EB8371E-BBC8-453E-AC69-6B23A2F85A44}"/>
                </a:ext>
              </a:extLst>
            </p:cNvPr>
            <p:cNvPicPr>
              <a:picLocks noChangeAspect="1"/>
            </p:cNvPicPr>
            <p:nvPr/>
          </p:nvPicPr>
          <p:blipFill>
            <a:blip r:embed="rId4"/>
            <a:stretch>
              <a:fillRect/>
            </a:stretch>
          </p:blipFill>
          <p:spPr>
            <a:xfrm>
              <a:off x="1350589" y="1286886"/>
              <a:ext cx="5424140" cy="5411038"/>
            </a:xfrm>
            <a:prstGeom prst="rect">
              <a:avLst/>
            </a:prstGeom>
          </p:spPr>
        </p:pic>
        <p:cxnSp>
          <p:nvCxnSpPr>
            <p:cNvPr id="17" name="Straight Connector 16">
              <a:extLst>
                <a:ext uri="{FF2B5EF4-FFF2-40B4-BE49-F238E27FC236}">
                  <a16:creationId xmlns:a16="http://schemas.microsoft.com/office/drawing/2014/main" id="{078A13D4-0E99-4E5F-8B53-B505A06144D9}"/>
                </a:ext>
              </a:extLst>
            </p:cNvPr>
            <p:cNvCxnSpPr/>
            <p:nvPr/>
          </p:nvCxnSpPr>
          <p:spPr>
            <a:xfrm flipH="1">
              <a:off x="6039753" y="2305257"/>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72DB43F-14A3-4B49-81C8-125564CE6880}"/>
                </a:ext>
              </a:extLst>
            </p:cNvPr>
            <p:cNvCxnSpPr/>
            <p:nvPr/>
          </p:nvCxnSpPr>
          <p:spPr>
            <a:xfrm flipH="1">
              <a:off x="5079427" y="4738359"/>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1CB9DAD0-5DCA-460F-80EF-F0B5E259B594}"/>
                </a:ext>
              </a:extLst>
            </p:cNvPr>
            <p:cNvCxnSpPr/>
            <p:nvPr/>
          </p:nvCxnSpPr>
          <p:spPr>
            <a:xfrm flipH="1">
              <a:off x="4151456" y="4897060"/>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A9687593-5AC1-44D1-86D2-9032396A6F3F}"/>
                </a:ext>
              </a:extLst>
            </p:cNvPr>
            <p:cNvCxnSpPr/>
            <p:nvPr/>
          </p:nvCxnSpPr>
          <p:spPr>
            <a:xfrm flipH="1">
              <a:off x="3160704" y="3750193"/>
              <a:ext cx="67927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6F5EE9EA-0F9E-44C7-94BE-41071DC0CC33}"/>
                </a:ext>
              </a:extLst>
            </p:cNvPr>
            <p:cNvCxnSpPr/>
            <p:nvPr/>
          </p:nvCxnSpPr>
          <p:spPr>
            <a:xfrm flipH="1">
              <a:off x="2200709" y="3133479"/>
              <a:ext cx="679271" cy="0"/>
            </a:xfrm>
            <a:prstGeom prst="line">
              <a:avLst/>
            </a:prstGeom>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FDA18314-E76D-4869-B83E-9BF963CFB2D1}"/>
                </a:ext>
              </a:extLst>
            </p:cNvPr>
            <p:cNvSpPr txBox="1"/>
            <p:nvPr/>
          </p:nvSpPr>
          <p:spPr>
            <a:xfrm>
              <a:off x="5442992" y="2153038"/>
              <a:ext cx="597306" cy="370433"/>
            </a:xfrm>
            <a:prstGeom prst="rect">
              <a:avLst/>
            </a:prstGeom>
            <a:noFill/>
          </p:spPr>
          <p:txBody>
            <a:bodyPr wrap="none" rtlCol="0">
              <a:spAutoFit/>
            </a:bodyPr>
            <a:lstStyle/>
            <a:p>
              <a:r>
                <a:rPr lang="en-US" sz="1400" b="1" dirty="0"/>
                <a:t>.749</a:t>
              </a:r>
            </a:p>
          </p:txBody>
        </p:sp>
        <p:sp>
          <p:nvSpPr>
            <p:cNvPr id="31" name="TextBox 30">
              <a:extLst>
                <a:ext uri="{FF2B5EF4-FFF2-40B4-BE49-F238E27FC236}">
                  <a16:creationId xmlns:a16="http://schemas.microsoft.com/office/drawing/2014/main" id="{90C16E9E-3ACE-474D-9D1D-FF2A93ECD3B0}"/>
                </a:ext>
              </a:extLst>
            </p:cNvPr>
            <p:cNvSpPr txBox="1"/>
            <p:nvPr/>
          </p:nvSpPr>
          <p:spPr>
            <a:xfrm>
              <a:off x="1652161" y="2964201"/>
              <a:ext cx="597306" cy="370433"/>
            </a:xfrm>
            <a:prstGeom prst="rect">
              <a:avLst/>
            </a:prstGeom>
            <a:noFill/>
          </p:spPr>
          <p:txBody>
            <a:bodyPr wrap="none" rtlCol="0">
              <a:spAutoFit/>
            </a:bodyPr>
            <a:lstStyle/>
            <a:p>
              <a:r>
                <a:rPr lang="en-US" sz="1400" b="1" dirty="0"/>
                <a:t>.564</a:t>
              </a:r>
            </a:p>
          </p:txBody>
        </p:sp>
        <p:sp>
          <p:nvSpPr>
            <p:cNvPr id="32" name="TextBox 31">
              <a:extLst>
                <a:ext uri="{FF2B5EF4-FFF2-40B4-BE49-F238E27FC236}">
                  <a16:creationId xmlns:a16="http://schemas.microsoft.com/office/drawing/2014/main" id="{3248548E-9406-4FE5-B6EF-37D7CBFA63A9}"/>
                </a:ext>
              </a:extLst>
            </p:cNvPr>
            <p:cNvSpPr txBox="1"/>
            <p:nvPr/>
          </p:nvSpPr>
          <p:spPr>
            <a:xfrm>
              <a:off x="2612156" y="3580916"/>
              <a:ext cx="597306" cy="370433"/>
            </a:xfrm>
            <a:prstGeom prst="rect">
              <a:avLst/>
            </a:prstGeom>
            <a:noFill/>
          </p:spPr>
          <p:txBody>
            <a:bodyPr wrap="none" rtlCol="0">
              <a:spAutoFit/>
            </a:bodyPr>
            <a:lstStyle/>
            <a:p>
              <a:r>
                <a:rPr lang="en-US" sz="1400" b="1" dirty="0"/>
                <a:t>.421</a:t>
              </a:r>
            </a:p>
          </p:txBody>
        </p:sp>
        <p:sp>
          <p:nvSpPr>
            <p:cNvPr id="33" name="TextBox 32">
              <a:extLst>
                <a:ext uri="{FF2B5EF4-FFF2-40B4-BE49-F238E27FC236}">
                  <a16:creationId xmlns:a16="http://schemas.microsoft.com/office/drawing/2014/main" id="{80D3AA69-0921-495E-B0AF-C82512EE0423}"/>
                </a:ext>
              </a:extLst>
            </p:cNvPr>
            <p:cNvSpPr txBox="1"/>
            <p:nvPr/>
          </p:nvSpPr>
          <p:spPr>
            <a:xfrm>
              <a:off x="3589574" y="4708281"/>
              <a:ext cx="551754" cy="338554"/>
            </a:xfrm>
            <a:prstGeom prst="rect">
              <a:avLst/>
            </a:prstGeom>
            <a:noFill/>
          </p:spPr>
          <p:txBody>
            <a:bodyPr wrap="none" rtlCol="0">
              <a:spAutoFit/>
            </a:bodyPr>
            <a:lstStyle/>
            <a:p>
              <a:r>
                <a:rPr lang="en-US" sz="1600" b="1" dirty="0"/>
                <a:t>.161</a:t>
              </a:r>
            </a:p>
          </p:txBody>
        </p:sp>
        <p:sp>
          <p:nvSpPr>
            <p:cNvPr id="34" name="TextBox 33">
              <a:extLst>
                <a:ext uri="{FF2B5EF4-FFF2-40B4-BE49-F238E27FC236}">
                  <a16:creationId xmlns:a16="http://schemas.microsoft.com/office/drawing/2014/main" id="{4FFAFF75-942F-48D1-83BC-DEFE8E65E7EE}"/>
                </a:ext>
              </a:extLst>
            </p:cNvPr>
            <p:cNvSpPr txBox="1"/>
            <p:nvPr/>
          </p:nvSpPr>
          <p:spPr>
            <a:xfrm>
              <a:off x="5718072" y="4577882"/>
              <a:ext cx="597306" cy="370433"/>
            </a:xfrm>
            <a:prstGeom prst="rect">
              <a:avLst/>
            </a:prstGeom>
            <a:noFill/>
          </p:spPr>
          <p:txBody>
            <a:bodyPr wrap="none" rtlCol="0">
              <a:spAutoFit/>
            </a:bodyPr>
            <a:lstStyle/>
            <a:p>
              <a:r>
                <a:rPr lang="en-US" sz="1400" b="1" dirty="0"/>
                <a:t>.199</a:t>
              </a:r>
            </a:p>
          </p:txBody>
        </p:sp>
      </p:grpSp>
      <p:sp>
        <p:nvSpPr>
          <p:cNvPr id="4" name="TextBox 3">
            <a:extLst>
              <a:ext uri="{FF2B5EF4-FFF2-40B4-BE49-F238E27FC236}">
                <a16:creationId xmlns:a16="http://schemas.microsoft.com/office/drawing/2014/main" id="{EC0792BB-2129-4A70-8625-46ACA70C9C13}"/>
              </a:ext>
            </a:extLst>
          </p:cNvPr>
          <p:cNvSpPr txBox="1"/>
          <p:nvPr/>
        </p:nvSpPr>
        <p:spPr>
          <a:xfrm>
            <a:off x="1409256" y="1707676"/>
            <a:ext cx="2534284" cy="523220"/>
          </a:xfrm>
          <a:prstGeom prst="rect">
            <a:avLst/>
          </a:prstGeom>
          <a:noFill/>
        </p:spPr>
        <p:txBody>
          <a:bodyPr wrap="none" rtlCol="0">
            <a:spAutoFit/>
          </a:bodyPr>
          <a:lstStyle/>
          <a:p>
            <a:r>
              <a:rPr lang="en-US" sz="2800" b="1" i="1" dirty="0"/>
              <a:t>Fiscal Year 2021</a:t>
            </a:r>
          </a:p>
        </p:txBody>
      </p:sp>
      <p:sp>
        <p:nvSpPr>
          <p:cNvPr id="35" name="TextBox 34">
            <a:extLst>
              <a:ext uri="{FF2B5EF4-FFF2-40B4-BE49-F238E27FC236}">
                <a16:creationId xmlns:a16="http://schemas.microsoft.com/office/drawing/2014/main" id="{F11D908E-F39F-48A3-9BFB-275FD6D6748D}"/>
              </a:ext>
            </a:extLst>
          </p:cNvPr>
          <p:cNvSpPr txBox="1"/>
          <p:nvPr/>
        </p:nvSpPr>
        <p:spPr>
          <a:xfrm>
            <a:off x="5901052" y="1720468"/>
            <a:ext cx="2545825" cy="523220"/>
          </a:xfrm>
          <a:prstGeom prst="rect">
            <a:avLst/>
          </a:prstGeom>
          <a:noFill/>
        </p:spPr>
        <p:txBody>
          <a:bodyPr wrap="none" rtlCol="0">
            <a:spAutoFit/>
          </a:bodyPr>
          <a:lstStyle/>
          <a:p>
            <a:r>
              <a:rPr lang="en-US" sz="2800" b="1" i="1" dirty="0"/>
              <a:t>Fiscal Year 2022</a:t>
            </a:r>
          </a:p>
        </p:txBody>
      </p:sp>
    </p:spTree>
    <p:extLst>
      <p:ext uri="{BB962C8B-B14F-4D97-AF65-F5344CB8AC3E}">
        <p14:creationId xmlns:p14="http://schemas.microsoft.com/office/powerpoint/2010/main" val="233630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7563" y="26218"/>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pic>
        <p:nvPicPr>
          <p:cNvPr id="8" name="Picture 7">
            <a:extLst>
              <a:ext uri="{FF2B5EF4-FFF2-40B4-BE49-F238E27FC236}">
                <a16:creationId xmlns:a16="http://schemas.microsoft.com/office/drawing/2014/main" id="{E14EACD7-5188-465A-92B8-EA68B5D42C31}"/>
              </a:ext>
            </a:extLst>
          </p:cNvPr>
          <p:cNvPicPr>
            <a:picLocks noChangeAspect="1"/>
          </p:cNvPicPr>
          <p:nvPr/>
        </p:nvPicPr>
        <p:blipFill>
          <a:blip r:embed="rId3"/>
          <a:stretch>
            <a:fillRect/>
          </a:stretch>
        </p:blipFill>
        <p:spPr>
          <a:xfrm>
            <a:off x="0" y="1845816"/>
            <a:ext cx="9144000" cy="4436902"/>
          </a:xfrm>
          <a:prstGeom prst="rect">
            <a:avLst/>
          </a:prstGeom>
        </p:spPr>
      </p:pic>
      <p:sp>
        <p:nvSpPr>
          <p:cNvPr id="9" name="TextBox 8">
            <a:extLst>
              <a:ext uri="{FF2B5EF4-FFF2-40B4-BE49-F238E27FC236}">
                <a16:creationId xmlns:a16="http://schemas.microsoft.com/office/drawing/2014/main" id="{F95EE395-586E-43A1-898D-19C0B2408343}"/>
              </a:ext>
            </a:extLst>
          </p:cNvPr>
          <p:cNvSpPr txBox="1"/>
          <p:nvPr/>
        </p:nvSpPr>
        <p:spPr>
          <a:xfrm>
            <a:off x="2336035" y="1346154"/>
            <a:ext cx="3490058" cy="461665"/>
          </a:xfrm>
          <a:prstGeom prst="rect">
            <a:avLst/>
          </a:prstGeom>
          <a:noFill/>
        </p:spPr>
        <p:txBody>
          <a:bodyPr wrap="none" rtlCol="0">
            <a:spAutoFit/>
          </a:bodyPr>
          <a:lstStyle/>
          <a:p>
            <a:r>
              <a:rPr lang="en-US" sz="2400" b="1" dirty="0"/>
              <a:t>Complexity Index Ranking</a:t>
            </a:r>
          </a:p>
        </p:txBody>
      </p:sp>
      <p:pic>
        <p:nvPicPr>
          <p:cNvPr id="5" name="Picture 4">
            <a:extLst>
              <a:ext uri="{FF2B5EF4-FFF2-40B4-BE49-F238E27FC236}">
                <a16:creationId xmlns:a16="http://schemas.microsoft.com/office/drawing/2014/main" id="{B26D795E-D889-4E90-B0E1-CB03FE8B688A}"/>
              </a:ext>
            </a:extLst>
          </p:cNvPr>
          <p:cNvPicPr>
            <a:picLocks noChangeAspect="1"/>
          </p:cNvPicPr>
          <p:nvPr/>
        </p:nvPicPr>
        <p:blipFill>
          <a:blip r:embed="rId4"/>
          <a:stretch>
            <a:fillRect/>
          </a:stretch>
        </p:blipFill>
        <p:spPr>
          <a:xfrm>
            <a:off x="0" y="2113771"/>
            <a:ext cx="9144000" cy="4168947"/>
          </a:xfrm>
          <a:prstGeom prst="rect">
            <a:avLst/>
          </a:prstGeom>
          <a:solidFill>
            <a:schemeClr val="bg1"/>
          </a:solidFill>
        </p:spPr>
      </p:pic>
    </p:spTree>
    <p:extLst>
      <p:ext uri="{BB962C8B-B14F-4D97-AF65-F5344CB8AC3E}">
        <p14:creationId xmlns:p14="http://schemas.microsoft.com/office/powerpoint/2010/main" val="1307894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658"/>
            <a:ext cx="8996437" cy="1179406"/>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3900" dirty="0"/>
              <a:t>Operations Based Complexity Index</a:t>
            </a:r>
          </a:p>
        </p:txBody>
      </p:sp>
      <p:sp>
        <p:nvSpPr>
          <p:cNvPr id="5" name="Text Placeholder 4">
            <a:extLst>
              <a:ext uri="{FF2B5EF4-FFF2-40B4-BE49-F238E27FC236}">
                <a16:creationId xmlns:a16="http://schemas.microsoft.com/office/drawing/2014/main" id="{ED06C695-08AA-4CC2-8453-3680185EA907}"/>
              </a:ext>
            </a:extLst>
          </p:cNvPr>
          <p:cNvSpPr>
            <a:spLocks noGrp="1"/>
          </p:cNvSpPr>
          <p:nvPr>
            <p:ph type="body" idx="1"/>
          </p:nvPr>
        </p:nvSpPr>
        <p:spPr/>
        <p:txBody>
          <a:bodyPr/>
          <a:lstStyle/>
          <a:p>
            <a:r>
              <a:rPr lang="en-US" u="sng" dirty="0"/>
              <a:t>Positive</a:t>
            </a:r>
          </a:p>
        </p:txBody>
      </p:sp>
      <p:sp>
        <p:nvSpPr>
          <p:cNvPr id="6" name="Content Placeholder 5">
            <a:extLst>
              <a:ext uri="{FF2B5EF4-FFF2-40B4-BE49-F238E27FC236}">
                <a16:creationId xmlns:a16="http://schemas.microsoft.com/office/drawing/2014/main" id="{8B86D974-110C-4C77-A357-CD437558687F}"/>
              </a:ext>
            </a:extLst>
          </p:cNvPr>
          <p:cNvSpPr>
            <a:spLocks noGrp="1"/>
          </p:cNvSpPr>
          <p:nvPr>
            <p:ph sz="half" idx="2"/>
          </p:nvPr>
        </p:nvSpPr>
        <p:spPr/>
        <p:txBody>
          <a:bodyPr/>
          <a:lstStyle/>
          <a:p>
            <a:r>
              <a:rPr lang="en-US" dirty="0"/>
              <a:t>Variables are familiar</a:t>
            </a:r>
          </a:p>
          <a:p>
            <a:r>
              <a:rPr lang="en-US" dirty="0"/>
              <a:t>Data is available</a:t>
            </a:r>
          </a:p>
          <a:p>
            <a:r>
              <a:rPr lang="en-US" dirty="0"/>
              <a:t>We have historic data</a:t>
            </a:r>
          </a:p>
          <a:p>
            <a:r>
              <a:rPr lang="en-US" dirty="0"/>
              <a:t>Allows for ranking</a:t>
            </a:r>
          </a:p>
          <a:p>
            <a:endParaRPr lang="en-US" dirty="0"/>
          </a:p>
          <a:p>
            <a:endParaRPr lang="en-US" dirty="0"/>
          </a:p>
        </p:txBody>
      </p:sp>
      <p:sp>
        <p:nvSpPr>
          <p:cNvPr id="8" name="Text Placeholder 7">
            <a:extLst>
              <a:ext uri="{FF2B5EF4-FFF2-40B4-BE49-F238E27FC236}">
                <a16:creationId xmlns:a16="http://schemas.microsoft.com/office/drawing/2014/main" id="{D124AF9D-3330-4B91-828F-FE1A34343681}"/>
              </a:ext>
            </a:extLst>
          </p:cNvPr>
          <p:cNvSpPr>
            <a:spLocks noGrp="1"/>
          </p:cNvSpPr>
          <p:nvPr>
            <p:ph type="body" sz="quarter" idx="3"/>
          </p:nvPr>
        </p:nvSpPr>
        <p:spPr/>
        <p:txBody>
          <a:bodyPr/>
          <a:lstStyle/>
          <a:p>
            <a:r>
              <a:rPr lang="en-US" u="sng" dirty="0"/>
              <a:t>Negative</a:t>
            </a:r>
          </a:p>
        </p:txBody>
      </p:sp>
      <p:sp>
        <p:nvSpPr>
          <p:cNvPr id="9" name="Content Placeholder 8">
            <a:extLst>
              <a:ext uri="{FF2B5EF4-FFF2-40B4-BE49-F238E27FC236}">
                <a16:creationId xmlns:a16="http://schemas.microsoft.com/office/drawing/2014/main" id="{8E28FE24-2633-488C-88AE-60FCB5E5D076}"/>
              </a:ext>
            </a:extLst>
          </p:cNvPr>
          <p:cNvSpPr>
            <a:spLocks noGrp="1"/>
          </p:cNvSpPr>
          <p:nvPr>
            <p:ph sz="quarter" idx="4"/>
          </p:nvPr>
        </p:nvSpPr>
        <p:spPr/>
        <p:txBody>
          <a:bodyPr/>
          <a:lstStyle/>
          <a:p>
            <a:r>
              <a:rPr lang="en-US" dirty="0"/>
              <a:t>Annual computation</a:t>
            </a:r>
          </a:p>
          <a:p>
            <a:r>
              <a:rPr lang="en-US" dirty="0"/>
              <a:t>Ranking does not allow for direct comparison between hospitals</a:t>
            </a:r>
          </a:p>
          <a:p>
            <a:r>
              <a:rPr lang="en-US" dirty="0"/>
              <a:t>Ranking does not allow to compare a single ED over time</a:t>
            </a:r>
          </a:p>
        </p:txBody>
      </p:sp>
      <p:pic>
        <p:nvPicPr>
          <p:cNvPr id="11" name="Picture 10">
            <a:extLst>
              <a:ext uri="{FF2B5EF4-FFF2-40B4-BE49-F238E27FC236}">
                <a16:creationId xmlns:a16="http://schemas.microsoft.com/office/drawing/2014/main" id="{4753ED5D-0C76-4E2C-B4A4-5C6EC58A4F6B}"/>
              </a:ext>
            </a:extLst>
          </p:cNvPr>
          <p:cNvPicPr>
            <a:picLocks noChangeAspect="1"/>
          </p:cNvPicPr>
          <p:nvPr/>
        </p:nvPicPr>
        <p:blipFill>
          <a:blip r:embed="rId3"/>
          <a:stretch>
            <a:fillRect/>
          </a:stretch>
        </p:blipFill>
        <p:spPr>
          <a:xfrm>
            <a:off x="0" y="1"/>
            <a:ext cx="9144000" cy="6857999"/>
          </a:xfrm>
          <a:prstGeom prst="rect">
            <a:avLst/>
          </a:prstGeom>
        </p:spPr>
      </p:pic>
    </p:spTree>
    <p:extLst>
      <p:ext uri="{BB962C8B-B14F-4D97-AF65-F5344CB8AC3E}">
        <p14:creationId xmlns:p14="http://schemas.microsoft.com/office/powerpoint/2010/main" val="31362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a:t>
            </a:r>
          </a:p>
        </p:txBody>
      </p:sp>
      <p:sp>
        <p:nvSpPr>
          <p:cNvPr id="6" name="Content Placeholder 5">
            <a:extLst>
              <a:ext uri="{FF2B5EF4-FFF2-40B4-BE49-F238E27FC236}">
                <a16:creationId xmlns:a16="http://schemas.microsoft.com/office/drawing/2014/main" id="{7F539AA2-2429-4895-B789-1AE93E2E6F7D}"/>
              </a:ext>
            </a:extLst>
          </p:cNvPr>
          <p:cNvSpPr>
            <a:spLocks noGrp="1"/>
          </p:cNvSpPr>
          <p:nvPr>
            <p:ph idx="1"/>
          </p:nvPr>
        </p:nvSpPr>
        <p:spPr>
          <a:xfrm>
            <a:off x="183951" y="1611509"/>
            <a:ext cx="7601638" cy="4895687"/>
          </a:xfrm>
        </p:spPr>
        <p:txBody>
          <a:bodyPr>
            <a:normAutofit fontScale="92500" lnSpcReduction="10000"/>
          </a:bodyPr>
          <a:lstStyle/>
          <a:p>
            <a:r>
              <a:rPr lang="en-US" sz="2800" b="1" dirty="0"/>
              <a:t>Collaboration with Vizient</a:t>
            </a:r>
          </a:p>
          <a:p>
            <a:pPr lvl="1"/>
            <a:r>
              <a:rPr lang="en-US" sz="2200" dirty="0"/>
              <a:t>Membership PI Organization</a:t>
            </a:r>
          </a:p>
          <a:p>
            <a:pPr lvl="1"/>
            <a:r>
              <a:rPr lang="en-US" sz="2200" b="1" dirty="0">
                <a:solidFill>
                  <a:srgbClr val="FF0000"/>
                </a:solidFill>
              </a:rPr>
              <a:t>Most AMCs (</a:t>
            </a:r>
            <a:r>
              <a:rPr lang="en-US" sz="2200" b="1" i="1" dirty="0">
                <a:solidFill>
                  <a:srgbClr val="FF0000"/>
                </a:solidFill>
              </a:rPr>
              <a:t>95% of our members</a:t>
            </a:r>
            <a:r>
              <a:rPr lang="en-US" sz="2200" b="1" dirty="0">
                <a:solidFill>
                  <a:srgbClr val="FF0000"/>
                </a:solidFill>
              </a:rPr>
              <a:t>)</a:t>
            </a:r>
          </a:p>
          <a:p>
            <a:pPr lvl="1"/>
            <a:r>
              <a:rPr lang="en-US" sz="2200" dirty="0"/>
              <a:t>Clinical Data Base from members</a:t>
            </a:r>
          </a:p>
          <a:p>
            <a:pPr marL="0" indent="0">
              <a:buNone/>
            </a:pPr>
            <a:endParaRPr lang="en-US" sz="1200" dirty="0"/>
          </a:p>
          <a:p>
            <a:r>
              <a:rPr lang="en-US" sz="2800" b="1" dirty="0"/>
              <a:t>Patient Based Complexity Measure</a:t>
            </a:r>
          </a:p>
          <a:p>
            <a:pPr lvl="1"/>
            <a:r>
              <a:rPr lang="en-US" sz="2200" dirty="0"/>
              <a:t>Patient level data</a:t>
            </a:r>
          </a:p>
          <a:p>
            <a:pPr lvl="1"/>
            <a:r>
              <a:rPr lang="en-US" sz="2200" dirty="0"/>
              <a:t>Encounter specific metrics: Hospital Coding</a:t>
            </a:r>
          </a:p>
          <a:p>
            <a:pPr lvl="2"/>
            <a:r>
              <a:rPr lang="en-US" sz="2200" dirty="0"/>
              <a:t>Demographics (Age)</a:t>
            </a:r>
          </a:p>
          <a:p>
            <a:pPr lvl="2"/>
            <a:r>
              <a:rPr lang="en-US" sz="2200" dirty="0"/>
              <a:t>Presentations</a:t>
            </a:r>
          </a:p>
          <a:p>
            <a:pPr lvl="2"/>
            <a:r>
              <a:rPr lang="en-US" sz="2200" dirty="0"/>
              <a:t>Diagnoses</a:t>
            </a:r>
          </a:p>
          <a:p>
            <a:pPr lvl="2"/>
            <a:r>
              <a:rPr lang="en-US" sz="2200" dirty="0"/>
              <a:t>Co-morbidities</a:t>
            </a:r>
          </a:p>
          <a:p>
            <a:pPr lvl="2"/>
            <a:r>
              <a:rPr lang="en-US" sz="2200" dirty="0"/>
              <a:t>Social needs</a:t>
            </a:r>
          </a:p>
          <a:p>
            <a:pPr lvl="1"/>
            <a:r>
              <a:rPr lang="en-US" sz="2400" b="1" i="1" dirty="0"/>
              <a:t>Impact on Throughput</a:t>
            </a:r>
          </a:p>
        </p:txBody>
      </p:sp>
      <p:sp>
        <p:nvSpPr>
          <p:cNvPr id="7" name="TextBox 6">
            <a:extLst>
              <a:ext uri="{FF2B5EF4-FFF2-40B4-BE49-F238E27FC236}">
                <a16:creationId xmlns:a16="http://schemas.microsoft.com/office/drawing/2014/main" id="{AEBB4D52-6FC2-48D7-B416-1ABFD12A8C4D}"/>
              </a:ext>
            </a:extLst>
          </p:cNvPr>
          <p:cNvSpPr txBox="1"/>
          <p:nvPr/>
        </p:nvSpPr>
        <p:spPr>
          <a:xfrm>
            <a:off x="7533060" y="3136341"/>
            <a:ext cx="998262" cy="646331"/>
          </a:xfrm>
          <a:prstGeom prst="rect">
            <a:avLst/>
          </a:prstGeom>
          <a:noFill/>
        </p:spPr>
        <p:txBody>
          <a:bodyPr wrap="square" rtlCol="0">
            <a:spAutoFit/>
          </a:bodyPr>
          <a:lstStyle/>
          <a:p>
            <a:r>
              <a:rPr lang="en-US" b="1" dirty="0"/>
              <a:t>Heather </a:t>
            </a:r>
            <a:r>
              <a:rPr lang="en-US" b="1" dirty="0" err="1"/>
              <a:t>Blonsky</a:t>
            </a:r>
            <a:endParaRPr lang="en-US" b="1" dirty="0"/>
          </a:p>
        </p:txBody>
      </p:sp>
      <p:pic>
        <p:nvPicPr>
          <p:cNvPr id="1026" name="Picture 3" descr="image003">
            <a:extLst>
              <a:ext uri="{FF2B5EF4-FFF2-40B4-BE49-F238E27FC236}">
                <a16:creationId xmlns:a16="http://schemas.microsoft.com/office/drawing/2014/main" id="{6B87A4B0-5A9B-49E1-A4BD-326F876E50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7192" y="2914457"/>
            <a:ext cx="1051138" cy="1410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2" descr="image002">
            <a:extLst>
              <a:ext uri="{FF2B5EF4-FFF2-40B4-BE49-F238E27FC236}">
                <a16:creationId xmlns:a16="http://schemas.microsoft.com/office/drawing/2014/main" id="{24AAD138-4EEE-45C6-B390-E97A2168C7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8330" y="4290932"/>
            <a:ext cx="1114453" cy="1494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DB4AA7E8-08CA-4BA1-AA6C-51E508F00F77}"/>
              </a:ext>
            </a:extLst>
          </p:cNvPr>
          <p:cNvSpPr txBox="1"/>
          <p:nvPr/>
        </p:nvSpPr>
        <p:spPr>
          <a:xfrm>
            <a:off x="6574394" y="4715265"/>
            <a:ext cx="805837" cy="646331"/>
          </a:xfrm>
          <a:prstGeom prst="rect">
            <a:avLst/>
          </a:prstGeom>
          <a:noFill/>
        </p:spPr>
        <p:txBody>
          <a:bodyPr wrap="square" rtlCol="0">
            <a:spAutoFit/>
          </a:bodyPr>
          <a:lstStyle/>
          <a:p>
            <a:r>
              <a:rPr lang="en-US" b="1" dirty="0" err="1"/>
              <a:t>Jaie</a:t>
            </a:r>
            <a:endParaRPr lang="en-US" b="1" dirty="0"/>
          </a:p>
          <a:p>
            <a:r>
              <a:rPr lang="en-US" b="1" dirty="0"/>
              <a:t>Lavoie</a:t>
            </a:r>
          </a:p>
        </p:txBody>
      </p:sp>
      <p:pic>
        <p:nvPicPr>
          <p:cNvPr id="2" name="Picture 2" descr="Vizient Orange Logo in JPG Format (RGB Mode)">
            <a:extLst>
              <a:ext uri="{FF2B5EF4-FFF2-40B4-BE49-F238E27FC236}">
                <a16:creationId xmlns:a16="http://schemas.microsoft.com/office/drawing/2014/main" id="{D2C77ECF-5880-4EE9-9C34-684949323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972" y="1861604"/>
            <a:ext cx="2270491" cy="565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512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a:t>
            </a:r>
          </a:p>
        </p:txBody>
      </p:sp>
      <p:sp>
        <p:nvSpPr>
          <p:cNvPr id="12" name="Content Placeholder 1">
            <a:extLst>
              <a:ext uri="{FF2B5EF4-FFF2-40B4-BE49-F238E27FC236}">
                <a16:creationId xmlns:a16="http://schemas.microsoft.com/office/drawing/2014/main" id="{6A2A3544-F834-4A63-9F3F-C0421ED18344}"/>
              </a:ext>
            </a:extLst>
          </p:cNvPr>
          <p:cNvSpPr>
            <a:spLocks noGrp="1"/>
          </p:cNvSpPr>
          <p:nvPr>
            <p:ph sz="half" idx="1"/>
          </p:nvPr>
        </p:nvSpPr>
        <p:spPr>
          <a:xfrm>
            <a:off x="176812" y="1656859"/>
            <a:ext cx="5162729" cy="4525963"/>
          </a:xfrm>
        </p:spPr>
        <p:txBody>
          <a:bodyPr>
            <a:normAutofit/>
          </a:bodyPr>
          <a:lstStyle/>
          <a:p>
            <a:pPr marL="0" indent="0">
              <a:buNone/>
            </a:pPr>
            <a:r>
              <a:rPr lang="en-US" sz="2400" b="1" dirty="0"/>
              <a:t>Quantify differences in the complexity of cases  or definition of the patient population seen in different EDs or one ED over time</a:t>
            </a:r>
          </a:p>
          <a:p>
            <a:pPr lvl="1"/>
            <a:r>
              <a:rPr lang="en-US" sz="2000" dirty="0"/>
              <a:t>Provide context to understanding  variables impacting throughput</a:t>
            </a:r>
          </a:p>
          <a:p>
            <a:pPr lvl="2"/>
            <a:r>
              <a:rPr lang="en-US" sz="1800" b="1" i="1" dirty="0"/>
              <a:t>Patient Clinical Data</a:t>
            </a:r>
          </a:p>
          <a:p>
            <a:pPr lvl="2"/>
            <a:r>
              <a:rPr lang="en-US" sz="1800" b="1" i="1" dirty="0"/>
              <a:t>Social Needs</a:t>
            </a:r>
          </a:p>
          <a:p>
            <a:pPr lvl="2"/>
            <a:r>
              <a:rPr lang="en-US" sz="1800" b="1" i="1" dirty="0"/>
              <a:t>Variability (Operations) </a:t>
            </a:r>
          </a:p>
          <a:p>
            <a:pPr lvl="3"/>
            <a:endParaRPr lang="en-US" sz="1400" dirty="0"/>
          </a:p>
        </p:txBody>
      </p:sp>
      <p:sp>
        <p:nvSpPr>
          <p:cNvPr id="5" name="TextBox 4">
            <a:extLst>
              <a:ext uri="{FF2B5EF4-FFF2-40B4-BE49-F238E27FC236}">
                <a16:creationId xmlns:a16="http://schemas.microsoft.com/office/drawing/2014/main" id="{91369FBD-F0CD-4782-8891-9DAC964192A9}"/>
              </a:ext>
            </a:extLst>
          </p:cNvPr>
          <p:cNvSpPr txBox="1"/>
          <p:nvPr/>
        </p:nvSpPr>
        <p:spPr>
          <a:xfrm>
            <a:off x="346434" y="5105604"/>
            <a:ext cx="8451132" cy="1077218"/>
          </a:xfrm>
          <a:prstGeom prst="rect">
            <a:avLst/>
          </a:prstGeom>
          <a:solidFill>
            <a:schemeClr val="bg1"/>
          </a:solidFill>
        </p:spPr>
        <p:txBody>
          <a:bodyPr wrap="square" rtlCol="0">
            <a:spAutoFit/>
          </a:bodyPr>
          <a:lstStyle/>
          <a:p>
            <a:r>
              <a:rPr lang="en-US" sz="2400" b="1" dirty="0"/>
              <a:t>Hypothesis:</a:t>
            </a:r>
          </a:p>
          <a:p>
            <a:pPr lvl="1"/>
            <a:r>
              <a:rPr lang="en-US" sz="2000" dirty="0"/>
              <a:t>An emergency department that sees patients with more clinical needs and patients with more social needs will have longer throughput times.</a:t>
            </a:r>
          </a:p>
        </p:txBody>
      </p:sp>
      <p:pic>
        <p:nvPicPr>
          <p:cNvPr id="6" name="Picture 5">
            <a:extLst>
              <a:ext uri="{FF2B5EF4-FFF2-40B4-BE49-F238E27FC236}">
                <a16:creationId xmlns:a16="http://schemas.microsoft.com/office/drawing/2014/main" id="{42AE1BD1-49C3-44FC-A5C1-C1384FF4C590}"/>
              </a:ext>
            </a:extLst>
          </p:cNvPr>
          <p:cNvPicPr>
            <a:picLocks noChangeAspect="1"/>
          </p:cNvPicPr>
          <p:nvPr/>
        </p:nvPicPr>
        <p:blipFill>
          <a:blip r:embed="rId3"/>
          <a:stretch>
            <a:fillRect/>
          </a:stretch>
        </p:blipFill>
        <p:spPr>
          <a:xfrm>
            <a:off x="5426168" y="1899168"/>
            <a:ext cx="2117396" cy="1113340"/>
          </a:xfrm>
          <a:prstGeom prst="rect">
            <a:avLst/>
          </a:prstGeom>
        </p:spPr>
      </p:pic>
      <p:pic>
        <p:nvPicPr>
          <p:cNvPr id="7" name="Picture 6">
            <a:extLst>
              <a:ext uri="{FF2B5EF4-FFF2-40B4-BE49-F238E27FC236}">
                <a16:creationId xmlns:a16="http://schemas.microsoft.com/office/drawing/2014/main" id="{4622B9D3-D8C5-42DE-BDD4-6D2BDE1A4970}"/>
              </a:ext>
            </a:extLst>
          </p:cNvPr>
          <p:cNvPicPr>
            <a:picLocks noChangeAspect="1"/>
          </p:cNvPicPr>
          <p:nvPr/>
        </p:nvPicPr>
        <p:blipFill>
          <a:blip r:embed="rId4"/>
          <a:stretch>
            <a:fillRect/>
          </a:stretch>
        </p:blipFill>
        <p:spPr>
          <a:xfrm>
            <a:off x="6205734" y="2980635"/>
            <a:ext cx="2851308" cy="1113340"/>
          </a:xfrm>
          <a:prstGeom prst="rect">
            <a:avLst/>
          </a:prstGeom>
        </p:spPr>
      </p:pic>
      <p:pic>
        <p:nvPicPr>
          <p:cNvPr id="9" name="Picture 8">
            <a:extLst>
              <a:ext uri="{FF2B5EF4-FFF2-40B4-BE49-F238E27FC236}">
                <a16:creationId xmlns:a16="http://schemas.microsoft.com/office/drawing/2014/main" id="{4190B204-7921-4236-ADFF-663C499CBCF1}"/>
              </a:ext>
            </a:extLst>
          </p:cNvPr>
          <p:cNvPicPr>
            <a:picLocks noChangeAspect="1"/>
          </p:cNvPicPr>
          <p:nvPr/>
        </p:nvPicPr>
        <p:blipFill>
          <a:blip r:embed="rId3"/>
          <a:stretch>
            <a:fillRect/>
          </a:stretch>
        </p:blipFill>
        <p:spPr>
          <a:xfrm>
            <a:off x="5426168" y="4057295"/>
            <a:ext cx="2117396" cy="1113340"/>
          </a:xfrm>
          <a:prstGeom prst="rect">
            <a:avLst/>
          </a:prstGeom>
        </p:spPr>
      </p:pic>
    </p:spTree>
    <p:extLst>
      <p:ext uri="{BB962C8B-B14F-4D97-AF65-F5344CB8AC3E}">
        <p14:creationId xmlns:p14="http://schemas.microsoft.com/office/powerpoint/2010/main" val="2346663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735" y="3523691"/>
            <a:ext cx="3157916" cy="830997"/>
          </a:xfrm>
          <a:prstGeom prst="rect">
            <a:avLst/>
          </a:prstGeom>
          <a:noFill/>
        </p:spPr>
        <p:txBody>
          <a:bodyPr wrap="none" rtlCol="0">
            <a:spAutoFit/>
          </a:bodyPr>
          <a:lstStyle/>
          <a:p>
            <a:r>
              <a:rPr lang="en-US" sz="1600" b="1" dirty="0">
                <a:solidFill>
                  <a:schemeClr val="bg1"/>
                </a:solidFill>
              </a:rPr>
              <a:t>James Scheulen &amp; Heather </a:t>
            </a:r>
            <a:r>
              <a:rPr lang="en-US" sz="1600" b="1" dirty="0" err="1">
                <a:solidFill>
                  <a:schemeClr val="bg1"/>
                </a:solidFill>
              </a:rPr>
              <a:t>Blonsky</a:t>
            </a:r>
            <a:endParaRPr lang="en-US" sz="1600" b="1" dirty="0">
              <a:solidFill>
                <a:schemeClr val="bg1"/>
              </a:solidFill>
            </a:endParaRPr>
          </a:p>
          <a:p>
            <a:r>
              <a:rPr lang="en-US" sz="1600" b="1" dirty="0">
                <a:solidFill>
                  <a:schemeClr val="bg1"/>
                </a:solidFill>
              </a:rPr>
              <a:t>AAAEM Benchmark Committee</a:t>
            </a:r>
          </a:p>
          <a:p>
            <a:r>
              <a:rPr lang="en-US" sz="1600" b="1" dirty="0">
                <a:solidFill>
                  <a:schemeClr val="bg1"/>
                </a:solidFill>
              </a:rPr>
              <a:t>March, 2024</a:t>
            </a:r>
          </a:p>
        </p:txBody>
      </p:sp>
      <p:sp>
        <p:nvSpPr>
          <p:cNvPr id="5" name="Title 1">
            <a:extLst>
              <a:ext uri="{FF2B5EF4-FFF2-40B4-BE49-F238E27FC236}">
                <a16:creationId xmlns:a16="http://schemas.microsoft.com/office/drawing/2014/main" id="{7967A238-2C17-4917-B205-BD54C0757F1C}"/>
              </a:ext>
            </a:extLst>
          </p:cNvPr>
          <p:cNvSpPr txBox="1">
            <a:spLocks/>
          </p:cNvSpPr>
          <p:nvPr/>
        </p:nvSpPr>
        <p:spPr>
          <a:xfrm>
            <a:off x="-38503" y="92030"/>
            <a:ext cx="9121992" cy="2257424"/>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endParaRPr lang="en-US" sz="5400" b="1" dirty="0">
              <a:solidFill>
                <a:srgbClr val="FFC000"/>
              </a:solidFill>
            </a:endParaRPr>
          </a:p>
        </p:txBody>
      </p:sp>
      <p:sp>
        <p:nvSpPr>
          <p:cNvPr id="6" name="TextBox 5">
            <a:extLst>
              <a:ext uri="{FF2B5EF4-FFF2-40B4-BE49-F238E27FC236}">
                <a16:creationId xmlns:a16="http://schemas.microsoft.com/office/drawing/2014/main" id="{0BB5DD50-B193-470C-8E50-80230400740F}"/>
              </a:ext>
            </a:extLst>
          </p:cNvPr>
          <p:cNvSpPr txBox="1"/>
          <p:nvPr/>
        </p:nvSpPr>
        <p:spPr>
          <a:xfrm>
            <a:off x="-38503" y="1220742"/>
            <a:ext cx="9453088" cy="1446550"/>
          </a:xfrm>
          <a:prstGeom prst="rect">
            <a:avLst/>
          </a:prstGeom>
          <a:noFill/>
        </p:spPr>
        <p:txBody>
          <a:bodyPr wrap="square" rtlCol="0">
            <a:spAutoFit/>
          </a:bodyPr>
          <a:lstStyle/>
          <a:p>
            <a:pPr algn="ctr"/>
            <a:r>
              <a:rPr lang="en-US" sz="4400" b="1" dirty="0">
                <a:solidFill>
                  <a:schemeClr val="bg1"/>
                </a:solidFill>
              </a:rPr>
              <a:t>The impact of the patient population</a:t>
            </a:r>
          </a:p>
          <a:p>
            <a:pPr algn="ctr"/>
            <a:r>
              <a:rPr lang="en-US" sz="4400" b="1" dirty="0">
                <a:solidFill>
                  <a:schemeClr val="bg1"/>
                </a:solidFill>
              </a:rPr>
              <a:t>on ED operations</a:t>
            </a:r>
          </a:p>
        </p:txBody>
      </p:sp>
      <p:pic>
        <p:nvPicPr>
          <p:cNvPr id="9" name="Picture 8">
            <a:extLst>
              <a:ext uri="{FF2B5EF4-FFF2-40B4-BE49-F238E27FC236}">
                <a16:creationId xmlns:a16="http://schemas.microsoft.com/office/drawing/2014/main" id="{8D889B56-0C51-4725-A300-67C21389AB55}"/>
              </a:ext>
            </a:extLst>
          </p:cNvPr>
          <p:cNvPicPr>
            <a:picLocks noChangeAspect="1"/>
          </p:cNvPicPr>
          <p:nvPr/>
        </p:nvPicPr>
        <p:blipFill>
          <a:blip r:embed="rId2"/>
          <a:stretch>
            <a:fillRect/>
          </a:stretch>
        </p:blipFill>
        <p:spPr>
          <a:xfrm>
            <a:off x="2593681" y="5248600"/>
            <a:ext cx="3857625" cy="1181100"/>
          </a:xfrm>
          <a:prstGeom prst="rect">
            <a:avLst/>
          </a:prstGeom>
        </p:spPr>
      </p:pic>
      <p:pic>
        <p:nvPicPr>
          <p:cNvPr id="2" name="Picture 1">
            <a:extLst>
              <a:ext uri="{FF2B5EF4-FFF2-40B4-BE49-F238E27FC236}">
                <a16:creationId xmlns:a16="http://schemas.microsoft.com/office/drawing/2014/main" id="{6BF9DDD6-9631-47C8-B0F6-AE9D5466BBD4}"/>
              </a:ext>
            </a:extLst>
          </p:cNvPr>
          <p:cNvPicPr>
            <a:picLocks noChangeAspect="1"/>
          </p:cNvPicPr>
          <p:nvPr/>
        </p:nvPicPr>
        <p:blipFill>
          <a:blip r:embed="rId3"/>
          <a:stretch>
            <a:fillRect/>
          </a:stretch>
        </p:blipFill>
        <p:spPr>
          <a:xfrm>
            <a:off x="398193" y="4981900"/>
            <a:ext cx="2667000" cy="1714500"/>
          </a:xfrm>
          <a:prstGeom prst="rect">
            <a:avLst/>
          </a:prstGeom>
        </p:spPr>
      </p:pic>
      <p:pic>
        <p:nvPicPr>
          <p:cNvPr id="7" name="Picture 6">
            <a:extLst>
              <a:ext uri="{FF2B5EF4-FFF2-40B4-BE49-F238E27FC236}">
                <a16:creationId xmlns:a16="http://schemas.microsoft.com/office/drawing/2014/main" id="{89409F67-A0B5-42DC-A2A1-6983AB387311}"/>
              </a:ext>
            </a:extLst>
          </p:cNvPr>
          <p:cNvPicPr>
            <a:picLocks noChangeAspect="1"/>
          </p:cNvPicPr>
          <p:nvPr/>
        </p:nvPicPr>
        <p:blipFill>
          <a:blip r:embed="rId4"/>
          <a:stretch>
            <a:fillRect/>
          </a:stretch>
        </p:blipFill>
        <p:spPr>
          <a:xfrm>
            <a:off x="6213559" y="4967612"/>
            <a:ext cx="2619375" cy="1743075"/>
          </a:xfrm>
          <a:prstGeom prst="rect">
            <a:avLst/>
          </a:prstGeom>
        </p:spPr>
      </p:pic>
    </p:spTree>
    <p:extLst>
      <p:ext uri="{BB962C8B-B14F-4D97-AF65-F5344CB8AC3E}">
        <p14:creationId xmlns:p14="http://schemas.microsoft.com/office/powerpoint/2010/main" val="25178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 Model</a:t>
            </a:r>
            <a:endParaRPr lang="en-US" sz="4000" dirty="0"/>
          </a:p>
        </p:txBody>
      </p:sp>
      <p:sp>
        <p:nvSpPr>
          <p:cNvPr id="4" name="Title 2">
            <a:extLst>
              <a:ext uri="{FF2B5EF4-FFF2-40B4-BE49-F238E27FC236}">
                <a16:creationId xmlns:a16="http://schemas.microsoft.com/office/drawing/2014/main" id="{C84ADC5C-564E-4833-AEDA-931EE91508E3}"/>
              </a:ext>
            </a:extLst>
          </p:cNvPr>
          <p:cNvSpPr>
            <a:spLocks noGrp="1"/>
          </p:cNvSpPr>
          <p:nvPr>
            <p:ph type="title"/>
          </p:nvPr>
        </p:nvSpPr>
        <p:spPr>
          <a:xfrm>
            <a:off x="125128" y="3841683"/>
            <a:ext cx="4446871" cy="1143000"/>
          </a:xfrm>
        </p:spPr>
        <p:txBody>
          <a:bodyPr>
            <a:noAutofit/>
          </a:bodyPr>
          <a:lstStyle/>
          <a:p>
            <a:pPr algn="ctr"/>
            <a:r>
              <a:rPr lang="en-US" sz="2400" b="1" dirty="0">
                <a:solidFill>
                  <a:schemeClr val="tx1"/>
                </a:solidFill>
              </a:rPr>
              <a:t>Vizient Clinical Data Base </a:t>
            </a:r>
            <a:br>
              <a:rPr lang="en-US" sz="2400" b="1" dirty="0">
                <a:solidFill>
                  <a:schemeClr val="tx1"/>
                </a:solidFill>
              </a:rPr>
            </a:br>
            <a:r>
              <a:rPr lang="en-US" sz="2400" b="1" dirty="0">
                <a:solidFill>
                  <a:schemeClr val="tx1"/>
                </a:solidFill>
              </a:rPr>
              <a:t>280 patient level variables</a:t>
            </a:r>
            <a:br>
              <a:rPr lang="en-US" sz="2400" b="1" dirty="0">
                <a:solidFill>
                  <a:schemeClr val="tx1"/>
                </a:solidFill>
              </a:rPr>
            </a:br>
            <a:br>
              <a:rPr lang="en-US" sz="2400" b="1" dirty="0">
                <a:solidFill>
                  <a:schemeClr val="tx1"/>
                </a:solidFill>
              </a:rPr>
            </a:br>
            <a:r>
              <a:rPr lang="en-US" sz="2400" b="1" dirty="0">
                <a:solidFill>
                  <a:schemeClr val="tx1"/>
                </a:solidFill>
              </a:rPr>
              <a:t>Small sample size for model</a:t>
            </a:r>
            <a:br>
              <a:rPr lang="en-US" sz="2400" b="1" dirty="0">
                <a:solidFill>
                  <a:schemeClr val="tx1"/>
                </a:solidFill>
              </a:rPr>
            </a:br>
            <a:br>
              <a:rPr lang="en-US" sz="2400" b="1" dirty="0">
                <a:solidFill>
                  <a:schemeClr val="tx1"/>
                </a:solidFill>
              </a:rPr>
            </a:br>
            <a:r>
              <a:rPr lang="en-US" sz="2400" b="1" i="1" dirty="0">
                <a:solidFill>
                  <a:schemeClr val="tx2">
                    <a:lumMod val="60000"/>
                    <a:lumOff val="40000"/>
                  </a:schemeClr>
                </a:solidFill>
              </a:rPr>
              <a:t>Provided throughput data points</a:t>
            </a:r>
            <a:br>
              <a:rPr lang="en-US" sz="2400" b="1" i="1" dirty="0">
                <a:solidFill>
                  <a:schemeClr val="tx2">
                    <a:lumMod val="60000"/>
                    <a:lumOff val="40000"/>
                  </a:schemeClr>
                </a:solidFill>
              </a:rPr>
            </a:br>
            <a:r>
              <a:rPr lang="en-US" sz="2400" b="1" i="1" dirty="0">
                <a:solidFill>
                  <a:schemeClr val="tx2">
                    <a:lumMod val="60000"/>
                    <a:lumOff val="40000"/>
                  </a:schemeClr>
                </a:solidFill>
              </a:rPr>
              <a:t>2 years of daily patient level data</a:t>
            </a:r>
          </a:p>
        </p:txBody>
      </p:sp>
      <p:sp>
        <p:nvSpPr>
          <p:cNvPr id="6" name="Content Placeholder 5">
            <a:extLst>
              <a:ext uri="{FF2B5EF4-FFF2-40B4-BE49-F238E27FC236}">
                <a16:creationId xmlns:a16="http://schemas.microsoft.com/office/drawing/2014/main" id="{1DF3890B-555D-4680-BF78-93F581B51939}"/>
              </a:ext>
            </a:extLst>
          </p:cNvPr>
          <p:cNvSpPr>
            <a:spLocks noGrp="1"/>
          </p:cNvSpPr>
          <p:nvPr>
            <p:ph sz="half" idx="2"/>
          </p:nvPr>
        </p:nvSpPr>
        <p:spPr>
          <a:xfrm>
            <a:off x="4610100" y="2457167"/>
            <a:ext cx="4038600" cy="4525963"/>
          </a:xfrm>
        </p:spPr>
        <p:txBody>
          <a:bodyPr>
            <a:normAutofit/>
          </a:bodyPr>
          <a:lstStyle/>
          <a:p>
            <a:pPr marL="0" indent="0" algn="ctr">
              <a:buNone/>
            </a:pPr>
            <a:r>
              <a:rPr lang="en-US" sz="2200" b="1" i="1" dirty="0">
                <a:solidFill>
                  <a:schemeClr val="accent1"/>
                </a:solidFill>
              </a:rPr>
              <a:t>On this day in the ED</a:t>
            </a:r>
          </a:p>
          <a:p>
            <a:r>
              <a:rPr lang="en-US" sz="1800" b="1" dirty="0"/>
              <a:t>Age and co-morbidities</a:t>
            </a:r>
          </a:p>
          <a:p>
            <a:r>
              <a:rPr lang="en-US" sz="1800" b="1" dirty="0"/>
              <a:t>Current diagnoses</a:t>
            </a:r>
          </a:p>
          <a:p>
            <a:pPr lvl="1"/>
            <a:r>
              <a:rPr lang="en-US" sz="1400" b="1" dirty="0"/>
              <a:t>Psychosis</a:t>
            </a:r>
          </a:p>
          <a:p>
            <a:pPr lvl="1"/>
            <a:r>
              <a:rPr lang="en-US" sz="1400" b="1" dirty="0"/>
              <a:t>Alcohol and/or drugs/depression</a:t>
            </a:r>
          </a:p>
          <a:p>
            <a:pPr lvl="1"/>
            <a:r>
              <a:rPr lang="en-US" sz="1400" b="1" dirty="0"/>
              <a:t>Trauma</a:t>
            </a:r>
          </a:p>
          <a:p>
            <a:r>
              <a:rPr lang="en-US" sz="1800" b="1" dirty="0"/>
              <a:t>Complex history</a:t>
            </a:r>
          </a:p>
          <a:p>
            <a:r>
              <a:rPr lang="en-US" sz="1800" b="1" dirty="0"/>
              <a:t>PCP desert and 7 day returns</a:t>
            </a:r>
          </a:p>
          <a:p>
            <a:r>
              <a:rPr lang="en-US" sz="1800" b="1" dirty="0"/>
              <a:t>Patients from neighborhoods with high social needs (transportation domain)</a:t>
            </a:r>
          </a:p>
          <a:p>
            <a:endParaRPr lang="en-US" sz="1800" b="1" dirty="0"/>
          </a:p>
          <a:p>
            <a:endParaRPr lang="en-US" sz="1800" b="1" dirty="0"/>
          </a:p>
          <a:p>
            <a:endParaRPr lang="en-US" sz="1800" b="1" dirty="0"/>
          </a:p>
          <a:p>
            <a:endParaRPr lang="en-US" sz="1800" b="1" dirty="0"/>
          </a:p>
          <a:p>
            <a:endParaRPr lang="en-US" sz="1800" b="1" dirty="0"/>
          </a:p>
          <a:p>
            <a:pPr lvl="1"/>
            <a:endParaRPr lang="en-US" sz="1400" b="1" dirty="0"/>
          </a:p>
          <a:p>
            <a:endParaRPr lang="en-US" sz="1800" dirty="0"/>
          </a:p>
        </p:txBody>
      </p:sp>
      <p:sp>
        <p:nvSpPr>
          <p:cNvPr id="7" name="Title 2">
            <a:extLst>
              <a:ext uri="{FF2B5EF4-FFF2-40B4-BE49-F238E27FC236}">
                <a16:creationId xmlns:a16="http://schemas.microsoft.com/office/drawing/2014/main" id="{BDB3C47A-16F3-498E-9CE2-2E083A3A5622}"/>
              </a:ext>
            </a:extLst>
          </p:cNvPr>
          <p:cNvSpPr txBox="1">
            <a:spLocks/>
          </p:cNvSpPr>
          <p:nvPr/>
        </p:nvSpPr>
        <p:spPr>
          <a:xfrm>
            <a:off x="4572000" y="1600200"/>
            <a:ext cx="4114800" cy="902368"/>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r>
              <a:rPr lang="en-US" sz="2400" b="1" dirty="0">
                <a:solidFill>
                  <a:schemeClr val="tx1"/>
                </a:solidFill>
              </a:rPr>
              <a:t>Principal Component Analysis</a:t>
            </a:r>
            <a:br>
              <a:rPr lang="en-US" sz="2400" b="1" dirty="0">
                <a:solidFill>
                  <a:schemeClr val="tx1"/>
                </a:solidFill>
              </a:rPr>
            </a:br>
            <a:r>
              <a:rPr lang="en-US" sz="2200" b="1" dirty="0">
                <a:solidFill>
                  <a:schemeClr val="tx1"/>
                </a:solidFill>
              </a:rPr>
              <a:t>Streamlined variables</a:t>
            </a:r>
          </a:p>
        </p:txBody>
      </p:sp>
      <p:sp>
        <p:nvSpPr>
          <p:cNvPr id="8" name="Title 2">
            <a:extLst>
              <a:ext uri="{FF2B5EF4-FFF2-40B4-BE49-F238E27FC236}">
                <a16:creationId xmlns:a16="http://schemas.microsoft.com/office/drawing/2014/main" id="{777FB59B-DD43-4ED2-B47B-01FA95DACCC4}"/>
              </a:ext>
            </a:extLst>
          </p:cNvPr>
          <p:cNvSpPr txBox="1">
            <a:spLocks/>
          </p:cNvSpPr>
          <p:nvPr/>
        </p:nvSpPr>
        <p:spPr>
          <a:xfrm>
            <a:off x="291163" y="2179501"/>
            <a:ext cx="4114800" cy="769441"/>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mj-lt"/>
                <a:ea typeface="+mj-ea"/>
                <a:cs typeface="+mj-cs"/>
              </a:defRPr>
            </a:lvl1pPr>
          </a:lstStyle>
          <a:p>
            <a:pPr algn="ctr"/>
            <a:r>
              <a:rPr lang="en-US" sz="2800" b="1" u="sng" dirty="0">
                <a:solidFill>
                  <a:schemeClr val="tx1"/>
                </a:solidFill>
              </a:rPr>
              <a:t>Creating the Model</a:t>
            </a:r>
          </a:p>
          <a:p>
            <a:pPr algn="ctr"/>
            <a:r>
              <a:rPr lang="en-US" sz="2400" b="1" dirty="0">
                <a:solidFill>
                  <a:schemeClr val="tx1"/>
                </a:solidFill>
              </a:rPr>
              <a:t> </a:t>
            </a:r>
          </a:p>
          <a:p>
            <a:pPr algn="ctr"/>
            <a:r>
              <a:rPr lang="en-US" sz="2400" b="1" dirty="0">
                <a:solidFill>
                  <a:schemeClr val="tx1"/>
                </a:solidFill>
              </a:rPr>
              <a:t>Initial Data Set: 4 Hospitals</a:t>
            </a:r>
            <a:endParaRPr lang="en-US" sz="2200" b="1" dirty="0">
              <a:solidFill>
                <a:schemeClr val="tx1"/>
              </a:solidFill>
            </a:endParaRPr>
          </a:p>
        </p:txBody>
      </p:sp>
    </p:spTree>
    <p:extLst>
      <p:ext uri="{BB962C8B-B14F-4D97-AF65-F5344CB8AC3E}">
        <p14:creationId xmlns:p14="http://schemas.microsoft.com/office/powerpoint/2010/main" val="3124202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t's time to disrupt the existing hospital business model | Brookings">
            <a:extLst>
              <a:ext uri="{FF2B5EF4-FFF2-40B4-BE49-F238E27FC236}">
                <a16:creationId xmlns:a16="http://schemas.microsoft.com/office/drawing/2014/main" id="{324EC111-4B87-40B2-AAF2-1B47F4A0E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335005"/>
            <a:ext cx="5924350" cy="12875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 Model</a:t>
            </a:r>
            <a:endParaRPr lang="en-US" sz="4000" dirty="0"/>
          </a:p>
        </p:txBody>
      </p:sp>
      <p:sp>
        <p:nvSpPr>
          <p:cNvPr id="8" name="Content Placeholder 7">
            <a:extLst>
              <a:ext uri="{FF2B5EF4-FFF2-40B4-BE49-F238E27FC236}">
                <a16:creationId xmlns:a16="http://schemas.microsoft.com/office/drawing/2014/main" id="{76C1F29C-1DB0-4109-9ED6-BC41DDC64878}"/>
              </a:ext>
            </a:extLst>
          </p:cNvPr>
          <p:cNvSpPr>
            <a:spLocks noGrp="1"/>
          </p:cNvSpPr>
          <p:nvPr>
            <p:ph idx="1"/>
          </p:nvPr>
        </p:nvSpPr>
        <p:spPr>
          <a:xfrm>
            <a:off x="457200" y="1496728"/>
            <a:ext cx="8229600" cy="4525963"/>
          </a:xfrm>
        </p:spPr>
        <p:txBody>
          <a:bodyPr/>
          <a:lstStyle/>
          <a:p>
            <a:r>
              <a:rPr lang="en-US" b="1" dirty="0"/>
              <a:t>Expanded the number and type of hospitals</a:t>
            </a:r>
          </a:p>
          <a:p>
            <a:pPr lvl="1"/>
            <a:r>
              <a:rPr lang="en-US" sz="2400" b="1" dirty="0"/>
              <a:t>10 Health Systems</a:t>
            </a:r>
          </a:p>
          <a:p>
            <a:pPr lvl="2"/>
            <a:r>
              <a:rPr lang="en-US" sz="2000" dirty="0"/>
              <a:t>JHHS, UC Health, Northwestern, Mass General Brigham, UMass, Michigan, Cincinnati, OSU, Jefferson, U Virginia</a:t>
            </a:r>
          </a:p>
          <a:p>
            <a:pPr lvl="1"/>
            <a:r>
              <a:rPr lang="en-US" sz="2400" b="1" dirty="0"/>
              <a:t>27 Hospitals</a:t>
            </a:r>
          </a:p>
          <a:p>
            <a:pPr lvl="2"/>
            <a:r>
              <a:rPr lang="en-US" sz="2200" dirty="0"/>
              <a:t>11 Academic Medical Centers</a:t>
            </a:r>
          </a:p>
          <a:p>
            <a:pPr lvl="2"/>
            <a:r>
              <a:rPr lang="en-US" sz="2200" dirty="0"/>
              <a:t>  7 Large Community Hospitals (Affiliates)</a:t>
            </a:r>
          </a:p>
          <a:p>
            <a:pPr lvl="2"/>
            <a:r>
              <a:rPr lang="en-US" sz="2200" dirty="0"/>
              <a:t>  7 Small Community Hospitals</a:t>
            </a:r>
          </a:p>
          <a:p>
            <a:pPr lvl="2"/>
            <a:r>
              <a:rPr lang="en-US" sz="2200" dirty="0"/>
              <a:t>  2 Critical Access Hospitals</a:t>
            </a:r>
          </a:p>
          <a:p>
            <a:pPr lvl="2"/>
            <a:endParaRPr lang="en-US" dirty="0"/>
          </a:p>
        </p:txBody>
      </p:sp>
    </p:spTree>
    <p:extLst>
      <p:ext uri="{BB962C8B-B14F-4D97-AF65-F5344CB8AC3E}">
        <p14:creationId xmlns:p14="http://schemas.microsoft.com/office/powerpoint/2010/main" val="376661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Model </a:t>
            </a:r>
          </a:p>
        </p:txBody>
      </p:sp>
      <p:sp>
        <p:nvSpPr>
          <p:cNvPr id="2" name="Rectangle 1">
            <a:extLst>
              <a:ext uri="{FF2B5EF4-FFF2-40B4-BE49-F238E27FC236}">
                <a16:creationId xmlns:a16="http://schemas.microsoft.com/office/drawing/2014/main" id="{ABC42366-2598-42DC-A860-ADD6945CC9C1}"/>
              </a:ext>
            </a:extLst>
          </p:cNvPr>
          <p:cNvSpPr/>
          <p:nvPr/>
        </p:nvSpPr>
        <p:spPr>
          <a:xfrm>
            <a:off x="99236" y="1386615"/>
            <a:ext cx="4472764" cy="830997"/>
          </a:xfrm>
          <a:prstGeom prst="rect">
            <a:avLst/>
          </a:prstGeom>
        </p:spPr>
        <p:txBody>
          <a:bodyPr wrap="square">
            <a:spAutoFit/>
          </a:bodyPr>
          <a:lstStyle/>
          <a:p>
            <a:pPr algn="ctr"/>
            <a:r>
              <a:rPr lang="en-US" sz="2400" b="1" dirty="0"/>
              <a:t>Variables provide a good fit </a:t>
            </a:r>
          </a:p>
          <a:p>
            <a:pPr algn="ctr"/>
            <a:r>
              <a:rPr lang="en-US" sz="2400" b="1" dirty="0"/>
              <a:t>(r</a:t>
            </a:r>
            <a:r>
              <a:rPr lang="en-US" sz="2400" b="1" baseline="30000" dirty="0"/>
              <a:t>2</a:t>
            </a:r>
            <a:r>
              <a:rPr lang="en-US" sz="2400" b="1" dirty="0"/>
              <a:t> = 0.71)</a:t>
            </a:r>
          </a:p>
        </p:txBody>
      </p:sp>
      <p:sp>
        <p:nvSpPr>
          <p:cNvPr id="5" name="Content Placeholder 8">
            <a:extLst>
              <a:ext uri="{FF2B5EF4-FFF2-40B4-BE49-F238E27FC236}">
                <a16:creationId xmlns:a16="http://schemas.microsoft.com/office/drawing/2014/main" id="{0AE59195-5B36-4F80-A1F3-781E28BA4F5F}"/>
              </a:ext>
            </a:extLst>
          </p:cNvPr>
          <p:cNvSpPr>
            <a:spLocks noGrp="1"/>
          </p:cNvSpPr>
          <p:nvPr>
            <p:ph idx="1"/>
          </p:nvPr>
        </p:nvSpPr>
        <p:spPr>
          <a:xfrm>
            <a:off x="99236" y="2333692"/>
            <a:ext cx="4648902" cy="4213959"/>
          </a:xfrm>
        </p:spPr>
        <p:txBody>
          <a:bodyPr>
            <a:normAutofit/>
          </a:bodyPr>
          <a:lstStyle/>
          <a:p>
            <a:r>
              <a:rPr lang="en-US" sz="1800" dirty="0"/>
              <a:t>More patients</a:t>
            </a:r>
          </a:p>
          <a:p>
            <a:r>
              <a:rPr lang="en-US" sz="1800" dirty="0"/>
              <a:t>More patients with chronic ETOH</a:t>
            </a:r>
          </a:p>
          <a:p>
            <a:r>
              <a:rPr lang="en-US" sz="1800" dirty="0"/>
              <a:t>More patients with psychosis</a:t>
            </a:r>
          </a:p>
          <a:p>
            <a:r>
              <a:rPr lang="en-US" sz="1800" dirty="0"/>
              <a:t>More elderly and/or with comorbidities</a:t>
            </a:r>
          </a:p>
          <a:p>
            <a:r>
              <a:rPr lang="en-US" sz="1800" dirty="0"/>
              <a:t>More patients with oncology Dx</a:t>
            </a:r>
          </a:p>
          <a:p>
            <a:r>
              <a:rPr lang="en-US" sz="1800" dirty="0"/>
              <a:t>Patients from neighborhoods with high social needs/PCP desert</a:t>
            </a:r>
          </a:p>
          <a:p>
            <a:r>
              <a:rPr lang="en-US" sz="1800" dirty="0"/>
              <a:t>Reduced time = more patients with:</a:t>
            </a:r>
          </a:p>
          <a:p>
            <a:pPr lvl="1"/>
            <a:r>
              <a:rPr lang="en-US" sz="1600" dirty="0"/>
              <a:t>Current drug or alcohol overdose</a:t>
            </a:r>
          </a:p>
          <a:p>
            <a:pPr lvl="1"/>
            <a:r>
              <a:rPr lang="en-US" sz="1600" dirty="0"/>
              <a:t>History of 7-day returns to the ED</a:t>
            </a:r>
          </a:p>
          <a:p>
            <a:pPr lvl="1"/>
            <a:r>
              <a:rPr lang="en-US" sz="1600" dirty="0"/>
              <a:t>Severe trauma</a:t>
            </a:r>
          </a:p>
          <a:p>
            <a:r>
              <a:rPr lang="en-US" sz="1800" b="1" i="1" dirty="0">
                <a:solidFill>
                  <a:srgbClr val="FF0000"/>
                </a:solidFill>
              </a:rPr>
              <a:t>Removed % admits &amp; transfers</a:t>
            </a:r>
          </a:p>
          <a:p>
            <a:endParaRPr lang="en-US" sz="1800" dirty="0"/>
          </a:p>
        </p:txBody>
      </p:sp>
      <p:pic>
        <p:nvPicPr>
          <p:cNvPr id="10" name="Picture 9">
            <a:extLst>
              <a:ext uri="{FF2B5EF4-FFF2-40B4-BE49-F238E27FC236}">
                <a16:creationId xmlns:a16="http://schemas.microsoft.com/office/drawing/2014/main" id="{0ADA2608-F553-42EA-A435-4F804C352305}"/>
              </a:ext>
            </a:extLst>
          </p:cNvPr>
          <p:cNvPicPr>
            <a:picLocks noChangeAspect="1"/>
          </p:cNvPicPr>
          <p:nvPr/>
        </p:nvPicPr>
        <p:blipFill>
          <a:blip r:embed="rId3"/>
          <a:stretch>
            <a:fillRect/>
          </a:stretch>
        </p:blipFill>
        <p:spPr>
          <a:xfrm>
            <a:off x="4578243" y="1270535"/>
            <a:ext cx="4565757" cy="5587465"/>
          </a:xfrm>
          <a:prstGeom prst="rect">
            <a:avLst/>
          </a:prstGeom>
        </p:spPr>
      </p:pic>
    </p:spTree>
    <p:extLst>
      <p:ext uri="{BB962C8B-B14F-4D97-AF65-F5344CB8AC3E}">
        <p14:creationId xmlns:p14="http://schemas.microsoft.com/office/powerpoint/2010/main" val="392109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DB4212-FB40-45E7-B900-744B3C9CAB49}"/>
              </a:ext>
            </a:extLst>
          </p:cNvPr>
          <p:cNvPicPr>
            <a:picLocks noChangeAspect="1"/>
          </p:cNvPicPr>
          <p:nvPr/>
        </p:nvPicPr>
        <p:blipFill>
          <a:blip r:embed="rId3"/>
          <a:stretch>
            <a:fillRect/>
          </a:stretch>
        </p:blipFill>
        <p:spPr>
          <a:xfrm>
            <a:off x="0" y="-26797"/>
            <a:ext cx="9144000" cy="6869962"/>
          </a:xfrm>
          <a:prstGeom prst="rect">
            <a:avLst/>
          </a:prstGeom>
        </p:spPr>
      </p:pic>
    </p:spTree>
    <p:extLst>
      <p:ext uri="{BB962C8B-B14F-4D97-AF65-F5344CB8AC3E}">
        <p14:creationId xmlns:p14="http://schemas.microsoft.com/office/powerpoint/2010/main" val="3857198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Model </a:t>
            </a:r>
          </a:p>
        </p:txBody>
      </p:sp>
      <p:sp>
        <p:nvSpPr>
          <p:cNvPr id="5" name="Content Placeholder 2">
            <a:extLst>
              <a:ext uri="{FF2B5EF4-FFF2-40B4-BE49-F238E27FC236}">
                <a16:creationId xmlns:a16="http://schemas.microsoft.com/office/drawing/2014/main" id="{2D0EBA17-0391-41FC-9822-B615FDA642B8}"/>
              </a:ext>
            </a:extLst>
          </p:cNvPr>
          <p:cNvSpPr txBox="1">
            <a:spLocks/>
          </p:cNvSpPr>
          <p:nvPr/>
        </p:nvSpPr>
        <p:spPr>
          <a:xfrm>
            <a:off x="5027613" y="2149015"/>
            <a:ext cx="4116387" cy="25599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dirty="0"/>
          </a:p>
          <a:p>
            <a:pPr marL="457200" lvl="1" indent="0">
              <a:buNone/>
            </a:pPr>
            <a:r>
              <a:rPr lang="en-US" sz="1800" b="1" dirty="0"/>
              <a:t>Higher complexity for AMCs than for any other cohort</a:t>
            </a:r>
          </a:p>
          <a:p>
            <a:pPr marL="457200" lvl="1" indent="0">
              <a:buNone/>
            </a:pPr>
            <a:endParaRPr lang="en-US" sz="1800" b="1" dirty="0"/>
          </a:p>
          <a:p>
            <a:pPr marL="457200" lvl="1" indent="0">
              <a:buNone/>
            </a:pPr>
            <a:r>
              <a:rPr lang="en-US" sz="1800" b="1" dirty="0"/>
              <a:t>Highest complexity within any one cohort tends to include higher numbers of patients with increased social needs </a:t>
            </a:r>
          </a:p>
        </p:txBody>
      </p:sp>
      <p:pic>
        <p:nvPicPr>
          <p:cNvPr id="10" name="Content Placeholder 9">
            <a:extLst>
              <a:ext uri="{FF2B5EF4-FFF2-40B4-BE49-F238E27FC236}">
                <a16:creationId xmlns:a16="http://schemas.microsoft.com/office/drawing/2014/main" id="{4A536B65-4EDF-4D20-9EB1-9C918E1A46EE}"/>
              </a:ext>
            </a:extLst>
          </p:cNvPr>
          <p:cNvPicPr>
            <a:picLocks noChangeAspect="1"/>
          </p:cNvPicPr>
          <p:nvPr/>
        </p:nvPicPr>
        <p:blipFill>
          <a:blip r:embed="rId3"/>
          <a:stretch>
            <a:fillRect/>
          </a:stretch>
        </p:blipFill>
        <p:spPr>
          <a:xfrm>
            <a:off x="154004" y="1584391"/>
            <a:ext cx="5265858" cy="4895544"/>
          </a:xfrm>
          <a:prstGeom prst="rect">
            <a:avLst/>
          </a:prstGeom>
        </p:spPr>
      </p:pic>
      <p:sp>
        <p:nvSpPr>
          <p:cNvPr id="12" name="TextBox 11">
            <a:extLst>
              <a:ext uri="{FF2B5EF4-FFF2-40B4-BE49-F238E27FC236}">
                <a16:creationId xmlns:a16="http://schemas.microsoft.com/office/drawing/2014/main" id="{1C6228B4-A2A4-4EFB-B6B0-FACB70288AEA}"/>
              </a:ext>
            </a:extLst>
          </p:cNvPr>
          <p:cNvSpPr txBox="1"/>
          <p:nvPr/>
        </p:nvSpPr>
        <p:spPr>
          <a:xfrm>
            <a:off x="856650" y="6437843"/>
            <a:ext cx="938077" cy="307777"/>
          </a:xfrm>
          <a:prstGeom prst="rect">
            <a:avLst/>
          </a:prstGeom>
          <a:noFill/>
        </p:spPr>
        <p:txBody>
          <a:bodyPr wrap="none" rtlCol="0">
            <a:spAutoFit/>
          </a:bodyPr>
          <a:lstStyle/>
          <a:p>
            <a:r>
              <a:rPr lang="en-US" sz="1400" b="1" dirty="0">
                <a:solidFill>
                  <a:schemeClr val="bg1">
                    <a:lumMod val="65000"/>
                  </a:schemeClr>
                </a:solidFill>
              </a:rPr>
              <a:t>&gt;500 beds</a:t>
            </a:r>
          </a:p>
        </p:txBody>
      </p:sp>
      <p:sp>
        <p:nvSpPr>
          <p:cNvPr id="13" name="TextBox 12">
            <a:extLst>
              <a:ext uri="{FF2B5EF4-FFF2-40B4-BE49-F238E27FC236}">
                <a16:creationId xmlns:a16="http://schemas.microsoft.com/office/drawing/2014/main" id="{068E735C-FBD5-49FC-A488-698E33815CF6}"/>
              </a:ext>
            </a:extLst>
          </p:cNvPr>
          <p:cNvSpPr txBox="1"/>
          <p:nvPr/>
        </p:nvSpPr>
        <p:spPr>
          <a:xfrm>
            <a:off x="2028334" y="6437843"/>
            <a:ext cx="942887" cy="307777"/>
          </a:xfrm>
          <a:prstGeom prst="rect">
            <a:avLst/>
          </a:prstGeom>
          <a:noFill/>
        </p:spPr>
        <p:txBody>
          <a:bodyPr wrap="none" rtlCol="0">
            <a:spAutoFit/>
          </a:bodyPr>
          <a:lstStyle/>
          <a:p>
            <a:r>
              <a:rPr lang="en-US" sz="1400" b="1" dirty="0">
                <a:solidFill>
                  <a:schemeClr val="bg1">
                    <a:lumMod val="65000"/>
                  </a:schemeClr>
                </a:solidFill>
              </a:rPr>
              <a:t>&gt;200 beds</a:t>
            </a:r>
          </a:p>
        </p:txBody>
      </p:sp>
      <p:sp>
        <p:nvSpPr>
          <p:cNvPr id="14" name="TextBox 13">
            <a:extLst>
              <a:ext uri="{FF2B5EF4-FFF2-40B4-BE49-F238E27FC236}">
                <a16:creationId xmlns:a16="http://schemas.microsoft.com/office/drawing/2014/main" id="{3D9D54F5-08B5-4FEB-B816-4DB891C84A72}"/>
              </a:ext>
            </a:extLst>
          </p:cNvPr>
          <p:cNvSpPr txBox="1"/>
          <p:nvPr/>
        </p:nvSpPr>
        <p:spPr>
          <a:xfrm>
            <a:off x="3187684" y="6437259"/>
            <a:ext cx="1090363" cy="307777"/>
          </a:xfrm>
          <a:prstGeom prst="rect">
            <a:avLst/>
          </a:prstGeom>
          <a:noFill/>
        </p:spPr>
        <p:txBody>
          <a:bodyPr wrap="none" rtlCol="0">
            <a:spAutoFit/>
          </a:bodyPr>
          <a:lstStyle/>
          <a:p>
            <a:r>
              <a:rPr lang="en-US" sz="1400" b="1" dirty="0">
                <a:solidFill>
                  <a:schemeClr val="bg1">
                    <a:lumMod val="65000"/>
                  </a:schemeClr>
                </a:solidFill>
              </a:rPr>
              <a:t>50-199 beds</a:t>
            </a:r>
          </a:p>
        </p:txBody>
      </p:sp>
      <p:sp>
        <p:nvSpPr>
          <p:cNvPr id="15" name="TextBox 14">
            <a:extLst>
              <a:ext uri="{FF2B5EF4-FFF2-40B4-BE49-F238E27FC236}">
                <a16:creationId xmlns:a16="http://schemas.microsoft.com/office/drawing/2014/main" id="{23B22133-2631-4387-9DE3-8A1F539AB62E}"/>
              </a:ext>
            </a:extLst>
          </p:cNvPr>
          <p:cNvSpPr txBox="1"/>
          <p:nvPr/>
        </p:nvSpPr>
        <p:spPr>
          <a:xfrm>
            <a:off x="4402649" y="6429767"/>
            <a:ext cx="851515" cy="307777"/>
          </a:xfrm>
          <a:prstGeom prst="rect">
            <a:avLst/>
          </a:prstGeom>
          <a:noFill/>
        </p:spPr>
        <p:txBody>
          <a:bodyPr wrap="none" rtlCol="0">
            <a:spAutoFit/>
          </a:bodyPr>
          <a:lstStyle/>
          <a:p>
            <a:r>
              <a:rPr lang="en-US" sz="1400" b="1" dirty="0">
                <a:solidFill>
                  <a:schemeClr val="bg1">
                    <a:lumMod val="65000"/>
                  </a:schemeClr>
                </a:solidFill>
              </a:rPr>
              <a:t>&lt;50 beds</a:t>
            </a:r>
          </a:p>
        </p:txBody>
      </p:sp>
    </p:spTree>
    <p:extLst>
      <p:ext uri="{BB962C8B-B14F-4D97-AF65-F5344CB8AC3E}">
        <p14:creationId xmlns:p14="http://schemas.microsoft.com/office/powerpoint/2010/main" val="317155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32C6AA-7021-4E0B-8416-92F7E81C9B52}"/>
              </a:ext>
            </a:extLst>
          </p:cNvPr>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310131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5C118C-8C6E-459B-9F16-72C613239684}"/>
              </a:ext>
            </a:extLst>
          </p:cNvPr>
          <p:cNvPicPr>
            <a:picLocks noChangeAspect="1"/>
          </p:cNvPicPr>
          <p:nvPr/>
        </p:nvPicPr>
        <p:blipFill>
          <a:blip r:embed="rId3"/>
          <a:stretch>
            <a:fillRect/>
          </a:stretch>
        </p:blipFill>
        <p:spPr>
          <a:xfrm>
            <a:off x="-67377" y="0"/>
            <a:ext cx="9211377" cy="6852666"/>
          </a:xfrm>
          <a:prstGeom prst="rect">
            <a:avLst/>
          </a:prstGeom>
        </p:spPr>
      </p:pic>
    </p:spTree>
    <p:extLst>
      <p:ext uri="{BB962C8B-B14F-4D97-AF65-F5344CB8AC3E}">
        <p14:creationId xmlns:p14="http://schemas.microsoft.com/office/powerpoint/2010/main" val="251759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402D6E-B0FB-44F0-B4EF-7BE96040613E}"/>
              </a:ext>
            </a:extLst>
          </p:cNvPr>
          <p:cNvPicPr>
            <a:picLocks noChangeAspect="1"/>
          </p:cNvPicPr>
          <p:nvPr/>
        </p:nvPicPr>
        <p:blipFill>
          <a:blip r:embed="rId3"/>
          <a:stretch>
            <a:fillRect/>
          </a:stretch>
        </p:blipFill>
        <p:spPr>
          <a:xfrm>
            <a:off x="0" y="4383"/>
            <a:ext cx="9143999" cy="6860314"/>
          </a:xfrm>
          <a:prstGeom prst="rect">
            <a:avLst/>
          </a:prstGeom>
        </p:spPr>
      </p:pic>
    </p:spTree>
    <p:extLst>
      <p:ext uri="{BB962C8B-B14F-4D97-AF65-F5344CB8AC3E}">
        <p14:creationId xmlns:p14="http://schemas.microsoft.com/office/powerpoint/2010/main" val="318275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DE7D09-5FF5-495C-A6A8-0711D1A76675}"/>
              </a:ext>
            </a:extLst>
          </p:cNvPr>
          <p:cNvPicPr>
            <a:picLocks noChangeAspect="1"/>
          </p:cNvPicPr>
          <p:nvPr/>
        </p:nvPicPr>
        <p:blipFill>
          <a:blip r:embed="rId3"/>
          <a:stretch>
            <a:fillRect/>
          </a:stretch>
        </p:blipFill>
        <p:spPr>
          <a:xfrm>
            <a:off x="-1" y="0"/>
            <a:ext cx="9144001" cy="6906202"/>
          </a:xfrm>
          <a:prstGeom prst="rect">
            <a:avLst/>
          </a:prstGeom>
        </p:spPr>
      </p:pic>
    </p:spTree>
    <p:extLst>
      <p:ext uri="{BB962C8B-B14F-4D97-AF65-F5344CB8AC3E}">
        <p14:creationId xmlns:p14="http://schemas.microsoft.com/office/powerpoint/2010/main" val="2055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DB4212-FB40-45E7-B900-744B3C9CAB49}"/>
              </a:ext>
            </a:extLst>
          </p:cNvPr>
          <p:cNvPicPr>
            <a:picLocks noChangeAspect="1"/>
          </p:cNvPicPr>
          <p:nvPr/>
        </p:nvPicPr>
        <p:blipFill>
          <a:blip r:embed="rId3"/>
          <a:stretch>
            <a:fillRect/>
          </a:stretch>
        </p:blipFill>
        <p:spPr>
          <a:xfrm>
            <a:off x="0" y="-26797"/>
            <a:ext cx="9144000" cy="6869962"/>
          </a:xfrm>
          <a:prstGeom prst="rect">
            <a:avLst/>
          </a:prstGeom>
        </p:spPr>
      </p:pic>
    </p:spTree>
    <p:extLst>
      <p:ext uri="{BB962C8B-B14F-4D97-AF65-F5344CB8AC3E}">
        <p14:creationId xmlns:p14="http://schemas.microsoft.com/office/powerpoint/2010/main" val="427925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E90BF8-D384-4D9B-9918-383EB1D475C6}"/>
              </a:ext>
            </a:extLst>
          </p:cNvPr>
          <p:cNvPicPr>
            <a:picLocks noChangeAspect="1"/>
          </p:cNvPicPr>
          <p:nvPr/>
        </p:nvPicPr>
        <p:blipFill>
          <a:blip r:embed="rId2"/>
          <a:stretch>
            <a:fillRect/>
          </a:stretch>
        </p:blipFill>
        <p:spPr>
          <a:xfrm>
            <a:off x="-1" y="3429000"/>
            <a:ext cx="9144000" cy="3356811"/>
          </a:xfrm>
          <a:prstGeom prst="rect">
            <a:avLst/>
          </a:prstGeom>
        </p:spPr>
      </p:pic>
      <p:sp>
        <p:nvSpPr>
          <p:cNvPr id="2" name="Title 1">
            <a:extLst>
              <a:ext uri="{FF2B5EF4-FFF2-40B4-BE49-F238E27FC236}">
                <a16:creationId xmlns:a16="http://schemas.microsoft.com/office/drawing/2014/main" id="{B141B005-64DA-42E0-9C76-7DA8A401512A}"/>
              </a:ext>
            </a:extLst>
          </p:cNvPr>
          <p:cNvSpPr>
            <a:spLocks noGrp="1"/>
          </p:cNvSpPr>
          <p:nvPr>
            <p:ph type="title"/>
          </p:nvPr>
        </p:nvSpPr>
        <p:spPr/>
        <p:txBody>
          <a:bodyPr/>
          <a:lstStyle/>
          <a:p>
            <a:r>
              <a:rPr lang="en-US" dirty="0"/>
              <a:t>Benchmarking in EM</a:t>
            </a:r>
          </a:p>
        </p:txBody>
      </p:sp>
      <p:sp>
        <p:nvSpPr>
          <p:cNvPr id="3" name="Content Placeholder 2">
            <a:extLst>
              <a:ext uri="{FF2B5EF4-FFF2-40B4-BE49-F238E27FC236}">
                <a16:creationId xmlns:a16="http://schemas.microsoft.com/office/drawing/2014/main" id="{BC94AAAF-DBE8-402F-B4F7-7CBB33780257}"/>
              </a:ext>
            </a:extLst>
          </p:cNvPr>
          <p:cNvSpPr>
            <a:spLocks noGrp="1"/>
          </p:cNvSpPr>
          <p:nvPr>
            <p:ph idx="1"/>
          </p:nvPr>
        </p:nvSpPr>
        <p:spPr>
          <a:xfrm>
            <a:off x="552450" y="1763127"/>
            <a:ext cx="8039099" cy="1521494"/>
          </a:xfrm>
        </p:spPr>
        <p:txBody>
          <a:bodyPr>
            <a:normAutofit lnSpcReduction="10000"/>
          </a:bodyPr>
          <a:lstStyle/>
          <a:p>
            <a:pPr marL="0" indent="0" algn="ctr">
              <a:buNone/>
            </a:pPr>
            <a:r>
              <a:rPr lang="en-US" b="1" i="1" dirty="0"/>
              <a:t>Comparing the activity or operations of one emergency department with others for the purpose of quality or process improvement</a:t>
            </a:r>
            <a:endParaRPr lang="en-US" sz="2800" b="1" i="1" dirty="0">
              <a:solidFill>
                <a:srgbClr val="0070C0"/>
              </a:solidFill>
            </a:endParaRPr>
          </a:p>
          <a:p>
            <a:pPr marL="0" indent="0" algn="ctr">
              <a:buNone/>
            </a:pPr>
            <a:endParaRPr lang="en-US" b="1" i="1" dirty="0"/>
          </a:p>
          <a:p>
            <a:pPr marL="0" indent="0" algn="ctr">
              <a:buNone/>
            </a:pPr>
            <a:endParaRPr lang="en-US" dirty="0"/>
          </a:p>
          <a:p>
            <a:pPr marL="0" indent="0">
              <a:buNone/>
            </a:pPr>
            <a:endParaRPr lang="en-US" dirty="0"/>
          </a:p>
        </p:txBody>
      </p:sp>
      <p:sp>
        <p:nvSpPr>
          <p:cNvPr id="8" name="TextBox 7">
            <a:extLst>
              <a:ext uri="{FF2B5EF4-FFF2-40B4-BE49-F238E27FC236}">
                <a16:creationId xmlns:a16="http://schemas.microsoft.com/office/drawing/2014/main" id="{D374A864-F7B7-4728-8201-A06AD1C6E0EC}"/>
              </a:ext>
            </a:extLst>
          </p:cNvPr>
          <p:cNvSpPr txBox="1"/>
          <p:nvPr/>
        </p:nvSpPr>
        <p:spPr>
          <a:xfrm>
            <a:off x="552449" y="3424144"/>
            <a:ext cx="8039099" cy="584775"/>
          </a:xfrm>
          <a:prstGeom prst="rect">
            <a:avLst/>
          </a:prstGeom>
          <a:solidFill>
            <a:schemeClr val="bg1">
              <a:lumMod val="85000"/>
            </a:schemeClr>
          </a:solidFill>
          <a:scene3d>
            <a:camera prst="orthographicFront"/>
            <a:lightRig rig="threePt" dir="t"/>
          </a:scene3d>
          <a:sp3d>
            <a:bevelT w="165100" prst="coolSlant"/>
          </a:sp3d>
        </p:spPr>
        <p:txBody>
          <a:bodyPr wrap="square" rtlCol="0">
            <a:spAutoFit/>
          </a:bodyPr>
          <a:lstStyle/>
          <a:p>
            <a:pPr algn="ctr"/>
            <a:r>
              <a:rPr lang="en-US" sz="3200" b="1" dirty="0"/>
              <a:t>O</a:t>
            </a:r>
            <a:r>
              <a:rPr lang="en-US" sz="3200" b="1" i="1" dirty="0"/>
              <a:t>perational data</a:t>
            </a:r>
          </a:p>
        </p:txBody>
      </p:sp>
      <p:sp>
        <p:nvSpPr>
          <p:cNvPr id="9" name="TextBox 8">
            <a:extLst>
              <a:ext uri="{FF2B5EF4-FFF2-40B4-BE49-F238E27FC236}">
                <a16:creationId xmlns:a16="http://schemas.microsoft.com/office/drawing/2014/main" id="{9CF92D8F-AE56-495F-928A-8CF00A4675CC}"/>
              </a:ext>
            </a:extLst>
          </p:cNvPr>
          <p:cNvSpPr txBox="1"/>
          <p:nvPr/>
        </p:nvSpPr>
        <p:spPr>
          <a:xfrm>
            <a:off x="552448" y="4211334"/>
            <a:ext cx="8039099" cy="584775"/>
          </a:xfrm>
          <a:prstGeom prst="rect">
            <a:avLst/>
          </a:prstGeom>
          <a:solidFill>
            <a:schemeClr val="bg1">
              <a:lumMod val="85000"/>
            </a:schemeClr>
          </a:solidFill>
          <a:scene3d>
            <a:camera prst="orthographicFront"/>
            <a:lightRig rig="threePt" dir="t"/>
          </a:scene3d>
          <a:sp3d>
            <a:bevelT w="165100" prst="coolSlant"/>
          </a:sp3d>
        </p:spPr>
        <p:txBody>
          <a:bodyPr wrap="square" rtlCol="0">
            <a:spAutoFit/>
          </a:bodyPr>
          <a:lstStyle/>
          <a:p>
            <a:pPr algn="ctr"/>
            <a:r>
              <a:rPr lang="en-US" sz="3200" b="1" i="1" dirty="0"/>
              <a:t>“Defines” the department</a:t>
            </a:r>
          </a:p>
        </p:txBody>
      </p:sp>
      <p:sp>
        <p:nvSpPr>
          <p:cNvPr id="10" name="TextBox 9">
            <a:extLst>
              <a:ext uri="{FF2B5EF4-FFF2-40B4-BE49-F238E27FC236}">
                <a16:creationId xmlns:a16="http://schemas.microsoft.com/office/drawing/2014/main" id="{1B79D2D3-959B-4697-8047-B2D0874CCC28}"/>
              </a:ext>
            </a:extLst>
          </p:cNvPr>
          <p:cNvSpPr txBox="1"/>
          <p:nvPr/>
        </p:nvSpPr>
        <p:spPr>
          <a:xfrm>
            <a:off x="552447" y="5018783"/>
            <a:ext cx="8039099" cy="584775"/>
          </a:xfrm>
          <a:prstGeom prst="rect">
            <a:avLst/>
          </a:prstGeom>
          <a:solidFill>
            <a:schemeClr val="bg1">
              <a:lumMod val="85000"/>
            </a:schemeClr>
          </a:solidFill>
          <a:scene3d>
            <a:camera prst="orthographicFront"/>
            <a:lightRig rig="threePt" dir="t"/>
          </a:scene3d>
          <a:sp3d>
            <a:bevelT w="165100" prst="coolSlant"/>
          </a:sp3d>
        </p:spPr>
        <p:txBody>
          <a:bodyPr wrap="square" rtlCol="0">
            <a:spAutoFit/>
          </a:bodyPr>
          <a:lstStyle/>
          <a:p>
            <a:pPr algn="ctr"/>
            <a:r>
              <a:rPr lang="en-US" sz="3200" b="1" i="1" dirty="0"/>
              <a:t>Develop a cohort to compare</a:t>
            </a:r>
          </a:p>
        </p:txBody>
      </p:sp>
      <p:sp>
        <p:nvSpPr>
          <p:cNvPr id="11" name="TextBox 10">
            <a:extLst>
              <a:ext uri="{FF2B5EF4-FFF2-40B4-BE49-F238E27FC236}">
                <a16:creationId xmlns:a16="http://schemas.microsoft.com/office/drawing/2014/main" id="{71D0F8AB-376E-4D25-A289-7715023C6649}"/>
              </a:ext>
            </a:extLst>
          </p:cNvPr>
          <p:cNvSpPr txBox="1"/>
          <p:nvPr/>
        </p:nvSpPr>
        <p:spPr>
          <a:xfrm>
            <a:off x="552446" y="5820367"/>
            <a:ext cx="8039099" cy="584775"/>
          </a:xfrm>
          <a:prstGeom prst="rect">
            <a:avLst/>
          </a:prstGeom>
          <a:solidFill>
            <a:srgbClr val="00B0F0"/>
          </a:solidFill>
          <a:scene3d>
            <a:camera prst="orthographicFront"/>
            <a:lightRig rig="threePt" dir="t"/>
          </a:scene3d>
          <a:sp3d>
            <a:bevelT w="165100" prst="coolSlant"/>
          </a:sp3d>
        </p:spPr>
        <p:txBody>
          <a:bodyPr wrap="square" rtlCol="0">
            <a:spAutoFit/>
          </a:bodyPr>
          <a:lstStyle/>
          <a:p>
            <a:pPr algn="ctr"/>
            <a:r>
              <a:rPr lang="en-US" sz="3200" b="1" i="1" dirty="0"/>
              <a:t>Data is not patient level data</a:t>
            </a:r>
          </a:p>
        </p:txBody>
      </p:sp>
    </p:spTree>
    <p:extLst>
      <p:ext uri="{BB962C8B-B14F-4D97-AF65-F5344CB8AC3E}">
        <p14:creationId xmlns:p14="http://schemas.microsoft.com/office/powerpoint/2010/main" val="129464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8489200-82C1-4661-965E-1AAE05C67477}"/>
              </a:ext>
            </a:extLst>
          </p:cNvPr>
          <p:cNvPicPr>
            <a:picLocks noChangeAspect="1"/>
          </p:cNvPicPr>
          <p:nvPr/>
        </p:nvPicPr>
        <p:blipFill>
          <a:blip r:embed="rId3"/>
          <a:stretch>
            <a:fillRect/>
          </a:stretch>
        </p:blipFill>
        <p:spPr>
          <a:xfrm>
            <a:off x="-3" y="-59126"/>
            <a:ext cx="4794982" cy="3588402"/>
          </a:xfrm>
          <a:prstGeom prst="rect">
            <a:avLst/>
          </a:prstGeom>
        </p:spPr>
      </p:pic>
      <p:pic>
        <p:nvPicPr>
          <p:cNvPr id="17" name="Picture 16">
            <a:extLst>
              <a:ext uri="{FF2B5EF4-FFF2-40B4-BE49-F238E27FC236}">
                <a16:creationId xmlns:a16="http://schemas.microsoft.com/office/drawing/2014/main" id="{1CE1C0F2-8C01-4B8C-A649-EF08F1C14925}"/>
              </a:ext>
            </a:extLst>
          </p:cNvPr>
          <p:cNvPicPr>
            <a:picLocks noChangeAspect="1"/>
          </p:cNvPicPr>
          <p:nvPr/>
        </p:nvPicPr>
        <p:blipFill>
          <a:blip r:embed="rId4"/>
          <a:stretch>
            <a:fillRect/>
          </a:stretch>
        </p:blipFill>
        <p:spPr>
          <a:xfrm>
            <a:off x="4351019" y="-59127"/>
            <a:ext cx="4794983" cy="3588403"/>
          </a:xfrm>
          <a:prstGeom prst="rect">
            <a:avLst/>
          </a:prstGeom>
        </p:spPr>
      </p:pic>
      <p:pic>
        <p:nvPicPr>
          <p:cNvPr id="18" name="Picture 17">
            <a:extLst>
              <a:ext uri="{FF2B5EF4-FFF2-40B4-BE49-F238E27FC236}">
                <a16:creationId xmlns:a16="http://schemas.microsoft.com/office/drawing/2014/main" id="{ECA52E96-4F45-4C8B-8C10-EEEABA26816D}"/>
              </a:ext>
            </a:extLst>
          </p:cNvPr>
          <p:cNvPicPr>
            <a:picLocks noChangeAspect="1"/>
          </p:cNvPicPr>
          <p:nvPr/>
        </p:nvPicPr>
        <p:blipFill>
          <a:blip r:embed="rId5"/>
          <a:stretch>
            <a:fillRect/>
          </a:stretch>
        </p:blipFill>
        <p:spPr>
          <a:xfrm>
            <a:off x="-5" y="2402509"/>
            <a:ext cx="4794984" cy="3588404"/>
          </a:xfrm>
          <a:prstGeom prst="rect">
            <a:avLst/>
          </a:prstGeom>
        </p:spPr>
      </p:pic>
      <p:pic>
        <p:nvPicPr>
          <p:cNvPr id="19" name="Picture 18">
            <a:extLst>
              <a:ext uri="{FF2B5EF4-FFF2-40B4-BE49-F238E27FC236}">
                <a16:creationId xmlns:a16="http://schemas.microsoft.com/office/drawing/2014/main" id="{B9EE1CDB-D92C-4918-B89B-2C5008675B43}"/>
              </a:ext>
            </a:extLst>
          </p:cNvPr>
          <p:cNvPicPr>
            <a:picLocks noChangeAspect="1"/>
          </p:cNvPicPr>
          <p:nvPr/>
        </p:nvPicPr>
        <p:blipFill>
          <a:blip r:embed="rId6"/>
          <a:stretch>
            <a:fillRect/>
          </a:stretch>
        </p:blipFill>
        <p:spPr>
          <a:xfrm>
            <a:off x="4351018" y="2406316"/>
            <a:ext cx="4794987" cy="3588407"/>
          </a:xfrm>
          <a:prstGeom prst="rect">
            <a:avLst/>
          </a:prstGeom>
        </p:spPr>
      </p:pic>
      <p:sp>
        <p:nvSpPr>
          <p:cNvPr id="2" name="TextBox 1">
            <a:extLst>
              <a:ext uri="{FF2B5EF4-FFF2-40B4-BE49-F238E27FC236}">
                <a16:creationId xmlns:a16="http://schemas.microsoft.com/office/drawing/2014/main" id="{3299A91E-5AC5-47A5-A13A-403AE46A27F6}"/>
              </a:ext>
            </a:extLst>
          </p:cNvPr>
          <p:cNvSpPr txBox="1"/>
          <p:nvPr/>
        </p:nvSpPr>
        <p:spPr>
          <a:xfrm>
            <a:off x="2738809" y="335098"/>
            <a:ext cx="4112344" cy="400110"/>
          </a:xfrm>
          <a:prstGeom prst="rect">
            <a:avLst/>
          </a:prstGeom>
          <a:noFill/>
        </p:spPr>
        <p:txBody>
          <a:bodyPr wrap="none" rtlCol="0">
            <a:spAutoFit/>
          </a:bodyPr>
          <a:lstStyle/>
          <a:p>
            <a:r>
              <a:rPr lang="en-US" sz="2000" b="1" dirty="0"/>
              <a:t>Hospital Cohorts: Predicted vs Actual</a:t>
            </a:r>
          </a:p>
        </p:txBody>
      </p:sp>
    </p:spTree>
    <p:extLst>
      <p:ext uri="{BB962C8B-B14F-4D97-AF65-F5344CB8AC3E}">
        <p14:creationId xmlns:p14="http://schemas.microsoft.com/office/powerpoint/2010/main" val="96306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29C86-3BD9-4825-AF7D-AC45493E08FF}"/>
              </a:ext>
            </a:extLst>
          </p:cNvPr>
          <p:cNvPicPr>
            <a:picLocks noChangeAspect="1"/>
          </p:cNvPicPr>
          <p:nvPr/>
        </p:nvPicPr>
        <p:blipFill>
          <a:blip r:embed="rId3"/>
          <a:stretch>
            <a:fillRect/>
          </a:stretch>
        </p:blipFill>
        <p:spPr>
          <a:xfrm>
            <a:off x="4225491" y="0"/>
            <a:ext cx="4918509" cy="3778161"/>
          </a:xfrm>
          <a:prstGeom prst="rect">
            <a:avLst/>
          </a:prstGeom>
        </p:spPr>
      </p:pic>
      <p:pic>
        <p:nvPicPr>
          <p:cNvPr id="9" name="Picture 8">
            <a:extLst>
              <a:ext uri="{FF2B5EF4-FFF2-40B4-BE49-F238E27FC236}">
                <a16:creationId xmlns:a16="http://schemas.microsoft.com/office/drawing/2014/main" id="{9344DA71-5AD1-4525-9BC0-64CC7B955A4A}"/>
              </a:ext>
            </a:extLst>
          </p:cNvPr>
          <p:cNvPicPr>
            <a:picLocks noChangeAspect="1"/>
          </p:cNvPicPr>
          <p:nvPr/>
        </p:nvPicPr>
        <p:blipFill>
          <a:blip r:embed="rId4"/>
          <a:stretch>
            <a:fillRect/>
          </a:stretch>
        </p:blipFill>
        <p:spPr>
          <a:xfrm>
            <a:off x="-1" y="2674"/>
            <a:ext cx="4225491" cy="3778160"/>
          </a:xfrm>
          <a:prstGeom prst="rect">
            <a:avLst/>
          </a:prstGeom>
        </p:spPr>
      </p:pic>
      <p:pic>
        <p:nvPicPr>
          <p:cNvPr id="7" name="Picture 6">
            <a:extLst>
              <a:ext uri="{FF2B5EF4-FFF2-40B4-BE49-F238E27FC236}">
                <a16:creationId xmlns:a16="http://schemas.microsoft.com/office/drawing/2014/main" id="{7EA26B85-98B7-4B9A-A697-010BC4E7DDDF}"/>
              </a:ext>
            </a:extLst>
          </p:cNvPr>
          <p:cNvPicPr>
            <a:picLocks noChangeAspect="1"/>
          </p:cNvPicPr>
          <p:nvPr/>
        </p:nvPicPr>
        <p:blipFill>
          <a:blip r:embed="rId5"/>
          <a:stretch>
            <a:fillRect/>
          </a:stretch>
        </p:blipFill>
        <p:spPr>
          <a:xfrm>
            <a:off x="0" y="3224462"/>
            <a:ext cx="4225490" cy="3357095"/>
          </a:xfrm>
          <a:prstGeom prst="rect">
            <a:avLst/>
          </a:prstGeom>
        </p:spPr>
      </p:pic>
      <p:sp>
        <p:nvSpPr>
          <p:cNvPr id="10" name="TextBox 9">
            <a:extLst>
              <a:ext uri="{FF2B5EF4-FFF2-40B4-BE49-F238E27FC236}">
                <a16:creationId xmlns:a16="http://schemas.microsoft.com/office/drawing/2014/main" id="{BDC10F81-1379-40E6-A31C-06768F677610}"/>
              </a:ext>
            </a:extLst>
          </p:cNvPr>
          <p:cNvSpPr txBox="1"/>
          <p:nvPr/>
        </p:nvSpPr>
        <p:spPr>
          <a:xfrm>
            <a:off x="1854846" y="418778"/>
            <a:ext cx="5434308" cy="400110"/>
          </a:xfrm>
          <a:prstGeom prst="rect">
            <a:avLst/>
          </a:prstGeom>
          <a:noFill/>
        </p:spPr>
        <p:txBody>
          <a:bodyPr wrap="none" rtlCol="0">
            <a:spAutoFit/>
          </a:bodyPr>
          <a:lstStyle/>
          <a:p>
            <a:r>
              <a:rPr lang="en-US" sz="2000" b="1" dirty="0"/>
              <a:t>Individual Hospital by Month: Predicted vs Actual</a:t>
            </a:r>
          </a:p>
        </p:txBody>
      </p:sp>
      <p:pic>
        <p:nvPicPr>
          <p:cNvPr id="6" name="Picture 5">
            <a:extLst>
              <a:ext uri="{FF2B5EF4-FFF2-40B4-BE49-F238E27FC236}">
                <a16:creationId xmlns:a16="http://schemas.microsoft.com/office/drawing/2014/main" id="{957A639E-CF61-4047-96FF-17DDB755230A}"/>
              </a:ext>
            </a:extLst>
          </p:cNvPr>
          <p:cNvPicPr>
            <a:picLocks noChangeAspect="1"/>
          </p:cNvPicPr>
          <p:nvPr/>
        </p:nvPicPr>
        <p:blipFill>
          <a:blip r:embed="rId6"/>
          <a:stretch>
            <a:fillRect/>
          </a:stretch>
        </p:blipFill>
        <p:spPr>
          <a:xfrm>
            <a:off x="4321432" y="3224462"/>
            <a:ext cx="4726626" cy="3075775"/>
          </a:xfrm>
          <a:prstGeom prst="rect">
            <a:avLst/>
          </a:prstGeom>
        </p:spPr>
      </p:pic>
    </p:spTree>
    <p:extLst>
      <p:ext uri="{BB962C8B-B14F-4D97-AF65-F5344CB8AC3E}">
        <p14:creationId xmlns:p14="http://schemas.microsoft.com/office/powerpoint/2010/main" val="28969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89E4C037-4591-40A2-BFE0-CC7E11DC3485}"/>
              </a:ext>
            </a:extLst>
          </p:cNvPr>
          <p:cNvSpPr txBox="1">
            <a:spLocks/>
          </p:cNvSpPr>
          <p:nvPr/>
        </p:nvSpPr>
        <p:spPr>
          <a:xfrm>
            <a:off x="-90040" y="4606886"/>
            <a:ext cx="275718" cy="20780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0D42ABE-EA05-4842-819E-2C916F1CD485}" type="slidenum">
              <a:rPr lang="en-US" smtClean="0"/>
              <a:pPr/>
              <a:t>32</a:t>
            </a:fld>
            <a:endParaRPr lang="en-US" dirty="0"/>
          </a:p>
        </p:txBody>
      </p:sp>
      <p:pic>
        <p:nvPicPr>
          <p:cNvPr id="11" name="Picture 10">
            <a:extLst>
              <a:ext uri="{FF2B5EF4-FFF2-40B4-BE49-F238E27FC236}">
                <a16:creationId xmlns:a16="http://schemas.microsoft.com/office/drawing/2014/main" id="{BDF78F72-ABDD-4C70-9DD6-3B60F2FC3965}"/>
              </a:ext>
            </a:extLst>
          </p:cNvPr>
          <p:cNvPicPr>
            <a:picLocks noChangeAspect="1"/>
          </p:cNvPicPr>
          <p:nvPr/>
        </p:nvPicPr>
        <p:blipFill>
          <a:blip r:embed="rId3"/>
          <a:stretch>
            <a:fillRect/>
          </a:stretch>
        </p:blipFill>
        <p:spPr>
          <a:xfrm>
            <a:off x="1401" y="0"/>
            <a:ext cx="4570599" cy="3680219"/>
          </a:xfrm>
          <a:prstGeom prst="rect">
            <a:avLst/>
          </a:prstGeom>
        </p:spPr>
      </p:pic>
      <p:pic>
        <p:nvPicPr>
          <p:cNvPr id="12" name="Picture 11">
            <a:extLst>
              <a:ext uri="{FF2B5EF4-FFF2-40B4-BE49-F238E27FC236}">
                <a16:creationId xmlns:a16="http://schemas.microsoft.com/office/drawing/2014/main" id="{ABFD51CC-4EEC-47B9-A9CB-20519A23479B}"/>
              </a:ext>
            </a:extLst>
          </p:cNvPr>
          <p:cNvPicPr>
            <a:picLocks noChangeAspect="1"/>
          </p:cNvPicPr>
          <p:nvPr/>
        </p:nvPicPr>
        <p:blipFill>
          <a:blip r:embed="rId4"/>
          <a:stretch>
            <a:fillRect/>
          </a:stretch>
        </p:blipFill>
        <p:spPr>
          <a:xfrm>
            <a:off x="79099" y="2870680"/>
            <a:ext cx="4571998" cy="3337616"/>
          </a:xfrm>
          <a:prstGeom prst="rect">
            <a:avLst/>
          </a:prstGeom>
        </p:spPr>
      </p:pic>
      <p:pic>
        <p:nvPicPr>
          <p:cNvPr id="13" name="Picture 12">
            <a:extLst>
              <a:ext uri="{FF2B5EF4-FFF2-40B4-BE49-F238E27FC236}">
                <a16:creationId xmlns:a16="http://schemas.microsoft.com/office/drawing/2014/main" id="{94B13C81-126E-4BF0-89D5-120A91E31518}"/>
              </a:ext>
            </a:extLst>
          </p:cNvPr>
          <p:cNvPicPr>
            <a:picLocks noChangeAspect="1"/>
          </p:cNvPicPr>
          <p:nvPr/>
        </p:nvPicPr>
        <p:blipFill>
          <a:blip r:embed="rId5"/>
          <a:stretch>
            <a:fillRect/>
          </a:stretch>
        </p:blipFill>
        <p:spPr>
          <a:xfrm>
            <a:off x="4572000" y="0"/>
            <a:ext cx="4572000" cy="3747596"/>
          </a:xfrm>
          <a:prstGeom prst="rect">
            <a:avLst/>
          </a:prstGeom>
        </p:spPr>
      </p:pic>
      <p:pic>
        <p:nvPicPr>
          <p:cNvPr id="14" name="Picture 13">
            <a:extLst>
              <a:ext uri="{FF2B5EF4-FFF2-40B4-BE49-F238E27FC236}">
                <a16:creationId xmlns:a16="http://schemas.microsoft.com/office/drawing/2014/main" id="{4E8C37DF-F2F4-48A8-BCF5-362CE8195207}"/>
              </a:ext>
            </a:extLst>
          </p:cNvPr>
          <p:cNvPicPr>
            <a:picLocks noChangeAspect="1"/>
          </p:cNvPicPr>
          <p:nvPr/>
        </p:nvPicPr>
        <p:blipFill>
          <a:blip r:embed="rId6"/>
          <a:stretch>
            <a:fillRect/>
          </a:stretch>
        </p:blipFill>
        <p:spPr>
          <a:xfrm>
            <a:off x="4572000" y="2733088"/>
            <a:ext cx="4479163" cy="3475207"/>
          </a:xfrm>
          <a:prstGeom prst="rect">
            <a:avLst/>
          </a:prstGeom>
        </p:spPr>
      </p:pic>
      <p:sp>
        <p:nvSpPr>
          <p:cNvPr id="7" name="TextBox 6">
            <a:extLst>
              <a:ext uri="{FF2B5EF4-FFF2-40B4-BE49-F238E27FC236}">
                <a16:creationId xmlns:a16="http://schemas.microsoft.com/office/drawing/2014/main" id="{7E858B27-9A06-4BBF-BD90-BC05BDEA2F9B}"/>
              </a:ext>
            </a:extLst>
          </p:cNvPr>
          <p:cNvSpPr txBox="1"/>
          <p:nvPr/>
        </p:nvSpPr>
        <p:spPr>
          <a:xfrm>
            <a:off x="2092961" y="409981"/>
            <a:ext cx="5116272" cy="400110"/>
          </a:xfrm>
          <a:prstGeom prst="rect">
            <a:avLst/>
          </a:prstGeom>
          <a:noFill/>
        </p:spPr>
        <p:txBody>
          <a:bodyPr wrap="none" rtlCol="0">
            <a:spAutoFit/>
          </a:bodyPr>
          <a:lstStyle/>
          <a:p>
            <a:r>
              <a:rPr lang="en-US" sz="2000" b="1" dirty="0"/>
              <a:t>Individual Hospital by Day: Predicted vs Actual</a:t>
            </a:r>
          </a:p>
        </p:txBody>
      </p:sp>
    </p:spTree>
    <p:extLst>
      <p:ext uri="{BB962C8B-B14F-4D97-AF65-F5344CB8AC3E}">
        <p14:creationId xmlns:p14="http://schemas.microsoft.com/office/powerpoint/2010/main" val="2816961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Summary Patient Based </a:t>
            </a:r>
            <a:r>
              <a:rPr lang="en-US" sz="4000" dirty="0"/>
              <a:t>Model </a:t>
            </a:r>
          </a:p>
        </p:txBody>
      </p:sp>
      <p:sp>
        <p:nvSpPr>
          <p:cNvPr id="4" name="Content Placeholder 7">
            <a:extLst>
              <a:ext uri="{FF2B5EF4-FFF2-40B4-BE49-F238E27FC236}">
                <a16:creationId xmlns:a16="http://schemas.microsoft.com/office/drawing/2014/main" id="{8D1D2402-17CB-4A97-80D2-C44E009CCA9E}"/>
              </a:ext>
            </a:extLst>
          </p:cNvPr>
          <p:cNvSpPr>
            <a:spLocks noGrp="1"/>
          </p:cNvSpPr>
          <p:nvPr>
            <p:ph idx="1"/>
          </p:nvPr>
        </p:nvSpPr>
        <p:spPr>
          <a:xfrm>
            <a:off x="332509" y="2143371"/>
            <a:ext cx="8229600" cy="4525963"/>
          </a:xfrm>
        </p:spPr>
        <p:txBody>
          <a:bodyPr>
            <a:normAutofit/>
          </a:bodyPr>
          <a:lstStyle/>
          <a:p>
            <a:r>
              <a:rPr lang="en-US" sz="2200" b="1" dirty="0"/>
              <a:t>More patients</a:t>
            </a:r>
          </a:p>
          <a:p>
            <a:r>
              <a:rPr lang="en-US" sz="2200" b="1" dirty="0"/>
              <a:t>Higher proportion of patients with chronic effects of ETOH</a:t>
            </a:r>
          </a:p>
          <a:p>
            <a:r>
              <a:rPr lang="en-US" sz="2200" b="1" dirty="0"/>
              <a:t>Higher proportion of patients with mental health issues (Psychosis)</a:t>
            </a:r>
          </a:p>
          <a:p>
            <a:r>
              <a:rPr lang="en-US" sz="2200" b="1" dirty="0"/>
              <a:t>Higher proportion of elderly and/or complex patients</a:t>
            </a:r>
          </a:p>
          <a:p>
            <a:pPr lvl="1"/>
            <a:r>
              <a:rPr lang="en-US" sz="1800" b="1" dirty="0"/>
              <a:t>More than 4 </a:t>
            </a:r>
            <a:r>
              <a:rPr lang="en-US" sz="1800" b="1" dirty="0" err="1"/>
              <a:t>Elixhauser</a:t>
            </a:r>
            <a:r>
              <a:rPr lang="en-US" sz="1800" b="1" dirty="0"/>
              <a:t> comorbidities</a:t>
            </a:r>
          </a:p>
          <a:p>
            <a:r>
              <a:rPr lang="en-US" sz="2200" b="1" dirty="0"/>
              <a:t>Higher proportion of patients with oncology Dx</a:t>
            </a:r>
          </a:p>
          <a:p>
            <a:r>
              <a:rPr lang="en-US" sz="2200" b="1" dirty="0"/>
              <a:t>Patients from neighborhoods with high social needs</a:t>
            </a:r>
          </a:p>
          <a:p>
            <a:pPr lvl="1"/>
            <a:r>
              <a:rPr lang="en-US" sz="1800" b="1" dirty="0"/>
              <a:t>Transportation challenges</a:t>
            </a:r>
          </a:p>
          <a:p>
            <a:pPr lvl="1"/>
            <a:r>
              <a:rPr lang="en-US" sz="1800" b="1" dirty="0"/>
              <a:t>Access to health care/PCP desert</a:t>
            </a:r>
          </a:p>
          <a:p>
            <a:pPr marL="91440" lvl="2" indent="0">
              <a:buNone/>
            </a:pPr>
            <a:endParaRPr lang="en-US" dirty="0"/>
          </a:p>
        </p:txBody>
      </p:sp>
      <p:sp>
        <p:nvSpPr>
          <p:cNvPr id="5" name="Title 4">
            <a:extLst>
              <a:ext uri="{FF2B5EF4-FFF2-40B4-BE49-F238E27FC236}">
                <a16:creationId xmlns:a16="http://schemas.microsoft.com/office/drawing/2014/main" id="{4A7E5AE0-0D35-49B6-BA70-CA986012FB9B}"/>
              </a:ext>
            </a:extLst>
          </p:cNvPr>
          <p:cNvSpPr>
            <a:spLocks noGrp="1"/>
          </p:cNvSpPr>
          <p:nvPr>
            <p:ph type="title"/>
          </p:nvPr>
        </p:nvSpPr>
        <p:spPr>
          <a:xfrm>
            <a:off x="332509" y="1366377"/>
            <a:ext cx="8545398" cy="769441"/>
          </a:xfrm>
        </p:spPr>
        <p:txBody>
          <a:bodyPr>
            <a:noAutofit/>
          </a:bodyPr>
          <a:lstStyle/>
          <a:p>
            <a:r>
              <a:rPr lang="en-US" sz="3200" b="1" dirty="0">
                <a:solidFill>
                  <a:schemeClr val="accent1">
                    <a:lumMod val="75000"/>
                  </a:schemeClr>
                </a:solidFill>
              </a:rPr>
              <a:t>Population most impacting operations:</a:t>
            </a:r>
          </a:p>
        </p:txBody>
      </p:sp>
    </p:spTree>
    <p:extLst>
      <p:ext uri="{BB962C8B-B14F-4D97-AF65-F5344CB8AC3E}">
        <p14:creationId xmlns:p14="http://schemas.microsoft.com/office/powerpoint/2010/main" val="15318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Model </a:t>
            </a:r>
          </a:p>
        </p:txBody>
      </p:sp>
      <p:sp>
        <p:nvSpPr>
          <p:cNvPr id="4" name="Content Placeholder 7">
            <a:extLst>
              <a:ext uri="{FF2B5EF4-FFF2-40B4-BE49-F238E27FC236}">
                <a16:creationId xmlns:a16="http://schemas.microsoft.com/office/drawing/2014/main" id="{8D1D2402-17CB-4A97-80D2-C44E009CCA9E}"/>
              </a:ext>
            </a:extLst>
          </p:cNvPr>
          <p:cNvSpPr>
            <a:spLocks noGrp="1"/>
          </p:cNvSpPr>
          <p:nvPr>
            <p:ph idx="1"/>
          </p:nvPr>
        </p:nvSpPr>
        <p:spPr>
          <a:xfrm>
            <a:off x="490408" y="1954053"/>
            <a:ext cx="8229600" cy="4525963"/>
          </a:xfrm>
        </p:spPr>
        <p:txBody>
          <a:bodyPr>
            <a:normAutofit/>
          </a:bodyPr>
          <a:lstStyle/>
          <a:p>
            <a:r>
              <a:rPr lang="en-US" sz="2400" b="1" dirty="0"/>
              <a:t>Build a cohort</a:t>
            </a:r>
          </a:p>
          <a:p>
            <a:r>
              <a:rPr lang="en-US" sz="2400" b="1" dirty="0"/>
              <a:t>Demonstrate comparison </a:t>
            </a:r>
          </a:p>
          <a:p>
            <a:r>
              <a:rPr lang="en-US" sz="2400" b="1" dirty="0"/>
              <a:t>Observed over Expected</a:t>
            </a:r>
          </a:p>
          <a:p>
            <a:endParaRPr lang="en-US" sz="2400" b="1" dirty="0"/>
          </a:p>
          <a:p>
            <a:endParaRPr lang="en-US" sz="2000" b="1" dirty="0"/>
          </a:p>
          <a:p>
            <a:pPr marL="91440" lvl="2" indent="0">
              <a:buNone/>
            </a:pPr>
            <a:endParaRPr lang="en-US" sz="2000" dirty="0"/>
          </a:p>
        </p:txBody>
      </p:sp>
      <p:sp>
        <p:nvSpPr>
          <p:cNvPr id="5" name="Title 4">
            <a:extLst>
              <a:ext uri="{FF2B5EF4-FFF2-40B4-BE49-F238E27FC236}">
                <a16:creationId xmlns:a16="http://schemas.microsoft.com/office/drawing/2014/main" id="{4A7E5AE0-0D35-49B6-BA70-CA986012FB9B}"/>
              </a:ext>
            </a:extLst>
          </p:cNvPr>
          <p:cNvSpPr>
            <a:spLocks noGrp="1"/>
          </p:cNvSpPr>
          <p:nvPr>
            <p:ph type="title"/>
          </p:nvPr>
        </p:nvSpPr>
        <p:spPr>
          <a:xfrm>
            <a:off x="332509" y="1315321"/>
            <a:ext cx="8545398" cy="769441"/>
          </a:xfrm>
        </p:spPr>
        <p:txBody>
          <a:bodyPr>
            <a:noAutofit/>
          </a:bodyPr>
          <a:lstStyle/>
          <a:p>
            <a:r>
              <a:rPr lang="en-US" sz="2800" b="1" dirty="0">
                <a:solidFill>
                  <a:schemeClr val="tx1"/>
                </a:solidFill>
              </a:rPr>
              <a:t>Use Case: </a:t>
            </a:r>
          </a:p>
        </p:txBody>
      </p:sp>
      <p:pic>
        <p:nvPicPr>
          <p:cNvPr id="1026" name="Picture 2" descr="Global Markets Complexity Index | Wilson Perumal &amp; Company">
            <a:extLst>
              <a:ext uri="{FF2B5EF4-FFF2-40B4-BE49-F238E27FC236}">
                <a16:creationId xmlns:a16="http://schemas.microsoft.com/office/drawing/2014/main" id="{AD633172-4B25-4E9F-972A-04828345F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0757" y="2565107"/>
            <a:ext cx="2153669" cy="27388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Atlas of Economic Complexity">
            <a:extLst>
              <a:ext uri="{FF2B5EF4-FFF2-40B4-BE49-F238E27FC236}">
                <a16:creationId xmlns:a16="http://schemas.microsoft.com/office/drawing/2014/main" id="{B2CBC641-5EB5-48DE-9989-094583EEC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6967" y="3716957"/>
            <a:ext cx="2925055" cy="8228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mplexity Science in Healthcare">
            <a:extLst>
              <a:ext uri="{FF2B5EF4-FFF2-40B4-BE49-F238E27FC236}">
                <a16:creationId xmlns:a16="http://schemas.microsoft.com/office/drawing/2014/main" id="{C8C6CD2C-6334-4679-8200-BAAADBE69B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290" y="3716957"/>
            <a:ext cx="2276590" cy="22867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health care is turning into a consumer product">
            <a:extLst>
              <a:ext uri="{FF2B5EF4-FFF2-40B4-BE49-F238E27FC236}">
                <a16:creationId xmlns:a16="http://schemas.microsoft.com/office/drawing/2014/main" id="{7F2412C7-1FA2-4545-8F78-795EB8B22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2762" y="5004089"/>
            <a:ext cx="2940658" cy="16541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he Healthcare Industry Will Change | George Washington University">
            <a:extLst>
              <a:ext uri="{FF2B5EF4-FFF2-40B4-BE49-F238E27FC236}">
                <a16:creationId xmlns:a16="http://schemas.microsoft.com/office/drawing/2014/main" id="{B57A993E-265B-4880-957D-FC4B698505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5208" y="1521114"/>
            <a:ext cx="2308799" cy="1731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9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BA4E-F215-472D-B9FE-D90C2E354E52}"/>
              </a:ext>
            </a:extLst>
          </p:cNvPr>
          <p:cNvSpPr>
            <a:spLocks noGrp="1"/>
          </p:cNvSpPr>
          <p:nvPr>
            <p:ph type="title"/>
          </p:nvPr>
        </p:nvSpPr>
        <p:spPr/>
        <p:txBody>
          <a:bodyPr/>
          <a:lstStyle/>
          <a:p>
            <a:r>
              <a:rPr lang="en-US" dirty="0"/>
              <a:t>The list and cohorts</a:t>
            </a:r>
          </a:p>
        </p:txBody>
      </p:sp>
      <p:graphicFrame>
        <p:nvGraphicFramePr>
          <p:cNvPr id="7" name="Table 7">
            <a:extLst>
              <a:ext uri="{FF2B5EF4-FFF2-40B4-BE49-F238E27FC236}">
                <a16:creationId xmlns:a16="http://schemas.microsoft.com/office/drawing/2014/main" id="{8EE4EC76-A448-4BFC-9AA4-B40496C9B691}"/>
              </a:ext>
            </a:extLst>
          </p:cNvPr>
          <p:cNvGraphicFramePr>
            <a:graphicFrameLocks noGrp="1"/>
          </p:cNvGraphicFramePr>
          <p:nvPr>
            <p:ph idx="1"/>
            <p:extLst>
              <p:ext uri="{D42A27DB-BD31-4B8C-83A1-F6EECF244321}">
                <p14:modId xmlns:p14="http://schemas.microsoft.com/office/powerpoint/2010/main" val="2218530469"/>
              </p:ext>
            </p:extLst>
          </p:nvPr>
        </p:nvGraphicFramePr>
        <p:xfrm>
          <a:off x="457200" y="2042962"/>
          <a:ext cx="3585412" cy="4719320"/>
        </p:xfrm>
        <a:graphic>
          <a:graphicData uri="http://schemas.openxmlformats.org/drawingml/2006/table">
            <a:tbl>
              <a:tblPr firstRow="1" bandRow="1">
                <a:tableStyleId>{5C22544A-7EE6-4342-B048-85BDC9FD1C3A}</a:tableStyleId>
              </a:tblPr>
              <a:tblGrid>
                <a:gridCol w="871086">
                  <a:extLst>
                    <a:ext uri="{9D8B030D-6E8A-4147-A177-3AD203B41FA5}">
                      <a16:colId xmlns:a16="http://schemas.microsoft.com/office/drawing/2014/main" val="788063414"/>
                    </a:ext>
                  </a:extLst>
                </a:gridCol>
                <a:gridCol w="1224077">
                  <a:extLst>
                    <a:ext uri="{9D8B030D-6E8A-4147-A177-3AD203B41FA5}">
                      <a16:colId xmlns:a16="http://schemas.microsoft.com/office/drawing/2014/main" val="648284274"/>
                    </a:ext>
                  </a:extLst>
                </a:gridCol>
                <a:gridCol w="1490249">
                  <a:extLst>
                    <a:ext uri="{9D8B030D-6E8A-4147-A177-3AD203B41FA5}">
                      <a16:colId xmlns:a16="http://schemas.microsoft.com/office/drawing/2014/main" val="3823242373"/>
                    </a:ext>
                  </a:extLst>
                </a:gridCol>
              </a:tblGrid>
              <a:tr h="370840">
                <a:tc>
                  <a:txBody>
                    <a:bodyPr/>
                    <a:lstStyle/>
                    <a:p>
                      <a:pPr algn="ctr"/>
                      <a:r>
                        <a:rPr lang="en-US" dirty="0"/>
                        <a:t>Cohort</a:t>
                      </a:r>
                    </a:p>
                  </a:txBody>
                  <a:tcPr/>
                </a:tc>
                <a:tc>
                  <a:txBody>
                    <a:bodyPr/>
                    <a:lstStyle/>
                    <a:p>
                      <a:pPr algn="ctr"/>
                      <a:r>
                        <a:rPr lang="en-US" dirty="0"/>
                        <a:t>Hospital Code</a:t>
                      </a:r>
                    </a:p>
                  </a:txBody>
                  <a:tcPr/>
                </a:tc>
                <a:tc>
                  <a:txBody>
                    <a:bodyPr/>
                    <a:lstStyle/>
                    <a:p>
                      <a:pPr algn="ctr"/>
                      <a:r>
                        <a:rPr lang="en-US" dirty="0"/>
                        <a:t>Mean Predicted</a:t>
                      </a:r>
                    </a:p>
                  </a:txBody>
                  <a:tcPr/>
                </a:tc>
                <a:extLst>
                  <a:ext uri="{0D108BD9-81ED-4DB2-BD59-A6C34878D82A}">
                    <a16:rowId xmlns:a16="http://schemas.microsoft.com/office/drawing/2014/main" val="1699445974"/>
                  </a:ext>
                </a:extLst>
              </a:tr>
              <a:tr h="370840">
                <a:tc>
                  <a:txBody>
                    <a:bodyPr/>
                    <a:lstStyle/>
                    <a:p>
                      <a:pPr algn="ctr"/>
                      <a:r>
                        <a:rPr lang="en-US" dirty="0"/>
                        <a:t>AMC</a:t>
                      </a:r>
                    </a:p>
                  </a:txBody>
                  <a:tcPr/>
                </a:tc>
                <a:tc>
                  <a:txBody>
                    <a:bodyPr/>
                    <a:lstStyle/>
                    <a:p>
                      <a:pPr algn="ctr"/>
                      <a:r>
                        <a:rPr lang="en-US" dirty="0"/>
                        <a:t>Hospital A</a:t>
                      </a:r>
                    </a:p>
                  </a:txBody>
                  <a:tcPr/>
                </a:tc>
                <a:tc>
                  <a:txBody>
                    <a:bodyPr/>
                    <a:lstStyle/>
                    <a:p>
                      <a:pPr algn="ctr"/>
                      <a:r>
                        <a:rPr lang="en-US" dirty="0"/>
                        <a:t>267</a:t>
                      </a:r>
                    </a:p>
                  </a:txBody>
                  <a:tcPr/>
                </a:tc>
                <a:extLst>
                  <a:ext uri="{0D108BD9-81ED-4DB2-BD59-A6C34878D82A}">
                    <a16:rowId xmlns:a16="http://schemas.microsoft.com/office/drawing/2014/main" val="3286501085"/>
                  </a:ext>
                </a:extLst>
              </a:tr>
              <a:tr h="370840">
                <a:tc>
                  <a:txBody>
                    <a:bodyPr/>
                    <a:lstStyle/>
                    <a:p>
                      <a:pPr algn="ctr"/>
                      <a:r>
                        <a:rPr lang="en-US" dirty="0"/>
                        <a:t>AMC</a:t>
                      </a:r>
                    </a:p>
                  </a:txBody>
                  <a:tcPr/>
                </a:tc>
                <a:tc>
                  <a:txBody>
                    <a:bodyPr/>
                    <a:lstStyle/>
                    <a:p>
                      <a:pPr algn="ctr"/>
                      <a:r>
                        <a:rPr lang="en-US" dirty="0"/>
                        <a:t>Hospital E</a:t>
                      </a:r>
                    </a:p>
                  </a:txBody>
                  <a:tcPr/>
                </a:tc>
                <a:tc>
                  <a:txBody>
                    <a:bodyPr/>
                    <a:lstStyle/>
                    <a:p>
                      <a:pPr algn="ctr"/>
                      <a:r>
                        <a:rPr lang="en-US" dirty="0"/>
                        <a:t>454</a:t>
                      </a:r>
                    </a:p>
                  </a:txBody>
                  <a:tcPr/>
                </a:tc>
                <a:extLst>
                  <a:ext uri="{0D108BD9-81ED-4DB2-BD59-A6C34878D82A}">
                    <a16:rowId xmlns:a16="http://schemas.microsoft.com/office/drawing/2014/main" val="1050148180"/>
                  </a:ext>
                </a:extLst>
              </a:tr>
              <a:tr h="370840">
                <a:tc>
                  <a:txBody>
                    <a:bodyPr/>
                    <a:lstStyle/>
                    <a:p>
                      <a:pPr algn="ctr"/>
                      <a:r>
                        <a:rPr lang="en-US" dirty="0"/>
                        <a:t>AMC</a:t>
                      </a:r>
                    </a:p>
                  </a:txBody>
                  <a:tcPr/>
                </a:tc>
                <a:tc>
                  <a:txBody>
                    <a:bodyPr/>
                    <a:lstStyle/>
                    <a:p>
                      <a:pPr algn="ctr"/>
                      <a:r>
                        <a:rPr lang="en-US" dirty="0"/>
                        <a:t>Hospital F</a:t>
                      </a:r>
                    </a:p>
                  </a:txBody>
                  <a:tcPr/>
                </a:tc>
                <a:tc>
                  <a:txBody>
                    <a:bodyPr/>
                    <a:lstStyle/>
                    <a:p>
                      <a:pPr algn="ctr"/>
                      <a:r>
                        <a:rPr lang="en-US" dirty="0"/>
                        <a:t>500</a:t>
                      </a:r>
                    </a:p>
                  </a:txBody>
                  <a:tcPr/>
                </a:tc>
                <a:extLst>
                  <a:ext uri="{0D108BD9-81ED-4DB2-BD59-A6C34878D82A}">
                    <a16:rowId xmlns:a16="http://schemas.microsoft.com/office/drawing/2014/main" val="2893229181"/>
                  </a:ext>
                </a:extLst>
              </a:tr>
              <a:tr h="370840">
                <a:tc>
                  <a:txBody>
                    <a:bodyPr/>
                    <a:lstStyle/>
                    <a:p>
                      <a:pPr algn="ctr"/>
                      <a:r>
                        <a:rPr lang="en-US" dirty="0"/>
                        <a:t>AMC</a:t>
                      </a:r>
                    </a:p>
                  </a:txBody>
                  <a:tcPr/>
                </a:tc>
                <a:tc>
                  <a:txBody>
                    <a:bodyPr/>
                    <a:lstStyle/>
                    <a:p>
                      <a:pPr algn="ctr"/>
                      <a:r>
                        <a:rPr lang="en-US" dirty="0"/>
                        <a:t>Hospital L</a:t>
                      </a:r>
                    </a:p>
                  </a:txBody>
                  <a:tcPr/>
                </a:tc>
                <a:tc>
                  <a:txBody>
                    <a:bodyPr/>
                    <a:lstStyle/>
                    <a:p>
                      <a:pPr algn="ctr"/>
                      <a:r>
                        <a:rPr lang="en-US" dirty="0"/>
                        <a:t>388</a:t>
                      </a:r>
                    </a:p>
                  </a:txBody>
                  <a:tcPr/>
                </a:tc>
                <a:extLst>
                  <a:ext uri="{0D108BD9-81ED-4DB2-BD59-A6C34878D82A}">
                    <a16:rowId xmlns:a16="http://schemas.microsoft.com/office/drawing/2014/main" val="4111654962"/>
                  </a:ext>
                </a:extLst>
              </a:tr>
              <a:tr h="370840">
                <a:tc>
                  <a:txBody>
                    <a:bodyPr/>
                    <a:lstStyle/>
                    <a:p>
                      <a:pPr algn="ctr"/>
                      <a:r>
                        <a:rPr lang="en-US" dirty="0"/>
                        <a:t>AMC</a:t>
                      </a:r>
                    </a:p>
                  </a:txBody>
                  <a:tcPr/>
                </a:tc>
                <a:tc>
                  <a:txBody>
                    <a:bodyPr/>
                    <a:lstStyle/>
                    <a:p>
                      <a:pPr algn="ctr"/>
                      <a:r>
                        <a:rPr lang="en-US" dirty="0"/>
                        <a:t>Hospital O</a:t>
                      </a:r>
                    </a:p>
                  </a:txBody>
                  <a:tcPr/>
                </a:tc>
                <a:tc>
                  <a:txBody>
                    <a:bodyPr/>
                    <a:lstStyle/>
                    <a:p>
                      <a:pPr algn="ctr"/>
                      <a:r>
                        <a:rPr lang="en-US" dirty="0"/>
                        <a:t>392</a:t>
                      </a:r>
                    </a:p>
                  </a:txBody>
                  <a:tcPr/>
                </a:tc>
                <a:extLst>
                  <a:ext uri="{0D108BD9-81ED-4DB2-BD59-A6C34878D82A}">
                    <a16:rowId xmlns:a16="http://schemas.microsoft.com/office/drawing/2014/main" val="1167491523"/>
                  </a:ext>
                </a:extLst>
              </a:tr>
              <a:tr h="370840">
                <a:tc>
                  <a:txBody>
                    <a:bodyPr/>
                    <a:lstStyle/>
                    <a:p>
                      <a:pPr algn="ctr"/>
                      <a:r>
                        <a:rPr lang="en-US" dirty="0"/>
                        <a:t>AMC</a:t>
                      </a:r>
                    </a:p>
                  </a:txBody>
                  <a:tcPr/>
                </a:tc>
                <a:tc>
                  <a:txBody>
                    <a:bodyPr/>
                    <a:lstStyle/>
                    <a:p>
                      <a:pPr algn="ctr"/>
                      <a:r>
                        <a:rPr lang="en-US" dirty="0"/>
                        <a:t>Hospital Q</a:t>
                      </a:r>
                    </a:p>
                  </a:txBody>
                  <a:tcPr/>
                </a:tc>
                <a:tc>
                  <a:txBody>
                    <a:bodyPr/>
                    <a:lstStyle/>
                    <a:p>
                      <a:pPr algn="ctr"/>
                      <a:r>
                        <a:rPr lang="en-US" dirty="0"/>
                        <a:t>356</a:t>
                      </a:r>
                    </a:p>
                  </a:txBody>
                  <a:tcPr/>
                </a:tc>
                <a:extLst>
                  <a:ext uri="{0D108BD9-81ED-4DB2-BD59-A6C34878D82A}">
                    <a16:rowId xmlns:a16="http://schemas.microsoft.com/office/drawing/2014/main" val="3008547459"/>
                  </a:ext>
                </a:extLst>
              </a:tr>
              <a:tr h="370840">
                <a:tc>
                  <a:txBody>
                    <a:bodyPr/>
                    <a:lstStyle/>
                    <a:p>
                      <a:pPr algn="ctr"/>
                      <a:r>
                        <a:rPr lang="en-US" dirty="0"/>
                        <a:t>AMC</a:t>
                      </a:r>
                    </a:p>
                  </a:txBody>
                  <a:tcPr/>
                </a:tc>
                <a:tc>
                  <a:txBody>
                    <a:bodyPr/>
                    <a:lstStyle/>
                    <a:p>
                      <a:pPr algn="ctr"/>
                      <a:r>
                        <a:rPr lang="en-US" dirty="0"/>
                        <a:t>Hospital T</a:t>
                      </a:r>
                    </a:p>
                  </a:txBody>
                  <a:tcPr/>
                </a:tc>
                <a:tc>
                  <a:txBody>
                    <a:bodyPr/>
                    <a:lstStyle/>
                    <a:p>
                      <a:pPr algn="ctr"/>
                      <a:r>
                        <a:rPr lang="en-US" dirty="0"/>
                        <a:t>371</a:t>
                      </a:r>
                    </a:p>
                  </a:txBody>
                  <a:tcPr/>
                </a:tc>
                <a:extLst>
                  <a:ext uri="{0D108BD9-81ED-4DB2-BD59-A6C34878D82A}">
                    <a16:rowId xmlns:a16="http://schemas.microsoft.com/office/drawing/2014/main" val="3628597051"/>
                  </a:ext>
                </a:extLst>
              </a:tr>
              <a:tr h="370840">
                <a:tc>
                  <a:txBody>
                    <a:bodyPr/>
                    <a:lstStyle/>
                    <a:p>
                      <a:pPr algn="ctr"/>
                      <a:r>
                        <a:rPr lang="en-US" dirty="0"/>
                        <a:t>AMC</a:t>
                      </a:r>
                    </a:p>
                  </a:txBody>
                  <a:tcPr/>
                </a:tc>
                <a:tc>
                  <a:txBody>
                    <a:bodyPr/>
                    <a:lstStyle/>
                    <a:p>
                      <a:pPr algn="ctr"/>
                      <a:r>
                        <a:rPr lang="en-US" dirty="0"/>
                        <a:t>Hospital V</a:t>
                      </a:r>
                    </a:p>
                  </a:txBody>
                  <a:tcPr/>
                </a:tc>
                <a:tc>
                  <a:txBody>
                    <a:bodyPr/>
                    <a:lstStyle/>
                    <a:p>
                      <a:pPr algn="ctr"/>
                      <a:r>
                        <a:rPr lang="en-US" dirty="0"/>
                        <a:t>375</a:t>
                      </a:r>
                    </a:p>
                  </a:txBody>
                  <a:tcPr/>
                </a:tc>
                <a:extLst>
                  <a:ext uri="{0D108BD9-81ED-4DB2-BD59-A6C34878D82A}">
                    <a16:rowId xmlns:a16="http://schemas.microsoft.com/office/drawing/2014/main" val="3154170"/>
                  </a:ext>
                </a:extLst>
              </a:tr>
              <a:tr h="370840">
                <a:tc>
                  <a:txBody>
                    <a:bodyPr/>
                    <a:lstStyle/>
                    <a:p>
                      <a:pPr algn="ctr"/>
                      <a:r>
                        <a:rPr lang="en-US" dirty="0"/>
                        <a:t>AMC</a:t>
                      </a:r>
                    </a:p>
                  </a:txBody>
                  <a:tcPr/>
                </a:tc>
                <a:tc>
                  <a:txBody>
                    <a:bodyPr/>
                    <a:lstStyle/>
                    <a:p>
                      <a:pPr algn="ctr"/>
                      <a:r>
                        <a:rPr lang="en-US" dirty="0"/>
                        <a:t>Hospital W</a:t>
                      </a:r>
                    </a:p>
                  </a:txBody>
                  <a:tcPr/>
                </a:tc>
                <a:tc>
                  <a:txBody>
                    <a:bodyPr/>
                    <a:lstStyle/>
                    <a:p>
                      <a:pPr algn="ctr"/>
                      <a:r>
                        <a:rPr lang="en-US" dirty="0"/>
                        <a:t>430</a:t>
                      </a:r>
                    </a:p>
                  </a:txBody>
                  <a:tcPr/>
                </a:tc>
                <a:extLst>
                  <a:ext uri="{0D108BD9-81ED-4DB2-BD59-A6C34878D82A}">
                    <a16:rowId xmlns:a16="http://schemas.microsoft.com/office/drawing/2014/main" val="1246889493"/>
                  </a:ext>
                </a:extLst>
              </a:tr>
              <a:tr h="370840">
                <a:tc>
                  <a:txBody>
                    <a:bodyPr/>
                    <a:lstStyle/>
                    <a:p>
                      <a:pPr algn="ctr"/>
                      <a:r>
                        <a:rPr lang="en-US" dirty="0"/>
                        <a:t>AMC</a:t>
                      </a:r>
                    </a:p>
                  </a:txBody>
                  <a:tcPr/>
                </a:tc>
                <a:tc>
                  <a:txBody>
                    <a:bodyPr/>
                    <a:lstStyle/>
                    <a:p>
                      <a:pPr algn="ctr"/>
                      <a:r>
                        <a:rPr lang="en-US" dirty="0"/>
                        <a:t>Hospital Y</a:t>
                      </a:r>
                    </a:p>
                  </a:txBody>
                  <a:tcPr/>
                </a:tc>
                <a:tc>
                  <a:txBody>
                    <a:bodyPr/>
                    <a:lstStyle/>
                    <a:p>
                      <a:pPr algn="ctr"/>
                      <a:r>
                        <a:rPr lang="en-US" dirty="0"/>
                        <a:t>403</a:t>
                      </a:r>
                    </a:p>
                  </a:txBody>
                  <a:tcPr/>
                </a:tc>
                <a:extLst>
                  <a:ext uri="{0D108BD9-81ED-4DB2-BD59-A6C34878D82A}">
                    <a16:rowId xmlns:a16="http://schemas.microsoft.com/office/drawing/2014/main" val="256253160"/>
                  </a:ext>
                </a:extLst>
              </a:tr>
              <a:tr h="370840">
                <a:tc>
                  <a:txBody>
                    <a:bodyPr/>
                    <a:lstStyle/>
                    <a:p>
                      <a:pPr algn="ctr"/>
                      <a:r>
                        <a:rPr lang="en-US" dirty="0"/>
                        <a:t>AMC</a:t>
                      </a:r>
                    </a:p>
                  </a:txBody>
                  <a:tcPr/>
                </a:tc>
                <a:tc>
                  <a:txBody>
                    <a:bodyPr/>
                    <a:lstStyle/>
                    <a:p>
                      <a:pPr algn="ctr"/>
                      <a:r>
                        <a:rPr lang="en-US" dirty="0"/>
                        <a:t>Hospital 2</a:t>
                      </a:r>
                    </a:p>
                  </a:txBody>
                  <a:tcPr/>
                </a:tc>
                <a:tc>
                  <a:txBody>
                    <a:bodyPr/>
                    <a:lstStyle/>
                    <a:p>
                      <a:pPr algn="ctr"/>
                      <a:r>
                        <a:rPr lang="en-US" dirty="0"/>
                        <a:t>319</a:t>
                      </a:r>
                    </a:p>
                  </a:txBody>
                  <a:tcPr/>
                </a:tc>
                <a:extLst>
                  <a:ext uri="{0D108BD9-81ED-4DB2-BD59-A6C34878D82A}">
                    <a16:rowId xmlns:a16="http://schemas.microsoft.com/office/drawing/2014/main" val="2097213167"/>
                  </a:ext>
                </a:extLst>
              </a:tr>
            </a:tbl>
          </a:graphicData>
        </a:graphic>
      </p:graphicFrame>
      <p:graphicFrame>
        <p:nvGraphicFramePr>
          <p:cNvPr id="8" name="Table 7">
            <a:extLst>
              <a:ext uri="{FF2B5EF4-FFF2-40B4-BE49-F238E27FC236}">
                <a16:creationId xmlns:a16="http://schemas.microsoft.com/office/drawing/2014/main" id="{4971E7DD-15A2-46A9-86D4-38A7AC20136D}"/>
              </a:ext>
            </a:extLst>
          </p:cNvPr>
          <p:cNvGraphicFramePr>
            <a:graphicFrameLocks/>
          </p:cNvGraphicFramePr>
          <p:nvPr>
            <p:extLst>
              <p:ext uri="{D42A27DB-BD31-4B8C-83A1-F6EECF244321}">
                <p14:modId xmlns:p14="http://schemas.microsoft.com/office/powerpoint/2010/main" val="4083699719"/>
              </p:ext>
            </p:extLst>
          </p:nvPr>
        </p:nvGraphicFramePr>
        <p:xfrm>
          <a:off x="4404714" y="2042962"/>
          <a:ext cx="4440903" cy="4719320"/>
        </p:xfrm>
        <a:graphic>
          <a:graphicData uri="http://schemas.openxmlformats.org/drawingml/2006/table">
            <a:tbl>
              <a:tblPr firstRow="1" bandRow="1">
                <a:tableStyleId>{5C22544A-7EE6-4342-B048-85BDC9FD1C3A}</a:tableStyleId>
              </a:tblPr>
              <a:tblGrid>
                <a:gridCol w="879555">
                  <a:extLst>
                    <a:ext uri="{9D8B030D-6E8A-4147-A177-3AD203B41FA5}">
                      <a16:colId xmlns:a16="http://schemas.microsoft.com/office/drawing/2014/main" val="788063414"/>
                    </a:ext>
                  </a:extLst>
                </a:gridCol>
                <a:gridCol w="1212784">
                  <a:extLst>
                    <a:ext uri="{9D8B030D-6E8A-4147-A177-3AD203B41FA5}">
                      <a16:colId xmlns:a16="http://schemas.microsoft.com/office/drawing/2014/main" val="648284274"/>
                    </a:ext>
                  </a:extLst>
                </a:gridCol>
                <a:gridCol w="1193532">
                  <a:extLst>
                    <a:ext uri="{9D8B030D-6E8A-4147-A177-3AD203B41FA5}">
                      <a16:colId xmlns:a16="http://schemas.microsoft.com/office/drawing/2014/main" val="3823242373"/>
                    </a:ext>
                  </a:extLst>
                </a:gridCol>
                <a:gridCol w="1155032">
                  <a:extLst>
                    <a:ext uri="{9D8B030D-6E8A-4147-A177-3AD203B41FA5}">
                      <a16:colId xmlns:a16="http://schemas.microsoft.com/office/drawing/2014/main" val="2062035420"/>
                    </a:ext>
                  </a:extLst>
                </a:gridCol>
              </a:tblGrid>
              <a:tr h="370840">
                <a:tc>
                  <a:txBody>
                    <a:bodyPr/>
                    <a:lstStyle/>
                    <a:p>
                      <a:pPr algn="ctr"/>
                      <a:r>
                        <a:rPr lang="en-US" dirty="0"/>
                        <a:t>Cohort</a:t>
                      </a:r>
                    </a:p>
                  </a:txBody>
                  <a:tcPr/>
                </a:tc>
                <a:tc>
                  <a:txBody>
                    <a:bodyPr/>
                    <a:lstStyle/>
                    <a:p>
                      <a:pPr algn="ctr"/>
                      <a:r>
                        <a:rPr lang="en-US" dirty="0"/>
                        <a:t>Hospital Code</a:t>
                      </a:r>
                    </a:p>
                  </a:txBody>
                  <a:tcPr/>
                </a:tc>
                <a:tc>
                  <a:txBody>
                    <a:bodyPr/>
                    <a:lstStyle/>
                    <a:p>
                      <a:pPr algn="ctr"/>
                      <a:r>
                        <a:rPr lang="en-US" dirty="0"/>
                        <a:t> Mean</a:t>
                      </a:r>
                    </a:p>
                    <a:p>
                      <a:pPr algn="ctr"/>
                      <a:r>
                        <a:rPr lang="en-US" dirty="0"/>
                        <a:t>Predicted</a:t>
                      </a:r>
                    </a:p>
                  </a:txBody>
                  <a:tcPr/>
                </a:tc>
                <a:tc>
                  <a:txBody>
                    <a:bodyPr/>
                    <a:lstStyle/>
                    <a:p>
                      <a:pPr algn="ctr"/>
                      <a:r>
                        <a:rPr lang="en-US" dirty="0"/>
                        <a:t>Mean</a:t>
                      </a:r>
                    </a:p>
                    <a:p>
                      <a:pPr algn="ctr"/>
                      <a:r>
                        <a:rPr lang="en-US" dirty="0"/>
                        <a:t>Observed</a:t>
                      </a:r>
                    </a:p>
                  </a:txBody>
                  <a:tcPr/>
                </a:tc>
                <a:extLst>
                  <a:ext uri="{0D108BD9-81ED-4DB2-BD59-A6C34878D82A}">
                    <a16:rowId xmlns:a16="http://schemas.microsoft.com/office/drawing/2014/main" val="1699445974"/>
                  </a:ext>
                </a:extLst>
              </a:tr>
              <a:tr h="370840">
                <a:tc>
                  <a:txBody>
                    <a:bodyPr/>
                    <a:lstStyle/>
                    <a:p>
                      <a:pPr algn="ctr"/>
                      <a:r>
                        <a:rPr lang="en-US" dirty="0">
                          <a:solidFill>
                            <a:srgbClr val="00B050"/>
                          </a:solidFill>
                        </a:rPr>
                        <a:t>AMC</a:t>
                      </a:r>
                    </a:p>
                  </a:txBody>
                  <a:tcPr/>
                </a:tc>
                <a:tc>
                  <a:txBody>
                    <a:bodyPr/>
                    <a:lstStyle/>
                    <a:p>
                      <a:pPr algn="ctr"/>
                      <a:r>
                        <a:rPr lang="en-US" dirty="0">
                          <a:solidFill>
                            <a:srgbClr val="00B050"/>
                          </a:solidFill>
                        </a:rPr>
                        <a:t>Hospital A</a:t>
                      </a:r>
                    </a:p>
                  </a:txBody>
                  <a:tcPr/>
                </a:tc>
                <a:tc>
                  <a:txBody>
                    <a:bodyPr/>
                    <a:lstStyle/>
                    <a:p>
                      <a:pPr algn="ctr"/>
                      <a:r>
                        <a:rPr lang="en-US" dirty="0">
                          <a:solidFill>
                            <a:srgbClr val="00B050"/>
                          </a:solidFill>
                        </a:rPr>
                        <a:t>267</a:t>
                      </a:r>
                    </a:p>
                  </a:txBody>
                  <a:tcPr/>
                </a:tc>
                <a:tc>
                  <a:txBody>
                    <a:bodyPr/>
                    <a:lstStyle/>
                    <a:p>
                      <a:pPr algn="ctr"/>
                      <a:r>
                        <a:rPr lang="en-US" dirty="0">
                          <a:solidFill>
                            <a:srgbClr val="00B050"/>
                          </a:solidFill>
                        </a:rPr>
                        <a:t>207</a:t>
                      </a:r>
                    </a:p>
                  </a:txBody>
                  <a:tcPr/>
                </a:tc>
                <a:extLst>
                  <a:ext uri="{0D108BD9-81ED-4DB2-BD59-A6C34878D82A}">
                    <a16:rowId xmlns:a16="http://schemas.microsoft.com/office/drawing/2014/main" val="3286501085"/>
                  </a:ext>
                </a:extLst>
              </a:tr>
              <a:tr h="370840">
                <a:tc>
                  <a:txBody>
                    <a:bodyPr/>
                    <a:lstStyle/>
                    <a:p>
                      <a:pPr algn="ctr"/>
                      <a:r>
                        <a:rPr lang="en-US" dirty="0">
                          <a:solidFill>
                            <a:srgbClr val="0070C0"/>
                          </a:solidFill>
                        </a:rPr>
                        <a:t>AMC</a:t>
                      </a:r>
                    </a:p>
                  </a:txBody>
                  <a:tcPr/>
                </a:tc>
                <a:tc>
                  <a:txBody>
                    <a:bodyPr/>
                    <a:lstStyle/>
                    <a:p>
                      <a:pPr algn="ctr"/>
                      <a:r>
                        <a:rPr lang="en-US" dirty="0">
                          <a:solidFill>
                            <a:srgbClr val="0070C0"/>
                          </a:solidFill>
                        </a:rPr>
                        <a:t>Hospital E</a:t>
                      </a:r>
                    </a:p>
                  </a:txBody>
                  <a:tcPr/>
                </a:tc>
                <a:tc>
                  <a:txBody>
                    <a:bodyPr/>
                    <a:lstStyle/>
                    <a:p>
                      <a:pPr algn="ctr"/>
                      <a:r>
                        <a:rPr lang="en-US" dirty="0">
                          <a:solidFill>
                            <a:srgbClr val="0070C0"/>
                          </a:solidFill>
                        </a:rPr>
                        <a:t>454</a:t>
                      </a:r>
                    </a:p>
                  </a:txBody>
                  <a:tcPr/>
                </a:tc>
                <a:tc>
                  <a:txBody>
                    <a:bodyPr/>
                    <a:lstStyle/>
                    <a:p>
                      <a:pPr algn="ctr"/>
                      <a:r>
                        <a:rPr lang="en-US" dirty="0">
                          <a:solidFill>
                            <a:srgbClr val="0070C0"/>
                          </a:solidFill>
                        </a:rPr>
                        <a:t>444</a:t>
                      </a:r>
                    </a:p>
                  </a:txBody>
                  <a:tcPr/>
                </a:tc>
                <a:extLst>
                  <a:ext uri="{0D108BD9-81ED-4DB2-BD59-A6C34878D82A}">
                    <a16:rowId xmlns:a16="http://schemas.microsoft.com/office/drawing/2014/main" val="1050148180"/>
                  </a:ext>
                </a:extLst>
              </a:tr>
              <a:tr h="370840">
                <a:tc>
                  <a:txBody>
                    <a:bodyPr/>
                    <a:lstStyle/>
                    <a:p>
                      <a:pPr algn="ctr"/>
                      <a:r>
                        <a:rPr lang="en-US" dirty="0">
                          <a:solidFill>
                            <a:srgbClr val="FF0000"/>
                          </a:solidFill>
                        </a:rPr>
                        <a:t>AMC</a:t>
                      </a:r>
                    </a:p>
                  </a:txBody>
                  <a:tcPr/>
                </a:tc>
                <a:tc>
                  <a:txBody>
                    <a:bodyPr/>
                    <a:lstStyle/>
                    <a:p>
                      <a:pPr algn="ctr"/>
                      <a:r>
                        <a:rPr lang="en-US" dirty="0">
                          <a:solidFill>
                            <a:srgbClr val="FF0000"/>
                          </a:solidFill>
                        </a:rPr>
                        <a:t>Hospital F</a:t>
                      </a:r>
                    </a:p>
                  </a:txBody>
                  <a:tcPr/>
                </a:tc>
                <a:tc>
                  <a:txBody>
                    <a:bodyPr/>
                    <a:lstStyle/>
                    <a:p>
                      <a:pPr algn="ctr"/>
                      <a:r>
                        <a:rPr lang="en-US" dirty="0">
                          <a:solidFill>
                            <a:srgbClr val="FF0000"/>
                          </a:solidFill>
                        </a:rPr>
                        <a:t>500</a:t>
                      </a:r>
                    </a:p>
                  </a:txBody>
                  <a:tcPr/>
                </a:tc>
                <a:tc>
                  <a:txBody>
                    <a:bodyPr/>
                    <a:lstStyle/>
                    <a:p>
                      <a:pPr algn="ctr"/>
                      <a:r>
                        <a:rPr lang="en-US" dirty="0">
                          <a:solidFill>
                            <a:srgbClr val="FF0000"/>
                          </a:solidFill>
                        </a:rPr>
                        <a:t>643</a:t>
                      </a:r>
                    </a:p>
                  </a:txBody>
                  <a:tcPr/>
                </a:tc>
                <a:extLst>
                  <a:ext uri="{0D108BD9-81ED-4DB2-BD59-A6C34878D82A}">
                    <a16:rowId xmlns:a16="http://schemas.microsoft.com/office/drawing/2014/main" val="2893229181"/>
                  </a:ext>
                </a:extLst>
              </a:tr>
              <a:tr h="370840">
                <a:tc>
                  <a:txBody>
                    <a:bodyPr/>
                    <a:lstStyle/>
                    <a:p>
                      <a:pPr algn="ctr"/>
                      <a:r>
                        <a:rPr lang="en-US" dirty="0"/>
                        <a:t>AMC</a:t>
                      </a:r>
                    </a:p>
                  </a:txBody>
                  <a:tcPr/>
                </a:tc>
                <a:tc>
                  <a:txBody>
                    <a:bodyPr/>
                    <a:lstStyle/>
                    <a:p>
                      <a:pPr algn="ctr"/>
                      <a:r>
                        <a:rPr lang="en-US" dirty="0"/>
                        <a:t>Hospital L</a:t>
                      </a:r>
                    </a:p>
                  </a:txBody>
                  <a:tcPr/>
                </a:tc>
                <a:tc>
                  <a:txBody>
                    <a:bodyPr/>
                    <a:lstStyle/>
                    <a:p>
                      <a:pPr algn="ctr"/>
                      <a:r>
                        <a:rPr lang="en-US" dirty="0"/>
                        <a:t>388</a:t>
                      </a:r>
                    </a:p>
                  </a:txBody>
                  <a:tcPr/>
                </a:tc>
                <a:tc>
                  <a:txBody>
                    <a:bodyPr/>
                    <a:lstStyle/>
                    <a:p>
                      <a:pPr algn="ctr"/>
                      <a:r>
                        <a:rPr lang="en-US" dirty="0"/>
                        <a:t>409</a:t>
                      </a:r>
                    </a:p>
                  </a:txBody>
                  <a:tcPr/>
                </a:tc>
                <a:extLst>
                  <a:ext uri="{0D108BD9-81ED-4DB2-BD59-A6C34878D82A}">
                    <a16:rowId xmlns:a16="http://schemas.microsoft.com/office/drawing/2014/main" val="4111654962"/>
                  </a:ext>
                </a:extLst>
              </a:tr>
              <a:tr h="370840">
                <a:tc>
                  <a:txBody>
                    <a:bodyPr/>
                    <a:lstStyle/>
                    <a:p>
                      <a:pPr algn="ctr"/>
                      <a:r>
                        <a:rPr lang="en-US" dirty="0"/>
                        <a:t>AMC</a:t>
                      </a:r>
                    </a:p>
                  </a:txBody>
                  <a:tcPr/>
                </a:tc>
                <a:tc>
                  <a:txBody>
                    <a:bodyPr/>
                    <a:lstStyle/>
                    <a:p>
                      <a:pPr algn="ctr"/>
                      <a:r>
                        <a:rPr lang="en-US" dirty="0"/>
                        <a:t>Hospital O</a:t>
                      </a:r>
                    </a:p>
                  </a:txBody>
                  <a:tcPr/>
                </a:tc>
                <a:tc>
                  <a:txBody>
                    <a:bodyPr/>
                    <a:lstStyle/>
                    <a:p>
                      <a:pPr algn="ctr"/>
                      <a:r>
                        <a:rPr lang="en-US" dirty="0"/>
                        <a:t>392</a:t>
                      </a:r>
                    </a:p>
                  </a:txBody>
                  <a:tcPr/>
                </a:tc>
                <a:tc>
                  <a:txBody>
                    <a:bodyPr/>
                    <a:lstStyle/>
                    <a:p>
                      <a:pPr algn="ctr"/>
                      <a:r>
                        <a:rPr lang="en-US" dirty="0"/>
                        <a:t>430</a:t>
                      </a:r>
                    </a:p>
                  </a:txBody>
                  <a:tcPr/>
                </a:tc>
                <a:extLst>
                  <a:ext uri="{0D108BD9-81ED-4DB2-BD59-A6C34878D82A}">
                    <a16:rowId xmlns:a16="http://schemas.microsoft.com/office/drawing/2014/main" val="1167491523"/>
                  </a:ext>
                </a:extLst>
              </a:tr>
              <a:tr h="370840">
                <a:tc>
                  <a:txBody>
                    <a:bodyPr/>
                    <a:lstStyle/>
                    <a:p>
                      <a:pPr algn="ctr"/>
                      <a:r>
                        <a:rPr lang="en-US" dirty="0"/>
                        <a:t>AMC</a:t>
                      </a:r>
                    </a:p>
                  </a:txBody>
                  <a:tcPr/>
                </a:tc>
                <a:tc>
                  <a:txBody>
                    <a:bodyPr/>
                    <a:lstStyle/>
                    <a:p>
                      <a:pPr algn="ctr"/>
                      <a:r>
                        <a:rPr lang="en-US" dirty="0"/>
                        <a:t>Hospital Q</a:t>
                      </a:r>
                    </a:p>
                  </a:txBody>
                  <a:tcPr/>
                </a:tc>
                <a:tc>
                  <a:txBody>
                    <a:bodyPr/>
                    <a:lstStyle/>
                    <a:p>
                      <a:pPr algn="ctr"/>
                      <a:r>
                        <a:rPr lang="en-US" dirty="0"/>
                        <a:t>356</a:t>
                      </a:r>
                    </a:p>
                  </a:txBody>
                  <a:tcPr/>
                </a:tc>
                <a:tc>
                  <a:txBody>
                    <a:bodyPr/>
                    <a:lstStyle/>
                    <a:p>
                      <a:pPr algn="ctr"/>
                      <a:r>
                        <a:rPr lang="en-US" dirty="0"/>
                        <a:t>434</a:t>
                      </a:r>
                    </a:p>
                  </a:txBody>
                  <a:tcPr/>
                </a:tc>
                <a:extLst>
                  <a:ext uri="{0D108BD9-81ED-4DB2-BD59-A6C34878D82A}">
                    <a16:rowId xmlns:a16="http://schemas.microsoft.com/office/drawing/2014/main" val="3008547459"/>
                  </a:ext>
                </a:extLst>
              </a:tr>
              <a:tr h="370840">
                <a:tc>
                  <a:txBody>
                    <a:bodyPr/>
                    <a:lstStyle/>
                    <a:p>
                      <a:pPr algn="ctr"/>
                      <a:r>
                        <a:rPr lang="en-US" dirty="0"/>
                        <a:t>AMC</a:t>
                      </a:r>
                    </a:p>
                  </a:txBody>
                  <a:tcPr/>
                </a:tc>
                <a:tc>
                  <a:txBody>
                    <a:bodyPr/>
                    <a:lstStyle/>
                    <a:p>
                      <a:pPr algn="ctr"/>
                      <a:r>
                        <a:rPr lang="en-US" dirty="0"/>
                        <a:t>Hospital T</a:t>
                      </a:r>
                    </a:p>
                  </a:txBody>
                  <a:tcPr/>
                </a:tc>
                <a:tc>
                  <a:txBody>
                    <a:bodyPr/>
                    <a:lstStyle/>
                    <a:p>
                      <a:pPr algn="ctr"/>
                      <a:r>
                        <a:rPr lang="en-US" dirty="0"/>
                        <a:t>371</a:t>
                      </a:r>
                    </a:p>
                  </a:txBody>
                  <a:tcPr/>
                </a:tc>
                <a:tc>
                  <a:txBody>
                    <a:bodyPr/>
                    <a:lstStyle/>
                    <a:p>
                      <a:pPr algn="ctr"/>
                      <a:r>
                        <a:rPr lang="en-US" dirty="0"/>
                        <a:t>419</a:t>
                      </a:r>
                    </a:p>
                  </a:txBody>
                  <a:tcPr/>
                </a:tc>
                <a:extLst>
                  <a:ext uri="{0D108BD9-81ED-4DB2-BD59-A6C34878D82A}">
                    <a16:rowId xmlns:a16="http://schemas.microsoft.com/office/drawing/2014/main" val="3628597051"/>
                  </a:ext>
                </a:extLst>
              </a:tr>
              <a:tr h="370840">
                <a:tc>
                  <a:txBody>
                    <a:bodyPr/>
                    <a:lstStyle/>
                    <a:p>
                      <a:pPr algn="ctr"/>
                      <a:r>
                        <a:rPr lang="en-US" dirty="0"/>
                        <a:t>AMC</a:t>
                      </a:r>
                    </a:p>
                  </a:txBody>
                  <a:tcPr/>
                </a:tc>
                <a:tc>
                  <a:txBody>
                    <a:bodyPr/>
                    <a:lstStyle/>
                    <a:p>
                      <a:pPr algn="ctr"/>
                      <a:r>
                        <a:rPr lang="en-US" dirty="0"/>
                        <a:t>Hospital V</a:t>
                      </a:r>
                    </a:p>
                  </a:txBody>
                  <a:tcPr/>
                </a:tc>
                <a:tc>
                  <a:txBody>
                    <a:bodyPr/>
                    <a:lstStyle/>
                    <a:p>
                      <a:pPr algn="ctr"/>
                      <a:r>
                        <a:rPr lang="en-US" dirty="0"/>
                        <a:t>375</a:t>
                      </a:r>
                    </a:p>
                  </a:txBody>
                  <a:tcPr/>
                </a:tc>
                <a:tc>
                  <a:txBody>
                    <a:bodyPr/>
                    <a:lstStyle/>
                    <a:p>
                      <a:pPr algn="ctr"/>
                      <a:r>
                        <a:rPr lang="en-US" dirty="0"/>
                        <a:t>343</a:t>
                      </a:r>
                    </a:p>
                  </a:txBody>
                  <a:tcPr/>
                </a:tc>
                <a:extLst>
                  <a:ext uri="{0D108BD9-81ED-4DB2-BD59-A6C34878D82A}">
                    <a16:rowId xmlns:a16="http://schemas.microsoft.com/office/drawing/2014/main" val="3154170"/>
                  </a:ext>
                </a:extLst>
              </a:tr>
              <a:tr h="370840">
                <a:tc>
                  <a:txBody>
                    <a:bodyPr/>
                    <a:lstStyle/>
                    <a:p>
                      <a:pPr algn="ctr"/>
                      <a:r>
                        <a:rPr lang="en-US" dirty="0"/>
                        <a:t>AMC</a:t>
                      </a:r>
                    </a:p>
                  </a:txBody>
                  <a:tcPr/>
                </a:tc>
                <a:tc>
                  <a:txBody>
                    <a:bodyPr/>
                    <a:lstStyle/>
                    <a:p>
                      <a:pPr algn="ctr"/>
                      <a:r>
                        <a:rPr lang="en-US" dirty="0"/>
                        <a:t>Hospital W</a:t>
                      </a:r>
                    </a:p>
                  </a:txBody>
                  <a:tcPr/>
                </a:tc>
                <a:tc>
                  <a:txBody>
                    <a:bodyPr/>
                    <a:lstStyle/>
                    <a:p>
                      <a:pPr algn="ctr"/>
                      <a:r>
                        <a:rPr lang="en-US" dirty="0"/>
                        <a:t>430</a:t>
                      </a:r>
                    </a:p>
                  </a:txBody>
                  <a:tcPr/>
                </a:tc>
                <a:tc>
                  <a:txBody>
                    <a:bodyPr/>
                    <a:lstStyle/>
                    <a:p>
                      <a:pPr algn="ctr"/>
                      <a:r>
                        <a:rPr lang="en-US" dirty="0"/>
                        <a:t>361</a:t>
                      </a:r>
                    </a:p>
                  </a:txBody>
                  <a:tcPr/>
                </a:tc>
                <a:extLst>
                  <a:ext uri="{0D108BD9-81ED-4DB2-BD59-A6C34878D82A}">
                    <a16:rowId xmlns:a16="http://schemas.microsoft.com/office/drawing/2014/main" val="1246889493"/>
                  </a:ext>
                </a:extLst>
              </a:tr>
              <a:tr h="370840">
                <a:tc>
                  <a:txBody>
                    <a:bodyPr/>
                    <a:lstStyle/>
                    <a:p>
                      <a:pPr algn="ctr"/>
                      <a:r>
                        <a:rPr lang="en-US" dirty="0"/>
                        <a:t>AMC</a:t>
                      </a:r>
                    </a:p>
                  </a:txBody>
                  <a:tcPr/>
                </a:tc>
                <a:tc>
                  <a:txBody>
                    <a:bodyPr/>
                    <a:lstStyle/>
                    <a:p>
                      <a:pPr algn="ctr"/>
                      <a:r>
                        <a:rPr lang="en-US" dirty="0"/>
                        <a:t>Hospital Y</a:t>
                      </a:r>
                    </a:p>
                  </a:txBody>
                  <a:tcPr/>
                </a:tc>
                <a:tc>
                  <a:txBody>
                    <a:bodyPr/>
                    <a:lstStyle/>
                    <a:p>
                      <a:pPr algn="ctr"/>
                      <a:r>
                        <a:rPr lang="en-US" dirty="0"/>
                        <a:t>403</a:t>
                      </a:r>
                    </a:p>
                  </a:txBody>
                  <a:tcPr/>
                </a:tc>
                <a:tc>
                  <a:txBody>
                    <a:bodyPr/>
                    <a:lstStyle/>
                    <a:p>
                      <a:pPr algn="ctr"/>
                      <a:r>
                        <a:rPr lang="en-US" dirty="0"/>
                        <a:t>353</a:t>
                      </a:r>
                    </a:p>
                  </a:txBody>
                  <a:tcPr/>
                </a:tc>
                <a:extLst>
                  <a:ext uri="{0D108BD9-81ED-4DB2-BD59-A6C34878D82A}">
                    <a16:rowId xmlns:a16="http://schemas.microsoft.com/office/drawing/2014/main" val="256253160"/>
                  </a:ext>
                </a:extLst>
              </a:tr>
              <a:tr h="370840">
                <a:tc>
                  <a:txBody>
                    <a:bodyPr/>
                    <a:lstStyle/>
                    <a:p>
                      <a:pPr algn="ctr"/>
                      <a:r>
                        <a:rPr lang="en-US" dirty="0"/>
                        <a:t>AMC</a:t>
                      </a:r>
                    </a:p>
                  </a:txBody>
                  <a:tcPr/>
                </a:tc>
                <a:tc>
                  <a:txBody>
                    <a:bodyPr/>
                    <a:lstStyle/>
                    <a:p>
                      <a:pPr algn="ctr"/>
                      <a:r>
                        <a:rPr lang="en-US" dirty="0"/>
                        <a:t>Hospital 2</a:t>
                      </a:r>
                    </a:p>
                  </a:txBody>
                  <a:tcPr/>
                </a:tc>
                <a:tc>
                  <a:txBody>
                    <a:bodyPr/>
                    <a:lstStyle/>
                    <a:p>
                      <a:pPr algn="ctr"/>
                      <a:r>
                        <a:rPr lang="en-US" dirty="0"/>
                        <a:t>319</a:t>
                      </a:r>
                    </a:p>
                  </a:txBody>
                  <a:tcPr/>
                </a:tc>
                <a:tc>
                  <a:txBody>
                    <a:bodyPr/>
                    <a:lstStyle/>
                    <a:p>
                      <a:pPr algn="ctr"/>
                      <a:r>
                        <a:rPr lang="en-US" dirty="0"/>
                        <a:t>363</a:t>
                      </a:r>
                    </a:p>
                  </a:txBody>
                  <a:tcPr/>
                </a:tc>
                <a:extLst>
                  <a:ext uri="{0D108BD9-81ED-4DB2-BD59-A6C34878D82A}">
                    <a16:rowId xmlns:a16="http://schemas.microsoft.com/office/drawing/2014/main" val="2097213167"/>
                  </a:ext>
                </a:extLst>
              </a:tr>
            </a:tbl>
          </a:graphicData>
        </a:graphic>
      </p:graphicFrame>
      <p:sp>
        <p:nvSpPr>
          <p:cNvPr id="9" name="TextBox 8">
            <a:extLst>
              <a:ext uri="{FF2B5EF4-FFF2-40B4-BE49-F238E27FC236}">
                <a16:creationId xmlns:a16="http://schemas.microsoft.com/office/drawing/2014/main" id="{2CED7B04-CF4F-47DD-B264-22DF3C728B67}"/>
              </a:ext>
            </a:extLst>
          </p:cNvPr>
          <p:cNvSpPr txBox="1"/>
          <p:nvPr/>
        </p:nvSpPr>
        <p:spPr>
          <a:xfrm>
            <a:off x="1297177" y="1436031"/>
            <a:ext cx="1687963" cy="523220"/>
          </a:xfrm>
          <a:prstGeom prst="rect">
            <a:avLst/>
          </a:prstGeom>
          <a:noFill/>
        </p:spPr>
        <p:txBody>
          <a:bodyPr wrap="none" rtlCol="0">
            <a:spAutoFit/>
          </a:bodyPr>
          <a:lstStyle/>
          <a:p>
            <a:r>
              <a:rPr lang="en-US" sz="2800" b="1" dirty="0"/>
              <a:t>EXPECTED</a:t>
            </a:r>
          </a:p>
        </p:txBody>
      </p:sp>
      <p:sp>
        <p:nvSpPr>
          <p:cNvPr id="10" name="TextBox 9">
            <a:extLst>
              <a:ext uri="{FF2B5EF4-FFF2-40B4-BE49-F238E27FC236}">
                <a16:creationId xmlns:a16="http://schemas.microsoft.com/office/drawing/2014/main" id="{ACC53E8E-81AB-460C-AB68-D838DC88882A}"/>
              </a:ext>
            </a:extLst>
          </p:cNvPr>
          <p:cNvSpPr txBox="1"/>
          <p:nvPr/>
        </p:nvSpPr>
        <p:spPr>
          <a:xfrm>
            <a:off x="5672436" y="1436031"/>
            <a:ext cx="1460656" cy="523220"/>
          </a:xfrm>
          <a:prstGeom prst="rect">
            <a:avLst/>
          </a:prstGeom>
          <a:noFill/>
        </p:spPr>
        <p:txBody>
          <a:bodyPr wrap="none" rtlCol="0">
            <a:spAutoFit/>
          </a:bodyPr>
          <a:lstStyle/>
          <a:p>
            <a:r>
              <a:rPr lang="en-US" sz="2800" b="1" dirty="0"/>
              <a:t>OBS:EXP</a:t>
            </a:r>
          </a:p>
        </p:txBody>
      </p:sp>
      <p:sp>
        <p:nvSpPr>
          <p:cNvPr id="11" name="TextBox 10">
            <a:extLst>
              <a:ext uri="{FF2B5EF4-FFF2-40B4-BE49-F238E27FC236}">
                <a16:creationId xmlns:a16="http://schemas.microsoft.com/office/drawing/2014/main" id="{6C1A0B19-D5DB-41BB-A107-54E0E053CF05}"/>
              </a:ext>
            </a:extLst>
          </p:cNvPr>
          <p:cNvSpPr txBox="1"/>
          <p:nvPr/>
        </p:nvSpPr>
        <p:spPr>
          <a:xfrm>
            <a:off x="385164" y="1379480"/>
            <a:ext cx="8039099" cy="584775"/>
          </a:xfrm>
          <a:prstGeom prst="rect">
            <a:avLst/>
          </a:prstGeom>
          <a:solidFill>
            <a:srgbClr val="00B0F0"/>
          </a:solidFill>
          <a:scene3d>
            <a:camera prst="orthographicFront"/>
            <a:lightRig rig="threePt" dir="t"/>
          </a:scene3d>
          <a:sp3d>
            <a:bevelT w="165100" prst="coolSlant"/>
          </a:sp3d>
        </p:spPr>
        <p:txBody>
          <a:bodyPr wrap="square" rtlCol="0">
            <a:spAutoFit/>
          </a:bodyPr>
          <a:lstStyle/>
          <a:p>
            <a:pPr algn="ctr"/>
            <a:r>
              <a:rPr lang="en-US" sz="3200" b="1" i="1" dirty="0"/>
              <a:t>Large/Academic Affiliate:  Hospital H = 561</a:t>
            </a:r>
          </a:p>
        </p:txBody>
      </p:sp>
      <p:sp>
        <p:nvSpPr>
          <p:cNvPr id="12" name="Star: 5 Points 11">
            <a:extLst>
              <a:ext uri="{FF2B5EF4-FFF2-40B4-BE49-F238E27FC236}">
                <a16:creationId xmlns:a16="http://schemas.microsoft.com/office/drawing/2014/main" id="{25D17775-EDE5-4352-8DC9-13E46C8E0C8A}"/>
              </a:ext>
            </a:extLst>
          </p:cNvPr>
          <p:cNvSpPr/>
          <p:nvPr/>
        </p:nvSpPr>
        <p:spPr>
          <a:xfrm>
            <a:off x="3763478" y="3522846"/>
            <a:ext cx="182880" cy="17566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EEBC9E93-2C99-4A9E-A717-C64DE4E5887C}"/>
              </a:ext>
            </a:extLst>
          </p:cNvPr>
          <p:cNvSpPr/>
          <p:nvPr/>
        </p:nvSpPr>
        <p:spPr>
          <a:xfrm>
            <a:off x="3763479" y="5744678"/>
            <a:ext cx="182880" cy="17566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4A3D2E5C-081D-4B71-A638-92EA1FA77760}"/>
              </a:ext>
            </a:extLst>
          </p:cNvPr>
          <p:cNvSpPr/>
          <p:nvPr/>
        </p:nvSpPr>
        <p:spPr>
          <a:xfrm>
            <a:off x="3763478" y="3133423"/>
            <a:ext cx="182880" cy="175662"/>
          </a:xfrm>
          <a:prstGeom prst="star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A70A22B5-C5D4-4487-B79A-AF6B399DA7AC}"/>
              </a:ext>
            </a:extLst>
          </p:cNvPr>
          <p:cNvSpPr/>
          <p:nvPr/>
        </p:nvSpPr>
        <p:spPr>
          <a:xfrm>
            <a:off x="3763478" y="3902644"/>
            <a:ext cx="182880" cy="175662"/>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C714E1D6-BAAE-43E5-8AF6-43318AB5DFD1}"/>
              </a:ext>
            </a:extLst>
          </p:cNvPr>
          <p:cNvSpPr/>
          <p:nvPr/>
        </p:nvSpPr>
        <p:spPr>
          <a:xfrm>
            <a:off x="3763478" y="4267933"/>
            <a:ext cx="182880" cy="175662"/>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C5978027-E0D2-4F33-B976-0FD760EBC69F}"/>
              </a:ext>
            </a:extLst>
          </p:cNvPr>
          <p:cNvSpPr/>
          <p:nvPr/>
        </p:nvSpPr>
        <p:spPr>
          <a:xfrm>
            <a:off x="3763478" y="4996174"/>
            <a:ext cx="182880" cy="175662"/>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A1002E41-9D53-4FF9-A572-D038F6F04C99}"/>
              </a:ext>
            </a:extLst>
          </p:cNvPr>
          <p:cNvSpPr/>
          <p:nvPr/>
        </p:nvSpPr>
        <p:spPr>
          <a:xfrm>
            <a:off x="3763479" y="5337117"/>
            <a:ext cx="182880" cy="175662"/>
          </a:xfrm>
          <a:prstGeom prst="star5">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388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animBg="1"/>
      <p:bldP spid="13" grpId="0" animBg="1"/>
      <p:bldP spid="14" grpId="0" animBg="1"/>
      <p:bldP spid="15" grpId="0" animBg="1"/>
      <p:bldP spid="16" grpId="0" animBg="1"/>
      <p:bldP spid="17" grpId="0" animBg="1"/>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2509" y="235491"/>
            <a:ext cx="8996437" cy="769441"/>
          </a:xfrm>
          <a:prstGeom prst="rect">
            <a:avLst/>
          </a:prstGeom>
        </p:spPr>
        <p:txBody>
          <a:bodyPr vert="horz" lIns="91440" tIns="45720" rIns="91440" bIns="45720" rtlCol="0" anchor="ctr">
            <a:normAutofit fontScale="97500"/>
          </a:bodyPr>
          <a:lstStyle>
            <a:lvl1pPr>
              <a:spcBef>
                <a:spcPct val="0"/>
              </a:spcBef>
              <a:buNone/>
              <a:defRPr sz="4400">
                <a:solidFill>
                  <a:schemeClr val="bg1"/>
                </a:solidFill>
                <a:latin typeface="+mj-lt"/>
                <a:ea typeface="+mj-ea"/>
                <a:cs typeface="+mj-cs"/>
              </a:defRPr>
            </a:lvl1pPr>
          </a:lstStyle>
          <a:p>
            <a:r>
              <a:rPr lang="en-US" sz="4100" dirty="0"/>
              <a:t>Patient Based Complexity</a:t>
            </a:r>
            <a:r>
              <a:rPr lang="en-US" sz="4000" dirty="0"/>
              <a:t> Index </a:t>
            </a:r>
          </a:p>
        </p:txBody>
      </p:sp>
      <p:sp>
        <p:nvSpPr>
          <p:cNvPr id="4" name="Content Placeholder 7">
            <a:extLst>
              <a:ext uri="{FF2B5EF4-FFF2-40B4-BE49-F238E27FC236}">
                <a16:creationId xmlns:a16="http://schemas.microsoft.com/office/drawing/2014/main" id="{8D1D2402-17CB-4A97-80D2-C44E009CCA9E}"/>
              </a:ext>
            </a:extLst>
          </p:cNvPr>
          <p:cNvSpPr>
            <a:spLocks noGrp="1"/>
          </p:cNvSpPr>
          <p:nvPr>
            <p:ph idx="1"/>
          </p:nvPr>
        </p:nvSpPr>
        <p:spPr>
          <a:xfrm>
            <a:off x="490408" y="2165809"/>
            <a:ext cx="8229600" cy="4525963"/>
          </a:xfrm>
        </p:spPr>
        <p:txBody>
          <a:bodyPr>
            <a:normAutofit/>
          </a:bodyPr>
          <a:lstStyle/>
          <a:p>
            <a:r>
              <a:rPr lang="en-US" sz="2400" b="1" dirty="0"/>
              <a:t>Make available to Vizient members</a:t>
            </a:r>
          </a:p>
          <a:p>
            <a:pPr lvl="1"/>
            <a:r>
              <a:rPr lang="en-US" sz="2000" b="1" dirty="0"/>
              <a:t>Flat file of data to Vizient or allow Vizient access to data by way of existing BAA</a:t>
            </a:r>
          </a:p>
          <a:p>
            <a:pPr lvl="1"/>
            <a:r>
              <a:rPr lang="en-US" sz="2000" b="1" dirty="0"/>
              <a:t>LOS data for 2 calendar years</a:t>
            </a:r>
          </a:p>
          <a:p>
            <a:pPr lvl="1"/>
            <a:r>
              <a:rPr lang="en-US" sz="2000" b="1" dirty="0"/>
              <a:t>95% of hospitals completing AAAEM Survey are Vizient clients</a:t>
            </a:r>
          </a:p>
          <a:p>
            <a:r>
              <a:rPr lang="en-US" sz="2400" b="1" dirty="0"/>
              <a:t>Consider other outcome variables</a:t>
            </a:r>
          </a:p>
          <a:p>
            <a:pPr lvl="1"/>
            <a:r>
              <a:rPr lang="en-US" sz="2000" b="1" dirty="0"/>
              <a:t>Length of stay with more precision</a:t>
            </a:r>
          </a:p>
          <a:p>
            <a:pPr lvl="1"/>
            <a:r>
              <a:rPr lang="en-US" sz="2000" b="1" dirty="0"/>
              <a:t>Other outcomes</a:t>
            </a:r>
          </a:p>
          <a:p>
            <a:r>
              <a:rPr lang="en-US" sz="2400" b="1" dirty="0"/>
              <a:t>Consider combining with operations variables </a:t>
            </a:r>
          </a:p>
          <a:p>
            <a:pPr lvl="1"/>
            <a:r>
              <a:rPr lang="en-US" sz="2000" b="1" dirty="0"/>
              <a:t>Provider staffing</a:t>
            </a:r>
          </a:p>
          <a:p>
            <a:pPr marL="91440" lvl="2" indent="0">
              <a:buNone/>
            </a:pPr>
            <a:endParaRPr lang="en-US" sz="2000" dirty="0"/>
          </a:p>
        </p:txBody>
      </p:sp>
      <p:sp>
        <p:nvSpPr>
          <p:cNvPr id="5" name="Title 4">
            <a:extLst>
              <a:ext uri="{FF2B5EF4-FFF2-40B4-BE49-F238E27FC236}">
                <a16:creationId xmlns:a16="http://schemas.microsoft.com/office/drawing/2014/main" id="{4A7E5AE0-0D35-49B6-BA70-CA986012FB9B}"/>
              </a:ext>
            </a:extLst>
          </p:cNvPr>
          <p:cNvSpPr>
            <a:spLocks noGrp="1"/>
          </p:cNvSpPr>
          <p:nvPr>
            <p:ph type="title"/>
          </p:nvPr>
        </p:nvSpPr>
        <p:spPr>
          <a:xfrm>
            <a:off x="332509" y="1315321"/>
            <a:ext cx="8545398" cy="769441"/>
          </a:xfrm>
        </p:spPr>
        <p:txBody>
          <a:bodyPr>
            <a:noAutofit/>
          </a:bodyPr>
          <a:lstStyle/>
          <a:p>
            <a:r>
              <a:rPr lang="en-US" sz="2800" b="1" dirty="0">
                <a:solidFill>
                  <a:schemeClr val="tx1"/>
                </a:solidFill>
              </a:rPr>
              <a:t>Next Steps: </a:t>
            </a:r>
          </a:p>
        </p:txBody>
      </p:sp>
    </p:spTree>
    <p:extLst>
      <p:ext uri="{BB962C8B-B14F-4D97-AF65-F5344CB8AC3E}">
        <p14:creationId xmlns:p14="http://schemas.microsoft.com/office/powerpoint/2010/main" val="9463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92F233-6D35-4055-916B-C53D83B86E33}"/>
              </a:ext>
            </a:extLst>
          </p:cNvPr>
          <p:cNvSpPr>
            <a:spLocks noGrp="1"/>
          </p:cNvSpPr>
          <p:nvPr>
            <p:ph type="title"/>
          </p:nvPr>
        </p:nvSpPr>
        <p:spPr>
          <a:xfrm>
            <a:off x="457200" y="160337"/>
            <a:ext cx="8229600" cy="1143000"/>
          </a:xfrm>
        </p:spPr>
        <p:txBody>
          <a:bodyPr/>
          <a:lstStyle/>
          <a:p>
            <a:r>
              <a:rPr lang="en-US" dirty="0"/>
              <a:t>Conclusion</a:t>
            </a:r>
          </a:p>
        </p:txBody>
      </p:sp>
      <p:sp>
        <p:nvSpPr>
          <p:cNvPr id="8" name="Content Placeholder 7">
            <a:extLst>
              <a:ext uri="{FF2B5EF4-FFF2-40B4-BE49-F238E27FC236}">
                <a16:creationId xmlns:a16="http://schemas.microsoft.com/office/drawing/2014/main" id="{D8399C9B-8FCC-474B-85F6-C5EA113AC53F}"/>
              </a:ext>
            </a:extLst>
          </p:cNvPr>
          <p:cNvSpPr>
            <a:spLocks noGrp="1"/>
          </p:cNvSpPr>
          <p:nvPr>
            <p:ph idx="1"/>
          </p:nvPr>
        </p:nvSpPr>
        <p:spPr>
          <a:xfrm>
            <a:off x="72190" y="1740568"/>
            <a:ext cx="8999620" cy="2293486"/>
          </a:xfrm>
        </p:spPr>
        <p:txBody>
          <a:bodyPr/>
          <a:lstStyle/>
          <a:p>
            <a:pPr marL="457200" lvl="1" indent="0">
              <a:buNone/>
            </a:pPr>
            <a:r>
              <a:rPr lang="en-US" sz="3200" b="1" dirty="0"/>
              <a:t>Emergency Departments that care for patients with </a:t>
            </a:r>
            <a:r>
              <a:rPr lang="en-US" sz="3200" b="1" i="1" dirty="0">
                <a:solidFill>
                  <a:srgbClr val="C00000"/>
                </a:solidFill>
              </a:rPr>
              <a:t>more clinical and social needs</a:t>
            </a:r>
            <a:r>
              <a:rPr lang="en-US" sz="3200" b="1" dirty="0">
                <a:solidFill>
                  <a:srgbClr val="C00000"/>
                </a:solidFill>
              </a:rPr>
              <a:t> </a:t>
            </a:r>
            <a:r>
              <a:rPr lang="en-US" sz="3200" b="1" dirty="0"/>
              <a:t>can expect </a:t>
            </a:r>
            <a:r>
              <a:rPr lang="en-US" sz="3200" b="1" i="1" dirty="0">
                <a:solidFill>
                  <a:srgbClr val="C00000"/>
                </a:solidFill>
              </a:rPr>
              <a:t>longer throughput times </a:t>
            </a:r>
            <a:r>
              <a:rPr lang="en-US" sz="3200" b="1" dirty="0"/>
              <a:t>than those who care for a population with fewer clinical and social needs.</a:t>
            </a:r>
          </a:p>
        </p:txBody>
      </p:sp>
      <p:pic>
        <p:nvPicPr>
          <p:cNvPr id="2062" name="Picture 14" descr="Tackling Emergency Department Crowding - ACEP Now">
            <a:extLst>
              <a:ext uri="{FF2B5EF4-FFF2-40B4-BE49-F238E27FC236}">
                <a16:creationId xmlns:a16="http://schemas.microsoft.com/office/drawing/2014/main" id="{E692DE1A-9264-4A39-86BD-9BBBB9E1D0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332" y="4042610"/>
            <a:ext cx="5271336" cy="252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52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41C9D-0C9C-401F-BBC1-B99761DE55C7}"/>
              </a:ext>
            </a:extLst>
          </p:cNvPr>
          <p:cNvSpPr>
            <a:spLocks noGrp="1"/>
          </p:cNvSpPr>
          <p:nvPr>
            <p:ph type="title"/>
          </p:nvPr>
        </p:nvSpPr>
        <p:spPr/>
        <p:txBody>
          <a:bodyPr/>
          <a:lstStyle/>
          <a:p>
            <a:r>
              <a:rPr lang="en-US" dirty="0"/>
              <a:t>Implications</a:t>
            </a:r>
          </a:p>
        </p:txBody>
      </p:sp>
      <p:pic>
        <p:nvPicPr>
          <p:cNvPr id="4" name="Picture 3">
            <a:extLst>
              <a:ext uri="{FF2B5EF4-FFF2-40B4-BE49-F238E27FC236}">
                <a16:creationId xmlns:a16="http://schemas.microsoft.com/office/drawing/2014/main" id="{7308A113-F229-414E-B680-6D2C2B60ABB7}"/>
              </a:ext>
            </a:extLst>
          </p:cNvPr>
          <p:cNvPicPr>
            <a:picLocks noChangeAspect="1"/>
          </p:cNvPicPr>
          <p:nvPr/>
        </p:nvPicPr>
        <p:blipFill>
          <a:blip r:embed="rId2"/>
          <a:stretch>
            <a:fillRect/>
          </a:stretch>
        </p:blipFill>
        <p:spPr>
          <a:xfrm>
            <a:off x="240631" y="1443790"/>
            <a:ext cx="5821359" cy="2425566"/>
          </a:xfrm>
          <a:prstGeom prst="rect">
            <a:avLst/>
          </a:prstGeom>
        </p:spPr>
      </p:pic>
      <p:pic>
        <p:nvPicPr>
          <p:cNvPr id="1026" name="Picture 2" descr="Emergency Medicine Nursing | Johns Hopkins Medicine">
            <a:extLst>
              <a:ext uri="{FF2B5EF4-FFF2-40B4-BE49-F238E27FC236}">
                <a16:creationId xmlns:a16="http://schemas.microsoft.com/office/drawing/2014/main" id="{59CCFB58-8A52-440D-B4B5-B73510BEBC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6183" y="2661386"/>
            <a:ext cx="4147911" cy="31354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9EF72B1-400B-42F6-9163-D63DE10448B2}"/>
              </a:ext>
            </a:extLst>
          </p:cNvPr>
          <p:cNvPicPr>
            <a:picLocks noChangeAspect="1"/>
          </p:cNvPicPr>
          <p:nvPr/>
        </p:nvPicPr>
        <p:blipFill>
          <a:blip r:embed="rId4"/>
          <a:stretch>
            <a:fillRect/>
          </a:stretch>
        </p:blipFill>
        <p:spPr>
          <a:xfrm>
            <a:off x="1020032" y="4196614"/>
            <a:ext cx="3664161" cy="2592152"/>
          </a:xfrm>
          <a:prstGeom prst="rect">
            <a:avLst/>
          </a:prstGeom>
        </p:spPr>
      </p:pic>
    </p:spTree>
    <p:extLst>
      <p:ext uri="{BB962C8B-B14F-4D97-AF65-F5344CB8AC3E}">
        <p14:creationId xmlns:p14="http://schemas.microsoft.com/office/powerpoint/2010/main" val="30692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757EA6-27E8-4AFC-B465-F34081556B4D}"/>
              </a:ext>
            </a:extLst>
          </p:cNvPr>
          <p:cNvSpPr txBox="1"/>
          <p:nvPr/>
        </p:nvSpPr>
        <p:spPr>
          <a:xfrm>
            <a:off x="1809550" y="2916455"/>
            <a:ext cx="5291705" cy="1323439"/>
          </a:xfrm>
          <a:prstGeom prst="rect">
            <a:avLst/>
          </a:prstGeom>
          <a:noFill/>
        </p:spPr>
        <p:txBody>
          <a:bodyPr wrap="none" rtlCol="0">
            <a:spAutoFit/>
          </a:bodyPr>
          <a:lstStyle/>
          <a:p>
            <a:r>
              <a:rPr lang="en-US" sz="8000" b="1" dirty="0"/>
              <a:t>THANK YOU</a:t>
            </a:r>
          </a:p>
        </p:txBody>
      </p:sp>
    </p:spTree>
    <p:extLst>
      <p:ext uri="{BB962C8B-B14F-4D97-AF65-F5344CB8AC3E}">
        <p14:creationId xmlns:p14="http://schemas.microsoft.com/office/powerpoint/2010/main" val="121342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1B005-64DA-42E0-9C76-7DA8A401512A}"/>
              </a:ext>
            </a:extLst>
          </p:cNvPr>
          <p:cNvSpPr>
            <a:spLocks noGrp="1"/>
          </p:cNvSpPr>
          <p:nvPr>
            <p:ph type="title"/>
          </p:nvPr>
        </p:nvSpPr>
        <p:spPr/>
        <p:txBody>
          <a:bodyPr/>
          <a:lstStyle/>
          <a:p>
            <a:r>
              <a:rPr lang="en-US" dirty="0"/>
              <a:t>Benchmarking in EM</a:t>
            </a:r>
          </a:p>
        </p:txBody>
      </p:sp>
      <p:sp>
        <p:nvSpPr>
          <p:cNvPr id="4" name="TextBox 3">
            <a:extLst>
              <a:ext uri="{FF2B5EF4-FFF2-40B4-BE49-F238E27FC236}">
                <a16:creationId xmlns:a16="http://schemas.microsoft.com/office/drawing/2014/main" id="{AAC4C244-2869-4902-8E69-162A4B6848B1}"/>
              </a:ext>
            </a:extLst>
          </p:cNvPr>
          <p:cNvSpPr txBox="1"/>
          <p:nvPr/>
        </p:nvSpPr>
        <p:spPr>
          <a:xfrm>
            <a:off x="755153" y="5113360"/>
            <a:ext cx="7633693" cy="1077218"/>
          </a:xfrm>
          <a:prstGeom prst="rect">
            <a:avLst/>
          </a:prstGeom>
          <a:noFill/>
        </p:spPr>
        <p:txBody>
          <a:bodyPr wrap="square" rtlCol="0">
            <a:spAutoFit/>
          </a:bodyPr>
          <a:lstStyle/>
          <a:p>
            <a:pPr algn="ctr"/>
            <a:r>
              <a:rPr lang="en-US" sz="3200" b="1" i="1" dirty="0">
                <a:solidFill>
                  <a:srgbClr val="C00000"/>
                </a:solidFill>
              </a:rPr>
              <a:t>How does the composition or complexity of </a:t>
            </a:r>
          </a:p>
          <a:p>
            <a:pPr algn="ctr"/>
            <a:r>
              <a:rPr lang="en-US" sz="3200" b="1" i="1" dirty="0">
                <a:solidFill>
                  <a:srgbClr val="C00000"/>
                </a:solidFill>
              </a:rPr>
              <a:t>the patient population impact operations</a:t>
            </a:r>
          </a:p>
        </p:txBody>
      </p:sp>
      <p:pic>
        <p:nvPicPr>
          <p:cNvPr id="7" name="Picture 6">
            <a:extLst>
              <a:ext uri="{FF2B5EF4-FFF2-40B4-BE49-F238E27FC236}">
                <a16:creationId xmlns:a16="http://schemas.microsoft.com/office/drawing/2014/main" id="{44F8D875-AA40-4563-8984-148414DCFCCD}"/>
              </a:ext>
            </a:extLst>
          </p:cNvPr>
          <p:cNvPicPr>
            <a:picLocks noChangeAspect="1"/>
          </p:cNvPicPr>
          <p:nvPr/>
        </p:nvPicPr>
        <p:blipFill>
          <a:blip r:embed="rId2"/>
          <a:stretch>
            <a:fillRect/>
          </a:stretch>
        </p:blipFill>
        <p:spPr>
          <a:xfrm>
            <a:off x="883955" y="2149160"/>
            <a:ext cx="3514876" cy="2433376"/>
          </a:xfrm>
          <a:prstGeom prst="rect">
            <a:avLst/>
          </a:prstGeom>
        </p:spPr>
      </p:pic>
      <p:pic>
        <p:nvPicPr>
          <p:cNvPr id="9" name="Picture 8">
            <a:extLst>
              <a:ext uri="{FF2B5EF4-FFF2-40B4-BE49-F238E27FC236}">
                <a16:creationId xmlns:a16="http://schemas.microsoft.com/office/drawing/2014/main" id="{AA032210-20BB-4E86-A7F5-84A36F68D81B}"/>
              </a:ext>
            </a:extLst>
          </p:cNvPr>
          <p:cNvPicPr>
            <a:picLocks noChangeAspect="1"/>
          </p:cNvPicPr>
          <p:nvPr/>
        </p:nvPicPr>
        <p:blipFill>
          <a:blip r:embed="rId3"/>
          <a:stretch>
            <a:fillRect/>
          </a:stretch>
        </p:blipFill>
        <p:spPr>
          <a:xfrm>
            <a:off x="3968302" y="1644551"/>
            <a:ext cx="2619375" cy="1743075"/>
          </a:xfrm>
          <a:prstGeom prst="rect">
            <a:avLst/>
          </a:prstGeom>
        </p:spPr>
      </p:pic>
      <p:pic>
        <p:nvPicPr>
          <p:cNvPr id="7170" name="Picture 2" descr="4 myths about today's emergency department">
            <a:extLst>
              <a:ext uri="{FF2B5EF4-FFF2-40B4-BE49-F238E27FC236}">
                <a16:creationId xmlns:a16="http://schemas.microsoft.com/office/drawing/2014/main" id="{9718512A-51B6-472A-A97A-43D2769873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393" y="3240825"/>
            <a:ext cx="3095624" cy="17393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1C8FF6C-60EA-4689-866C-8C8F9348D87C}"/>
              </a:ext>
            </a:extLst>
          </p:cNvPr>
          <p:cNvPicPr>
            <a:picLocks noChangeAspect="1"/>
          </p:cNvPicPr>
          <p:nvPr/>
        </p:nvPicPr>
        <p:blipFill>
          <a:blip r:embed="rId5"/>
          <a:stretch>
            <a:fillRect/>
          </a:stretch>
        </p:blipFill>
        <p:spPr>
          <a:xfrm>
            <a:off x="5507427" y="3047074"/>
            <a:ext cx="3523564" cy="1680469"/>
          </a:xfrm>
          <a:prstGeom prst="rect">
            <a:avLst/>
          </a:prstGeom>
        </p:spPr>
      </p:pic>
    </p:spTree>
    <p:extLst>
      <p:ext uri="{BB962C8B-B14F-4D97-AF65-F5344CB8AC3E}">
        <p14:creationId xmlns:p14="http://schemas.microsoft.com/office/powerpoint/2010/main" val="296641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2D10-833E-4E5D-BFEF-A76666756EAC}"/>
              </a:ext>
            </a:extLst>
          </p:cNvPr>
          <p:cNvSpPr>
            <a:spLocks noGrp="1"/>
          </p:cNvSpPr>
          <p:nvPr>
            <p:ph type="title"/>
          </p:nvPr>
        </p:nvSpPr>
        <p:spPr/>
        <p:txBody>
          <a:bodyPr/>
          <a:lstStyle/>
          <a:p>
            <a:r>
              <a:rPr lang="en-US" dirty="0"/>
              <a:t>Patient Population Definition</a:t>
            </a:r>
          </a:p>
        </p:txBody>
      </p:sp>
      <p:sp>
        <p:nvSpPr>
          <p:cNvPr id="8" name="Content Placeholder 7">
            <a:extLst>
              <a:ext uri="{FF2B5EF4-FFF2-40B4-BE49-F238E27FC236}">
                <a16:creationId xmlns:a16="http://schemas.microsoft.com/office/drawing/2014/main" id="{0237A960-80D9-4EC1-BB20-207EA593B3AA}"/>
              </a:ext>
            </a:extLst>
          </p:cNvPr>
          <p:cNvSpPr>
            <a:spLocks noGrp="1"/>
          </p:cNvSpPr>
          <p:nvPr>
            <p:ph sz="half" idx="2"/>
          </p:nvPr>
        </p:nvSpPr>
        <p:spPr>
          <a:xfrm>
            <a:off x="288758" y="1700062"/>
            <a:ext cx="7960092" cy="4376638"/>
          </a:xfrm>
        </p:spPr>
        <p:txBody>
          <a:bodyPr>
            <a:normAutofit/>
          </a:bodyPr>
          <a:lstStyle/>
          <a:p>
            <a:pPr marL="0" indent="0">
              <a:buNone/>
            </a:pPr>
            <a:r>
              <a:rPr lang="en-US" dirty="0"/>
              <a:t>Understanding the </a:t>
            </a:r>
            <a:r>
              <a:rPr lang="en-US" b="1" i="1" dirty="0">
                <a:solidFill>
                  <a:srgbClr val="FF0000"/>
                </a:solidFill>
              </a:rPr>
              <a:t>composition and complexity of the patient population</a:t>
            </a:r>
            <a:r>
              <a:rPr lang="en-US" dirty="0">
                <a:solidFill>
                  <a:srgbClr val="FF0000"/>
                </a:solidFill>
              </a:rPr>
              <a:t> </a:t>
            </a:r>
            <a:r>
              <a:rPr lang="en-US" dirty="0"/>
              <a:t>in each emergency department as a way to better understand the </a:t>
            </a:r>
            <a:r>
              <a:rPr lang="en-US" b="1" i="1" dirty="0">
                <a:solidFill>
                  <a:srgbClr val="FF0000"/>
                </a:solidFill>
              </a:rPr>
              <a:t>resources required</a:t>
            </a:r>
            <a:r>
              <a:rPr lang="en-US" dirty="0"/>
              <a:t> to care for that patient population.</a:t>
            </a:r>
          </a:p>
          <a:p>
            <a:pPr marL="0" indent="0">
              <a:buNone/>
            </a:pPr>
            <a:endParaRPr lang="en-US" sz="1600" dirty="0"/>
          </a:p>
          <a:p>
            <a:r>
              <a:rPr lang="en-US" sz="2400" b="1" i="1" dirty="0"/>
              <a:t>Time</a:t>
            </a:r>
            <a:r>
              <a:rPr lang="en-US" sz="2400" dirty="0"/>
              <a:t> as a proxy for resource demands</a:t>
            </a:r>
          </a:p>
          <a:p>
            <a:r>
              <a:rPr lang="en-US" sz="2400" dirty="0"/>
              <a:t>Patient level data</a:t>
            </a:r>
          </a:p>
          <a:p>
            <a:r>
              <a:rPr lang="en-US" sz="2400" b="1" i="1" dirty="0"/>
              <a:t>On any given day, what do we face?</a:t>
            </a:r>
          </a:p>
          <a:p>
            <a:pPr lvl="1"/>
            <a:r>
              <a:rPr lang="en-US" sz="2000" dirty="0"/>
              <a:t>Interactions between patient variables</a:t>
            </a:r>
          </a:p>
          <a:p>
            <a:pPr marL="0" indent="0">
              <a:buNone/>
            </a:pPr>
            <a:endParaRPr lang="en-US" dirty="0"/>
          </a:p>
        </p:txBody>
      </p:sp>
      <p:pic>
        <p:nvPicPr>
          <p:cNvPr id="5" name="Picture 2" descr="What is a complex system ?">
            <a:extLst>
              <a:ext uri="{FF2B5EF4-FFF2-40B4-BE49-F238E27FC236}">
                <a16:creationId xmlns:a16="http://schemas.microsoft.com/office/drawing/2014/main" id="{E1201C49-0869-47F8-8FBB-D86AA2CE0A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7966" y="3888381"/>
            <a:ext cx="2486034" cy="202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6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C2161-CD3C-4E44-9033-4E03B78223B0}"/>
              </a:ext>
            </a:extLst>
          </p:cNvPr>
          <p:cNvSpPr>
            <a:spLocks noGrp="1"/>
          </p:cNvSpPr>
          <p:nvPr>
            <p:ph type="title"/>
          </p:nvPr>
        </p:nvSpPr>
        <p:spPr/>
        <p:txBody>
          <a:bodyPr/>
          <a:lstStyle/>
          <a:p>
            <a:r>
              <a:rPr lang="en-US" dirty="0"/>
              <a:t>Defining your department</a:t>
            </a:r>
          </a:p>
        </p:txBody>
      </p:sp>
      <p:sp>
        <p:nvSpPr>
          <p:cNvPr id="3" name="Content Placeholder 2">
            <a:extLst>
              <a:ext uri="{FF2B5EF4-FFF2-40B4-BE49-F238E27FC236}">
                <a16:creationId xmlns:a16="http://schemas.microsoft.com/office/drawing/2014/main" id="{7E84EECC-1C80-4029-8A01-489BED99CF55}"/>
              </a:ext>
            </a:extLst>
          </p:cNvPr>
          <p:cNvSpPr>
            <a:spLocks noGrp="1"/>
          </p:cNvSpPr>
          <p:nvPr>
            <p:ph sz="half" idx="1"/>
          </p:nvPr>
        </p:nvSpPr>
        <p:spPr>
          <a:xfrm>
            <a:off x="533400" y="3088106"/>
            <a:ext cx="4038600" cy="3475651"/>
          </a:xfrm>
        </p:spPr>
        <p:txBody>
          <a:bodyPr>
            <a:normAutofit/>
          </a:bodyPr>
          <a:lstStyle/>
          <a:p>
            <a:pPr marL="0" indent="0" algn="ctr">
              <a:buNone/>
            </a:pPr>
            <a:r>
              <a:rPr lang="en-US" b="1" dirty="0"/>
              <a:t>Operational Variables</a:t>
            </a:r>
          </a:p>
          <a:p>
            <a:pPr marL="0" indent="0">
              <a:buNone/>
            </a:pPr>
            <a:endParaRPr lang="en-US" sz="1200" b="1" dirty="0"/>
          </a:p>
          <a:p>
            <a:pPr lvl="1"/>
            <a:r>
              <a:rPr lang="en-US" dirty="0"/>
              <a:t>Visit volume</a:t>
            </a:r>
          </a:p>
          <a:p>
            <a:pPr lvl="1"/>
            <a:r>
              <a:rPr lang="en-US" dirty="0"/>
              <a:t>Teaching vs Community</a:t>
            </a:r>
          </a:p>
          <a:p>
            <a:pPr lvl="1"/>
            <a:r>
              <a:rPr lang="en-US" dirty="0"/>
              <a:t>Hospitalization rate</a:t>
            </a:r>
          </a:p>
          <a:p>
            <a:pPr lvl="1"/>
            <a:r>
              <a:rPr lang="en-US" dirty="0"/>
              <a:t>State vs Private</a:t>
            </a:r>
          </a:p>
        </p:txBody>
      </p:sp>
      <p:sp>
        <p:nvSpPr>
          <p:cNvPr id="4" name="Content Placeholder 3">
            <a:extLst>
              <a:ext uri="{FF2B5EF4-FFF2-40B4-BE49-F238E27FC236}">
                <a16:creationId xmlns:a16="http://schemas.microsoft.com/office/drawing/2014/main" id="{BF46757F-A4FC-4A75-9C03-DA9918BDA743}"/>
              </a:ext>
            </a:extLst>
          </p:cNvPr>
          <p:cNvSpPr>
            <a:spLocks noGrp="1"/>
          </p:cNvSpPr>
          <p:nvPr>
            <p:ph sz="half" idx="2"/>
          </p:nvPr>
        </p:nvSpPr>
        <p:spPr>
          <a:xfrm>
            <a:off x="4683493" y="3088106"/>
            <a:ext cx="4187791" cy="2875075"/>
          </a:xfrm>
        </p:spPr>
        <p:txBody>
          <a:bodyPr>
            <a:normAutofit/>
          </a:bodyPr>
          <a:lstStyle/>
          <a:p>
            <a:pPr marL="0" indent="0" algn="ctr">
              <a:buNone/>
            </a:pPr>
            <a:r>
              <a:rPr lang="en-US" b="1" dirty="0"/>
              <a:t>Patient Population</a:t>
            </a:r>
          </a:p>
          <a:p>
            <a:pPr marL="0" indent="0">
              <a:buNone/>
            </a:pPr>
            <a:endParaRPr lang="en-US" sz="1200" b="1" dirty="0"/>
          </a:p>
          <a:p>
            <a:pPr lvl="1"/>
            <a:r>
              <a:rPr lang="en-US" dirty="0"/>
              <a:t>Patient history</a:t>
            </a:r>
          </a:p>
          <a:p>
            <a:pPr lvl="1"/>
            <a:r>
              <a:rPr lang="en-US" dirty="0"/>
              <a:t>Presenting complaint</a:t>
            </a:r>
          </a:p>
          <a:p>
            <a:pPr lvl="1"/>
            <a:r>
              <a:rPr lang="en-US" dirty="0"/>
              <a:t>Co-morbidities</a:t>
            </a:r>
          </a:p>
          <a:p>
            <a:pPr lvl="1"/>
            <a:r>
              <a:rPr lang="en-US" dirty="0"/>
              <a:t>Social needs</a:t>
            </a:r>
          </a:p>
          <a:p>
            <a:endParaRPr lang="en-US" b="1" dirty="0"/>
          </a:p>
        </p:txBody>
      </p:sp>
      <p:sp>
        <p:nvSpPr>
          <p:cNvPr id="5" name="TextBox 4">
            <a:extLst>
              <a:ext uri="{FF2B5EF4-FFF2-40B4-BE49-F238E27FC236}">
                <a16:creationId xmlns:a16="http://schemas.microsoft.com/office/drawing/2014/main" id="{F67BFE6C-5A46-4693-A608-DC6FFFA5FE03}"/>
              </a:ext>
            </a:extLst>
          </p:cNvPr>
          <p:cNvSpPr txBox="1"/>
          <p:nvPr/>
        </p:nvSpPr>
        <p:spPr>
          <a:xfrm>
            <a:off x="1252725" y="1559989"/>
            <a:ext cx="6638549" cy="1323439"/>
          </a:xfrm>
          <a:prstGeom prst="rect">
            <a:avLst/>
          </a:prstGeom>
          <a:noFill/>
        </p:spPr>
        <p:txBody>
          <a:bodyPr wrap="none" rtlCol="0">
            <a:spAutoFit/>
          </a:bodyPr>
          <a:lstStyle/>
          <a:p>
            <a:pPr algn="ctr"/>
            <a:r>
              <a:rPr lang="en-US" sz="4000" b="1" i="1" dirty="0"/>
              <a:t>Developing the right cohort</a:t>
            </a:r>
          </a:p>
          <a:p>
            <a:pPr algn="ctr"/>
            <a:r>
              <a:rPr lang="en-US" sz="4000" b="1" i="1" dirty="0"/>
              <a:t>Understanding resource needs</a:t>
            </a:r>
          </a:p>
        </p:txBody>
      </p:sp>
      <p:cxnSp>
        <p:nvCxnSpPr>
          <p:cNvPr id="7" name="Straight Connector 6">
            <a:extLst>
              <a:ext uri="{FF2B5EF4-FFF2-40B4-BE49-F238E27FC236}">
                <a16:creationId xmlns:a16="http://schemas.microsoft.com/office/drawing/2014/main" id="{C25BB50A-1767-4B27-9562-4EFEA94C92A8}"/>
              </a:ext>
            </a:extLst>
          </p:cNvPr>
          <p:cNvCxnSpPr/>
          <p:nvPr/>
        </p:nvCxnSpPr>
        <p:spPr>
          <a:xfrm>
            <a:off x="952901" y="3696102"/>
            <a:ext cx="331109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5F94830D-2EA3-42E6-98E5-BC71EE4D0600}"/>
              </a:ext>
            </a:extLst>
          </p:cNvPr>
          <p:cNvCxnSpPr>
            <a:cxnSpLocks/>
          </p:cNvCxnSpPr>
          <p:nvPr/>
        </p:nvCxnSpPr>
        <p:spPr>
          <a:xfrm>
            <a:off x="5188017" y="3684873"/>
            <a:ext cx="3166711" cy="1122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395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500"/>
                                        <p:tgtEl>
                                          <p:spTgt spid="4">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
                                            <p:txEl>
                                              <p:pRg st="2" end="2"/>
                                            </p:txEl>
                                          </p:spTgt>
                                        </p:tgtEl>
                                        <p:attrNameLst>
                                          <p:attrName>style.visibility</p:attrName>
                                        </p:attrNameLst>
                                      </p:cBhvr>
                                      <p:to>
                                        <p:strVal val="visible"/>
                                      </p:to>
                                    </p:set>
                                    <p:animEffect transition="in" filter="fade">
                                      <p:cBhvr>
                                        <p:cTn id="30" dur="500"/>
                                        <p:tgtEl>
                                          <p:spTgt spid="4">
                                            <p:txEl>
                                              <p:pRg st="2" end="2"/>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500"/>
                                        <p:tgtEl>
                                          <p:spTgt spid="4">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fade">
                                      <p:cBhvr>
                                        <p:cTn id="36" dur="500"/>
                                        <p:tgtEl>
                                          <p:spTgt spid="4">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fade">
                                      <p:cBhvr>
                                        <p:cTn id="39" dur="500"/>
                                        <p:tgtEl>
                                          <p:spTgt spid="4">
                                            <p:txEl>
                                              <p:pRg st="5" end="5"/>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ECB86817-195D-4AD9-9C63-14FBA62B43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02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476" y="0"/>
            <a:ext cx="8229600" cy="1143000"/>
          </a:xfrm>
        </p:spPr>
        <p:txBody>
          <a:bodyPr>
            <a:normAutofit/>
          </a:bodyPr>
          <a:lstStyle/>
          <a:p>
            <a:r>
              <a:rPr lang="en-US" sz="4000" dirty="0"/>
              <a:t>Our Challenge</a:t>
            </a:r>
          </a:p>
        </p:txBody>
      </p:sp>
      <p:sp>
        <p:nvSpPr>
          <p:cNvPr id="6" name="Content Placeholder 5"/>
          <p:cNvSpPr txBox="1">
            <a:spLocks/>
          </p:cNvSpPr>
          <p:nvPr/>
        </p:nvSpPr>
        <p:spPr>
          <a:xfrm>
            <a:off x="477104" y="1681758"/>
            <a:ext cx="8462356" cy="3814267"/>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200000"/>
              </a:lnSpc>
            </a:pPr>
            <a:r>
              <a:rPr lang="en-US" sz="2800" b="1" dirty="0"/>
              <a:t>A way to describe a patient population </a:t>
            </a:r>
          </a:p>
          <a:p>
            <a:pPr>
              <a:lnSpc>
                <a:spcPct val="200000"/>
              </a:lnSpc>
            </a:pPr>
            <a:r>
              <a:rPr lang="en-US" sz="2800" b="1" dirty="0"/>
              <a:t>A way to consider multiple patient based variables </a:t>
            </a:r>
          </a:p>
          <a:p>
            <a:pPr>
              <a:lnSpc>
                <a:spcPct val="200000"/>
              </a:lnSpc>
            </a:pPr>
            <a:r>
              <a:rPr lang="en-US" sz="2800" b="1" dirty="0"/>
              <a:t>A way to compare among ourselves</a:t>
            </a:r>
          </a:p>
          <a:p>
            <a:pPr>
              <a:lnSpc>
                <a:spcPct val="200000"/>
              </a:lnSpc>
            </a:pPr>
            <a:r>
              <a:rPr lang="en-US" sz="2800" b="1" dirty="0"/>
              <a:t>A way to compare ourselves to ourselves over time</a:t>
            </a:r>
          </a:p>
          <a:p>
            <a:pPr>
              <a:lnSpc>
                <a:spcPct val="200000"/>
              </a:lnSpc>
            </a:pPr>
            <a:endParaRPr lang="en-US" dirty="0"/>
          </a:p>
        </p:txBody>
      </p:sp>
    </p:spTree>
    <p:extLst>
      <p:ext uri="{BB962C8B-B14F-4D97-AF65-F5344CB8AC3E}">
        <p14:creationId xmlns:p14="http://schemas.microsoft.com/office/powerpoint/2010/main" val="259530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2D10-833E-4E5D-BFEF-A76666756EAC}"/>
              </a:ext>
            </a:extLst>
          </p:cNvPr>
          <p:cNvSpPr>
            <a:spLocks noGrp="1"/>
          </p:cNvSpPr>
          <p:nvPr>
            <p:ph type="title"/>
          </p:nvPr>
        </p:nvSpPr>
        <p:spPr/>
        <p:txBody>
          <a:bodyPr/>
          <a:lstStyle/>
          <a:p>
            <a:r>
              <a:rPr lang="en-US" dirty="0"/>
              <a:t>Acuity versus Complexity</a:t>
            </a:r>
          </a:p>
        </p:txBody>
      </p:sp>
      <p:sp>
        <p:nvSpPr>
          <p:cNvPr id="3" name="Content Placeholder 2">
            <a:extLst>
              <a:ext uri="{FF2B5EF4-FFF2-40B4-BE49-F238E27FC236}">
                <a16:creationId xmlns:a16="http://schemas.microsoft.com/office/drawing/2014/main" id="{8A3A7ABF-831C-4FC1-BE16-E0DD1573FDE2}"/>
              </a:ext>
            </a:extLst>
          </p:cNvPr>
          <p:cNvSpPr>
            <a:spLocks noGrp="1"/>
          </p:cNvSpPr>
          <p:nvPr>
            <p:ph sz="half" idx="1"/>
          </p:nvPr>
        </p:nvSpPr>
        <p:spPr>
          <a:xfrm>
            <a:off x="755583" y="1465446"/>
            <a:ext cx="4038600" cy="2432785"/>
          </a:xfrm>
        </p:spPr>
        <p:txBody>
          <a:bodyPr>
            <a:normAutofit/>
          </a:bodyPr>
          <a:lstStyle/>
          <a:p>
            <a:pPr marL="0" indent="0">
              <a:buNone/>
            </a:pPr>
            <a:r>
              <a:rPr lang="en-US" b="1" i="1" u="sng" dirty="0">
                <a:solidFill>
                  <a:srgbClr val="FF0000"/>
                </a:solidFill>
              </a:rPr>
              <a:t>Acuity</a:t>
            </a:r>
          </a:p>
          <a:p>
            <a:pPr marL="0" indent="0">
              <a:buNone/>
            </a:pPr>
            <a:r>
              <a:rPr lang="en-US" sz="2400" dirty="0"/>
              <a:t>Severity of illness</a:t>
            </a:r>
          </a:p>
          <a:p>
            <a:pPr marL="0" indent="0">
              <a:buNone/>
            </a:pPr>
            <a:r>
              <a:rPr lang="en-US" sz="2400" dirty="0"/>
              <a:t>Priority setting</a:t>
            </a:r>
          </a:p>
          <a:p>
            <a:pPr marL="0" indent="0">
              <a:buNone/>
            </a:pPr>
            <a:r>
              <a:rPr lang="en-US" sz="2400" dirty="0"/>
              <a:t>Implies </a:t>
            </a:r>
            <a:r>
              <a:rPr lang="en-US" sz="2400" b="1" i="1" dirty="0"/>
              <a:t>SPEED</a:t>
            </a:r>
            <a:r>
              <a:rPr lang="en-US" sz="2400" dirty="0"/>
              <a:t> is required</a:t>
            </a:r>
          </a:p>
          <a:p>
            <a:pPr lvl="1"/>
            <a:endParaRPr lang="en-US" dirty="0"/>
          </a:p>
          <a:p>
            <a:pPr lvl="1"/>
            <a:endParaRPr lang="en-US" dirty="0"/>
          </a:p>
        </p:txBody>
      </p:sp>
      <p:sp>
        <p:nvSpPr>
          <p:cNvPr id="8" name="Content Placeholder 7">
            <a:extLst>
              <a:ext uri="{FF2B5EF4-FFF2-40B4-BE49-F238E27FC236}">
                <a16:creationId xmlns:a16="http://schemas.microsoft.com/office/drawing/2014/main" id="{0237A960-80D9-4EC1-BB20-207EA593B3AA}"/>
              </a:ext>
            </a:extLst>
          </p:cNvPr>
          <p:cNvSpPr>
            <a:spLocks noGrp="1"/>
          </p:cNvSpPr>
          <p:nvPr>
            <p:ph sz="half" idx="2"/>
          </p:nvPr>
        </p:nvSpPr>
        <p:spPr>
          <a:xfrm>
            <a:off x="4572000" y="3898231"/>
            <a:ext cx="4038600" cy="2606040"/>
          </a:xfrm>
        </p:spPr>
        <p:txBody>
          <a:bodyPr>
            <a:normAutofit/>
          </a:bodyPr>
          <a:lstStyle/>
          <a:p>
            <a:pPr marL="0" indent="0">
              <a:buNone/>
            </a:pPr>
            <a:r>
              <a:rPr lang="en-US" b="1" i="1" u="sng" dirty="0">
                <a:solidFill>
                  <a:srgbClr val="FF0000"/>
                </a:solidFill>
              </a:rPr>
              <a:t>Complexity</a:t>
            </a:r>
          </a:p>
          <a:p>
            <a:pPr marL="0" indent="0">
              <a:buNone/>
            </a:pPr>
            <a:r>
              <a:rPr lang="en-US" sz="2400" dirty="0"/>
              <a:t>Multiple care needs</a:t>
            </a:r>
          </a:p>
          <a:p>
            <a:pPr marL="0" indent="0">
              <a:buNone/>
            </a:pPr>
            <a:r>
              <a:rPr lang="en-US" sz="2400" dirty="0"/>
              <a:t>Personal, social and clinical needs together</a:t>
            </a:r>
          </a:p>
          <a:p>
            <a:pPr marL="0" indent="0">
              <a:buNone/>
            </a:pPr>
            <a:r>
              <a:rPr lang="en-US" sz="2400" dirty="0"/>
              <a:t>Implies </a:t>
            </a:r>
            <a:r>
              <a:rPr lang="en-US" sz="2400" b="1" i="1" dirty="0"/>
              <a:t>TIME</a:t>
            </a:r>
            <a:r>
              <a:rPr lang="en-US" sz="2400" dirty="0"/>
              <a:t> is required</a:t>
            </a:r>
          </a:p>
          <a:p>
            <a:endParaRPr lang="en-US" dirty="0"/>
          </a:p>
        </p:txBody>
      </p:sp>
      <p:pic>
        <p:nvPicPr>
          <p:cNvPr id="10" name="Picture 9">
            <a:extLst>
              <a:ext uri="{FF2B5EF4-FFF2-40B4-BE49-F238E27FC236}">
                <a16:creationId xmlns:a16="http://schemas.microsoft.com/office/drawing/2014/main" id="{E4D349E4-8753-4F90-8684-2A0E1B0C3DB7}"/>
              </a:ext>
            </a:extLst>
          </p:cNvPr>
          <p:cNvPicPr>
            <a:picLocks noChangeAspect="1"/>
          </p:cNvPicPr>
          <p:nvPr/>
        </p:nvPicPr>
        <p:blipFill>
          <a:blip r:embed="rId2"/>
          <a:stretch>
            <a:fillRect/>
          </a:stretch>
        </p:blipFill>
        <p:spPr>
          <a:xfrm>
            <a:off x="4794183" y="1560043"/>
            <a:ext cx="2619375" cy="1743075"/>
          </a:xfrm>
          <a:prstGeom prst="rect">
            <a:avLst/>
          </a:prstGeom>
        </p:spPr>
      </p:pic>
      <p:pic>
        <p:nvPicPr>
          <p:cNvPr id="2050" name="Picture 2" descr="What is a complex system ?">
            <a:extLst>
              <a:ext uri="{FF2B5EF4-FFF2-40B4-BE49-F238E27FC236}">
                <a16:creationId xmlns:a16="http://schemas.microsoft.com/office/drawing/2014/main" id="{8EB828E6-78D7-4CF1-BE10-76B07726F5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730" y="3576235"/>
            <a:ext cx="3592682" cy="292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95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AACEM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al shimmery Segoe">
  <a:themeElements>
    <a:clrScheme name="Teal Template-Template">
      <a:dk1>
        <a:srgbClr val="000000"/>
      </a:dk1>
      <a:lt1>
        <a:srgbClr val="FFFFFF"/>
      </a:lt1>
      <a:dk2>
        <a:srgbClr val="056981"/>
      </a:dk2>
      <a:lt2>
        <a:srgbClr val="BEECE7"/>
      </a:lt2>
      <a:accent1>
        <a:srgbClr val="FFC000"/>
      </a:accent1>
      <a:accent2>
        <a:srgbClr val="6B8EC7"/>
      </a:accent2>
      <a:accent3>
        <a:srgbClr val="DF8045"/>
      </a:accent3>
      <a:accent4>
        <a:srgbClr val="35C595"/>
      </a:accent4>
      <a:accent5>
        <a:srgbClr val="FF9929"/>
      </a:accent5>
      <a:accent6>
        <a:srgbClr val="7D3DA1"/>
      </a:accent6>
      <a:hlink>
        <a:srgbClr val="F0ED7B"/>
      </a:hlink>
      <a:folHlink>
        <a:srgbClr val="F3EB4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5B561C2E7B80643B697D458146D3EAA" ma:contentTypeVersion="16" ma:contentTypeDescription="Create a new document." ma:contentTypeScope="" ma:versionID="344c193c3318c4dce11e319c266862f6">
  <xsd:schema xmlns:xsd="http://www.w3.org/2001/XMLSchema" xmlns:xs="http://www.w3.org/2001/XMLSchema" xmlns:p="http://schemas.microsoft.com/office/2006/metadata/properties" xmlns:ns3="3c22b496-d718-42f7-9cbd-6b1276830723" xmlns:ns4="c1aa1e25-462f-4f57-b888-3f1b696aa31e" targetNamespace="http://schemas.microsoft.com/office/2006/metadata/properties" ma:root="true" ma:fieldsID="6b2e1ee9daeee3454cb407063ec45345" ns3:_="" ns4:_="">
    <xsd:import namespace="3c22b496-d718-42f7-9cbd-6b1276830723"/>
    <xsd:import namespace="c1aa1e25-462f-4f57-b888-3f1b696aa31e"/>
    <xsd:element name="properties">
      <xsd:complexType>
        <xsd:sequence>
          <xsd:element name="documentManagement">
            <xsd:complexType>
              <xsd:all>
                <xsd:element ref="ns3:SharedWithUsers" minOccurs="0"/>
                <xsd:element ref="ns3:SharedWithDetails" minOccurs="0"/>
                <xsd:element ref="ns3:SharingHintHash" minOccurs="0"/>
                <xsd:element ref="ns3:LastSharedByUser" minOccurs="0"/>
                <xsd:element ref="ns3:LastSharedByTime" minOccurs="0"/>
                <xsd:element ref="ns4:MediaServiceMetadata" minOccurs="0"/>
                <xsd:element ref="ns4:MediaServiceFastMetadata" minOccurs="0"/>
                <xsd:element ref="ns4:MediaServiceAutoKeyPoints" minOccurs="0"/>
                <xsd:element ref="ns4:MediaServiceKeyPoints" minOccurs="0"/>
                <xsd:element ref="ns4:MediaServiceDateTaken" minOccurs="0"/>
                <xsd:element ref="ns4:MediaLengthInSeconds" minOccurs="0"/>
                <xsd:element ref="ns4:MediaServiceAutoTags" minOccurs="0"/>
                <xsd:element ref="ns4:MediaServiceOCR" minOccurs="0"/>
                <xsd:element ref="ns4:MediaServiceGenerationTime" minOccurs="0"/>
                <xsd:element ref="ns4:MediaServiceEventHashCode"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22b496-d718-42f7-9cbd-6b127683072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1aa1e25-462f-4f57-b888-3f1b696aa31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Location" ma:index="23"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3EEFF37-9216-46E1-886C-25C0482C30A5}">
  <ds:schemaRefs>
    <ds:schemaRef ds:uri="http://schemas.microsoft.com/office/2006/metadata/properties"/>
    <ds:schemaRef ds:uri="http://www.w3.org/XML/1998/namespace"/>
    <ds:schemaRef ds:uri="3c22b496-d718-42f7-9cbd-6b1276830723"/>
    <ds:schemaRef ds:uri="http://schemas.microsoft.com/office/2006/documentManagement/types"/>
    <ds:schemaRef ds:uri="http://purl.org/dc/terms/"/>
    <ds:schemaRef ds:uri="http://purl.org/dc/elements/1.1/"/>
    <ds:schemaRef ds:uri="http://purl.org/dc/dcmitype/"/>
    <ds:schemaRef ds:uri="http://schemas.microsoft.com/office/infopath/2007/PartnerControls"/>
    <ds:schemaRef ds:uri="http://schemas.openxmlformats.org/package/2006/metadata/core-properties"/>
    <ds:schemaRef ds:uri="c1aa1e25-462f-4f57-b888-3f1b696aa31e"/>
  </ds:schemaRefs>
</ds:datastoreItem>
</file>

<file path=customXml/itemProps2.xml><?xml version="1.0" encoding="utf-8"?>
<ds:datastoreItem xmlns:ds="http://schemas.openxmlformats.org/officeDocument/2006/customXml" ds:itemID="{706E768F-3F86-4605-9AFB-FDC228E50AE5}">
  <ds:schemaRefs>
    <ds:schemaRef ds:uri="http://schemas.microsoft.com/sharepoint/v3/contenttype/forms"/>
  </ds:schemaRefs>
</ds:datastoreItem>
</file>

<file path=customXml/itemProps3.xml><?xml version="1.0" encoding="utf-8"?>
<ds:datastoreItem xmlns:ds="http://schemas.openxmlformats.org/officeDocument/2006/customXml" ds:itemID="{F93B78BA-ADA1-4994-A28D-F58B644556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22b496-d718-42f7-9cbd-6b1276830723"/>
    <ds:schemaRef ds:uri="c1aa1e25-462f-4f57-b888-3f1b696aa3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AAAEM PowerPoint Template</Template>
  <TotalTime>165427</TotalTime>
  <Words>4042</Words>
  <Application>Microsoft Office PowerPoint</Application>
  <PresentationFormat>On-screen Show (4:3)</PresentationFormat>
  <Paragraphs>484</Paragraphs>
  <Slides>39</Slides>
  <Notes>25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39</vt:i4>
      </vt:variant>
    </vt:vector>
  </HeadingPairs>
  <TitlesOfParts>
    <vt:vector size="43" baseType="lpstr">
      <vt:lpstr>Arial</vt:lpstr>
      <vt:lpstr>Calibri</vt:lpstr>
      <vt:lpstr>AACEM PowerPoint Template</vt:lpstr>
      <vt:lpstr>1_Teal shimmery Segoe</vt:lpstr>
      <vt:lpstr>PowerPoint Presentation</vt:lpstr>
      <vt:lpstr>PowerPoint Presentation</vt:lpstr>
      <vt:lpstr>Benchmarking in EM</vt:lpstr>
      <vt:lpstr>Benchmarking in EM</vt:lpstr>
      <vt:lpstr>Patient Population Definition</vt:lpstr>
      <vt:lpstr>Defining your department</vt:lpstr>
      <vt:lpstr>PowerPoint Presentation</vt:lpstr>
      <vt:lpstr>Our Challenge</vt:lpstr>
      <vt:lpstr>Acuity versus Complexity</vt:lpstr>
      <vt:lpstr>Operational metrics Case mix index for ED admissions complexity index development</vt:lpstr>
      <vt:lpstr>Inpatient Case-Mix Index</vt:lpstr>
      <vt:lpstr>Complexity Metrics: As a group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Vizient Clinical Data Base  280 patient level variables  Small sample size for model  Provided throughput data points 2 years of daily patient level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 most impacting operations:</vt:lpstr>
      <vt:lpstr>Use Case: </vt:lpstr>
      <vt:lpstr>The list and cohorts</vt:lpstr>
      <vt:lpstr>Next Steps: </vt:lpstr>
      <vt:lpstr>Conclusion</vt:lpstr>
      <vt:lpstr>Implications</vt:lpstr>
      <vt:lpstr>PowerPoint Presentation</vt:lpstr>
    </vt:vector>
  </TitlesOfParts>
  <Company>Johns Hopkins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Academy of Administrators in Academic Emergency Medicine  Fiscal Year 2015 Benchmark and Salary Survey</dc:title>
  <dc:creator>Jim Scheulen</dc:creator>
  <cp:lastModifiedBy>Jim Scheulen</cp:lastModifiedBy>
  <cp:revision>1652</cp:revision>
  <cp:lastPrinted>2021-03-05T19:16:35Z</cp:lastPrinted>
  <dcterms:created xsi:type="dcterms:W3CDTF">2016-02-01T11:20:51Z</dcterms:created>
  <dcterms:modified xsi:type="dcterms:W3CDTF">2024-03-17T14:39:03Z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0x010100B5B561C2E7B80643B697D458146D3EAA</vt:lpwstr>
  </property>
</Properties>
</file>