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jeocWYq3d9WW5augfw+pO1fBoJ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4" Type="http://schemas.openxmlformats.org/officeDocument/2006/relationships/slide" Target="slides/slide3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29" name="Google Shape;2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oint">
  <p:cSld name="SAEMF 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457200" y="2305603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8" name="Google Shape;18;p3"/>
          <p:cNvPicPr preferRelativeResize="0"/>
          <p:nvPr/>
        </p:nvPicPr>
        <p:blipFill rotWithShape="1">
          <a:blip r:embed="rId2">
            <a:alphaModFix/>
          </a:blip>
          <a:srcRect l="4756" t="10542" r="7151" b="12780"/>
          <a:stretch/>
        </p:blipFill>
        <p:spPr>
          <a:xfrm>
            <a:off x="76200" y="4494700"/>
            <a:ext cx="3048001" cy="64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oint Pg 2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4" descr="SAEM Foundation.jpg"/>
          <p:cNvPicPr preferRelativeResize="0"/>
          <p:nvPr/>
        </p:nvPicPr>
        <p:blipFill rotWithShape="1">
          <a:blip r:embed="rId2">
            <a:alphaModFix/>
          </a:blip>
          <a:srcRect b="16649"/>
          <a:stretch/>
        </p:blipFill>
        <p:spPr>
          <a:xfrm>
            <a:off x="0" y="0"/>
            <a:ext cx="9144000" cy="4287014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57200" y="118331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6" name="Google Shape;26;p4"/>
          <p:cNvPicPr preferRelativeResize="0"/>
          <p:nvPr/>
        </p:nvPicPr>
        <p:blipFill rotWithShape="1">
          <a:blip r:embed="rId3">
            <a:alphaModFix/>
          </a:blip>
          <a:srcRect l="4855" t="8694" r="5231" b="13044"/>
          <a:stretch/>
        </p:blipFill>
        <p:spPr>
          <a:xfrm>
            <a:off x="9525" y="4525969"/>
            <a:ext cx="3188725" cy="63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" descr="Title 3 AEM.jpg"/>
          <p:cNvPicPr preferRelativeResize="0"/>
          <p:nvPr/>
        </p:nvPicPr>
        <p:blipFill rotWithShape="1">
          <a:blip r:embed="rId4">
            <a:alphaModFix/>
          </a:blip>
          <a:srcRect b="10671"/>
          <a:stretch/>
        </p:blipFill>
        <p:spPr>
          <a:xfrm>
            <a:off x="0" y="0"/>
            <a:ext cx="9144000" cy="459462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"/>
          <p:cNvSpPr txBox="1">
            <a:spLocks noGrp="1"/>
          </p:cNvSpPr>
          <p:nvPr>
            <p:ph type="title"/>
          </p:nvPr>
        </p:nvSpPr>
        <p:spPr>
          <a:xfrm>
            <a:off x="457200" y="118331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" name="Google Shape;12;p2" descr="AAAEM.png"/>
          <p:cNvPicPr preferRelativeResize="0"/>
          <p:nvPr/>
        </p:nvPicPr>
        <p:blipFill rotWithShape="1">
          <a:blip r:embed="rId5">
            <a:alphaModFix/>
          </a:blip>
          <a:srcRect l="-17572" t="21050" r="9100" b="20572"/>
          <a:stretch/>
        </p:blipFill>
        <p:spPr>
          <a:xfrm>
            <a:off x="5239431" y="4517550"/>
            <a:ext cx="3928091" cy="64052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"/>
          <p:cNvSpPr txBox="1">
            <a:spLocks noGrp="1"/>
          </p:cNvSpPr>
          <p:nvPr>
            <p:ph type="ctrTitle"/>
          </p:nvPr>
        </p:nvSpPr>
        <p:spPr>
          <a:xfrm>
            <a:off x="457200" y="2305603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dirty="0"/>
              <a:t>White Paper Update</a:t>
            </a:r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C58D92-FEEB-F9D0-58FD-131459C069EA}"/>
              </a:ext>
            </a:extLst>
          </p:cNvPr>
          <p:cNvSpPr txBox="1"/>
          <p:nvPr/>
        </p:nvSpPr>
        <p:spPr>
          <a:xfrm>
            <a:off x="457199" y="3521122"/>
            <a:ext cx="6158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Deb </a:t>
            </a:r>
            <a:r>
              <a:rPr lang="en-US" dirty="0" err="1"/>
              <a:t>Diercks</a:t>
            </a:r>
            <a:r>
              <a:rPr lang="en-US" dirty="0"/>
              <a:t>, MD, MSc</a:t>
            </a:r>
          </a:p>
          <a:p>
            <a:pPr algn="l"/>
            <a:r>
              <a:rPr lang="en-US" dirty="0"/>
              <a:t>Lewis Nelson, MD, MBA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5E939-AB26-41CC-7283-B6BD32EAC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Protected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60238-F964-FD29-1BE8-25B609E57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  <a:p>
            <a:pPr lvl="1"/>
            <a:r>
              <a:rPr lang="en-US" dirty="0"/>
              <a:t>Evolution to an expectation-based system</a:t>
            </a:r>
          </a:p>
          <a:p>
            <a:pPr lvl="2"/>
            <a:r>
              <a:rPr lang="en-US" dirty="0"/>
              <a:t>Core faculty</a:t>
            </a:r>
          </a:p>
          <a:p>
            <a:pPr lvl="2"/>
            <a:r>
              <a:rPr lang="en-US" dirty="0"/>
              <a:t>Clinical operations</a:t>
            </a:r>
          </a:p>
          <a:p>
            <a:pPr lvl="2"/>
            <a:r>
              <a:rPr lang="en-US" dirty="0"/>
              <a:t>Education </a:t>
            </a:r>
          </a:p>
          <a:p>
            <a:pPr lvl="2"/>
            <a:r>
              <a:rPr lang="en-US" dirty="0"/>
              <a:t>Research</a:t>
            </a:r>
          </a:p>
          <a:p>
            <a:pPr lvl="2"/>
            <a:r>
              <a:rPr lang="en-US" dirty="0"/>
              <a:t>Leadership</a:t>
            </a:r>
          </a:p>
        </p:txBody>
      </p:sp>
    </p:spTree>
    <p:extLst>
      <p:ext uri="{BB962C8B-B14F-4D97-AF65-F5344CB8AC3E}">
        <p14:creationId xmlns:p14="http://schemas.microsoft.com/office/powerpoint/2010/main" val="1811583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13ED0-D0E5-F288-109C-AB39BB77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Faculty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9A762-3897-D034-FE43-4687A9CDB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975" y="985466"/>
            <a:ext cx="8229599" cy="3394500"/>
          </a:xfrm>
        </p:spPr>
        <p:txBody>
          <a:bodyPr>
            <a:normAutofit/>
          </a:bodyPr>
          <a:lstStyle/>
          <a:p>
            <a:r>
              <a:rPr lang="en-US" dirty="0"/>
              <a:t>How many hours a month are required to meet your core faculty expectations?</a:t>
            </a:r>
          </a:p>
          <a:p>
            <a:pPr lvl="1"/>
            <a:r>
              <a:rPr lang="en-US" dirty="0"/>
              <a:t>1.  &lt;8 hours a month</a:t>
            </a:r>
          </a:p>
          <a:p>
            <a:pPr lvl="1"/>
            <a:r>
              <a:rPr lang="en-US" dirty="0"/>
              <a:t>2. 8-16 hours a month</a:t>
            </a:r>
          </a:p>
          <a:p>
            <a:pPr lvl="1"/>
            <a:r>
              <a:rPr lang="en-US" dirty="0"/>
              <a:t>3. 17-24 hours a month</a:t>
            </a:r>
          </a:p>
          <a:p>
            <a:pPr lvl="1"/>
            <a:r>
              <a:rPr lang="en-US" dirty="0"/>
              <a:t>4. &gt;24 hours a month</a:t>
            </a:r>
          </a:p>
          <a:p>
            <a:endParaRPr lang="en-US" dirty="0"/>
          </a:p>
        </p:txBody>
      </p:sp>
      <p:pic>
        <p:nvPicPr>
          <p:cNvPr id="7" name="Picture 6" descr="Qr code&#10;&#10;Description automatically generated">
            <a:extLst>
              <a:ext uri="{FF2B5EF4-FFF2-40B4-BE49-F238E27FC236}">
                <a16:creationId xmlns:a16="http://schemas.microsoft.com/office/drawing/2014/main" id="{3EA008EA-115E-D780-5F4C-0E02D166D3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3554" y="2391063"/>
            <a:ext cx="4246118" cy="199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132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13ED0-D0E5-F288-109C-AB39BB77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Clinical Operations Leadership-Chief of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9A762-3897-D034-FE43-4687A9CDB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099" y="1057026"/>
            <a:ext cx="8229600" cy="3394500"/>
          </a:xfrm>
        </p:spPr>
        <p:txBody>
          <a:bodyPr>
            <a:normAutofit/>
          </a:bodyPr>
          <a:lstStyle/>
          <a:p>
            <a:r>
              <a:rPr lang="en-US" sz="2800" dirty="0"/>
              <a:t>How many hours a month are required to meet your chief of clinical service expectations?</a:t>
            </a:r>
          </a:p>
          <a:p>
            <a:pPr lvl="1"/>
            <a:r>
              <a:rPr lang="en-US" sz="2400" dirty="0"/>
              <a:t>1. 8-16 hours a month</a:t>
            </a:r>
          </a:p>
          <a:p>
            <a:pPr lvl="1"/>
            <a:r>
              <a:rPr lang="en-US" sz="2400" dirty="0"/>
              <a:t>2. 17-32 hours a month</a:t>
            </a:r>
          </a:p>
          <a:p>
            <a:pPr lvl="1"/>
            <a:r>
              <a:rPr lang="en-US" sz="2400" dirty="0"/>
              <a:t>3. 33- 56 hours a month</a:t>
            </a:r>
          </a:p>
          <a:p>
            <a:pPr lvl="1"/>
            <a:r>
              <a:rPr lang="en-US" sz="2400" dirty="0"/>
              <a:t>4. &gt;56</a:t>
            </a:r>
          </a:p>
          <a:p>
            <a:endParaRPr lang="en-US" sz="2800" dirty="0"/>
          </a:p>
        </p:txBody>
      </p:sp>
      <p:pic>
        <p:nvPicPr>
          <p:cNvPr id="5" name="Picture 4" descr="Qr code&#10;&#10;Description automatically generated">
            <a:extLst>
              <a:ext uri="{FF2B5EF4-FFF2-40B4-BE49-F238E27FC236}">
                <a16:creationId xmlns:a16="http://schemas.microsoft.com/office/drawing/2014/main" id="{F37073AF-FD33-1042-8CB8-A2E7330A2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6923" y="2380918"/>
            <a:ext cx="4246118" cy="199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412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13ED0-D0E5-F288-109C-AB39BB77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Vice Chair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9A762-3897-D034-FE43-4687A9CDB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" y="975731"/>
            <a:ext cx="8229600" cy="3394500"/>
          </a:xfrm>
        </p:spPr>
        <p:txBody>
          <a:bodyPr>
            <a:normAutofit/>
          </a:bodyPr>
          <a:lstStyle/>
          <a:p>
            <a:r>
              <a:rPr lang="en-US" sz="2800" dirty="0"/>
              <a:t>How many hours a month are required to meet your Vice Chair expectations?</a:t>
            </a:r>
          </a:p>
          <a:p>
            <a:pPr lvl="1"/>
            <a:r>
              <a:rPr lang="en-US" sz="2400" dirty="0"/>
              <a:t>1. 8-16 hours a month</a:t>
            </a:r>
          </a:p>
          <a:p>
            <a:pPr lvl="1"/>
            <a:r>
              <a:rPr lang="en-US" sz="2400" dirty="0"/>
              <a:t>2. 17-32 hours a month</a:t>
            </a:r>
          </a:p>
          <a:p>
            <a:pPr lvl="1"/>
            <a:r>
              <a:rPr lang="en-US" sz="2400" dirty="0"/>
              <a:t>3. 33- 56 hours a month</a:t>
            </a:r>
          </a:p>
          <a:p>
            <a:pPr lvl="1"/>
            <a:r>
              <a:rPr lang="en-US" sz="2400" dirty="0"/>
              <a:t>4. &gt;56 hours a month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6" name="Picture 5" descr="Qr code&#10;&#10;Description automatically generated">
            <a:extLst>
              <a:ext uri="{FF2B5EF4-FFF2-40B4-BE49-F238E27FC236}">
                <a16:creationId xmlns:a16="http://schemas.microsoft.com/office/drawing/2014/main" id="{808A9D9E-216B-E53A-13E5-800DAFFCFE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6923" y="2371593"/>
            <a:ext cx="4246118" cy="199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078744"/>
      </p:ext>
    </p:extLst>
  </p:cSld>
  <p:clrMapOvr>
    <a:masterClrMapping/>
  </p:clrMapOvr>
</p:sld>
</file>

<file path=ppt/theme/theme1.xml><?xml version="1.0" encoding="utf-8"?>
<a:theme xmlns:a="http://schemas.openxmlformats.org/drawingml/2006/main" name="AACEM PowerPoint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158</Words>
  <Application>Microsoft Macintosh PowerPoint</Application>
  <PresentationFormat>On-screen Show (16:9)</PresentationFormat>
  <Paragraphs>29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AACEM PowerPoint Template</vt:lpstr>
      <vt:lpstr>White Paper Update</vt:lpstr>
      <vt:lpstr>Protected Time</vt:lpstr>
      <vt:lpstr>Core Faculty</vt:lpstr>
      <vt:lpstr>Clinical Operations Leadership-Chief of Service</vt:lpstr>
      <vt:lpstr>Vice Chair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Hot Topics </dc:title>
  <dc:creator>Megan Schagrin</dc:creator>
  <cp:lastModifiedBy>Melissa McMillian</cp:lastModifiedBy>
  <cp:revision>5</cp:revision>
  <dcterms:created xsi:type="dcterms:W3CDTF">2016-01-28T22:56:32Z</dcterms:created>
  <dcterms:modified xsi:type="dcterms:W3CDTF">2023-03-22T15:54:26Z</dcterms:modified>
</cp:coreProperties>
</file>