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82" r:id="rId4"/>
    <p:sldId id="281" r:id="rId5"/>
    <p:sldId id="292" r:id="rId6"/>
    <p:sldId id="283" r:id="rId7"/>
    <p:sldId id="285" r:id="rId8"/>
    <p:sldId id="287" r:id="rId9"/>
    <p:sldId id="291" r:id="rId10"/>
    <p:sldId id="276" r:id="rId11"/>
    <p:sldId id="277" r:id="rId12"/>
    <p:sldId id="278" r:id="rId13"/>
    <p:sldId id="279" r:id="rId14"/>
    <p:sldId id="286" r:id="rId15"/>
    <p:sldId id="293" r:id="rId16"/>
    <p:sldId id="295" r:id="rId17"/>
    <p:sldId id="294" r:id="rId18"/>
    <p:sldId id="296" r:id="rId19"/>
    <p:sldId id="297" r:id="rId20"/>
    <p:sldId id="298" r:id="rId21"/>
    <p:sldId id="300" r:id="rId22"/>
    <p:sldId id="288" r:id="rId23"/>
    <p:sldId id="289" r:id="rId24"/>
    <p:sldId id="299" r:id="rId25"/>
    <p:sldId id="301" r:id="rId26"/>
    <p:sldId id="258" r:id="rId27"/>
    <p:sldId id="302" r:id="rId28"/>
    <p:sldId id="303" r:id="rId29"/>
    <p:sldId id="306" r:id="rId30"/>
    <p:sldId id="307" r:id="rId31"/>
    <p:sldId id="308" r:id="rId32"/>
    <p:sldId id="309" r:id="rId33"/>
    <p:sldId id="310" r:id="rId34"/>
    <p:sldId id="311" r:id="rId35"/>
    <p:sldId id="312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4" Type="http://schemas.openxmlformats.org/officeDocument/2006/relationships/image" Target="../media/image32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4" Type="http://schemas.openxmlformats.org/officeDocument/2006/relationships/image" Target="../media/image3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F19EAB-B59D-44D3-8A90-F04AC6AA0A10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4780495-B66D-490D-BD11-82B0D5B9D2D7}">
      <dgm:prSet/>
      <dgm:spPr/>
      <dgm:t>
        <a:bodyPr/>
        <a:lstStyle/>
        <a:p>
          <a:r>
            <a:rPr lang="en-US"/>
            <a:t>What is the point?</a:t>
          </a:r>
        </a:p>
      </dgm:t>
    </dgm:pt>
    <dgm:pt modelId="{C754889F-3B6C-49AB-BD52-2EA68C8735A7}" type="parTrans" cxnId="{991BF2A7-8AF7-4AFB-9DC0-32918A9AB3EE}">
      <dgm:prSet/>
      <dgm:spPr/>
      <dgm:t>
        <a:bodyPr/>
        <a:lstStyle/>
        <a:p>
          <a:endParaRPr lang="en-US"/>
        </a:p>
      </dgm:t>
    </dgm:pt>
    <dgm:pt modelId="{721212D6-4F3C-4394-87A2-F5965E519579}" type="sibTrans" cxnId="{991BF2A7-8AF7-4AFB-9DC0-32918A9AB3EE}">
      <dgm:prSet/>
      <dgm:spPr/>
      <dgm:t>
        <a:bodyPr/>
        <a:lstStyle/>
        <a:p>
          <a:endParaRPr lang="en-US"/>
        </a:p>
      </dgm:t>
    </dgm:pt>
    <dgm:pt modelId="{EAA95D6B-3A06-4565-911F-E4D04337F634}">
      <dgm:prSet/>
      <dgm:spPr/>
      <dgm:t>
        <a:bodyPr/>
        <a:lstStyle/>
        <a:p>
          <a:r>
            <a:rPr lang="en-US" dirty="0"/>
            <a:t>What is faculty career development? </a:t>
          </a:r>
        </a:p>
      </dgm:t>
    </dgm:pt>
    <dgm:pt modelId="{826FC400-DB1B-475F-9248-8BEB313FAEFA}" type="parTrans" cxnId="{EAD076E8-3B80-4DFA-9CFA-BDF255E47E61}">
      <dgm:prSet/>
      <dgm:spPr/>
      <dgm:t>
        <a:bodyPr/>
        <a:lstStyle/>
        <a:p>
          <a:endParaRPr lang="en-US"/>
        </a:p>
      </dgm:t>
    </dgm:pt>
    <dgm:pt modelId="{AE59013B-56CE-4185-A7BF-32BBCD361CB2}" type="sibTrans" cxnId="{EAD076E8-3B80-4DFA-9CFA-BDF255E47E61}">
      <dgm:prSet/>
      <dgm:spPr/>
      <dgm:t>
        <a:bodyPr/>
        <a:lstStyle/>
        <a:p>
          <a:endParaRPr lang="en-US"/>
        </a:p>
      </dgm:t>
    </dgm:pt>
    <dgm:pt modelId="{084977A2-F8BF-42E5-AA5A-71FACFC0705F}">
      <dgm:prSet/>
      <dgm:spPr/>
      <dgm:t>
        <a:bodyPr/>
        <a:lstStyle/>
        <a:p>
          <a:r>
            <a:rPr lang="en-US" dirty="0"/>
            <a:t>What are the requirements? </a:t>
          </a:r>
        </a:p>
      </dgm:t>
    </dgm:pt>
    <dgm:pt modelId="{2B6932C7-D301-4D51-8F18-1525DBB761C9}" type="parTrans" cxnId="{3846F7E6-3EC4-43B3-BEC0-15245423A2FE}">
      <dgm:prSet/>
      <dgm:spPr/>
      <dgm:t>
        <a:bodyPr/>
        <a:lstStyle/>
        <a:p>
          <a:endParaRPr lang="en-US"/>
        </a:p>
      </dgm:t>
    </dgm:pt>
    <dgm:pt modelId="{008A7D6B-DDCA-47A6-B9CE-0D37480B56C3}" type="sibTrans" cxnId="{3846F7E6-3EC4-43B3-BEC0-15245423A2FE}">
      <dgm:prSet/>
      <dgm:spPr/>
      <dgm:t>
        <a:bodyPr/>
        <a:lstStyle/>
        <a:p>
          <a:endParaRPr lang="en-US"/>
        </a:p>
      </dgm:t>
    </dgm:pt>
    <dgm:pt modelId="{F8902093-7A68-4C23-8465-2549F8579508}">
      <dgm:prSet/>
      <dgm:spPr/>
      <dgm:t>
        <a:bodyPr/>
        <a:lstStyle/>
        <a:p>
          <a:r>
            <a:rPr lang="en-US"/>
            <a:t>How does this translate to specific missions? </a:t>
          </a:r>
        </a:p>
      </dgm:t>
    </dgm:pt>
    <dgm:pt modelId="{6E3C67E6-50A2-415F-9E7A-C22C03C1B2F6}" type="parTrans" cxnId="{E68F4C1F-C84A-4C31-A209-8C6E0F6355E8}">
      <dgm:prSet/>
      <dgm:spPr/>
      <dgm:t>
        <a:bodyPr/>
        <a:lstStyle/>
        <a:p>
          <a:endParaRPr lang="en-US"/>
        </a:p>
      </dgm:t>
    </dgm:pt>
    <dgm:pt modelId="{40D20AC2-D6AC-44A3-AE13-64539FA501BF}" type="sibTrans" cxnId="{E68F4C1F-C84A-4C31-A209-8C6E0F6355E8}">
      <dgm:prSet/>
      <dgm:spPr/>
      <dgm:t>
        <a:bodyPr/>
        <a:lstStyle/>
        <a:p>
          <a:endParaRPr lang="en-US"/>
        </a:p>
      </dgm:t>
    </dgm:pt>
    <dgm:pt modelId="{854CDD55-62BC-4A82-A4B3-5A87FC605C22}" type="pres">
      <dgm:prSet presAssocID="{2FF19EAB-B59D-44D3-8A90-F04AC6AA0A10}" presName="vert0" presStyleCnt="0">
        <dgm:presLayoutVars>
          <dgm:dir/>
          <dgm:animOne val="branch"/>
          <dgm:animLvl val="lvl"/>
        </dgm:presLayoutVars>
      </dgm:prSet>
      <dgm:spPr/>
    </dgm:pt>
    <dgm:pt modelId="{1E2A2611-FAEA-4B7F-9518-9CB1F7A9C074}" type="pres">
      <dgm:prSet presAssocID="{14780495-B66D-490D-BD11-82B0D5B9D2D7}" presName="thickLine" presStyleLbl="alignNode1" presStyleIdx="0" presStyleCnt="4"/>
      <dgm:spPr/>
    </dgm:pt>
    <dgm:pt modelId="{2A18125F-C23A-4913-A63B-B6AC878F4384}" type="pres">
      <dgm:prSet presAssocID="{14780495-B66D-490D-BD11-82B0D5B9D2D7}" presName="horz1" presStyleCnt="0"/>
      <dgm:spPr/>
    </dgm:pt>
    <dgm:pt modelId="{66615186-A1BC-4B94-91A4-2B929DA6C83D}" type="pres">
      <dgm:prSet presAssocID="{14780495-B66D-490D-BD11-82B0D5B9D2D7}" presName="tx1" presStyleLbl="revTx" presStyleIdx="0" presStyleCnt="4"/>
      <dgm:spPr/>
    </dgm:pt>
    <dgm:pt modelId="{3F276095-A65B-4C19-9601-993C60843462}" type="pres">
      <dgm:prSet presAssocID="{14780495-B66D-490D-BD11-82B0D5B9D2D7}" presName="vert1" presStyleCnt="0"/>
      <dgm:spPr/>
    </dgm:pt>
    <dgm:pt modelId="{ED62DDAB-E991-4EC2-92C5-2CABE77032A7}" type="pres">
      <dgm:prSet presAssocID="{EAA95D6B-3A06-4565-911F-E4D04337F634}" presName="thickLine" presStyleLbl="alignNode1" presStyleIdx="1" presStyleCnt="4"/>
      <dgm:spPr/>
    </dgm:pt>
    <dgm:pt modelId="{E0E2C3BF-4E19-4DB9-BF85-84620EC2CE70}" type="pres">
      <dgm:prSet presAssocID="{EAA95D6B-3A06-4565-911F-E4D04337F634}" presName="horz1" presStyleCnt="0"/>
      <dgm:spPr/>
    </dgm:pt>
    <dgm:pt modelId="{E85EF4D1-00A7-4079-8AB2-8D7E193CFB42}" type="pres">
      <dgm:prSet presAssocID="{EAA95D6B-3A06-4565-911F-E4D04337F634}" presName="tx1" presStyleLbl="revTx" presStyleIdx="1" presStyleCnt="4"/>
      <dgm:spPr/>
    </dgm:pt>
    <dgm:pt modelId="{D0EC1BC6-332D-4C46-AE17-36261247961B}" type="pres">
      <dgm:prSet presAssocID="{EAA95D6B-3A06-4565-911F-E4D04337F634}" presName="vert1" presStyleCnt="0"/>
      <dgm:spPr/>
    </dgm:pt>
    <dgm:pt modelId="{8C30C3CA-E184-42BF-A597-7B2C804856CD}" type="pres">
      <dgm:prSet presAssocID="{084977A2-F8BF-42E5-AA5A-71FACFC0705F}" presName="thickLine" presStyleLbl="alignNode1" presStyleIdx="2" presStyleCnt="4"/>
      <dgm:spPr/>
    </dgm:pt>
    <dgm:pt modelId="{05B3E803-FE84-4CAA-ADBC-96C48354EFDA}" type="pres">
      <dgm:prSet presAssocID="{084977A2-F8BF-42E5-AA5A-71FACFC0705F}" presName="horz1" presStyleCnt="0"/>
      <dgm:spPr/>
    </dgm:pt>
    <dgm:pt modelId="{E668A659-F670-449A-ADD2-7B9E156E12BE}" type="pres">
      <dgm:prSet presAssocID="{084977A2-F8BF-42E5-AA5A-71FACFC0705F}" presName="tx1" presStyleLbl="revTx" presStyleIdx="2" presStyleCnt="4"/>
      <dgm:spPr/>
    </dgm:pt>
    <dgm:pt modelId="{FC26BEFB-3F6C-48F1-B036-1E7A63E7A7D0}" type="pres">
      <dgm:prSet presAssocID="{084977A2-F8BF-42E5-AA5A-71FACFC0705F}" presName="vert1" presStyleCnt="0"/>
      <dgm:spPr/>
    </dgm:pt>
    <dgm:pt modelId="{224808F1-53D1-4C4D-B057-F0B5377B8A30}" type="pres">
      <dgm:prSet presAssocID="{F8902093-7A68-4C23-8465-2549F8579508}" presName="thickLine" presStyleLbl="alignNode1" presStyleIdx="3" presStyleCnt="4"/>
      <dgm:spPr/>
    </dgm:pt>
    <dgm:pt modelId="{17BAD61C-5CB7-41AD-A799-2EF9F201F284}" type="pres">
      <dgm:prSet presAssocID="{F8902093-7A68-4C23-8465-2549F8579508}" presName="horz1" presStyleCnt="0"/>
      <dgm:spPr/>
    </dgm:pt>
    <dgm:pt modelId="{9FE36614-108E-4338-9A88-CE8060E47930}" type="pres">
      <dgm:prSet presAssocID="{F8902093-7A68-4C23-8465-2549F8579508}" presName="tx1" presStyleLbl="revTx" presStyleIdx="3" presStyleCnt="4"/>
      <dgm:spPr/>
    </dgm:pt>
    <dgm:pt modelId="{B1517BAF-457A-4EB0-8F3E-599FDA0F42D4}" type="pres">
      <dgm:prSet presAssocID="{F8902093-7A68-4C23-8465-2549F8579508}" presName="vert1" presStyleCnt="0"/>
      <dgm:spPr/>
    </dgm:pt>
  </dgm:ptLst>
  <dgm:cxnLst>
    <dgm:cxn modelId="{E68F4C1F-C84A-4C31-A209-8C6E0F6355E8}" srcId="{2FF19EAB-B59D-44D3-8A90-F04AC6AA0A10}" destId="{F8902093-7A68-4C23-8465-2549F8579508}" srcOrd="3" destOrd="0" parTransId="{6E3C67E6-50A2-415F-9E7A-C22C03C1B2F6}" sibTransId="{40D20AC2-D6AC-44A3-AE13-64539FA501BF}"/>
    <dgm:cxn modelId="{97ECE521-85C3-4D4D-8F54-6C3DE31295DA}" type="presOf" srcId="{14780495-B66D-490D-BD11-82B0D5B9D2D7}" destId="{66615186-A1BC-4B94-91A4-2B929DA6C83D}" srcOrd="0" destOrd="0" presId="urn:microsoft.com/office/officeart/2008/layout/LinedList"/>
    <dgm:cxn modelId="{958D426F-EAE1-4F9C-92F9-5286BCAE36D3}" type="presOf" srcId="{EAA95D6B-3A06-4565-911F-E4D04337F634}" destId="{E85EF4D1-00A7-4079-8AB2-8D7E193CFB42}" srcOrd="0" destOrd="0" presId="urn:microsoft.com/office/officeart/2008/layout/LinedList"/>
    <dgm:cxn modelId="{BD6D167F-A828-4067-A60D-888135581B6B}" type="presOf" srcId="{084977A2-F8BF-42E5-AA5A-71FACFC0705F}" destId="{E668A659-F670-449A-ADD2-7B9E156E12BE}" srcOrd="0" destOrd="0" presId="urn:microsoft.com/office/officeart/2008/layout/LinedList"/>
    <dgm:cxn modelId="{991BF2A7-8AF7-4AFB-9DC0-32918A9AB3EE}" srcId="{2FF19EAB-B59D-44D3-8A90-F04AC6AA0A10}" destId="{14780495-B66D-490D-BD11-82B0D5B9D2D7}" srcOrd="0" destOrd="0" parTransId="{C754889F-3B6C-49AB-BD52-2EA68C8735A7}" sibTransId="{721212D6-4F3C-4394-87A2-F5965E519579}"/>
    <dgm:cxn modelId="{7E54D8D6-90AB-44AA-9B58-65EFD271D6AF}" type="presOf" srcId="{F8902093-7A68-4C23-8465-2549F8579508}" destId="{9FE36614-108E-4338-9A88-CE8060E47930}" srcOrd="0" destOrd="0" presId="urn:microsoft.com/office/officeart/2008/layout/LinedList"/>
    <dgm:cxn modelId="{B02F79E3-8DA8-4609-978C-DCB3E8710D1C}" type="presOf" srcId="{2FF19EAB-B59D-44D3-8A90-F04AC6AA0A10}" destId="{854CDD55-62BC-4A82-A4B3-5A87FC605C22}" srcOrd="0" destOrd="0" presId="urn:microsoft.com/office/officeart/2008/layout/LinedList"/>
    <dgm:cxn modelId="{3846F7E6-3EC4-43B3-BEC0-15245423A2FE}" srcId="{2FF19EAB-B59D-44D3-8A90-F04AC6AA0A10}" destId="{084977A2-F8BF-42E5-AA5A-71FACFC0705F}" srcOrd="2" destOrd="0" parTransId="{2B6932C7-D301-4D51-8F18-1525DBB761C9}" sibTransId="{008A7D6B-DDCA-47A6-B9CE-0D37480B56C3}"/>
    <dgm:cxn modelId="{EAD076E8-3B80-4DFA-9CFA-BDF255E47E61}" srcId="{2FF19EAB-B59D-44D3-8A90-F04AC6AA0A10}" destId="{EAA95D6B-3A06-4565-911F-E4D04337F634}" srcOrd="1" destOrd="0" parTransId="{826FC400-DB1B-475F-9248-8BEB313FAEFA}" sibTransId="{AE59013B-56CE-4185-A7BF-32BBCD361CB2}"/>
    <dgm:cxn modelId="{67EFA020-BA4F-4300-A981-E21965E807FE}" type="presParOf" srcId="{854CDD55-62BC-4A82-A4B3-5A87FC605C22}" destId="{1E2A2611-FAEA-4B7F-9518-9CB1F7A9C074}" srcOrd="0" destOrd="0" presId="urn:microsoft.com/office/officeart/2008/layout/LinedList"/>
    <dgm:cxn modelId="{D69DBE10-EEFE-4F0D-8E79-22EF32B3305D}" type="presParOf" srcId="{854CDD55-62BC-4A82-A4B3-5A87FC605C22}" destId="{2A18125F-C23A-4913-A63B-B6AC878F4384}" srcOrd="1" destOrd="0" presId="urn:microsoft.com/office/officeart/2008/layout/LinedList"/>
    <dgm:cxn modelId="{9FC644B8-27F7-4E73-8679-B9E103A4B806}" type="presParOf" srcId="{2A18125F-C23A-4913-A63B-B6AC878F4384}" destId="{66615186-A1BC-4B94-91A4-2B929DA6C83D}" srcOrd="0" destOrd="0" presId="urn:microsoft.com/office/officeart/2008/layout/LinedList"/>
    <dgm:cxn modelId="{79B345F0-0573-4B3B-8309-DF1E594DACA5}" type="presParOf" srcId="{2A18125F-C23A-4913-A63B-B6AC878F4384}" destId="{3F276095-A65B-4C19-9601-993C60843462}" srcOrd="1" destOrd="0" presId="urn:microsoft.com/office/officeart/2008/layout/LinedList"/>
    <dgm:cxn modelId="{53FE6A9D-0B7D-4D41-AABD-8133A66011D4}" type="presParOf" srcId="{854CDD55-62BC-4A82-A4B3-5A87FC605C22}" destId="{ED62DDAB-E991-4EC2-92C5-2CABE77032A7}" srcOrd="2" destOrd="0" presId="urn:microsoft.com/office/officeart/2008/layout/LinedList"/>
    <dgm:cxn modelId="{04C757AD-CCF4-448A-B92C-DB23E068D150}" type="presParOf" srcId="{854CDD55-62BC-4A82-A4B3-5A87FC605C22}" destId="{E0E2C3BF-4E19-4DB9-BF85-84620EC2CE70}" srcOrd="3" destOrd="0" presId="urn:microsoft.com/office/officeart/2008/layout/LinedList"/>
    <dgm:cxn modelId="{91F48365-D4F7-40CC-B02E-51AA9ABDC357}" type="presParOf" srcId="{E0E2C3BF-4E19-4DB9-BF85-84620EC2CE70}" destId="{E85EF4D1-00A7-4079-8AB2-8D7E193CFB42}" srcOrd="0" destOrd="0" presId="urn:microsoft.com/office/officeart/2008/layout/LinedList"/>
    <dgm:cxn modelId="{756D76DB-46FF-4570-BA01-1A6F0AE9B562}" type="presParOf" srcId="{E0E2C3BF-4E19-4DB9-BF85-84620EC2CE70}" destId="{D0EC1BC6-332D-4C46-AE17-36261247961B}" srcOrd="1" destOrd="0" presId="urn:microsoft.com/office/officeart/2008/layout/LinedList"/>
    <dgm:cxn modelId="{28B7C1DF-0953-4B06-8B21-7D4A9138939D}" type="presParOf" srcId="{854CDD55-62BC-4A82-A4B3-5A87FC605C22}" destId="{8C30C3CA-E184-42BF-A597-7B2C804856CD}" srcOrd="4" destOrd="0" presId="urn:microsoft.com/office/officeart/2008/layout/LinedList"/>
    <dgm:cxn modelId="{585E99D6-D90E-4806-9C35-B53B44BA81F5}" type="presParOf" srcId="{854CDD55-62BC-4A82-A4B3-5A87FC605C22}" destId="{05B3E803-FE84-4CAA-ADBC-96C48354EFDA}" srcOrd="5" destOrd="0" presId="urn:microsoft.com/office/officeart/2008/layout/LinedList"/>
    <dgm:cxn modelId="{858BC765-E8F1-4BA2-8ACB-AE9E2BA2EE89}" type="presParOf" srcId="{05B3E803-FE84-4CAA-ADBC-96C48354EFDA}" destId="{E668A659-F670-449A-ADD2-7B9E156E12BE}" srcOrd="0" destOrd="0" presId="urn:microsoft.com/office/officeart/2008/layout/LinedList"/>
    <dgm:cxn modelId="{E40E52B4-704A-45FD-9087-CFF676E90CC2}" type="presParOf" srcId="{05B3E803-FE84-4CAA-ADBC-96C48354EFDA}" destId="{FC26BEFB-3F6C-48F1-B036-1E7A63E7A7D0}" srcOrd="1" destOrd="0" presId="urn:microsoft.com/office/officeart/2008/layout/LinedList"/>
    <dgm:cxn modelId="{A741E7C0-0138-48A5-A3D1-8F2858A1CD36}" type="presParOf" srcId="{854CDD55-62BC-4A82-A4B3-5A87FC605C22}" destId="{224808F1-53D1-4C4D-B057-F0B5377B8A30}" srcOrd="6" destOrd="0" presId="urn:microsoft.com/office/officeart/2008/layout/LinedList"/>
    <dgm:cxn modelId="{F0F61CC8-62BF-4851-BD88-465CD63C8603}" type="presParOf" srcId="{854CDD55-62BC-4A82-A4B3-5A87FC605C22}" destId="{17BAD61C-5CB7-41AD-A799-2EF9F201F284}" srcOrd="7" destOrd="0" presId="urn:microsoft.com/office/officeart/2008/layout/LinedList"/>
    <dgm:cxn modelId="{AAFF7F74-06E6-40EE-8B0F-B661915FFE15}" type="presParOf" srcId="{17BAD61C-5CB7-41AD-A799-2EF9F201F284}" destId="{9FE36614-108E-4338-9A88-CE8060E47930}" srcOrd="0" destOrd="0" presId="urn:microsoft.com/office/officeart/2008/layout/LinedList"/>
    <dgm:cxn modelId="{1A31C2D3-F0A5-49FE-8851-87288B5B0207}" type="presParOf" srcId="{17BAD61C-5CB7-41AD-A799-2EF9F201F284}" destId="{B1517BAF-457A-4EB0-8F3E-599FDA0F42D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AA063F-97B9-4475-9AF5-6F3107D27E8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E428D39-2497-497F-9900-FABA3D141267}">
      <dgm:prSet/>
      <dgm:spPr/>
      <dgm:t>
        <a:bodyPr/>
        <a:lstStyle/>
        <a:p>
          <a:r>
            <a:rPr lang="en-US"/>
            <a:t>Within 10 years</a:t>
          </a:r>
        </a:p>
      </dgm:t>
    </dgm:pt>
    <dgm:pt modelId="{8DF51AAC-687F-4944-A139-3C04401B986E}" type="parTrans" cxnId="{B5F9BF5C-D709-4737-964C-D6C2B6BFD58E}">
      <dgm:prSet/>
      <dgm:spPr/>
      <dgm:t>
        <a:bodyPr/>
        <a:lstStyle/>
        <a:p>
          <a:endParaRPr lang="en-US"/>
        </a:p>
      </dgm:t>
    </dgm:pt>
    <dgm:pt modelId="{CA8F5DF4-5B95-4411-A4FF-BBB0A54A02A9}" type="sibTrans" cxnId="{B5F9BF5C-D709-4737-964C-D6C2B6BFD58E}">
      <dgm:prSet/>
      <dgm:spPr/>
      <dgm:t>
        <a:bodyPr/>
        <a:lstStyle/>
        <a:p>
          <a:endParaRPr lang="en-US"/>
        </a:p>
      </dgm:t>
    </dgm:pt>
    <dgm:pt modelId="{C0A61CBC-431E-428C-B208-106B22872CA0}">
      <dgm:prSet/>
      <dgm:spPr/>
      <dgm:t>
        <a:bodyPr/>
        <a:lstStyle/>
        <a:p>
          <a:r>
            <a:rPr lang="en-US"/>
            <a:t>36% leave permanently</a:t>
          </a:r>
        </a:p>
      </dgm:t>
    </dgm:pt>
    <dgm:pt modelId="{F8677146-0604-4D11-A021-E31DE7688A57}" type="parTrans" cxnId="{CA3016A6-4BE6-4F5E-A292-3466C1314746}">
      <dgm:prSet/>
      <dgm:spPr/>
      <dgm:t>
        <a:bodyPr/>
        <a:lstStyle/>
        <a:p>
          <a:endParaRPr lang="en-US"/>
        </a:p>
      </dgm:t>
    </dgm:pt>
    <dgm:pt modelId="{14638479-9B12-447F-AEDD-5488B898D9AB}" type="sibTrans" cxnId="{CA3016A6-4BE6-4F5E-A292-3466C1314746}">
      <dgm:prSet/>
      <dgm:spPr/>
      <dgm:t>
        <a:bodyPr/>
        <a:lstStyle/>
        <a:p>
          <a:endParaRPr lang="en-US"/>
        </a:p>
      </dgm:t>
    </dgm:pt>
    <dgm:pt modelId="{0ADE7661-F182-4F57-A104-28F9A2442D36}">
      <dgm:prSet/>
      <dgm:spPr/>
      <dgm:t>
        <a:bodyPr/>
        <a:lstStyle/>
        <a:p>
          <a:r>
            <a:rPr lang="en-US"/>
            <a:t>Within 18 months of appointment</a:t>
          </a:r>
        </a:p>
      </dgm:t>
    </dgm:pt>
    <dgm:pt modelId="{2252F300-1A3C-4C55-B8D4-D3057BADD7C1}" type="parTrans" cxnId="{7AD8FC36-B01F-4E37-A4B9-A45D594999E9}">
      <dgm:prSet/>
      <dgm:spPr/>
      <dgm:t>
        <a:bodyPr/>
        <a:lstStyle/>
        <a:p>
          <a:endParaRPr lang="en-US"/>
        </a:p>
      </dgm:t>
    </dgm:pt>
    <dgm:pt modelId="{5B237991-41C5-45FE-BED2-2C2155A5B6D9}" type="sibTrans" cxnId="{7AD8FC36-B01F-4E37-A4B9-A45D594999E9}">
      <dgm:prSet/>
      <dgm:spPr/>
      <dgm:t>
        <a:bodyPr/>
        <a:lstStyle/>
        <a:p>
          <a:endParaRPr lang="en-US"/>
        </a:p>
      </dgm:t>
    </dgm:pt>
    <dgm:pt modelId="{809D10AC-4805-4FC4-AA9E-9A6044C93A9D}">
      <dgm:prSet/>
      <dgm:spPr/>
      <dgm:t>
        <a:bodyPr/>
        <a:lstStyle/>
        <a:p>
          <a:r>
            <a:rPr lang="en-US"/>
            <a:t>15.8% (accounts for half of those who will leave within 10 years)</a:t>
          </a:r>
        </a:p>
      </dgm:t>
    </dgm:pt>
    <dgm:pt modelId="{2DF0228C-9DE0-49F5-B277-E1065D8A72A4}" type="parTrans" cxnId="{9353A07F-9A04-4048-B200-036B2C52DD5C}">
      <dgm:prSet/>
      <dgm:spPr/>
      <dgm:t>
        <a:bodyPr/>
        <a:lstStyle/>
        <a:p>
          <a:endParaRPr lang="en-US"/>
        </a:p>
      </dgm:t>
    </dgm:pt>
    <dgm:pt modelId="{887CF7F6-40ED-4DDA-B299-04D598045216}" type="sibTrans" cxnId="{9353A07F-9A04-4048-B200-036B2C52DD5C}">
      <dgm:prSet/>
      <dgm:spPr/>
      <dgm:t>
        <a:bodyPr/>
        <a:lstStyle/>
        <a:p>
          <a:endParaRPr lang="en-US"/>
        </a:p>
      </dgm:t>
    </dgm:pt>
    <dgm:pt modelId="{6AF78A94-7696-4B6E-89DA-7948B30261C9}" type="pres">
      <dgm:prSet presAssocID="{D0AA063F-97B9-4475-9AF5-6F3107D27E8E}" presName="linear" presStyleCnt="0">
        <dgm:presLayoutVars>
          <dgm:animLvl val="lvl"/>
          <dgm:resizeHandles val="exact"/>
        </dgm:presLayoutVars>
      </dgm:prSet>
      <dgm:spPr/>
    </dgm:pt>
    <dgm:pt modelId="{B143583E-32FF-4AE9-A1FE-4DC828072197}" type="pres">
      <dgm:prSet presAssocID="{3E428D39-2497-497F-9900-FABA3D141267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C64BD3B-5BC2-4449-8260-F3AE2C08A3F6}" type="pres">
      <dgm:prSet presAssocID="{3E428D39-2497-497F-9900-FABA3D141267}" presName="childText" presStyleLbl="revTx" presStyleIdx="0" presStyleCnt="2">
        <dgm:presLayoutVars>
          <dgm:bulletEnabled val="1"/>
        </dgm:presLayoutVars>
      </dgm:prSet>
      <dgm:spPr/>
    </dgm:pt>
    <dgm:pt modelId="{17608432-5FC1-49A1-8211-5DAF798A85EA}" type="pres">
      <dgm:prSet presAssocID="{0ADE7661-F182-4F57-A104-28F9A2442D36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F0632446-C570-4CB6-8B03-3907F91DAE17}" type="pres">
      <dgm:prSet presAssocID="{0ADE7661-F182-4F57-A104-28F9A2442D36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8F2B2721-0FA0-46D2-A195-334FD4F79E72}" type="presOf" srcId="{3E428D39-2497-497F-9900-FABA3D141267}" destId="{B143583E-32FF-4AE9-A1FE-4DC828072197}" srcOrd="0" destOrd="0" presId="urn:microsoft.com/office/officeart/2005/8/layout/vList2"/>
    <dgm:cxn modelId="{7AD8FC36-B01F-4E37-A4B9-A45D594999E9}" srcId="{D0AA063F-97B9-4475-9AF5-6F3107D27E8E}" destId="{0ADE7661-F182-4F57-A104-28F9A2442D36}" srcOrd="1" destOrd="0" parTransId="{2252F300-1A3C-4C55-B8D4-D3057BADD7C1}" sibTransId="{5B237991-41C5-45FE-BED2-2C2155A5B6D9}"/>
    <dgm:cxn modelId="{B5F9BF5C-D709-4737-964C-D6C2B6BFD58E}" srcId="{D0AA063F-97B9-4475-9AF5-6F3107D27E8E}" destId="{3E428D39-2497-497F-9900-FABA3D141267}" srcOrd="0" destOrd="0" parTransId="{8DF51AAC-687F-4944-A139-3C04401B986E}" sibTransId="{CA8F5DF4-5B95-4411-A4FF-BBB0A54A02A9}"/>
    <dgm:cxn modelId="{A4115F54-34E9-4892-A536-8A5315E27663}" type="presOf" srcId="{809D10AC-4805-4FC4-AA9E-9A6044C93A9D}" destId="{F0632446-C570-4CB6-8B03-3907F91DAE17}" srcOrd="0" destOrd="0" presId="urn:microsoft.com/office/officeart/2005/8/layout/vList2"/>
    <dgm:cxn modelId="{9353A07F-9A04-4048-B200-036B2C52DD5C}" srcId="{0ADE7661-F182-4F57-A104-28F9A2442D36}" destId="{809D10AC-4805-4FC4-AA9E-9A6044C93A9D}" srcOrd="0" destOrd="0" parTransId="{2DF0228C-9DE0-49F5-B277-E1065D8A72A4}" sibTransId="{887CF7F6-40ED-4DDA-B299-04D598045216}"/>
    <dgm:cxn modelId="{D4779A8E-2BF1-4C8A-BE95-EA2BB9936B76}" type="presOf" srcId="{D0AA063F-97B9-4475-9AF5-6F3107D27E8E}" destId="{6AF78A94-7696-4B6E-89DA-7948B30261C9}" srcOrd="0" destOrd="0" presId="urn:microsoft.com/office/officeart/2005/8/layout/vList2"/>
    <dgm:cxn modelId="{003AD88E-B060-4F6D-BE12-73A0408C0DE0}" type="presOf" srcId="{0ADE7661-F182-4F57-A104-28F9A2442D36}" destId="{17608432-5FC1-49A1-8211-5DAF798A85EA}" srcOrd="0" destOrd="0" presId="urn:microsoft.com/office/officeart/2005/8/layout/vList2"/>
    <dgm:cxn modelId="{C514839D-2B8D-4829-8F7B-2D777BBBA0D5}" type="presOf" srcId="{C0A61CBC-431E-428C-B208-106B22872CA0}" destId="{9C64BD3B-5BC2-4449-8260-F3AE2C08A3F6}" srcOrd="0" destOrd="0" presId="urn:microsoft.com/office/officeart/2005/8/layout/vList2"/>
    <dgm:cxn modelId="{CA3016A6-4BE6-4F5E-A292-3466C1314746}" srcId="{3E428D39-2497-497F-9900-FABA3D141267}" destId="{C0A61CBC-431E-428C-B208-106B22872CA0}" srcOrd="0" destOrd="0" parTransId="{F8677146-0604-4D11-A021-E31DE7688A57}" sibTransId="{14638479-9B12-447F-AEDD-5488B898D9AB}"/>
    <dgm:cxn modelId="{0BA05C84-14EB-46A6-B268-8A08CBB243E6}" type="presParOf" srcId="{6AF78A94-7696-4B6E-89DA-7948B30261C9}" destId="{B143583E-32FF-4AE9-A1FE-4DC828072197}" srcOrd="0" destOrd="0" presId="urn:microsoft.com/office/officeart/2005/8/layout/vList2"/>
    <dgm:cxn modelId="{4F90FA1C-BCCA-45F9-AC8A-704E0EC4F677}" type="presParOf" srcId="{6AF78A94-7696-4B6E-89DA-7948B30261C9}" destId="{9C64BD3B-5BC2-4449-8260-F3AE2C08A3F6}" srcOrd="1" destOrd="0" presId="urn:microsoft.com/office/officeart/2005/8/layout/vList2"/>
    <dgm:cxn modelId="{ABAFA91D-6548-4DC9-9712-EF65AA85D03D}" type="presParOf" srcId="{6AF78A94-7696-4B6E-89DA-7948B30261C9}" destId="{17608432-5FC1-49A1-8211-5DAF798A85EA}" srcOrd="2" destOrd="0" presId="urn:microsoft.com/office/officeart/2005/8/layout/vList2"/>
    <dgm:cxn modelId="{C1FA6EAF-A474-4BE5-B584-F3C08951B00C}" type="presParOf" srcId="{6AF78A94-7696-4B6E-89DA-7948B30261C9}" destId="{F0632446-C570-4CB6-8B03-3907F91DAE17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6F8C532-E0E0-4596-814E-2A2F74FCB1C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043C397-3B7D-41E2-B2D6-FB4EC07D83CE}">
      <dgm:prSet/>
      <dgm:spPr/>
      <dgm:t>
        <a:bodyPr/>
        <a:lstStyle/>
        <a:p>
          <a:r>
            <a:rPr lang="en-US"/>
            <a:t>Intent to leave within next year</a:t>
          </a:r>
        </a:p>
      </dgm:t>
    </dgm:pt>
    <dgm:pt modelId="{DE5758FE-DBA6-4683-AB28-8E50EA4668F5}" type="parTrans" cxnId="{CF23625A-E740-4E36-8B88-1CCDFFFC7678}">
      <dgm:prSet/>
      <dgm:spPr/>
      <dgm:t>
        <a:bodyPr/>
        <a:lstStyle/>
        <a:p>
          <a:endParaRPr lang="en-US"/>
        </a:p>
      </dgm:t>
    </dgm:pt>
    <dgm:pt modelId="{6B08987B-71EE-45E7-989D-31667D460F5A}" type="sibTrans" cxnId="{CF23625A-E740-4E36-8B88-1CCDFFFC7678}">
      <dgm:prSet/>
      <dgm:spPr/>
      <dgm:t>
        <a:bodyPr/>
        <a:lstStyle/>
        <a:p>
          <a:endParaRPr lang="en-US"/>
        </a:p>
      </dgm:t>
    </dgm:pt>
    <dgm:pt modelId="{B7856D90-5A6A-404B-BB3F-6F313C754246}">
      <dgm:prSet/>
      <dgm:spPr/>
      <dgm:t>
        <a:bodyPr/>
        <a:lstStyle/>
        <a:p>
          <a:r>
            <a:rPr lang="en-US"/>
            <a:t>9.3%</a:t>
          </a:r>
        </a:p>
      </dgm:t>
    </dgm:pt>
    <dgm:pt modelId="{6DF803B3-523B-48A9-9CCC-FCEF19088DAA}" type="parTrans" cxnId="{6378BA0B-9510-43CA-8C81-BB37EEDF3F54}">
      <dgm:prSet/>
      <dgm:spPr/>
      <dgm:t>
        <a:bodyPr/>
        <a:lstStyle/>
        <a:p>
          <a:endParaRPr lang="en-US"/>
        </a:p>
      </dgm:t>
    </dgm:pt>
    <dgm:pt modelId="{F0EB6FBD-2B4B-425B-A28B-2A8E69FD4B80}" type="sibTrans" cxnId="{6378BA0B-9510-43CA-8C81-BB37EEDF3F54}">
      <dgm:prSet/>
      <dgm:spPr/>
      <dgm:t>
        <a:bodyPr/>
        <a:lstStyle/>
        <a:p>
          <a:endParaRPr lang="en-US"/>
        </a:p>
      </dgm:t>
    </dgm:pt>
    <dgm:pt modelId="{726F83EE-616F-4450-ADEE-3D277C2249D9}">
      <dgm:prSet/>
      <dgm:spPr/>
      <dgm:t>
        <a:bodyPr/>
        <a:lstStyle/>
        <a:p>
          <a:r>
            <a:rPr lang="en-US"/>
            <a:t>Actual Attrition</a:t>
          </a:r>
        </a:p>
      </dgm:t>
    </dgm:pt>
    <dgm:pt modelId="{401B2AE8-5AFE-4EF8-94B8-2E75A001A637}" type="parTrans" cxnId="{03267413-F8E9-4D72-BF00-7C9A1F228278}">
      <dgm:prSet/>
      <dgm:spPr/>
      <dgm:t>
        <a:bodyPr/>
        <a:lstStyle/>
        <a:p>
          <a:endParaRPr lang="en-US"/>
        </a:p>
      </dgm:t>
    </dgm:pt>
    <dgm:pt modelId="{B3DEF502-8A84-4329-A4EE-013721B5504F}" type="sibTrans" cxnId="{03267413-F8E9-4D72-BF00-7C9A1F228278}">
      <dgm:prSet/>
      <dgm:spPr/>
      <dgm:t>
        <a:bodyPr/>
        <a:lstStyle/>
        <a:p>
          <a:endParaRPr lang="en-US"/>
        </a:p>
      </dgm:t>
    </dgm:pt>
    <dgm:pt modelId="{EAD5BFC7-C659-44C5-9192-D48281044FE5}">
      <dgm:prSet/>
      <dgm:spPr/>
      <dgm:t>
        <a:bodyPr/>
        <a:lstStyle/>
        <a:p>
          <a:r>
            <a:rPr lang="en-US"/>
            <a:t>5.5%</a:t>
          </a:r>
        </a:p>
      </dgm:t>
    </dgm:pt>
    <dgm:pt modelId="{1A08AF0C-1F99-4D23-984C-88E8FDEF0AC7}" type="parTrans" cxnId="{69E9D6AF-2F03-4F77-9DC7-5F6DBC847869}">
      <dgm:prSet/>
      <dgm:spPr/>
      <dgm:t>
        <a:bodyPr/>
        <a:lstStyle/>
        <a:p>
          <a:endParaRPr lang="en-US"/>
        </a:p>
      </dgm:t>
    </dgm:pt>
    <dgm:pt modelId="{67003545-C3E8-46C9-B295-8DD056943C13}" type="sibTrans" cxnId="{69E9D6AF-2F03-4F77-9DC7-5F6DBC847869}">
      <dgm:prSet/>
      <dgm:spPr/>
      <dgm:t>
        <a:bodyPr/>
        <a:lstStyle/>
        <a:p>
          <a:endParaRPr lang="en-US"/>
        </a:p>
      </dgm:t>
    </dgm:pt>
    <dgm:pt modelId="{8FF888CC-00C4-4B2A-A092-A304CBD5BECB}" type="pres">
      <dgm:prSet presAssocID="{76F8C532-E0E0-4596-814E-2A2F74FCB1C0}" presName="linear" presStyleCnt="0">
        <dgm:presLayoutVars>
          <dgm:animLvl val="lvl"/>
          <dgm:resizeHandles val="exact"/>
        </dgm:presLayoutVars>
      </dgm:prSet>
      <dgm:spPr/>
    </dgm:pt>
    <dgm:pt modelId="{456CC0D3-F2F9-4F27-9EB2-5E9967A64302}" type="pres">
      <dgm:prSet presAssocID="{C043C397-3B7D-41E2-B2D6-FB4EC07D83CE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01A345F1-FEDD-41B0-B08D-3074079C4E5E}" type="pres">
      <dgm:prSet presAssocID="{C043C397-3B7D-41E2-B2D6-FB4EC07D83CE}" presName="childText" presStyleLbl="revTx" presStyleIdx="0" presStyleCnt="2">
        <dgm:presLayoutVars>
          <dgm:bulletEnabled val="1"/>
        </dgm:presLayoutVars>
      </dgm:prSet>
      <dgm:spPr/>
    </dgm:pt>
    <dgm:pt modelId="{4F8AB84E-C2A5-4CA2-8DDB-E0FA078B33E1}" type="pres">
      <dgm:prSet presAssocID="{726F83EE-616F-4450-ADEE-3D277C2249D9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4C77226E-F18A-49CF-B5B5-2E193924A908}" type="pres">
      <dgm:prSet presAssocID="{726F83EE-616F-4450-ADEE-3D277C2249D9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6378BA0B-9510-43CA-8C81-BB37EEDF3F54}" srcId="{C043C397-3B7D-41E2-B2D6-FB4EC07D83CE}" destId="{B7856D90-5A6A-404B-BB3F-6F313C754246}" srcOrd="0" destOrd="0" parTransId="{6DF803B3-523B-48A9-9CCC-FCEF19088DAA}" sibTransId="{F0EB6FBD-2B4B-425B-A28B-2A8E69FD4B80}"/>
    <dgm:cxn modelId="{03267413-F8E9-4D72-BF00-7C9A1F228278}" srcId="{76F8C532-E0E0-4596-814E-2A2F74FCB1C0}" destId="{726F83EE-616F-4450-ADEE-3D277C2249D9}" srcOrd="1" destOrd="0" parTransId="{401B2AE8-5AFE-4EF8-94B8-2E75A001A637}" sibTransId="{B3DEF502-8A84-4329-A4EE-013721B5504F}"/>
    <dgm:cxn modelId="{93DE7133-69DA-4F6E-93A3-EA440514DDA9}" type="presOf" srcId="{EAD5BFC7-C659-44C5-9192-D48281044FE5}" destId="{4C77226E-F18A-49CF-B5B5-2E193924A908}" srcOrd="0" destOrd="0" presId="urn:microsoft.com/office/officeart/2005/8/layout/vList2"/>
    <dgm:cxn modelId="{CF23625A-E740-4E36-8B88-1CCDFFFC7678}" srcId="{76F8C532-E0E0-4596-814E-2A2F74FCB1C0}" destId="{C043C397-3B7D-41E2-B2D6-FB4EC07D83CE}" srcOrd="0" destOrd="0" parTransId="{DE5758FE-DBA6-4683-AB28-8E50EA4668F5}" sibTransId="{6B08987B-71EE-45E7-989D-31667D460F5A}"/>
    <dgm:cxn modelId="{69E9D6AF-2F03-4F77-9DC7-5F6DBC847869}" srcId="{726F83EE-616F-4450-ADEE-3D277C2249D9}" destId="{EAD5BFC7-C659-44C5-9192-D48281044FE5}" srcOrd="0" destOrd="0" parTransId="{1A08AF0C-1F99-4D23-984C-88E8FDEF0AC7}" sibTransId="{67003545-C3E8-46C9-B295-8DD056943C13}"/>
    <dgm:cxn modelId="{8AE2D9B2-20A4-4527-8C70-6A50A933DFE6}" type="presOf" srcId="{726F83EE-616F-4450-ADEE-3D277C2249D9}" destId="{4F8AB84E-C2A5-4CA2-8DDB-E0FA078B33E1}" srcOrd="0" destOrd="0" presId="urn:microsoft.com/office/officeart/2005/8/layout/vList2"/>
    <dgm:cxn modelId="{875C10BD-3CE6-4E6E-9A56-6CB157A97B76}" type="presOf" srcId="{76F8C532-E0E0-4596-814E-2A2F74FCB1C0}" destId="{8FF888CC-00C4-4B2A-A092-A304CBD5BECB}" srcOrd="0" destOrd="0" presId="urn:microsoft.com/office/officeart/2005/8/layout/vList2"/>
    <dgm:cxn modelId="{132AFEC4-9E3C-4628-97F0-80ED66F1957F}" type="presOf" srcId="{B7856D90-5A6A-404B-BB3F-6F313C754246}" destId="{01A345F1-FEDD-41B0-B08D-3074079C4E5E}" srcOrd="0" destOrd="0" presId="urn:microsoft.com/office/officeart/2005/8/layout/vList2"/>
    <dgm:cxn modelId="{7B052DD7-C2CB-40ED-A5E3-DACBF6F20954}" type="presOf" srcId="{C043C397-3B7D-41E2-B2D6-FB4EC07D83CE}" destId="{456CC0D3-F2F9-4F27-9EB2-5E9967A64302}" srcOrd="0" destOrd="0" presId="urn:microsoft.com/office/officeart/2005/8/layout/vList2"/>
    <dgm:cxn modelId="{224EA4EB-E6FE-487F-8F15-19241FDD04C6}" type="presParOf" srcId="{8FF888CC-00C4-4B2A-A092-A304CBD5BECB}" destId="{456CC0D3-F2F9-4F27-9EB2-5E9967A64302}" srcOrd="0" destOrd="0" presId="urn:microsoft.com/office/officeart/2005/8/layout/vList2"/>
    <dgm:cxn modelId="{C51294C7-06B1-44EC-A442-49FDD73DAB57}" type="presParOf" srcId="{8FF888CC-00C4-4B2A-A092-A304CBD5BECB}" destId="{01A345F1-FEDD-41B0-B08D-3074079C4E5E}" srcOrd="1" destOrd="0" presId="urn:microsoft.com/office/officeart/2005/8/layout/vList2"/>
    <dgm:cxn modelId="{46DB2B2A-45CD-41EF-8DF1-7A4905D00E18}" type="presParOf" srcId="{8FF888CC-00C4-4B2A-A092-A304CBD5BECB}" destId="{4F8AB84E-C2A5-4CA2-8DDB-E0FA078B33E1}" srcOrd="2" destOrd="0" presId="urn:microsoft.com/office/officeart/2005/8/layout/vList2"/>
    <dgm:cxn modelId="{1B71572C-6D8B-413B-BAA2-7C1C346A0636}" type="presParOf" srcId="{8FF888CC-00C4-4B2A-A092-A304CBD5BECB}" destId="{4C77226E-F18A-49CF-B5B5-2E193924A908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EFF2D5D-66F3-4EA4-ADBA-1FA3466BD11B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EEF5360-718E-4A2A-BAC1-191E9FAB6EE8}">
      <dgm:prSet/>
      <dgm:spPr/>
      <dgm:t>
        <a:bodyPr/>
        <a:lstStyle/>
        <a:p>
          <a:r>
            <a:rPr lang="en-US"/>
            <a:t>P</a:t>
          </a:r>
          <a:r>
            <a:rPr lang="en-US" b="0" i="0"/>
            <a:t>erceived lack of Chair interest in the faculty professional development (OR 3.84; 95% CI: 1.25, 11.81)</a:t>
          </a:r>
          <a:endParaRPr lang="en-US"/>
        </a:p>
      </dgm:t>
    </dgm:pt>
    <dgm:pt modelId="{C51F5E51-776B-4E4B-A965-44D011E48238}" type="parTrans" cxnId="{9D3A37BE-DEA1-4065-BEDF-00E171554B47}">
      <dgm:prSet/>
      <dgm:spPr/>
      <dgm:t>
        <a:bodyPr/>
        <a:lstStyle/>
        <a:p>
          <a:endParaRPr lang="en-US"/>
        </a:p>
      </dgm:t>
    </dgm:pt>
    <dgm:pt modelId="{99A3818C-E5BB-45C7-B098-F9A6C2384F0D}" type="sibTrans" cxnId="{9D3A37BE-DEA1-4065-BEDF-00E171554B47}">
      <dgm:prSet/>
      <dgm:spPr/>
      <dgm:t>
        <a:bodyPr/>
        <a:lstStyle/>
        <a:p>
          <a:endParaRPr lang="en-US"/>
        </a:p>
      </dgm:t>
    </dgm:pt>
    <dgm:pt modelId="{CB58574D-0EC5-4364-A3E5-61B1B0D22992}">
      <dgm:prSet/>
      <dgm:spPr/>
      <dgm:t>
        <a:bodyPr/>
        <a:lstStyle/>
        <a:p>
          <a:r>
            <a:rPr lang="en-US" b="0" i="0"/>
            <a:t>Lack of scholarly environment (OR 6.03; 95% CI: 1.84, 19.69)</a:t>
          </a:r>
          <a:endParaRPr lang="en-US"/>
        </a:p>
      </dgm:t>
    </dgm:pt>
    <dgm:pt modelId="{2AC1BAE5-5220-4715-A540-F36F3C347737}" type="parTrans" cxnId="{6A2283F1-61DA-4D8E-A179-4491506B28CE}">
      <dgm:prSet/>
      <dgm:spPr/>
      <dgm:t>
        <a:bodyPr/>
        <a:lstStyle/>
        <a:p>
          <a:endParaRPr lang="en-US"/>
        </a:p>
      </dgm:t>
    </dgm:pt>
    <dgm:pt modelId="{B40343A2-097F-4240-BBA1-0CA57EB6BFA1}" type="sibTrans" cxnId="{6A2283F1-61DA-4D8E-A179-4491506B28CE}">
      <dgm:prSet/>
      <dgm:spPr/>
      <dgm:t>
        <a:bodyPr/>
        <a:lstStyle/>
        <a:p>
          <a:endParaRPr lang="en-US"/>
        </a:p>
      </dgm:t>
    </dgm:pt>
    <dgm:pt modelId="{3F5D8C74-9057-4B2F-B5B2-F22E7BA5A352}">
      <dgm:prSet/>
      <dgm:spPr/>
      <dgm:t>
        <a:bodyPr/>
        <a:lstStyle/>
        <a:p>
          <a:r>
            <a:rPr lang="en-US"/>
            <a:t>L</a:t>
          </a:r>
          <a:r>
            <a:rPr lang="en-US" b="0" i="0"/>
            <a:t>ack of a departmental climate of inclusiveness, respect, and open communication (OR 3.21; 95% CI: 1.04, 9.98)</a:t>
          </a:r>
          <a:endParaRPr lang="en-US"/>
        </a:p>
      </dgm:t>
    </dgm:pt>
    <dgm:pt modelId="{1A8E6BD9-4DE0-47A9-BC36-F2EFC9415F2E}" type="parTrans" cxnId="{E694067E-0143-4344-B0F0-78AFE3A09C2C}">
      <dgm:prSet/>
      <dgm:spPr/>
      <dgm:t>
        <a:bodyPr/>
        <a:lstStyle/>
        <a:p>
          <a:endParaRPr lang="en-US"/>
        </a:p>
      </dgm:t>
    </dgm:pt>
    <dgm:pt modelId="{E3D67243-0200-404C-9C05-95A624AC6FD1}" type="sibTrans" cxnId="{E694067E-0143-4344-B0F0-78AFE3A09C2C}">
      <dgm:prSet/>
      <dgm:spPr/>
      <dgm:t>
        <a:bodyPr/>
        <a:lstStyle/>
        <a:p>
          <a:endParaRPr lang="en-US"/>
        </a:p>
      </dgm:t>
    </dgm:pt>
    <dgm:pt modelId="{8A067ACC-01F2-488C-9CAC-5D08C3378B9F}" type="pres">
      <dgm:prSet presAssocID="{CEFF2D5D-66F3-4EA4-ADBA-1FA3466BD11B}" presName="vert0" presStyleCnt="0">
        <dgm:presLayoutVars>
          <dgm:dir/>
          <dgm:animOne val="branch"/>
          <dgm:animLvl val="lvl"/>
        </dgm:presLayoutVars>
      </dgm:prSet>
      <dgm:spPr/>
    </dgm:pt>
    <dgm:pt modelId="{9419CC40-44E7-43D1-87B2-ACB9E4B284AB}" type="pres">
      <dgm:prSet presAssocID="{0EEF5360-718E-4A2A-BAC1-191E9FAB6EE8}" presName="thickLine" presStyleLbl="alignNode1" presStyleIdx="0" presStyleCnt="3"/>
      <dgm:spPr/>
    </dgm:pt>
    <dgm:pt modelId="{DC9A5255-3261-4156-BD84-66F766CCF3E0}" type="pres">
      <dgm:prSet presAssocID="{0EEF5360-718E-4A2A-BAC1-191E9FAB6EE8}" presName="horz1" presStyleCnt="0"/>
      <dgm:spPr/>
    </dgm:pt>
    <dgm:pt modelId="{C249A7DA-0607-4B4C-B18D-450F1C4D2142}" type="pres">
      <dgm:prSet presAssocID="{0EEF5360-718E-4A2A-BAC1-191E9FAB6EE8}" presName="tx1" presStyleLbl="revTx" presStyleIdx="0" presStyleCnt="3"/>
      <dgm:spPr/>
    </dgm:pt>
    <dgm:pt modelId="{E40B5B7E-DF70-4C56-877A-0293F191D54F}" type="pres">
      <dgm:prSet presAssocID="{0EEF5360-718E-4A2A-BAC1-191E9FAB6EE8}" presName="vert1" presStyleCnt="0"/>
      <dgm:spPr/>
    </dgm:pt>
    <dgm:pt modelId="{B7162356-B2C9-4566-80F9-CD41AF38DA5A}" type="pres">
      <dgm:prSet presAssocID="{CB58574D-0EC5-4364-A3E5-61B1B0D22992}" presName="thickLine" presStyleLbl="alignNode1" presStyleIdx="1" presStyleCnt="3"/>
      <dgm:spPr/>
    </dgm:pt>
    <dgm:pt modelId="{E93F315E-135C-47D4-B1FD-F86417B273AD}" type="pres">
      <dgm:prSet presAssocID="{CB58574D-0EC5-4364-A3E5-61B1B0D22992}" presName="horz1" presStyleCnt="0"/>
      <dgm:spPr/>
    </dgm:pt>
    <dgm:pt modelId="{15E44DDB-B317-4536-A5C4-2FD0D19E9906}" type="pres">
      <dgm:prSet presAssocID="{CB58574D-0EC5-4364-A3E5-61B1B0D22992}" presName="tx1" presStyleLbl="revTx" presStyleIdx="1" presStyleCnt="3"/>
      <dgm:spPr/>
    </dgm:pt>
    <dgm:pt modelId="{55F85C0D-50E5-4518-9104-5E7AAAE0DFFC}" type="pres">
      <dgm:prSet presAssocID="{CB58574D-0EC5-4364-A3E5-61B1B0D22992}" presName="vert1" presStyleCnt="0"/>
      <dgm:spPr/>
    </dgm:pt>
    <dgm:pt modelId="{D2A731B3-9204-450D-B539-49226ECE70D2}" type="pres">
      <dgm:prSet presAssocID="{3F5D8C74-9057-4B2F-B5B2-F22E7BA5A352}" presName="thickLine" presStyleLbl="alignNode1" presStyleIdx="2" presStyleCnt="3"/>
      <dgm:spPr/>
    </dgm:pt>
    <dgm:pt modelId="{8AB33F4B-989B-4BBF-893C-24F34AC28B78}" type="pres">
      <dgm:prSet presAssocID="{3F5D8C74-9057-4B2F-B5B2-F22E7BA5A352}" presName="horz1" presStyleCnt="0"/>
      <dgm:spPr/>
    </dgm:pt>
    <dgm:pt modelId="{BF55377A-35CA-4AE7-9146-DA44CB2A63D6}" type="pres">
      <dgm:prSet presAssocID="{3F5D8C74-9057-4B2F-B5B2-F22E7BA5A352}" presName="tx1" presStyleLbl="revTx" presStyleIdx="2" presStyleCnt="3"/>
      <dgm:spPr/>
    </dgm:pt>
    <dgm:pt modelId="{432B6B97-FDE1-45D6-829F-A3F8C28CC9E5}" type="pres">
      <dgm:prSet presAssocID="{3F5D8C74-9057-4B2F-B5B2-F22E7BA5A352}" presName="vert1" presStyleCnt="0"/>
      <dgm:spPr/>
    </dgm:pt>
  </dgm:ptLst>
  <dgm:cxnLst>
    <dgm:cxn modelId="{E6A75E2E-194D-45DC-9CA9-FEE0505BC40C}" type="presOf" srcId="{CEFF2D5D-66F3-4EA4-ADBA-1FA3466BD11B}" destId="{8A067ACC-01F2-488C-9CAC-5D08C3378B9F}" srcOrd="0" destOrd="0" presId="urn:microsoft.com/office/officeart/2008/layout/LinedList"/>
    <dgm:cxn modelId="{9E73356B-FDB6-4046-8F19-4A4C5462907A}" type="presOf" srcId="{3F5D8C74-9057-4B2F-B5B2-F22E7BA5A352}" destId="{BF55377A-35CA-4AE7-9146-DA44CB2A63D6}" srcOrd="0" destOrd="0" presId="urn:microsoft.com/office/officeart/2008/layout/LinedList"/>
    <dgm:cxn modelId="{E694067E-0143-4344-B0F0-78AFE3A09C2C}" srcId="{CEFF2D5D-66F3-4EA4-ADBA-1FA3466BD11B}" destId="{3F5D8C74-9057-4B2F-B5B2-F22E7BA5A352}" srcOrd="2" destOrd="0" parTransId="{1A8E6BD9-4DE0-47A9-BC36-F2EFC9415F2E}" sibTransId="{E3D67243-0200-404C-9C05-95A624AC6FD1}"/>
    <dgm:cxn modelId="{1109DA8F-A123-403A-A0B1-32C046308722}" type="presOf" srcId="{0EEF5360-718E-4A2A-BAC1-191E9FAB6EE8}" destId="{C249A7DA-0607-4B4C-B18D-450F1C4D2142}" srcOrd="0" destOrd="0" presId="urn:microsoft.com/office/officeart/2008/layout/LinedList"/>
    <dgm:cxn modelId="{9D3A37BE-DEA1-4065-BEDF-00E171554B47}" srcId="{CEFF2D5D-66F3-4EA4-ADBA-1FA3466BD11B}" destId="{0EEF5360-718E-4A2A-BAC1-191E9FAB6EE8}" srcOrd="0" destOrd="0" parTransId="{C51F5E51-776B-4E4B-A965-44D011E48238}" sibTransId="{99A3818C-E5BB-45C7-B098-F9A6C2384F0D}"/>
    <dgm:cxn modelId="{E53137F1-29E3-404C-BAF8-4D18B5EE382E}" type="presOf" srcId="{CB58574D-0EC5-4364-A3E5-61B1B0D22992}" destId="{15E44DDB-B317-4536-A5C4-2FD0D19E9906}" srcOrd="0" destOrd="0" presId="urn:microsoft.com/office/officeart/2008/layout/LinedList"/>
    <dgm:cxn modelId="{6A2283F1-61DA-4D8E-A179-4491506B28CE}" srcId="{CEFF2D5D-66F3-4EA4-ADBA-1FA3466BD11B}" destId="{CB58574D-0EC5-4364-A3E5-61B1B0D22992}" srcOrd="1" destOrd="0" parTransId="{2AC1BAE5-5220-4715-A540-F36F3C347737}" sibTransId="{B40343A2-097F-4240-BBA1-0CA57EB6BFA1}"/>
    <dgm:cxn modelId="{7A4FD916-07F1-4D98-819F-E2E0E8036534}" type="presParOf" srcId="{8A067ACC-01F2-488C-9CAC-5D08C3378B9F}" destId="{9419CC40-44E7-43D1-87B2-ACB9E4B284AB}" srcOrd="0" destOrd="0" presId="urn:microsoft.com/office/officeart/2008/layout/LinedList"/>
    <dgm:cxn modelId="{622027DE-5504-40BB-BA46-33195FFE03CE}" type="presParOf" srcId="{8A067ACC-01F2-488C-9CAC-5D08C3378B9F}" destId="{DC9A5255-3261-4156-BD84-66F766CCF3E0}" srcOrd="1" destOrd="0" presId="urn:microsoft.com/office/officeart/2008/layout/LinedList"/>
    <dgm:cxn modelId="{C153351E-E27A-48E8-83F2-70DCB5CEF01F}" type="presParOf" srcId="{DC9A5255-3261-4156-BD84-66F766CCF3E0}" destId="{C249A7DA-0607-4B4C-B18D-450F1C4D2142}" srcOrd="0" destOrd="0" presId="urn:microsoft.com/office/officeart/2008/layout/LinedList"/>
    <dgm:cxn modelId="{8EA22CD7-97BB-4DBF-9D37-E2152C7737D5}" type="presParOf" srcId="{DC9A5255-3261-4156-BD84-66F766CCF3E0}" destId="{E40B5B7E-DF70-4C56-877A-0293F191D54F}" srcOrd="1" destOrd="0" presId="urn:microsoft.com/office/officeart/2008/layout/LinedList"/>
    <dgm:cxn modelId="{FEA10441-0806-44CA-BA53-1A7C3EA92540}" type="presParOf" srcId="{8A067ACC-01F2-488C-9CAC-5D08C3378B9F}" destId="{B7162356-B2C9-4566-80F9-CD41AF38DA5A}" srcOrd="2" destOrd="0" presId="urn:microsoft.com/office/officeart/2008/layout/LinedList"/>
    <dgm:cxn modelId="{9587CEFF-B2F1-45B3-BD1A-8C14A8F57379}" type="presParOf" srcId="{8A067ACC-01F2-488C-9CAC-5D08C3378B9F}" destId="{E93F315E-135C-47D4-B1FD-F86417B273AD}" srcOrd="3" destOrd="0" presId="urn:microsoft.com/office/officeart/2008/layout/LinedList"/>
    <dgm:cxn modelId="{78AB47F6-214C-4DF2-9E79-CF063BD07145}" type="presParOf" srcId="{E93F315E-135C-47D4-B1FD-F86417B273AD}" destId="{15E44DDB-B317-4536-A5C4-2FD0D19E9906}" srcOrd="0" destOrd="0" presId="urn:microsoft.com/office/officeart/2008/layout/LinedList"/>
    <dgm:cxn modelId="{3FB40053-BBB0-471F-AF68-037460F5C957}" type="presParOf" srcId="{E93F315E-135C-47D4-B1FD-F86417B273AD}" destId="{55F85C0D-50E5-4518-9104-5E7AAAE0DFFC}" srcOrd="1" destOrd="0" presId="urn:microsoft.com/office/officeart/2008/layout/LinedList"/>
    <dgm:cxn modelId="{AB382298-4AD3-46AE-BA9F-6D9AEDDF04EA}" type="presParOf" srcId="{8A067ACC-01F2-488C-9CAC-5D08C3378B9F}" destId="{D2A731B3-9204-450D-B539-49226ECE70D2}" srcOrd="4" destOrd="0" presId="urn:microsoft.com/office/officeart/2008/layout/LinedList"/>
    <dgm:cxn modelId="{285CF460-0C12-4F80-A71D-F076E55D1513}" type="presParOf" srcId="{8A067ACC-01F2-488C-9CAC-5D08C3378B9F}" destId="{8AB33F4B-989B-4BBF-893C-24F34AC28B78}" srcOrd="5" destOrd="0" presId="urn:microsoft.com/office/officeart/2008/layout/LinedList"/>
    <dgm:cxn modelId="{79867207-20A0-4633-96E3-96787AC9B57F}" type="presParOf" srcId="{8AB33F4B-989B-4BBF-893C-24F34AC28B78}" destId="{BF55377A-35CA-4AE7-9146-DA44CB2A63D6}" srcOrd="0" destOrd="0" presId="urn:microsoft.com/office/officeart/2008/layout/LinedList"/>
    <dgm:cxn modelId="{B7102AB3-653C-4A73-A6D0-8FF00BDC2EA2}" type="presParOf" srcId="{8AB33F4B-989B-4BBF-893C-24F34AC28B78}" destId="{432B6B97-FDE1-45D6-829F-A3F8C28CC9E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CE63B1D-94D3-4D8C-94BD-335BFD65CE7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79F60DF-B69A-4915-B70F-EBB3F66CD8EB}">
      <dgm:prSet/>
      <dgm:spPr/>
      <dgm:t>
        <a:bodyPr/>
        <a:lstStyle/>
        <a:p>
          <a:r>
            <a:rPr lang="en-US"/>
            <a:t>L</a:t>
          </a:r>
          <a:r>
            <a:rPr lang="en-US" b="0" i="0"/>
            <a:t>ack of perceived positive role models</a:t>
          </a:r>
          <a:endParaRPr lang="en-US"/>
        </a:p>
      </dgm:t>
    </dgm:pt>
    <dgm:pt modelId="{A18FDC5C-1633-4065-94A9-AC98366AC37C}" type="parTrans" cxnId="{05B0EBFE-6AFD-49DD-BC1D-D2985C413D60}">
      <dgm:prSet/>
      <dgm:spPr/>
      <dgm:t>
        <a:bodyPr/>
        <a:lstStyle/>
        <a:p>
          <a:endParaRPr lang="en-US"/>
        </a:p>
      </dgm:t>
    </dgm:pt>
    <dgm:pt modelId="{64043378-0937-4653-91E8-7C27B64AFD1E}" type="sibTrans" cxnId="{05B0EBFE-6AFD-49DD-BC1D-D2985C413D60}">
      <dgm:prSet/>
      <dgm:spPr/>
      <dgm:t>
        <a:bodyPr/>
        <a:lstStyle/>
        <a:p>
          <a:endParaRPr lang="en-US"/>
        </a:p>
      </dgm:t>
    </dgm:pt>
    <dgm:pt modelId="{54DAE266-1C6B-45FF-8935-145F34697176}">
      <dgm:prSet/>
      <dgm:spPr/>
      <dgm:t>
        <a:bodyPr/>
        <a:lstStyle/>
        <a:p>
          <a:r>
            <a:rPr lang="en-US"/>
            <a:t>I</a:t>
          </a:r>
          <a:r>
            <a:rPr lang="en-US" b="0" i="0"/>
            <a:t>nsufficient </a:t>
          </a:r>
          <a:endParaRPr lang="en-US"/>
        </a:p>
      </dgm:t>
    </dgm:pt>
    <dgm:pt modelId="{697A3387-A85E-4E3B-99DC-0592372FFE75}" type="parTrans" cxnId="{D0F54AA0-F7E4-45B6-9EB0-CF8B02E8DAD3}">
      <dgm:prSet/>
      <dgm:spPr/>
      <dgm:t>
        <a:bodyPr/>
        <a:lstStyle/>
        <a:p>
          <a:endParaRPr lang="en-US"/>
        </a:p>
      </dgm:t>
    </dgm:pt>
    <dgm:pt modelId="{6675CA90-F4D3-44DD-AFB3-BD13C9D84D4B}" type="sibTrans" cxnId="{D0F54AA0-F7E4-45B6-9EB0-CF8B02E8DAD3}">
      <dgm:prSet/>
      <dgm:spPr/>
      <dgm:t>
        <a:bodyPr/>
        <a:lstStyle/>
        <a:p>
          <a:endParaRPr lang="en-US"/>
        </a:p>
      </dgm:t>
    </dgm:pt>
    <dgm:pt modelId="{61FA161F-3563-4372-88E7-B450A7E9364D}">
      <dgm:prSet/>
      <dgm:spPr/>
      <dgm:t>
        <a:bodyPr/>
        <a:lstStyle/>
        <a:p>
          <a:r>
            <a:rPr lang="en-US" b="0" i="0"/>
            <a:t>Support</a:t>
          </a:r>
          <a:endParaRPr lang="en-US"/>
        </a:p>
      </dgm:t>
    </dgm:pt>
    <dgm:pt modelId="{BF882A49-E46A-48D9-B447-892EF4F92036}" type="parTrans" cxnId="{6906AFB1-3631-4B94-9C10-E208B0B7F48C}">
      <dgm:prSet/>
      <dgm:spPr/>
      <dgm:t>
        <a:bodyPr/>
        <a:lstStyle/>
        <a:p>
          <a:endParaRPr lang="en-US"/>
        </a:p>
      </dgm:t>
    </dgm:pt>
    <dgm:pt modelId="{05FE9C99-E5F2-41DB-B7B0-B42BE8A4B162}" type="sibTrans" cxnId="{6906AFB1-3631-4B94-9C10-E208B0B7F48C}">
      <dgm:prSet/>
      <dgm:spPr/>
      <dgm:t>
        <a:bodyPr/>
        <a:lstStyle/>
        <a:p>
          <a:endParaRPr lang="en-US"/>
        </a:p>
      </dgm:t>
    </dgm:pt>
    <dgm:pt modelId="{418AA238-D237-4569-BE1D-B08178A5B36B}">
      <dgm:prSet/>
      <dgm:spPr/>
      <dgm:t>
        <a:bodyPr/>
        <a:lstStyle/>
        <a:p>
          <a:r>
            <a:rPr lang="en-US" b="0" i="0"/>
            <a:t>Mentorship</a:t>
          </a:r>
          <a:endParaRPr lang="en-US"/>
        </a:p>
      </dgm:t>
    </dgm:pt>
    <dgm:pt modelId="{AD8A2A72-8ED0-43FC-AD10-092D48E7209B}" type="parTrans" cxnId="{DE0AAC45-9F45-4CF4-AB4D-3A5F4F5E402C}">
      <dgm:prSet/>
      <dgm:spPr/>
      <dgm:t>
        <a:bodyPr/>
        <a:lstStyle/>
        <a:p>
          <a:endParaRPr lang="en-US"/>
        </a:p>
      </dgm:t>
    </dgm:pt>
    <dgm:pt modelId="{5B6F612E-A661-4EA3-A9FA-B16869478B4D}" type="sibTrans" cxnId="{DE0AAC45-9F45-4CF4-AB4D-3A5F4F5E402C}">
      <dgm:prSet/>
      <dgm:spPr/>
      <dgm:t>
        <a:bodyPr/>
        <a:lstStyle/>
        <a:p>
          <a:endParaRPr lang="en-US"/>
        </a:p>
      </dgm:t>
    </dgm:pt>
    <dgm:pt modelId="{8D6BD031-E16F-40D1-A8E5-4DCED1ABCA13}">
      <dgm:prSet/>
      <dgm:spPr/>
      <dgm:t>
        <a:bodyPr/>
        <a:lstStyle/>
        <a:p>
          <a:r>
            <a:rPr lang="en-US" b="0" i="0"/>
            <a:t>Preparation</a:t>
          </a:r>
          <a:endParaRPr lang="en-US"/>
        </a:p>
      </dgm:t>
    </dgm:pt>
    <dgm:pt modelId="{1BE337B4-708F-4ED8-A135-581609C66AC4}" type="parTrans" cxnId="{84CF4881-92DC-4E69-8568-FEDE0CF95627}">
      <dgm:prSet/>
      <dgm:spPr/>
      <dgm:t>
        <a:bodyPr/>
        <a:lstStyle/>
        <a:p>
          <a:endParaRPr lang="en-US"/>
        </a:p>
      </dgm:t>
    </dgm:pt>
    <dgm:pt modelId="{A9405AF9-31B9-46BB-AD63-8EBF7376484B}" type="sibTrans" cxnId="{84CF4881-92DC-4E69-8568-FEDE0CF95627}">
      <dgm:prSet/>
      <dgm:spPr/>
      <dgm:t>
        <a:bodyPr/>
        <a:lstStyle/>
        <a:p>
          <a:endParaRPr lang="en-US"/>
        </a:p>
      </dgm:t>
    </dgm:pt>
    <dgm:pt modelId="{EC8B8790-71D1-40F0-8058-1D70D4AADC91}" type="pres">
      <dgm:prSet presAssocID="{ECE63B1D-94D3-4D8C-94BD-335BFD65CE72}" presName="linear" presStyleCnt="0">
        <dgm:presLayoutVars>
          <dgm:dir/>
          <dgm:animLvl val="lvl"/>
          <dgm:resizeHandles val="exact"/>
        </dgm:presLayoutVars>
      </dgm:prSet>
      <dgm:spPr/>
    </dgm:pt>
    <dgm:pt modelId="{0AC4E795-8425-4219-B2A6-025CBB936F03}" type="pres">
      <dgm:prSet presAssocID="{079F60DF-B69A-4915-B70F-EBB3F66CD8EB}" presName="parentLin" presStyleCnt="0"/>
      <dgm:spPr/>
    </dgm:pt>
    <dgm:pt modelId="{E7472574-5644-4999-BBFB-03F96BC99AA0}" type="pres">
      <dgm:prSet presAssocID="{079F60DF-B69A-4915-B70F-EBB3F66CD8EB}" presName="parentLeftMargin" presStyleLbl="node1" presStyleIdx="0" presStyleCnt="2"/>
      <dgm:spPr/>
    </dgm:pt>
    <dgm:pt modelId="{629B1FB4-1510-4502-BE0C-1FD7F30BB6F4}" type="pres">
      <dgm:prSet presAssocID="{079F60DF-B69A-4915-B70F-EBB3F66CD8EB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BF59A72E-E37F-4208-A860-3D6F492D298B}" type="pres">
      <dgm:prSet presAssocID="{079F60DF-B69A-4915-B70F-EBB3F66CD8EB}" presName="negativeSpace" presStyleCnt="0"/>
      <dgm:spPr/>
    </dgm:pt>
    <dgm:pt modelId="{E368E114-E713-45C1-9A21-C461CCDAAD73}" type="pres">
      <dgm:prSet presAssocID="{079F60DF-B69A-4915-B70F-EBB3F66CD8EB}" presName="childText" presStyleLbl="conFgAcc1" presStyleIdx="0" presStyleCnt="2">
        <dgm:presLayoutVars>
          <dgm:bulletEnabled val="1"/>
        </dgm:presLayoutVars>
      </dgm:prSet>
      <dgm:spPr/>
    </dgm:pt>
    <dgm:pt modelId="{D8FDA944-0DB3-49E5-A95B-E76BD4A18531}" type="pres">
      <dgm:prSet presAssocID="{64043378-0937-4653-91E8-7C27B64AFD1E}" presName="spaceBetweenRectangles" presStyleCnt="0"/>
      <dgm:spPr/>
    </dgm:pt>
    <dgm:pt modelId="{B2FF051D-77A5-49B6-B2E5-FA0BA55813D3}" type="pres">
      <dgm:prSet presAssocID="{54DAE266-1C6B-45FF-8935-145F34697176}" presName="parentLin" presStyleCnt="0"/>
      <dgm:spPr/>
    </dgm:pt>
    <dgm:pt modelId="{3E8ADF99-8AFE-4010-ADA7-FAEE9E698634}" type="pres">
      <dgm:prSet presAssocID="{54DAE266-1C6B-45FF-8935-145F34697176}" presName="parentLeftMargin" presStyleLbl="node1" presStyleIdx="0" presStyleCnt="2"/>
      <dgm:spPr/>
    </dgm:pt>
    <dgm:pt modelId="{E748335B-F6AA-4D43-9C5C-17F5FBA03006}" type="pres">
      <dgm:prSet presAssocID="{54DAE266-1C6B-45FF-8935-145F34697176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2F768A87-B412-4633-A7C1-14EB8E3AAF09}" type="pres">
      <dgm:prSet presAssocID="{54DAE266-1C6B-45FF-8935-145F34697176}" presName="negativeSpace" presStyleCnt="0"/>
      <dgm:spPr/>
    </dgm:pt>
    <dgm:pt modelId="{DCD9AC8E-DA21-459A-A092-FC16FF18120A}" type="pres">
      <dgm:prSet presAssocID="{54DAE266-1C6B-45FF-8935-145F34697176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D255B525-54FD-4A3A-AAEE-20DF5FBCE5FC}" type="presOf" srcId="{54DAE266-1C6B-45FF-8935-145F34697176}" destId="{E748335B-F6AA-4D43-9C5C-17F5FBA03006}" srcOrd="1" destOrd="0" presId="urn:microsoft.com/office/officeart/2005/8/layout/list1"/>
    <dgm:cxn modelId="{400E6342-9FC0-410E-9152-C57647DBFA8E}" type="presOf" srcId="{61FA161F-3563-4372-88E7-B450A7E9364D}" destId="{DCD9AC8E-DA21-459A-A092-FC16FF18120A}" srcOrd="0" destOrd="0" presId="urn:microsoft.com/office/officeart/2005/8/layout/list1"/>
    <dgm:cxn modelId="{42B90744-12E1-46C4-9E55-CED056B7B9DE}" type="presOf" srcId="{54DAE266-1C6B-45FF-8935-145F34697176}" destId="{3E8ADF99-8AFE-4010-ADA7-FAEE9E698634}" srcOrd="0" destOrd="0" presId="urn:microsoft.com/office/officeart/2005/8/layout/list1"/>
    <dgm:cxn modelId="{DE0AAC45-9F45-4CF4-AB4D-3A5F4F5E402C}" srcId="{54DAE266-1C6B-45FF-8935-145F34697176}" destId="{418AA238-D237-4569-BE1D-B08178A5B36B}" srcOrd="1" destOrd="0" parTransId="{AD8A2A72-8ED0-43FC-AD10-092D48E7209B}" sibTransId="{5B6F612E-A661-4EA3-A9FA-B16869478B4D}"/>
    <dgm:cxn modelId="{58E56679-BEF2-4CB9-862C-36102B91FC12}" type="presOf" srcId="{8D6BD031-E16F-40D1-A8E5-4DCED1ABCA13}" destId="{DCD9AC8E-DA21-459A-A092-FC16FF18120A}" srcOrd="0" destOrd="2" presId="urn:microsoft.com/office/officeart/2005/8/layout/list1"/>
    <dgm:cxn modelId="{84CF4881-92DC-4E69-8568-FEDE0CF95627}" srcId="{54DAE266-1C6B-45FF-8935-145F34697176}" destId="{8D6BD031-E16F-40D1-A8E5-4DCED1ABCA13}" srcOrd="2" destOrd="0" parTransId="{1BE337B4-708F-4ED8-A135-581609C66AC4}" sibTransId="{A9405AF9-31B9-46BB-AD63-8EBF7376484B}"/>
    <dgm:cxn modelId="{D0CBE687-331D-4209-B175-E60B0A9969C2}" type="presOf" srcId="{079F60DF-B69A-4915-B70F-EBB3F66CD8EB}" destId="{629B1FB4-1510-4502-BE0C-1FD7F30BB6F4}" srcOrd="1" destOrd="0" presId="urn:microsoft.com/office/officeart/2005/8/layout/list1"/>
    <dgm:cxn modelId="{D0F54AA0-F7E4-45B6-9EB0-CF8B02E8DAD3}" srcId="{ECE63B1D-94D3-4D8C-94BD-335BFD65CE72}" destId="{54DAE266-1C6B-45FF-8935-145F34697176}" srcOrd="1" destOrd="0" parTransId="{697A3387-A85E-4E3B-99DC-0592372FFE75}" sibTransId="{6675CA90-F4D3-44DD-AFB3-BD13C9D84D4B}"/>
    <dgm:cxn modelId="{6906AFB1-3631-4B94-9C10-E208B0B7F48C}" srcId="{54DAE266-1C6B-45FF-8935-145F34697176}" destId="{61FA161F-3563-4372-88E7-B450A7E9364D}" srcOrd="0" destOrd="0" parTransId="{BF882A49-E46A-48D9-B447-892EF4F92036}" sibTransId="{05FE9C99-E5F2-41DB-B7B0-B42BE8A4B162}"/>
    <dgm:cxn modelId="{8BFE13CE-EFD4-44FF-B5B3-AE34C7FAD3E6}" type="presOf" srcId="{079F60DF-B69A-4915-B70F-EBB3F66CD8EB}" destId="{E7472574-5644-4999-BBFB-03F96BC99AA0}" srcOrd="0" destOrd="0" presId="urn:microsoft.com/office/officeart/2005/8/layout/list1"/>
    <dgm:cxn modelId="{8F9676D3-980A-4207-A54C-B372CCD3D15D}" type="presOf" srcId="{418AA238-D237-4569-BE1D-B08178A5B36B}" destId="{DCD9AC8E-DA21-459A-A092-FC16FF18120A}" srcOrd="0" destOrd="1" presId="urn:microsoft.com/office/officeart/2005/8/layout/list1"/>
    <dgm:cxn modelId="{79478EEB-A4C4-4AEE-832D-64CF2299BDA3}" type="presOf" srcId="{ECE63B1D-94D3-4D8C-94BD-335BFD65CE72}" destId="{EC8B8790-71D1-40F0-8058-1D70D4AADC91}" srcOrd="0" destOrd="0" presId="urn:microsoft.com/office/officeart/2005/8/layout/list1"/>
    <dgm:cxn modelId="{05B0EBFE-6AFD-49DD-BC1D-D2985C413D60}" srcId="{ECE63B1D-94D3-4D8C-94BD-335BFD65CE72}" destId="{079F60DF-B69A-4915-B70F-EBB3F66CD8EB}" srcOrd="0" destOrd="0" parTransId="{A18FDC5C-1633-4065-94A9-AC98366AC37C}" sibTransId="{64043378-0937-4653-91E8-7C27B64AFD1E}"/>
    <dgm:cxn modelId="{44070878-00D1-4428-BDA7-581487DEFC36}" type="presParOf" srcId="{EC8B8790-71D1-40F0-8058-1D70D4AADC91}" destId="{0AC4E795-8425-4219-B2A6-025CBB936F03}" srcOrd="0" destOrd="0" presId="urn:microsoft.com/office/officeart/2005/8/layout/list1"/>
    <dgm:cxn modelId="{9CE164AB-2528-439E-B18A-4B7D318B4196}" type="presParOf" srcId="{0AC4E795-8425-4219-B2A6-025CBB936F03}" destId="{E7472574-5644-4999-BBFB-03F96BC99AA0}" srcOrd="0" destOrd="0" presId="urn:microsoft.com/office/officeart/2005/8/layout/list1"/>
    <dgm:cxn modelId="{BF249AA5-8C0F-4107-87D6-C9DF3D17D66E}" type="presParOf" srcId="{0AC4E795-8425-4219-B2A6-025CBB936F03}" destId="{629B1FB4-1510-4502-BE0C-1FD7F30BB6F4}" srcOrd="1" destOrd="0" presId="urn:microsoft.com/office/officeart/2005/8/layout/list1"/>
    <dgm:cxn modelId="{F29CA3BC-5745-4C98-A7BE-6A70ADF7391F}" type="presParOf" srcId="{EC8B8790-71D1-40F0-8058-1D70D4AADC91}" destId="{BF59A72E-E37F-4208-A860-3D6F492D298B}" srcOrd="1" destOrd="0" presId="urn:microsoft.com/office/officeart/2005/8/layout/list1"/>
    <dgm:cxn modelId="{321F3710-D501-44C3-BCED-E5B4B4E82CBE}" type="presParOf" srcId="{EC8B8790-71D1-40F0-8058-1D70D4AADC91}" destId="{E368E114-E713-45C1-9A21-C461CCDAAD73}" srcOrd="2" destOrd="0" presId="urn:microsoft.com/office/officeart/2005/8/layout/list1"/>
    <dgm:cxn modelId="{F3CA2B31-FFDA-45D3-A740-3DED50ECE136}" type="presParOf" srcId="{EC8B8790-71D1-40F0-8058-1D70D4AADC91}" destId="{D8FDA944-0DB3-49E5-A95B-E76BD4A18531}" srcOrd="3" destOrd="0" presId="urn:microsoft.com/office/officeart/2005/8/layout/list1"/>
    <dgm:cxn modelId="{E0BE2773-A00B-49EA-8391-C87DAB80A275}" type="presParOf" srcId="{EC8B8790-71D1-40F0-8058-1D70D4AADC91}" destId="{B2FF051D-77A5-49B6-B2E5-FA0BA55813D3}" srcOrd="4" destOrd="0" presId="urn:microsoft.com/office/officeart/2005/8/layout/list1"/>
    <dgm:cxn modelId="{D7D6BB42-7ED0-4432-B616-69424FFDD05E}" type="presParOf" srcId="{B2FF051D-77A5-49B6-B2E5-FA0BA55813D3}" destId="{3E8ADF99-8AFE-4010-ADA7-FAEE9E698634}" srcOrd="0" destOrd="0" presId="urn:microsoft.com/office/officeart/2005/8/layout/list1"/>
    <dgm:cxn modelId="{98F85F73-6802-46B2-9A08-9D6391D20BA5}" type="presParOf" srcId="{B2FF051D-77A5-49B6-B2E5-FA0BA55813D3}" destId="{E748335B-F6AA-4D43-9C5C-17F5FBA03006}" srcOrd="1" destOrd="0" presId="urn:microsoft.com/office/officeart/2005/8/layout/list1"/>
    <dgm:cxn modelId="{819EEB79-944C-4E27-84FD-A99228C42EB9}" type="presParOf" srcId="{EC8B8790-71D1-40F0-8058-1D70D4AADC91}" destId="{2F768A87-B412-4633-A7C1-14EB8E3AAF09}" srcOrd="5" destOrd="0" presId="urn:microsoft.com/office/officeart/2005/8/layout/list1"/>
    <dgm:cxn modelId="{B94E82D1-79E6-4D11-B3D8-02F90B89FF07}" type="presParOf" srcId="{EC8B8790-71D1-40F0-8058-1D70D4AADC91}" destId="{DCD9AC8E-DA21-459A-A092-FC16FF18120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B4A8AB4-72C6-472C-A71D-C255A2B87288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E70DB3A4-C5E5-4773-8C9A-B2B78A7611CB}">
      <dgm:prSet/>
      <dgm:spPr/>
      <dgm:t>
        <a:bodyPr/>
        <a:lstStyle/>
        <a:p>
          <a:pPr>
            <a:defRPr b="1"/>
          </a:pPr>
          <a:r>
            <a:rPr lang="en-US"/>
            <a:t>Self-Assessment</a:t>
          </a:r>
        </a:p>
      </dgm:t>
    </dgm:pt>
    <dgm:pt modelId="{6516A826-F4F0-4B11-AAEA-374F81544B49}" type="parTrans" cxnId="{940191A8-7EEB-4078-952C-8D237BD15DC1}">
      <dgm:prSet/>
      <dgm:spPr/>
      <dgm:t>
        <a:bodyPr/>
        <a:lstStyle/>
        <a:p>
          <a:endParaRPr lang="en-US"/>
        </a:p>
      </dgm:t>
    </dgm:pt>
    <dgm:pt modelId="{6A185C18-FCE9-4E98-930B-CEE6E6E5AD82}" type="sibTrans" cxnId="{940191A8-7EEB-4078-952C-8D237BD15DC1}">
      <dgm:prSet/>
      <dgm:spPr/>
      <dgm:t>
        <a:bodyPr/>
        <a:lstStyle/>
        <a:p>
          <a:endParaRPr lang="en-US"/>
        </a:p>
      </dgm:t>
    </dgm:pt>
    <dgm:pt modelId="{387B310A-AD47-4784-B22C-7FAC1A80E738}">
      <dgm:prSet/>
      <dgm:spPr/>
      <dgm:t>
        <a:bodyPr/>
        <a:lstStyle/>
        <a:p>
          <a:r>
            <a:rPr lang="en-US"/>
            <a:t>Not a CV</a:t>
          </a:r>
        </a:p>
      </dgm:t>
    </dgm:pt>
    <dgm:pt modelId="{37ADA09B-1C45-4678-8B07-0A608404BA27}" type="parTrans" cxnId="{183353B8-F417-4960-AE53-D1D1A01B3C95}">
      <dgm:prSet/>
      <dgm:spPr/>
      <dgm:t>
        <a:bodyPr/>
        <a:lstStyle/>
        <a:p>
          <a:endParaRPr lang="en-US"/>
        </a:p>
      </dgm:t>
    </dgm:pt>
    <dgm:pt modelId="{D2E75D1F-5A26-4075-9F14-FA9873F54A17}" type="sibTrans" cxnId="{183353B8-F417-4960-AE53-D1D1A01B3C95}">
      <dgm:prSet/>
      <dgm:spPr/>
      <dgm:t>
        <a:bodyPr/>
        <a:lstStyle/>
        <a:p>
          <a:endParaRPr lang="en-US"/>
        </a:p>
      </dgm:t>
    </dgm:pt>
    <dgm:pt modelId="{92353833-4F78-4584-BC7C-B6C1941AA980}">
      <dgm:prSet/>
      <dgm:spPr/>
      <dgm:t>
        <a:bodyPr/>
        <a:lstStyle/>
        <a:p>
          <a:r>
            <a:rPr lang="en-US"/>
            <a:t>Detailed inventory of </a:t>
          </a:r>
        </a:p>
      </dgm:t>
    </dgm:pt>
    <dgm:pt modelId="{08328660-7145-44CF-B24A-F3EEDC7E25BF}" type="parTrans" cxnId="{16EC99D1-1F3E-4B41-A478-6F71A40A95AD}">
      <dgm:prSet/>
      <dgm:spPr/>
      <dgm:t>
        <a:bodyPr/>
        <a:lstStyle/>
        <a:p>
          <a:endParaRPr lang="en-US"/>
        </a:p>
      </dgm:t>
    </dgm:pt>
    <dgm:pt modelId="{E7C74C96-CD21-4370-BB0C-981A3B8910F8}" type="sibTrans" cxnId="{16EC99D1-1F3E-4B41-A478-6F71A40A95AD}">
      <dgm:prSet/>
      <dgm:spPr/>
      <dgm:t>
        <a:bodyPr/>
        <a:lstStyle/>
        <a:p>
          <a:endParaRPr lang="en-US"/>
        </a:p>
      </dgm:t>
    </dgm:pt>
    <dgm:pt modelId="{C2116081-A105-4EF9-806F-180021FD8A73}">
      <dgm:prSet/>
      <dgm:spPr/>
      <dgm:t>
        <a:bodyPr/>
        <a:lstStyle/>
        <a:p>
          <a:r>
            <a:rPr lang="en-US"/>
            <a:t>Knowledge</a:t>
          </a:r>
        </a:p>
      </dgm:t>
    </dgm:pt>
    <dgm:pt modelId="{2D054C69-38AB-4DDE-8AA7-E6972768F202}" type="parTrans" cxnId="{2B652ED3-0C09-48E1-9E34-8D330C7DE59F}">
      <dgm:prSet/>
      <dgm:spPr/>
      <dgm:t>
        <a:bodyPr/>
        <a:lstStyle/>
        <a:p>
          <a:endParaRPr lang="en-US"/>
        </a:p>
      </dgm:t>
    </dgm:pt>
    <dgm:pt modelId="{BF4BEF47-A3B1-49D2-A694-8346D040EA78}" type="sibTrans" cxnId="{2B652ED3-0C09-48E1-9E34-8D330C7DE59F}">
      <dgm:prSet/>
      <dgm:spPr/>
      <dgm:t>
        <a:bodyPr/>
        <a:lstStyle/>
        <a:p>
          <a:endParaRPr lang="en-US"/>
        </a:p>
      </dgm:t>
    </dgm:pt>
    <dgm:pt modelId="{EFDB46CC-EA07-4782-B35C-B39A41D4D1A2}">
      <dgm:prSet/>
      <dgm:spPr/>
      <dgm:t>
        <a:bodyPr/>
        <a:lstStyle/>
        <a:p>
          <a:r>
            <a:rPr lang="en-US"/>
            <a:t>Skills</a:t>
          </a:r>
        </a:p>
      </dgm:t>
    </dgm:pt>
    <dgm:pt modelId="{AF9209D0-9EF9-4D50-8429-6C9244C9D6DF}" type="parTrans" cxnId="{55CF2599-151B-4688-9F0A-B7A252667743}">
      <dgm:prSet/>
      <dgm:spPr/>
      <dgm:t>
        <a:bodyPr/>
        <a:lstStyle/>
        <a:p>
          <a:endParaRPr lang="en-US"/>
        </a:p>
      </dgm:t>
    </dgm:pt>
    <dgm:pt modelId="{5FCE5A60-17F8-4A2D-80FD-344ECC1147AC}" type="sibTrans" cxnId="{55CF2599-151B-4688-9F0A-B7A252667743}">
      <dgm:prSet/>
      <dgm:spPr/>
      <dgm:t>
        <a:bodyPr/>
        <a:lstStyle/>
        <a:p>
          <a:endParaRPr lang="en-US"/>
        </a:p>
      </dgm:t>
    </dgm:pt>
    <dgm:pt modelId="{4A457E98-7962-48F6-84BC-6F9D5D5B9E4E}">
      <dgm:prSet/>
      <dgm:spPr/>
      <dgm:t>
        <a:bodyPr/>
        <a:lstStyle/>
        <a:p>
          <a:r>
            <a:rPr lang="en-US"/>
            <a:t>Behaviors</a:t>
          </a:r>
        </a:p>
      </dgm:t>
    </dgm:pt>
    <dgm:pt modelId="{32284B8C-7190-4B7C-ABAF-65B748780E72}" type="parTrans" cxnId="{9E74AA91-844A-47D9-9EB1-AB60620869D7}">
      <dgm:prSet/>
      <dgm:spPr/>
      <dgm:t>
        <a:bodyPr/>
        <a:lstStyle/>
        <a:p>
          <a:endParaRPr lang="en-US"/>
        </a:p>
      </dgm:t>
    </dgm:pt>
    <dgm:pt modelId="{11C97578-8ED1-4C1E-A696-326D50C2CFE6}" type="sibTrans" cxnId="{9E74AA91-844A-47D9-9EB1-AB60620869D7}">
      <dgm:prSet/>
      <dgm:spPr/>
      <dgm:t>
        <a:bodyPr/>
        <a:lstStyle/>
        <a:p>
          <a:endParaRPr lang="en-US"/>
        </a:p>
      </dgm:t>
    </dgm:pt>
    <dgm:pt modelId="{AFDED6D8-D4EB-41B4-ADDF-38C5FDE586E0}">
      <dgm:prSet/>
      <dgm:spPr/>
      <dgm:t>
        <a:bodyPr/>
        <a:lstStyle/>
        <a:p>
          <a:pPr>
            <a:defRPr b="1"/>
          </a:pPr>
          <a:r>
            <a:rPr lang="en-US"/>
            <a:t>Assigned Mentor/ Coach </a:t>
          </a:r>
        </a:p>
      </dgm:t>
    </dgm:pt>
    <dgm:pt modelId="{C048124C-C58C-4810-9685-A70EF8E96352}" type="parTrans" cxnId="{BBD27F97-BCF9-429A-A782-F42079131174}">
      <dgm:prSet/>
      <dgm:spPr/>
      <dgm:t>
        <a:bodyPr/>
        <a:lstStyle/>
        <a:p>
          <a:endParaRPr lang="en-US"/>
        </a:p>
      </dgm:t>
    </dgm:pt>
    <dgm:pt modelId="{878DFA69-E58F-4BCF-8DCE-4CABB2B5D2BC}" type="sibTrans" cxnId="{BBD27F97-BCF9-429A-A782-F42079131174}">
      <dgm:prSet/>
      <dgm:spPr/>
      <dgm:t>
        <a:bodyPr/>
        <a:lstStyle/>
        <a:p>
          <a:endParaRPr lang="en-US"/>
        </a:p>
      </dgm:t>
    </dgm:pt>
    <dgm:pt modelId="{6349190F-7B99-419B-9986-DD1B562D674F}">
      <dgm:prSet/>
      <dgm:spPr/>
      <dgm:t>
        <a:bodyPr/>
        <a:lstStyle/>
        <a:p>
          <a:r>
            <a:rPr lang="en-US"/>
            <a:t>Specific to area of concentration</a:t>
          </a:r>
        </a:p>
      </dgm:t>
    </dgm:pt>
    <dgm:pt modelId="{2C9EC873-BE12-4369-A3EA-3FA83B5A0434}" type="parTrans" cxnId="{E2E6140E-724E-4C6D-9C2F-34BF2AC0F27A}">
      <dgm:prSet/>
      <dgm:spPr/>
      <dgm:t>
        <a:bodyPr/>
        <a:lstStyle/>
        <a:p>
          <a:endParaRPr lang="en-US"/>
        </a:p>
      </dgm:t>
    </dgm:pt>
    <dgm:pt modelId="{FCC91C2B-4746-4384-9E89-EA893C218F69}" type="sibTrans" cxnId="{E2E6140E-724E-4C6D-9C2F-34BF2AC0F27A}">
      <dgm:prSet/>
      <dgm:spPr/>
      <dgm:t>
        <a:bodyPr/>
        <a:lstStyle/>
        <a:p>
          <a:endParaRPr lang="en-US"/>
        </a:p>
      </dgm:t>
    </dgm:pt>
    <dgm:pt modelId="{F3C146C5-0C1C-48BE-9E6A-29E352D7081D}">
      <dgm:prSet/>
      <dgm:spPr/>
      <dgm:t>
        <a:bodyPr/>
        <a:lstStyle/>
        <a:p>
          <a:r>
            <a:rPr lang="en-US"/>
            <a:t>Required frequent check-ins</a:t>
          </a:r>
        </a:p>
      </dgm:t>
    </dgm:pt>
    <dgm:pt modelId="{9A8333C3-5DFE-4001-BBF4-20560081ABE7}" type="parTrans" cxnId="{43C0761F-D298-4A9C-8FB7-F8D746A58DB2}">
      <dgm:prSet/>
      <dgm:spPr/>
      <dgm:t>
        <a:bodyPr/>
        <a:lstStyle/>
        <a:p>
          <a:endParaRPr lang="en-US"/>
        </a:p>
      </dgm:t>
    </dgm:pt>
    <dgm:pt modelId="{762FCAC7-1C5D-4361-A0AB-22E50CC91B3C}" type="sibTrans" cxnId="{43C0761F-D298-4A9C-8FB7-F8D746A58DB2}">
      <dgm:prSet/>
      <dgm:spPr/>
      <dgm:t>
        <a:bodyPr/>
        <a:lstStyle/>
        <a:p>
          <a:endParaRPr lang="en-US"/>
        </a:p>
      </dgm:t>
    </dgm:pt>
    <dgm:pt modelId="{889E7919-AEA8-4430-89C0-19D965C9F16F}">
      <dgm:prSet/>
      <dgm:spPr/>
      <dgm:t>
        <a:bodyPr/>
        <a:lstStyle/>
        <a:p>
          <a:r>
            <a:rPr lang="en-US"/>
            <a:t>At least annual report out to Leadership</a:t>
          </a:r>
        </a:p>
      </dgm:t>
    </dgm:pt>
    <dgm:pt modelId="{760FF9E0-4D80-40C3-B85A-99FD312EC59A}" type="parTrans" cxnId="{297B4C16-C9EE-4224-BA09-EAFBF2DDCC89}">
      <dgm:prSet/>
      <dgm:spPr/>
      <dgm:t>
        <a:bodyPr/>
        <a:lstStyle/>
        <a:p>
          <a:endParaRPr lang="en-US"/>
        </a:p>
      </dgm:t>
    </dgm:pt>
    <dgm:pt modelId="{1BE7E362-4A8D-4464-97A3-3AA535955DDE}" type="sibTrans" cxnId="{297B4C16-C9EE-4224-BA09-EAFBF2DDCC89}">
      <dgm:prSet/>
      <dgm:spPr/>
      <dgm:t>
        <a:bodyPr/>
        <a:lstStyle/>
        <a:p>
          <a:endParaRPr lang="en-US"/>
        </a:p>
      </dgm:t>
    </dgm:pt>
    <dgm:pt modelId="{E552192A-1E59-43BE-B798-42055D708233}" type="pres">
      <dgm:prSet presAssocID="{0B4A8AB4-72C6-472C-A71D-C255A2B87288}" presName="root" presStyleCnt="0">
        <dgm:presLayoutVars>
          <dgm:dir/>
          <dgm:resizeHandles val="exact"/>
        </dgm:presLayoutVars>
      </dgm:prSet>
      <dgm:spPr/>
    </dgm:pt>
    <dgm:pt modelId="{39F45284-0EA1-4B43-8446-96EE67872787}" type="pres">
      <dgm:prSet presAssocID="{E70DB3A4-C5E5-4773-8C9A-B2B78A7611CB}" presName="compNode" presStyleCnt="0"/>
      <dgm:spPr/>
    </dgm:pt>
    <dgm:pt modelId="{BABF4F6F-2D60-48F9-8B1E-68E40AF1D6B4}" type="pres">
      <dgm:prSet presAssocID="{E70DB3A4-C5E5-4773-8C9A-B2B78A7611CB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B6D0A58F-BF91-439E-95FF-CD9346E87C06}" type="pres">
      <dgm:prSet presAssocID="{E70DB3A4-C5E5-4773-8C9A-B2B78A7611CB}" presName="iconSpace" presStyleCnt="0"/>
      <dgm:spPr/>
    </dgm:pt>
    <dgm:pt modelId="{7F42928B-94A6-4F84-9E89-77320E002026}" type="pres">
      <dgm:prSet presAssocID="{E70DB3A4-C5E5-4773-8C9A-B2B78A7611CB}" presName="parTx" presStyleLbl="revTx" presStyleIdx="0" presStyleCnt="4">
        <dgm:presLayoutVars>
          <dgm:chMax val="0"/>
          <dgm:chPref val="0"/>
        </dgm:presLayoutVars>
      </dgm:prSet>
      <dgm:spPr/>
    </dgm:pt>
    <dgm:pt modelId="{68BCC586-9679-4FA0-8396-8B4CECE27D2D}" type="pres">
      <dgm:prSet presAssocID="{E70DB3A4-C5E5-4773-8C9A-B2B78A7611CB}" presName="txSpace" presStyleCnt="0"/>
      <dgm:spPr/>
    </dgm:pt>
    <dgm:pt modelId="{1BC9CCC3-51EF-4FFE-926F-5E90A5961386}" type="pres">
      <dgm:prSet presAssocID="{E70DB3A4-C5E5-4773-8C9A-B2B78A7611CB}" presName="desTx" presStyleLbl="revTx" presStyleIdx="1" presStyleCnt="4">
        <dgm:presLayoutVars/>
      </dgm:prSet>
      <dgm:spPr/>
    </dgm:pt>
    <dgm:pt modelId="{3F0C4027-EF22-4607-96BC-7B23554CF8AA}" type="pres">
      <dgm:prSet presAssocID="{6A185C18-FCE9-4E98-930B-CEE6E6E5AD82}" presName="sibTrans" presStyleCnt="0"/>
      <dgm:spPr/>
    </dgm:pt>
    <dgm:pt modelId="{1344288C-44E2-4A6B-8A3A-E54F8BCC5798}" type="pres">
      <dgm:prSet presAssocID="{AFDED6D8-D4EB-41B4-ADDF-38C5FDE586E0}" presName="compNode" presStyleCnt="0"/>
      <dgm:spPr/>
    </dgm:pt>
    <dgm:pt modelId="{786B08D6-3265-4CD3-9FB4-376ED79ECA4A}" type="pres">
      <dgm:prSet presAssocID="{AFDED6D8-D4EB-41B4-ADDF-38C5FDE586E0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 of People"/>
        </a:ext>
      </dgm:extLst>
    </dgm:pt>
    <dgm:pt modelId="{76CC03B6-14CA-4E80-98CE-E777C026CDED}" type="pres">
      <dgm:prSet presAssocID="{AFDED6D8-D4EB-41B4-ADDF-38C5FDE586E0}" presName="iconSpace" presStyleCnt="0"/>
      <dgm:spPr/>
    </dgm:pt>
    <dgm:pt modelId="{3BB7BC2B-9B88-4B6D-B4F3-C08D8DA6F320}" type="pres">
      <dgm:prSet presAssocID="{AFDED6D8-D4EB-41B4-ADDF-38C5FDE586E0}" presName="parTx" presStyleLbl="revTx" presStyleIdx="2" presStyleCnt="4">
        <dgm:presLayoutVars>
          <dgm:chMax val="0"/>
          <dgm:chPref val="0"/>
        </dgm:presLayoutVars>
      </dgm:prSet>
      <dgm:spPr/>
    </dgm:pt>
    <dgm:pt modelId="{5933EE39-DB21-4BEB-929A-5E0883B4CCF9}" type="pres">
      <dgm:prSet presAssocID="{AFDED6D8-D4EB-41B4-ADDF-38C5FDE586E0}" presName="txSpace" presStyleCnt="0"/>
      <dgm:spPr/>
    </dgm:pt>
    <dgm:pt modelId="{D8A6ED0D-D274-498F-B454-0FD44FA14949}" type="pres">
      <dgm:prSet presAssocID="{AFDED6D8-D4EB-41B4-ADDF-38C5FDE586E0}" presName="desTx" presStyleLbl="revTx" presStyleIdx="3" presStyleCnt="4">
        <dgm:presLayoutVars/>
      </dgm:prSet>
      <dgm:spPr/>
    </dgm:pt>
  </dgm:ptLst>
  <dgm:cxnLst>
    <dgm:cxn modelId="{1490FE06-F98F-4841-B711-73732A99B1B8}" type="presOf" srcId="{C2116081-A105-4EF9-806F-180021FD8A73}" destId="{1BC9CCC3-51EF-4FFE-926F-5E90A5961386}" srcOrd="0" destOrd="2" presId="urn:microsoft.com/office/officeart/2018/5/layout/CenteredIconLabelDescriptionList"/>
    <dgm:cxn modelId="{E2E6140E-724E-4C6D-9C2F-34BF2AC0F27A}" srcId="{AFDED6D8-D4EB-41B4-ADDF-38C5FDE586E0}" destId="{6349190F-7B99-419B-9986-DD1B562D674F}" srcOrd="0" destOrd="0" parTransId="{2C9EC873-BE12-4369-A3EA-3FA83B5A0434}" sibTransId="{FCC91C2B-4746-4384-9E89-EA893C218F69}"/>
    <dgm:cxn modelId="{297B4C16-C9EE-4224-BA09-EAFBF2DDCC89}" srcId="{AFDED6D8-D4EB-41B4-ADDF-38C5FDE586E0}" destId="{889E7919-AEA8-4430-89C0-19D965C9F16F}" srcOrd="2" destOrd="0" parTransId="{760FF9E0-4D80-40C3-B85A-99FD312EC59A}" sibTransId="{1BE7E362-4A8D-4464-97A3-3AA535955DDE}"/>
    <dgm:cxn modelId="{43C0761F-D298-4A9C-8FB7-F8D746A58DB2}" srcId="{AFDED6D8-D4EB-41B4-ADDF-38C5FDE586E0}" destId="{F3C146C5-0C1C-48BE-9E6A-29E352D7081D}" srcOrd="1" destOrd="0" parTransId="{9A8333C3-5DFE-4001-BBF4-20560081ABE7}" sibTransId="{762FCAC7-1C5D-4361-A0AB-22E50CC91B3C}"/>
    <dgm:cxn modelId="{60DD2F2A-13EF-4D35-B490-0B7C86907BAC}" type="presOf" srcId="{EFDB46CC-EA07-4782-B35C-B39A41D4D1A2}" destId="{1BC9CCC3-51EF-4FFE-926F-5E90A5961386}" srcOrd="0" destOrd="3" presId="urn:microsoft.com/office/officeart/2018/5/layout/CenteredIconLabelDescriptionList"/>
    <dgm:cxn modelId="{02862B5D-65CD-4805-9A09-5BCCDF8ADBEC}" type="presOf" srcId="{387B310A-AD47-4784-B22C-7FAC1A80E738}" destId="{1BC9CCC3-51EF-4FFE-926F-5E90A5961386}" srcOrd="0" destOrd="0" presId="urn:microsoft.com/office/officeart/2018/5/layout/CenteredIconLabelDescriptionList"/>
    <dgm:cxn modelId="{C1AE3D41-30E6-4F44-85F2-59BEDBF13273}" type="presOf" srcId="{92353833-4F78-4584-BC7C-B6C1941AA980}" destId="{1BC9CCC3-51EF-4FFE-926F-5E90A5961386}" srcOrd="0" destOrd="1" presId="urn:microsoft.com/office/officeart/2018/5/layout/CenteredIconLabelDescriptionList"/>
    <dgm:cxn modelId="{7275C645-11B4-4EC5-AA2D-4B29D4915A30}" type="presOf" srcId="{6349190F-7B99-419B-9986-DD1B562D674F}" destId="{D8A6ED0D-D274-498F-B454-0FD44FA14949}" srcOrd="0" destOrd="0" presId="urn:microsoft.com/office/officeart/2018/5/layout/CenteredIconLabelDescriptionList"/>
    <dgm:cxn modelId="{A564EF6B-9EE7-48C8-99BC-A3575F2E7E96}" type="presOf" srcId="{F3C146C5-0C1C-48BE-9E6A-29E352D7081D}" destId="{D8A6ED0D-D274-498F-B454-0FD44FA14949}" srcOrd="0" destOrd="1" presId="urn:microsoft.com/office/officeart/2018/5/layout/CenteredIconLabelDescriptionList"/>
    <dgm:cxn modelId="{8DFA3781-AE40-4331-BEFE-3459CCE450AE}" type="presOf" srcId="{0B4A8AB4-72C6-472C-A71D-C255A2B87288}" destId="{E552192A-1E59-43BE-B798-42055D708233}" srcOrd="0" destOrd="0" presId="urn:microsoft.com/office/officeart/2018/5/layout/CenteredIconLabelDescriptionList"/>
    <dgm:cxn modelId="{68590685-0898-4263-A5CC-020652744233}" type="presOf" srcId="{4A457E98-7962-48F6-84BC-6F9D5D5B9E4E}" destId="{1BC9CCC3-51EF-4FFE-926F-5E90A5961386}" srcOrd="0" destOrd="4" presId="urn:microsoft.com/office/officeart/2018/5/layout/CenteredIconLabelDescriptionList"/>
    <dgm:cxn modelId="{9B814687-7FDE-4C56-A4FA-C51703BB2092}" type="presOf" srcId="{889E7919-AEA8-4430-89C0-19D965C9F16F}" destId="{D8A6ED0D-D274-498F-B454-0FD44FA14949}" srcOrd="0" destOrd="2" presId="urn:microsoft.com/office/officeart/2018/5/layout/CenteredIconLabelDescriptionList"/>
    <dgm:cxn modelId="{9E74AA91-844A-47D9-9EB1-AB60620869D7}" srcId="{92353833-4F78-4584-BC7C-B6C1941AA980}" destId="{4A457E98-7962-48F6-84BC-6F9D5D5B9E4E}" srcOrd="2" destOrd="0" parTransId="{32284B8C-7190-4B7C-ABAF-65B748780E72}" sibTransId="{11C97578-8ED1-4C1E-A696-326D50C2CFE6}"/>
    <dgm:cxn modelId="{BBD27F97-BCF9-429A-A782-F42079131174}" srcId="{0B4A8AB4-72C6-472C-A71D-C255A2B87288}" destId="{AFDED6D8-D4EB-41B4-ADDF-38C5FDE586E0}" srcOrd="1" destOrd="0" parTransId="{C048124C-C58C-4810-9685-A70EF8E96352}" sibTransId="{878DFA69-E58F-4BCF-8DCE-4CABB2B5D2BC}"/>
    <dgm:cxn modelId="{55CF2599-151B-4688-9F0A-B7A252667743}" srcId="{92353833-4F78-4584-BC7C-B6C1941AA980}" destId="{EFDB46CC-EA07-4782-B35C-B39A41D4D1A2}" srcOrd="1" destOrd="0" parTransId="{AF9209D0-9EF9-4D50-8429-6C9244C9D6DF}" sibTransId="{5FCE5A60-17F8-4A2D-80FD-344ECC1147AC}"/>
    <dgm:cxn modelId="{A5FEEA9A-4982-49A0-B999-6BBD4E7CE258}" type="presOf" srcId="{AFDED6D8-D4EB-41B4-ADDF-38C5FDE586E0}" destId="{3BB7BC2B-9B88-4B6D-B4F3-C08D8DA6F320}" srcOrd="0" destOrd="0" presId="urn:microsoft.com/office/officeart/2018/5/layout/CenteredIconLabelDescriptionList"/>
    <dgm:cxn modelId="{940191A8-7EEB-4078-952C-8D237BD15DC1}" srcId="{0B4A8AB4-72C6-472C-A71D-C255A2B87288}" destId="{E70DB3A4-C5E5-4773-8C9A-B2B78A7611CB}" srcOrd="0" destOrd="0" parTransId="{6516A826-F4F0-4B11-AAEA-374F81544B49}" sibTransId="{6A185C18-FCE9-4E98-930B-CEE6E6E5AD82}"/>
    <dgm:cxn modelId="{183353B8-F417-4960-AE53-D1D1A01B3C95}" srcId="{E70DB3A4-C5E5-4773-8C9A-B2B78A7611CB}" destId="{387B310A-AD47-4784-B22C-7FAC1A80E738}" srcOrd="0" destOrd="0" parTransId="{37ADA09B-1C45-4678-8B07-0A608404BA27}" sibTransId="{D2E75D1F-5A26-4075-9F14-FA9873F54A17}"/>
    <dgm:cxn modelId="{16EC99D1-1F3E-4B41-A478-6F71A40A95AD}" srcId="{E70DB3A4-C5E5-4773-8C9A-B2B78A7611CB}" destId="{92353833-4F78-4584-BC7C-B6C1941AA980}" srcOrd="1" destOrd="0" parTransId="{08328660-7145-44CF-B24A-F3EEDC7E25BF}" sibTransId="{E7C74C96-CD21-4370-BB0C-981A3B8910F8}"/>
    <dgm:cxn modelId="{2B652ED3-0C09-48E1-9E34-8D330C7DE59F}" srcId="{92353833-4F78-4584-BC7C-B6C1941AA980}" destId="{C2116081-A105-4EF9-806F-180021FD8A73}" srcOrd="0" destOrd="0" parTransId="{2D054C69-38AB-4DDE-8AA7-E6972768F202}" sibTransId="{BF4BEF47-A3B1-49D2-A694-8346D040EA78}"/>
    <dgm:cxn modelId="{967DFDDB-70AC-4672-867C-6FA9D0FE6A0B}" type="presOf" srcId="{E70DB3A4-C5E5-4773-8C9A-B2B78A7611CB}" destId="{7F42928B-94A6-4F84-9E89-77320E002026}" srcOrd="0" destOrd="0" presId="urn:microsoft.com/office/officeart/2018/5/layout/CenteredIconLabelDescriptionList"/>
    <dgm:cxn modelId="{4B1E8F40-675A-4BA7-BE8B-5AEECB5F6979}" type="presParOf" srcId="{E552192A-1E59-43BE-B798-42055D708233}" destId="{39F45284-0EA1-4B43-8446-96EE67872787}" srcOrd="0" destOrd="0" presId="urn:microsoft.com/office/officeart/2018/5/layout/CenteredIconLabelDescriptionList"/>
    <dgm:cxn modelId="{DB13001C-9382-4CBC-9916-73EDB42E249F}" type="presParOf" srcId="{39F45284-0EA1-4B43-8446-96EE67872787}" destId="{BABF4F6F-2D60-48F9-8B1E-68E40AF1D6B4}" srcOrd="0" destOrd="0" presId="urn:microsoft.com/office/officeart/2018/5/layout/CenteredIconLabelDescriptionList"/>
    <dgm:cxn modelId="{C33AC4C1-FC47-4C9A-9216-6DF44539D87C}" type="presParOf" srcId="{39F45284-0EA1-4B43-8446-96EE67872787}" destId="{B6D0A58F-BF91-439E-95FF-CD9346E87C06}" srcOrd="1" destOrd="0" presId="urn:microsoft.com/office/officeart/2018/5/layout/CenteredIconLabelDescriptionList"/>
    <dgm:cxn modelId="{AB1F993C-5817-4649-B321-4B50F22349A8}" type="presParOf" srcId="{39F45284-0EA1-4B43-8446-96EE67872787}" destId="{7F42928B-94A6-4F84-9E89-77320E002026}" srcOrd="2" destOrd="0" presId="urn:microsoft.com/office/officeart/2018/5/layout/CenteredIconLabelDescriptionList"/>
    <dgm:cxn modelId="{3410F66B-1DBF-4F55-8054-FDBAE95D33AD}" type="presParOf" srcId="{39F45284-0EA1-4B43-8446-96EE67872787}" destId="{68BCC586-9679-4FA0-8396-8B4CECE27D2D}" srcOrd="3" destOrd="0" presId="urn:microsoft.com/office/officeart/2018/5/layout/CenteredIconLabelDescriptionList"/>
    <dgm:cxn modelId="{305096DD-BE8E-4673-8E19-873E8EC27D12}" type="presParOf" srcId="{39F45284-0EA1-4B43-8446-96EE67872787}" destId="{1BC9CCC3-51EF-4FFE-926F-5E90A5961386}" srcOrd="4" destOrd="0" presId="urn:microsoft.com/office/officeart/2018/5/layout/CenteredIconLabelDescriptionList"/>
    <dgm:cxn modelId="{BAC16AAD-1A8D-46D0-9070-4C2992301175}" type="presParOf" srcId="{E552192A-1E59-43BE-B798-42055D708233}" destId="{3F0C4027-EF22-4607-96BC-7B23554CF8AA}" srcOrd="1" destOrd="0" presId="urn:microsoft.com/office/officeart/2018/5/layout/CenteredIconLabelDescriptionList"/>
    <dgm:cxn modelId="{94BE235E-DE53-4D73-B18D-BC91DB3A8A80}" type="presParOf" srcId="{E552192A-1E59-43BE-B798-42055D708233}" destId="{1344288C-44E2-4A6B-8A3A-E54F8BCC5798}" srcOrd="2" destOrd="0" presId="urn:microsoft.com/office/officeart/2018/5/layout/CenteredIconLabelDescriptionList"/>
    <dgm:cxn modelId="{CAF65A71-0A69-4BEC-B43C-971B72D8F34D}" type="presParOf" srcId="{1344288C-44E2-4A6B-8A3A-E54F8BCC5798}" destId="{786B08D6-3265-4CD3-9FB4-376ED79ECA4A}" srcOrd="0" destOrd="0" presId="urn:microsoft.com/office/officeart/2018/5/layout/CenteredIconLabelDescriptionList"/>
    <dgm:cxn modelId="{59E26D20-17AD-4D7B-82B7-00ED92E14948}" type="presParOf" srcId="{1344288C-44E2-4A6B-8A3A-E54F8BCC5798}" destId="{76CC03B6-14CA-4E80-98CE-E777C026CDED}" srcOrd="1" destOrd="0" presId="urn:microsoft.com/office/officeart/2018/5/layout/CenteredIconLabelDescriptionList"/>
    <dgm:cxn modelId="{A9458E28-5EA8-4156-ACDA-E6641ABE8B42}" type="presParOf" srcId="{1344288C-44E2-4A6B-8A3A-E54F8BCC5798}" destId="{3BB7BC2B-9B88-4B6D-B4F3-C08D8DA6F320}" srcOrd="2" destOrd="0" presId="urn:microsoft.com/office/officeart/2018/5/layout/CenteredIconLabelDescriptionList"/>
    <dgm:cxn modelId="{0542A4BD-9604-4A43-A3F0-E4CD0BCF276F}" type="presParOf" srcId="{1344288C-44E2-4A6B-8A3A-E54F8BCC5798}" destId="{5933EE39-DB21-4BEB-929A-5E0883B4CCF9}" srcOrd="3" destOrd="0" presId="urn:microsoft.com/office/officeart/2018/5/layout/CenteredIconLabelDescriptionList"/>
    <dgm:cxn modelId="{8226EDAB-ED75-499B-BAD5-8F88F86CFAC7}" type="presParOf" srcId="{1344288C-44E2-4A6B-8A3A-E54F8BCC5798}" destId="{D8A6ED0D-D274-498F-B454-0FD44FA14949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0666114-A5EC-47D1-83EF-A84837AA767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BE71C26-7711-4967-AB94-49A13B2E7EFD}">
      <dgm:prSet/>
      <dgm:spPr/>
      <dgm:t>
        <a:bodyPr/>
        <a:lstStyle/>
        <a:p>
          <a:r>
            <a:rPr lang="en-US" b="1" i="0"/>
            <a:t>Professional Dress</a:t>
          </a:r>
          <a:endParaRPr lang="en-US"/>
        </a:p>
      </dgm:t>
    </dgm:pt>
    <dgm:pt modelId="{85A40415-AA3A-4438-86EC-672CE7FC9DFC}" type="parTrans" cxnId="{FE198A92-5344-40A0-89FD-F3C605447128}">
      <dgm:prSet/>
      <dgm:spPr/>
      <dgm:t>
        <a:bodyPr/>
        <a:lstStyle/>
        <a:p>
          <a:endParaRPr lang="en-US"/>
        </a:p>
      </dgm:t>
    </dgm:pt>
    <dgm:pt modelId="{68078589-F7EA-4696-A4D6-A5C8AAB84236}" type="sibTrans" cxnId="{FE198A92-5344-40A0-89FD-F3C605447128}">
      <dgm:prSet/>
      <dgm:spPr/>
      <dgm:t>
        <a:bodyPr/>
        <a:lstStyle/>
        <a:p>
          <a:endParaRPr lang="en-US"/>
        </a:p>
      </dgm:t>
    </dgm:pt>
    <dgm:pt modelId="{0F2F6895-B364-4057-959C-A2F9F5629291}">
      <dgm:prSet/>
      <dgm:spPr/>
      <dgm:t>
        <a:bodyPr/>
        <a:lstStyle/>
        <a:p>
          <a:r>
            <a:rPr lang="en-US" b="1" i="0"/>
            <a:t>Use Proper Workplace Etiquette</a:t>
          </a:r>
          <a:endParaRPr lang="en-US"/>
        </a:p>
      </dgm:t>
    </dgm:pt>
    <dgm:pt modelId="{6FF6CB16-489F-408E-8407-6B7942DFD073}" type="parTrans" cxnId="{E7B8DD7F-6A6F-4CA4-9F2E-EC32A5FA00E9}">
      <dgm:prSet/>
      <dgm:spPr/>
      <dgm:t>
        <a:bodyPr/>
        <a:lstStyle/>
        <a:p>
          <a:endParaRPr lang="en-US"/>
        </a:p>
      </dgm:t>
    </dgm:pt>
    <dgm:pt modelId="{9B5C7D25-9705-450F-970D-5A485A69DA57}" type="sibTrans" cxnId="{E7B8DD7F-6A6F-4CA4-9F2E-EC32A5FA00E9}">
      <dgm:prSet/>
      <dgm:spPr/>
      <dgm:t>
        <a:bodyPr/>
        <a:lstStyle/>
        <a:p>
          <a:endParaRPr lang="en-US"/>
        </a:p>
      </dgm:t>
    </dgm:pt>
    <dgm:pt modelId="{9C18B0D5-1C0F-4B69-95E3-E295604634AB}">
      <dgm:prSet/>
      <dgm:spPr/>
      <dgm:t>
        <a:bodyPr/>
        <a:lstStyle/>
        <a:p>
          <a:r>
            <a:rPr lang="en-US" b="0" i="0"/>
            <a:t>Responding to emails quickly and efficiently</a:t>
          </a:r>
          <a:endParaRPr lang="en-US"/>
        </a:p>
      </dgm:t>
    </dgm:pt>
    <dgm:pt modelId="{6349C6F6-514B-4367-B2FE-544A30E8FDE6}" type="parTrans" cxnId="{E3DAFDBD-D4A6-4C35-AEE6-49848537FCBC}">
      <dgm:prSet/>
      <dgm:spPr/>
      <dgm:t>
        <a:bodyPr/>
        <a:lstStyle/>
        <a:p>
          <a:endParaRPr lang="en-US"/>
        </a:p>
      </dgm:t>
    </dgm:pt>
    <dgm:pt modelId="{133D5807-6CDB-42A3-B29F-E97239806EB1}" type="sibTrans" cxnId="{E3DAFDBD-D4A6-4C35-AEE6-49848537FCBC}">
      <dgm:prSet/>
      <dgm:spPr/>
      <dgm:t>
        <a:bodyPr/>
        <a:lstStyle/>
        <a:p>
          <a:endParaRPr lang="en-US"/>
        </a:p>
      </dgm:t>
    </dgm:pt>
    <dgm:pt modelId="{30A3AF42-098D-4E02-B0A1-1E00DD8CB83B}">
      <dgm:prSet/>
      <dgm:spPr/>
      <dgm:t>
        <a:bodyPr/>
        <a:lstStyle/>
        <a:p>
          <a:r>
            <a:rPr lang="en-US" b="0" i="0" dirty="0"/>
            <a:t>Checking your emails for spelling and grammatical errors before sending</a:t>
          </a:r>
          <a:endParaRPr lang="en-US" dirty="0"/>
        </a:p>
      </dgm:t>
    </dgm:pt>
    <dgm:pt modelId="{28D977F7-16E7-4D88-A1EE-A9AB28EE073C}" type="parTrans" cxnId="{486B0AD8-5C29-4EE6-9BDD-70CE1E1EEB7E}">
      <dgm:prSet/>
      <dgm:spPr/>
      <dgm:t>
        <a:bodyPr/>
        <a:lstStyle/>
        <a:p>
          <a:endParaRPr lang="en-US"/>
        </a:p>
      </dgm:t>
    </dgm:pt>
    <dgm:pt modelId="{D042ECDE-6933-49D5-AE19-06B543BCC818}" type="sibTrans" cxnId="{486B0AD8-5C29-4EE6-9BDD-70CE1E1EEB7E}">
      <dgm:prSet/>
      <dgm:spPr/>
      <dgm:t>
        <a:bodyPr/>
        <a:lstStyle/>
        <a:p>
          <a:endParaRPr lang="en-US"/>
        </a:p>
      </dgm:t>
    </dgm:pt>
    <dgm:pt modelId="{360A67E4-7100-423C-A078-76FE06D8DE46}">
      <dgm:prSet/>
      <dgm:spPr/>
      <dgm:t>
        <a:bodyPr/>
        <a:lstStyle/>
        <a:p>
          <a:r>
            <a:rPr lang="en-US" b="0" i="0" dirty="0"/>
            <a:t>Keeping your cellphone on silent</a:t>
          </a:r>
          <a:endParaRPr lang="en-US" dirty="0"/>
        </a:p>
      </dgm:t>
    </dgm:pt>
    <dgm:pt modelId="{BE7670F7-43E2-4816-9065-F8E531B967C3}" type="parTrans" cxnId="{3974D704-08B9-48FA-B927-572952263FB7}">
      <dgm:prSet/>
      <dgm:spPr/>
      <dgm:t>
        <a:bodyPr/>
        <a:lstStyle/>
        <a:p>
          <a:endParaRPr lang="en-US"/>
        </a:p>
      </dgm:t>
    </dgm:pt>
    <dgm:pt modelId="{E15CC9C4-7014-45A4-A163-BBB7012C8D3A}" type="sibTrans" cxnId="{3974D704-08B9-48FA-B927-572952263FB7}">
      <dgm:prSet/>
      <dgm:spPr/>
      <dgm:t>
        <a:bodyPr/>
        <a:lstStyle/>
        <a:p>
          <a:endParaRPr lang="en-US"/>
        </a:p>
      </dgm:t>
    </dgm:pt>
    <dgm:pt modelId="{551BE094-0424-4CAC-87F4-493E01454AC7}">
      <dgm:prSet/>
      <dgm:spPr/>
      <dgm:t>
        <a:bodyPr/>
        <a:lstStyle/>
        <a:p>
          <a:r>
            <a:rPr lang="en-US" b="0" i="0" dirty="0"/>
            <a:t>Maintaining a tidy workspace</a:t>
          </a:r>
          <a:endParaRPr lang="en-US" dirty="0"/>
        </a:p>
      </dgm:t>
    </dgm:pt>
    <dgm:pt modelId="{03F354EE-E20D-4A18-B152-E99B5F6D1B8D}" type="parTrans" cxnId="{6921DEA7-7E2B-44CB-A375-6A81BC2554D9}">
      <dgm:prSet/>
      <dgm:spPr/>
      <dgm:t>
        <a:bodyPr/>
        <a:lstStyle/>
        <a:p>
          <a:endParaRPr lang="en-US"/>
        </a:p>
      </dgm:t>
    </dgm:pt>
    <dgm:pt modelId="{A9E8070C-AC9C-4108-8BB3-705D921DEA07}" type="sibTrans" cxnId="{6921DEA7-7E2B-44CB-A375-6A81BC2554D9}">
      <dgm:prSet/>
      <dgm:spPr/>
      <dgm:t>
        <a:bodyPr/>
        <a:lstStyle/>
        <a:p>
          <a:endParaRPr lang="en-US"/>
        </a:p>
      </dgm:t>
    </dgm:pt>
    <dgm:pt modelId="{4C7A93BF-EF7F-4881-9C8E-518A292FC6D1}">
      <dgm:prSet/>
      <dgm:spPr/>
      <dgm:t>
        <a:bodyPr/>
        <a:lstStyle/>
        <a:p>
          <a:r>
            <a:rPr lang="en-US" b="0" i="0" dirty="0"/>
            <a:t>Respecting the privacy and boundaries of others</a:t>
          </a:r>
          <a:endParaRPr lang="en-US" dirty="0"/>
        </a:p>
      </dgm:t>
    </dgm:pt>
    <dgm:pt modelId="{28F34769-8AFC-4FC1-A3D1-EF0E32E2EE51}" type="parTrans" cxnId="{112863A8-27A4-4470-BC4B-DE5C7C6E886E}">
      <dgm:prSet/>
      <dgm:spPr/>
      <dgm:t>
        <a:bodyPr/>
        <a:lstStyle/>
        <a:p>
          <a:endParaRPr lang="en-US"/>
        </a:p>
      </dgm:t>
    </dgm:pt>
    <dgm:pt modelId="{486EEAEA-B1FC-4868-8D0F-BB5B082A0E95}" type="sibTrans" cxnId="{112863A8-27A4-4470-BC4B-DE5C7C6E886E}">
      <dgm:prSet/>
      <dgm:spPr/>
      <dgm:t>
        <a:bodyPr/>
        <a:lstStyle/>
        <a:p>
          <a:endParaRPr lang="en-US"/>
        </a:p>
      </dgm:t>
    </dgm:pt>
    <dgm:pt modelId="{9DB85DF6-9534-452E-B617-7036A3928AE9}">
      <dgm:prSet/>
      <dgm:spPr/>
      <dgm:t>
        <a:bodyPr/>
        <a:lstStyle/>
        <a:p>
          <a:r>
            <a:rPr lang="en-US" b="0" i="0" dirty="0"/>
            <a:t>Avoid common workplace pitfalls such as gossip or oversharing your personal issues with coworkers.</a:t>
          </a:r>
          <a:endParaRPr lang="en-US" dirty="0"/>
        </a:p>
      </dgm:t>
    </dgm:pt>
    <dgm:pt modelId="{AD2FFE9A-7702-417E-93B4-1E3DBADB843B}" type="parTrans" cxnId="{A9FBF533-C643-4A34-A150-988BCCA02D34}">
      <dgm:prSet/>
      <dgm:spPr/>
      <dgm:t>
        <a:bodyPr/>
        <a:lstStyle/>
        <a:p>
          <a:endParaRPr lang="en-US"/>
        </a:p>
      </dgm:t>
    </dgm:pt>
    <dgm:pt modelId="{FB09F7C6-48D2-45A5-8490-3CB4A749AE7F}" type="sibTrans" cxnId="{A9FBF533-C643-4A34-A150-988BCCA02D34}">
      <dgm:prSet/>
      <dgm:spPr/>
      <dgm:t>
        <a:bodyPr/>
        <a:lstStyle/>
        <a:p>
          <a:endParaRPr lang="en-US"/>
        </a:p>
      </dgm:t>
    </dgm:pt>
    <dgm:pt modelId="{080A0CB1-64AA-4649-9A7C-EA86C30DC3A5}">
      <dgm:prSet/>
      <dgm:spPr/>
      <dgm:t>
        <a:bodyPr/>
        <a:lstStyle/>
        <a:p>
          <a:r>
            <a:rPr lang="en-US" b="1" i="0"/>
            <a:t>Be Punctual</a:t>
          </a:r>
          <a:endParaRPr lang="en-US"/>
        </a:p>
      </dgm:t>
    </dgm:pt>
    <dgm:pt modelId="{8704FDDA-7E4F-454F-8F13-CFC2B72094E9}" type="parTrans" cxnId="{3646FC3D-99F9-4088-A2BB-56E6779EAE3D}">
      <dgm:prSet/>
      <dgm:spPr/>
      <dgm:t>
        <a:bodyPr/>
        <a:lstStyle/>
        <a:p>
          <a:endParaRPr lang="en-US"/>
        </a:p>
      </dgm:t>
    </dgm:pt>
    <dgm:pt modelId="{3EE940BD-222C-4EDA-A1A3-8AF42658BFE8}" type="sibTrans" cxnId="{3646FC3D-99F9-4088-A2BB-56E6779EAE3D}">
      <dgm:prSet/>
      <dgm:spPr/>
      <dgm:t>
        <a:bodyPr/>
        <a:lstStyle/>
        <a:p>
          <a:endParaRPr lang="en-US"/>
        </a:p>
      </dgm:t>
    </dgm:pt>
    <dgm:pt modelId="{53AC4015-A79E-45F1-B4D8-CFF42A571DB0}">
      <dgm:prSet/>
      <dgm:spPr/>
      <dgm:t>
        <a:bodyPr/>
        <a:lstStyle/>
        <a:p>
          <a:r>
            <a:rPr lang="en-US" b="1" i="0"/>
            <a:t>Be Organized</a:t>
          </a:r>
          <a:endParaRPr lang="en-US"/>
        </a:p>
      </dgm:t>
    </dgm:pt>
    <dgm:pt modelId="{57F89C9E-A22D-4218-B7D1-79C51FBE7B07}" type="parTrans" cxnId="{4D4A59A0-9ED7-4474-8795-27959E5F8148}">
      <dgm:prSet/>
      <dgm:spPr/>
      <dgm:t>
        <a:bodyPr/>
        <a:lstStyle/>
        <a:p>
          <a:endParaRPr lang="en-US"/>
        </a:p>
      </dgm:t>
    </dgm:pt>
    <dgm:pt modelId="{3150436D-C7F6-41C3-92CE-D8D326E9BB51}" type="sibTrans" cxnId="{4D4A59A0-9ED7-4474-8795-27959E5F8148}">
      <dgm:prSet/>
      <dgm:spPr/>
      <dgm:t>
        <a:bodyPr/>
        <a:lstStyle/>
        <a:p>
          <a:endParaRPr lang="en-US"/>
        </a:p>
      </dgm:t>
    </dgm:pt>
    <dgm:pt modelId="{7AE9381A-25FA-4E1E-948D-39B50E34492E}">
      <dgm:prSet/>
      <dgm:spPr/>
      <dgm:t>
        <a:bodyPr/>
        <a:lstStyle/>
        <a:p>
          <a:r>
            <a:rPr lang="en-US" b="1" i="0"/>
            <a:t>Show Your Dedication to Your Job</a:t>
          </a:r>
          <a:endParaRPr lang="en-US"/>
        </a:p>
      </dgm:t>
    </dgm:pt>
    <dgm:pt modelId="{05ADE8BA-0EA4-46B1-964D-B59E56276C4A}" type="parTrans" cxnId="{46088A1C-6960-47E8-9E94-45FF1A1FB87A}">
      <dgm:prSet/>
      <dgm:spPr/>
      <dgm:t>
        <a:bodyPr/>
        <a:lstStyle/>
        <a:p>
          <a:endParaRPr lang="en-US"/>
        </a:p>
      </dgm:t>
    </dgm:pt>
    <dgm:pt modelId="{15E880F3-785F-4C0D-9738-7A875C00D600}" type="sibTrans" cxnId="{46088A1C-6960-47E8-9E94-45FF1A1FB87A}">
      <dgm:prSet/>
      <dgm:spPr/>
      <dgm:t>
        <a:bodyPr/>
        <a:lstStyle/>
        <a:p>
          <a:endParaRPr lang="en-US"/>
        </a:p>
      </dgm:t>
    </dgm:pt>
    <dgm:pt modelId="{EA1BDBF5-4853-46AF-BCCF-D2C13F38DB94}">
      <dgm:prSet/>
      <dgm:spPr/>
      <dgm:t>
        <a:bodyPr/>
        <a:lstStyle/>
        <a:p>
          <a:r>
            <a:rPr lang="en-US" b="0" i="0"/>
            <a:t>Get things done (in a timely and thorough matter)</a:t>
          </a:r>
          <a:endParaRPr lang="en-US"/>
        </a:p>
      </dgm:t>
    </dgm:pt>
    <dgm:pt modelId="{720DC44F-C09F-4F29-9222-E4DCB7E2C11F}" type="parTrans" cxnId="{1FA5A3E0-87DF-491F-BC76-14193E8FDCD5}">
      <dgm:prSet/>
      <dgm:spPr/>
      <dgm:t>
        <a:bodyPr/>
        <a:lstStyle/>
        <a:p>
          <a:endParaRPr lang="en-US"/>
        </a:p>
      </dgm:t>
    </dgm:pt>
    <dgm:pt modelId="{4C0E96FF-6A9A-47FA-8F7A-6A550F9BFFB2}" type="sibTrans" cxnId="{1FA5A3E0-87DF-491F-BC76-14193E8FDCD5}">
      <dgm:prSet/>
      <dgm:spPr/>
      <dgm:t>
        <a:bodyPr/>
        <a:lstStyle/>
        <a:p>
          <a:endParaRPr lang="en-US"/>
        </a:p>
      </dgm:t>
    </dgm:pt>
    <dgm:pt modelId="{0FBDA534-BBEC-458F-844D-CFB02ED9591A}">
      <dgm:prSet/>
      <dgm:spPr/>
      <dgm:t>
        <a:bodyPr/>
        <a:lstStyle/>
        <a:p>
          <a:r>
            <a:rPr lang="en-US" b="0" i="0"/>
            <a:t>Be disciplined and focused</a:t>
          </a:r>
          <a:endParaRPr lang="en-US"/>
        </a:p>
      </dgm:t>
    </dgm:pt>
    <dgm:pt modelId="{21AB0D6A-61FE-46A4-8E80-FA8626364D92}" type="parTrans" cxnId="{A61CC996-802D-41D7-B751-331174A2A3C4}">
      <dgm:prSet/>
      <dgm:spPr/>
      <dgm:t>
        <a:bodyPr/>
        <a:lstStyle/>
        <a:p>
          <a:endParaRPr lang="en-US"/>
        </a:p>
      </dgm:t>
    </dgm:pt>
    <dgm:pt modelId="{AFBCF9F7-FB3B-4759-B6C0-34ACB1C1DD46}" type="sibTrans" cxnId="{A61CC996-802D-41D7-B751-331174A2A3C4}">
      <dgm:prSet/>
      <dgm:spPr/>
      <dgm:t>
        <a:bodyPr/>
        <a:lstStyle/>
        <a:p>
          <a:endParaRPr lang="en-US"/>
        </a:p>
      </dgm:t>
    </dgm:pt>
    <dgm:pt modelId="{229C2907-4B3C-4390-8A53-D51E97654B7D}">
      <dgm:prSet/>
      <dgm:spPr/>
      <dgm:t>
        <a:bodyPr/>
        <a:lstStyle/>
        <a:p>
          <a:r>
            <a:rPr lang="en-US" b="0" i="0"/>
            <a:t>Be honest, polite, and fair to others</a:t>
          </a:r>
          <a:endParaRPr lang="en-US"/>
        </a:p>
      </dgm:t>
    </dgm:pt>
    <dgm:pt modelId="{2A281649-330A-4B9A-A3FE-2C1B21E0D0B9}" type="parTrans" cxnId="{9E51B237-AE47-4969-99EC-43D97D0CAE0C}">
      <dgm:prSet/>
      <dgm:spPr/>
      <dgm:t>
        <a:bodyPr/>
        <a:lstStyle/>
        <a:p>
          <a:endParaRPr lang="en-US"/>
        </a:p>
      </dgm:t>
    </dgm:pt>
    <dgm:pt modelId="{B5E6C422-9ABE-4FAF-91E4-532FBACC0FC3}" type="sibTrans" cxnId="{9E51B237-AE47-4969-99EC-43D97D0CAE0C}">
      <dgm:prSet/>
      <dgm:spPr/>
      <dgm:t>
        <a:bodyPr/>
        <a:lstStyle/>
        <a:p>
          <a:endParaRPr lang="en-US"/>
        </a:p>
      </dgm:t>
    </dgm:pt>
    <dgm:pt modelId="{5648B86A-74BF-409F-A6FB-417112F32BD1}">
      <dgm:prSet/>
      <dgm:spPr/>
      <dgm:t>
        <a:bodyPr/>
        <a:lstStyle/>
        <a:p>
          <a:r>
            <a:rPr lang="en-US" b="0" i="0"/>
            <a:t>Maintain a positive attitude and demeanor</a:t>
          </a:r>
          <a:endParaRPr lang="en-US"/>
        </a:p>
      </dgm:t>
    </dgm:pt>
    <dgm:pt modelId="{34651E9C-EA04-475E-89C3-DD8571D078DC}" type="parTrans" cxnId="{27C2218E-6370-4104-8E74-5203C3B98487}">
      <dgm:prSet/>
      <dgm:spPr/>
      <dgm:t>
        <a:bodyPr/>
        <a:lstStyle/>
        <a:p>
          <a:endParaRPr lang="en-US"/>
        </a:p>
      </dgm:t>
    </dgm:pt>
    <dgm:pt modelId="{697E1536-850E-4676-AC1F-E6B4EE389E75}" type="sibTrans" cxnId="{27C2218E-6370-4104-8E74-5203C3B98487}">
      <dgm:prSet/>
      <dgm:spPr/>
      <dgm:t>
        <a:bodyPr/>
        <a:lstStyle/>
        <a:p>
          <a:endParaRPr lang="en-US"/>
        </a:p>
      </dgm:t>
    </dgm:pt>
    <dgm:pt modelId="{A89263C6-E0EB-4861-82EB-D9DEACC85968}">
      <dgm:prSet/>
      <dgm:spPr/>
      <dgm:t>
        <a:bodyPr/>
        <a:lstStyle/>
        <a:p>
          <a:r>
            <a:rPr lang="en-US" b="0" i="0"/>
            <a:t>Be flexible and cooperative</a:t>
          </a:r>
          <a:endParaRPr lang="en-US"/>
        </a:p>
      </dgm:t>
    </dgm:pt>
    <dgm:pt modelId="{EF8BA495-45DB-4640-B04E-1578DE2F2822}" type="parTrans" cxnId="{9839E4EC-ED2F-4849-9A6E-1E72D4075E73}">
      <dgm:prSet/>
      <dgm:spPr/>
      <dgm:t>
        <a:bodyPr/>
        <a:lstStyle/>
        <a:p>
          <a:endParaRPr lang="en-US"/>
        </a:p>
      </dgm:t>
    </dgm:pt>
    <dgm:pt modelId="{A9EFD572-CAAC-4FC2-8D18-CFC7F2DC0C1C}" type="sibTrans" cxnId="{9839E4EC-ED2F-4849-9A6E-1E72D4075E73}">
      <dgm:prSet/>
      <dgm:spPr/>
      <dgm:t>
        <a:bodyPr/>
        <a:lstStyle/>
        <a:p>
          <a:endParaRPr lang="en-US"/>
        </a:p>
      </dgm:t>
    </dgm:pt>
    <dgm:pt modelId="{F91DA03B-600A-4010-BDC0-134F91B3D5ED}">
      <dgm:prSet/>
      <dgm:spPr/>
      <dgm:t>
        <a:bodyPr/>
        <a:lstStyle/>
        <a:p>
          <a:r>
            <a:rPr lang="en-US" b="0" i="0" dirty="0"/>
            <a:t>Listening diligently to the person who is speaking to you, and not interrupting</a:t>
          </a:r>
          <a:endParaRPr lang="en-US" dirty="0"/>
        </a:p>
      </dgm:t>
    </dgm:pt>
    <dgm:pt modelId="{EE71A3BF-2C6A-483D-AA57-3ED3F7F0F624}" type="parTrans" cxnId="{2CFD8839-D6B7-4C12-B4F7-04D5B61CFD49}">
      <dgm:prSet/>
      <dgm:spPr/>
    </dgm:pt>
    <dgm:pt modelId="{DD2EFF64-8473-4E25-8A73-EDC97792ED8B}" type="sibTrans" cxnId="{2CFD8839-D6B7-4C12-B4F7-04D5B61CFD49}">
      <dgm:prSet/>
      <dgm:spPr/>
    </dgm:pt>
    <dgm:pt modelId="{552B599C-880C-40A1-A7B1-649EEB8EBA1A}" type="pres">
      <dgm:prSet presAssocID="{30666114-A5EC-47D1-83EF-A84837AA7672}" presName="linear" presStyleCnt="0">
        <dgm:presLayoutVars>
          <dgm:animLvl val="lvl"/>
          <dgm:resizeHandles val="exact"/>
        </dgm:presLayoutVars>
      </dgm:prSet>
      <dgm:spPr/>
    </dgm:pt>
    <dgm:pt modelId="{17AE3547-CC23-4905-9CF4-8D71276DDAC2}" type="pres">
      <dgm:prSet presAssocID="{FBE71C26-7711-4967-AB94-49A13B2E7EFD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4701BA97-10C9-45BC-8B15-EC3AECAF722F}" type="pres">
      <dgm:prSet presAssocID="{68078589-F7EA-4696-A4D6-A5C8AAB84236}" presName="spacer" presStyleCnt="0"/>
      <dgm:spPr/>
    </dgm:pt>
    <dgm:pt modelId="{DBB7662C-85B1-45C4-B177-EF4CD7B96FD2}" type="pres">
      <dgm:prSet presAssocID="{0F2F6895-B364-4057-959C-A2F9F5629291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EA95C829-1157-437A-A8BA-0B496F9D1E37}" type="pres">
      <dgm:prSet presAssocID="{0F2F6895-B364-4057-959C-A2F9F5629291}" presName="childText" presStyleLbl="revTx" presStyleIdx="0" presStyleCnt="2">
        <dgm:presLayoutVars>
          <dgm:bulletEnabled val="1"/>
        </dgm:presLayoutVars>
      </dgm:prSet>
      <dgm:spPr/>
    </dgm:pt>
    <dgm:pt modelId="{DBDAEDCC-88BC-4350-BB73-769203AAA82A}" type="pres">
      <dgm:prSet presAssocID="{080A0CB1-64AA-4649-9A7C-EA86C30DC3A5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1343F1E3-1D74-4E09-B375-77E02DB3A1D7}" type="pres">
      <dgm:prSet presAssocID="{3EE940BD-222C-4EDA-A1A3-8AF42658BFE8}" presName="spacer" presStyleCnt="0"/>
      <dgm:spPr/>
    </dgm:pt>
    <dgm:pt modelId="{093BA116-E52D-4BDE-BF6F-7721AA913208}" type="pres">
      <dgm:prSet presAssocID="{53AC4015-A79E-45F1-B4D8-CFF42A571DB0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BE3EA865-DFD7-43CE-B53E-195BD626351F}" type="pres">
      <dgm:prSet presAssocID="{3150436D-C7F6-41C3-92CE-D8D326E9BB51}" presName="spacer" presStyleCnt="0"/>
      <dgm:spPr/>
    </dgm:pt>
    <dgm:pt modelId="{628DB008-7B8E-4864-B433-14DF4A9A46CD}" type="pres">
      <dgm:prSet presAssocID="{7AE9381A-25FA-4E1E-948D-39B50E34492E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A92CEFA6-D462-4312-851F-548AE7D95765}" type="pres">
      <dgm:prSet presAssocID="{7AE9381A-25FA-4E1E-948D-39B50E34492E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3974D704-08B9-48FA-B927-572952263FB7}" srcId="{0F2F6895-B364-4057-959C-A2F9F5629291}" destId="{360A67E4-7100-423C-A078-76FE06D8DE46}" srcOrd="3" destOrd="0" parTransId="{BE7670F7-43E2-4816-9065-F8E531B967C3}" sibTransId="{E15CC9C4-7014-45A4-A163-BBB7012C8D3A}"/>
    <dgm:cxn modelId="{CA28FA1B-CB1B-4ECF-B574-B7E681D87DE5}" type="presOf" srcId="{0FBDA534-BBEC-458F-844D-CFB02ED9591A}" destId="{A92CEFA6-D462-4312-851F-548AE7D95765}" srcOrd="0" destOrd="1" presId="urn:microsoft.com/office/officeart/2005/8/layout/vList2"/>
    <dgm:cxn modelId="{46088A1C-6960-47E8-9E94-45FF1A1FB87A}" srcId="{30666114-A5EC-47D1-83EF-A84837AA7672}" destId="{7AE9381A-25FA-4E1E-948D-39B50E34492E}" srcOrd="4" destOrd="0" parTransId="{05ADE8BA-0EA4-46B1-964D-B59E56276C4A}" sibTransId="{15E880F3-785F-4C0D-9738-7A875C00D600}"/>
    <dgm:cxn modelId="{A9FBF533-C643-4A34-A150-988BCCA02D34}" srcId="{0F2F6895-B364-4057-959C-A2F9F5629291}" destId="{9DB85DF6-9534-452E-B617-7036A3928AE9}" srcOrd="6" destOrd="0" parTransId="{AD2FFE9A-7702-417E-93B4-1E3DBADB843B}" sibTransId="{FB09F7C6-48D2-45A5-8490-3CB4A749AE7F}"/>
    <dgm:cxn modelId="{32A9AA36-66B2-494A-8181-F3E7F11494D7}" type="presOf" srcId="{30A3AF42-098D-4E02-B0A1-1E00DD8CB83B}" destId="{EA95C829-1157-437A-A8BA-0B496F9D1E37}" srcOrd="0" destOrd="1" presId="urn:microsoft.com/office/officeart/2005/8/layout/vList2"/>
    <dgm:cxn modelId="{9E51B237-AE47-4969-99EC-43D97D0CAE0C}" srcId="{7AE9381A-25FA-4E1E-948D-39B50E34492E}" destId="{229C2907-4B3C-4390-8A53-D51E97654B7D}" srcOrd="2" destOrd="0" parTransId="{2A281649-330A-4B9A-A3FE-2C1B21E0D0B9}" sibTransId="{B5E6C422-9ABE-4FAF-91E4-532FBACC0FC3}"/>
    <dgm:cxn modelId="{2CFD8839-D6B7-4C12-B4F7-04D5B61CFD49}" srcId="{0F2F6895-B364-4057-959C-A2F9F5629291}" destId="{F91DA03B-600A-4010-BDC0-134F91B3D5ED}" srcOrd="2" destOrd="0" parTransId="{EE71A3BF-2C6A-483D-AA57-3ED3F7F0F624}" sibTransId="{DD2EFF64-8473-4E25-8A73-EDC97792ED8B}"/>
    <dgm:cxn modelId="{3646FC3D-99F9-4088-A2BB-56E6779EAE3D}" srcId="{30666114-A5EC-47D1-83EF-A84837AA7672}" destId="{080A0CB1-64AA-4649-9A7C-EA86C30DC3A5}" srcOrd="2" destOrd="0" parTransId="{8704FDDA-7E4F-454F-8F13-CFC2B72094E9}" sibTransId="{3EE940BD-222C-4EDA-A1A3-8AF42658BFE8}"/>
    <dgm:cxn modelId="{C997495F-2CD2-459F-9795-045ECCF0A577}" type="presOf" srcId="{229C2907-4B3C-4390-8A53-D51E97654B7D}" destId="{A92CEFA6-D462-4312-851F-548AE7D95765}" srcOrd="0" destOrd="2" presId="urn:microsoft.com/office/officeart/2005/8/layout/vList2"/>
    <dgm:cxn modelId="{B0485B41-FBCE-4D11-9B9B-8B0597AB085D}" type="presOf" srcId="{EA1BDBF5-4853-46AF-BCCF-D2C13F38DB94}" destId="{A92CEFA6-D462-4312-851F-548AE7D95765}" srcOrd="0" destOrd="0" presId="urn:microsoft.com/office/officeart/2005/8/layout/vList2"/>
    <dgm:cxn modelId="{B1F65744-B3B3-430F-ABA7-59285A1BF077}" type="presOf" srcId="{7AE9381A-25FA-4E1E-948D-39B50E34492E}" destId="{628DB008-7B8E-4864-B433-14DF4A9A46CD}" srcOrd="0" destOrd="0" presId="urn:microsoft.com/office/officeart/2005/8/layout/vList2"/>
    <dgm:cxn modelId="{9132DF6A-B4F5-40BF-B333-58B2E450F5DE}" type="presOf" srcId="{551BE094-0424-4CAC-87F4-493E01454AC7}" destId="{EA95C829-1157-437A-A8BA-0B496F9D1E37}" srcOrd="0" destOrd="4" presId="urn:microsoft.com/office/officeart/2005/8/layout/vList2"/>
    <dgm:cxn modelId="{53D4114C-0E96-48F9-96BE-80283F15886E}" type="presOf" srcId="{FBE71C26-7711-4967-AB94-49A13B2E7EFD}" destId="{17AE3547-CC23-4905-9CF4-8D71276DDAC2}" srcOrd="0" destOrd="0" presId="urn:microsoft.com/office/officeart/2005/8/layout/vList2"/>
    <dgm:cxn modelId="{E7B8DD7F-6A6F-4CA4-9F2E-EC32A5FA00E9}" srcId="{30666114-A5EC-47D1-83EF-A84837AA7672}" destId="{0F2F6895-B364-4057-959C-A2F9F5629291}" srcOrd="1" destOrd="0" parTransId="{6FF6CB16-489F-408E-8407-6B7942DFD073}" sibTransId="{9B5C7D25-9705-450F-970D-5A485A69DA57}"/>
    <dgm:cxn modelId="{BCD39684-E7E8-412F-9B63-A0C614CAF4CE}" type="presOf" srcId="{360A67E4-7100-423C-A078-76FE06D8DE46}" destId="{EA95C829-1157-437A-A8BA-0B496F9D1E37}" srcOrd="0" destOrd="3" presId="urn:microsoft.com/office/officeart/2005/8/layout/vList2"/>
    <dgm:cxn modelId="{0E46C888-4DC7-4002-923A-19DB9E441A66}" type="presOf" srcId="{53AC4015-A79E-45F1-B4D8-CFF42A571DB0}" destId="{093BA116-E52D-4BDE-BF6F-7721AA913208}" srcOrd="0" destOrd="0" presId="urn:microsoft.com/office/officeart/2005/8/layout/vList2"/>
    <dgm:cxn modelId="{AD961F8A-56D5-4B36-9929-07E194E87136}" type="presOf" srcId="{9C18B0D5-1C0F-4B69-95E3-E295604634AB}" destId="{EA95C829-1157-437A-A8BA-0B496F9D1E37}" srcOrd="0" destOrd="0" presId="urn:microsoft.com/office/officeart/2005/8/layout/vList2"/>
    <dgm:cxn modelId="{27C2218E-6370-4104-8E74-5203C3B98487}" srcId="{7AE9381A-25FA-4E1E-948D-39B50E34492E}" destId="{5648B86A-74BF-409F-A6FB-417112F32BD1}" srcOrd="3" destOrd="0" parTransId="{34651E9C-EA04-475E-89C3-DD8571D078DC}" sibTransId="{697E1536-850E-4676-AC1F-E6B4EE389E75}"/>
    <dgm:cxn modelId="{FE198A92-5344-40A0-89FD-F3C605447128}" srcId="{30666114-A5EC-47D1-83EF-A84837AA7672}" destId="{FBE71C26-7711-4967-AB94-49A13B2E7EFD}" srcOrd="0" destOrd="0" parTransId="{85A40415-AA3A-4438-86EC-672CE7FC9DFC}" sibTransId="{68078589-F7EA-4696-A4D6-A5C8AAB84236}"/>
    <dgm:cxn modelId="{A61CC996-802D-41D7-B751-331174A2A3C4}" srcId="{7AE9381A-25FA-4E1E-948D-39B50E34492E}" destId="{0FBDA534-BBEC-458F-844D-CFB02ED9591A}" srcOrd="1" destOrd="0" parTransId="{21AB0D6A-61FE-46A4-8E80-FA8626364D92}" sibTransId="{AFBCF9F7-FB3B-4759-B6C0-34ACB1C1DD46}"/>
    <dgm:cxn modelId="{4D4A59A0-9ED7-4474-8795-27959E5F8148}" srcId="{30666114-A5EC-47D1-83EF-A84837AA7672}" destId="{53AC4015-A79E-45F1-B4D8-CFF42A571DB0}" srcOrd="3" destOrd="0" parTransId="{57F89C9E-A22D-4218-B7D1-79C51FBE7B07}" sibTransId="{3150436D-C7F6-41C3-92CE-D8D326E9BB51}"/>
    <dgm:cxn modelId="{6921DEA7-7E2B-44CB-A375-6A81BC2554D9}" srcId="{0F2F6895-B364-4057-959C-A2F9F5629291}" destId="{551BE094-0424-4CAC-87F4-493E01454AC7}" srcOrd="4" destOrd="0" parTransId="{03F354EE-E20D-4A18-B152-E99B5F6D1B8D}" sibTransId="{A9E8070C-AC9C-4108-8BB3-705D921DEA07}"/>
    <dgm:cxn modelId="{112863A8-27A4-4470-BC4B-DE5C7C6E886E}" srcId="{0F2F6895-B364-4057-959C-A2F9F5629291}" destId="{4C7A93BF-EF7F-4881-9C8E-518A292FC6D1}" srcOrd="5" destOrd="0" parTransId="{28F34769-8AFC-4FC1-A3D1-EF0E32E2EE51}" sibTransId="{486EEAEA-B1FC-4868-8D0F-BB5B082A0E95}"/>
    <dgm:cxn modelId="{E788BCAA-03A7-45C0-8294-0CB0EB5FFF98}" type="presOf" srcId="{F91DA03B-600A-4010-BDC0-134F91B3D5ED}" destId="{EA95C829-1157-437A-A8BA-0B496F9D1E37}" srcOrd="0" destOrd="2" presId="urn:microsoft.com/office/officeart/2005/8/layout/vList2"/>
    <dgm:cxn modelId="{FF8F88AF-3565-4047-805E-73ABE60AF248}" type="presOf" srcId="{080A0CB1-64AA-4649-9A7C-EA86C30DC3A5}" destId="{DBDAEDCC-88BC-4350-BB73-769203AAA82A}" srcOrd="0" destOrd="0" presId="urn:microsoft.com/office/officeart/2005/8/layout/vList2"/>
    <dgm:cxn modelId="{1E186DBD-EB5D-4E23-99F7-AF770128A0F6}" type="presOf" srcId="{30666114-A5EC-47D1-83EF-A84837AA7672}" destId="{552B599C-880C-40A1-A7B1-649EEB8EBA1A}" srcOrd="0" destOrd="0" presId="urn:microsoft.com/office/officeart/2005/8/layout/vList2"/>
    <dgm:cxn modelId="{E3DAFDBD-D4A6-4C35-AEE6-49848537FCBC}" srcId="{0F2F6895-B364-4057-959C-A2F9F5629291}" destId="{9C18B0D5-1C0F-4B69-95E3-E295604634AB}" srcOrd="0" destOrd="0" parTransId="{6349C6F6-514B-4367-B2FE-544A30E8FDE6}" sibTransId="{133D5807-6CDB-42A3-B29F-E97239806EB1}"/>
    <dgm:cxn modelId="{7FE697D2-74E6-446B-A9E8-DCF53CBD3154}" type="presOf" srcId="{9DB85DF6-9534-452E-B617-7036A3928AE9}" destId="{EA95C829-1157-437A-A8BA-0B496F9D1E37}" srcOrd="0" destOrd="6" presId="urn:microsoft.com/office/officeart/2005/8/layout/vList2"/>
    <dgm:cxn modelId="{CDCBFED7-4BBA-430F-B910-272F4D527D3B}" type="presOf" srcId="{A89263C6-E0EB-4861-82EB-D9DEACC85968}" destId="{A92CEFA6-D462-4312-851F-548AE7D95765}" srcOrd="0" destOrd="4" presId="urn:microsoft.com/office/officeart/2005/8/layout/vList2"/>
    <dgm:cxn modelId="{486B0AD8-5C29-4EE6-9BDD-70CE1E1EEB7E}" srcId="{0F2F6895-B364-4057-959C-A2F9F5629291}" destId="{30A3AF42-098D-4E02-B0A1-1E00DD8CB83B}" srcOrd="1" destOrd="0" parTransId="{28D977F7-16E7-4D88-A1EE-A9AB28EE073C}" sibTransId="{D042ECDE-6933-49D5-AE19-06B543BCC818}"/>
    <dgm:cxn modelId="{1FA5A3E0-87DF-491F-BC76-14193E8FDCD5}" srcId="{7AE9381A-25FA-4E1E-948D-39B50E34492E}" destId="{EA1BDBF5-4853-46AF-BCCF-D2C13F38DB94}" srcOrd="0" destOrd="0" parTransId="{720DC44F-C09F-4F29-9222-E4DCB7E2C11F}" sibTransId="{4C0E96FF-6A9A-47FA-8F7A-6A550F9BFFB2}"/>
    <dgm:cxn modelId="{A4D542EB-F313-4644-8706-A428E8048945}" type="presOf" srcId="{0F2F6895-B364-4057-959C-A2F9F5629291}" destId="{DBB7662C-85B1-45C4-B177-EF4CD7B96FD2}" srcOrd="0" destOrd="0" presId="urn:microsoft.com/office/officeart/2005/8/layout/vList2"/>
    <dgm:cxn modelId="{9839E4EC-ED2F-4849-9A6E-1E72D4075E73}" srcId="{7AE9381A-25FA-4E1E-948D-39B50E34492E}" destId="{A89263C6-E0EB-4861-82EB-D9DEACC85968}" srcOrd="4" destOrd="0" parTransId="{EF8BA495-45DB-4640-B04E-1578DE2F2822}" sibTransId="{A9EFD572-CAAC-4FC2-8D18-CFC7F2DC0C1C}"/>
    <dgm:cxn modelId="{D8FE2BFC-580E-4120-A623-48C78EF4C53F}" type="presOf" srcId="{4C7A93BF-EF7F-4881-9C8E-518A292FC6D1}" destId="{EA95C829-1157-437A-A8BA-0B496F9D1E37}" srcOrd="0" destOrd="5" presId="urn:microsoft.com/office/officeart/2005/8/layout/vList2"/>
    <dgm:cxn modelId="{515F7AFD-99C0-48F7-B09A-F0714AAEA950}" type="presOf" srcId="{5648B86A-74BF-409F-A6FB-417112F32BD1}" destId="{A92CEFA6-D462-4312-851F-548AE7D95765}" srcOrd="0" destOrd="3" presId="urn:microsoft.com/office/officeart/2005/8/layout/vList2"/>
    <dgm:cxn modelId="{8E92B6EC-7E9D-4462-AFD6-8219C1A6BEB5}" type="presParOf" srcId="{552B599C-880C-40A1-A7B1-649EEB8EBA1A}" destId="{17AE3547-CC23-4905-9CF4-8D71276DDAC2}" srcOrd="0" destOrd="0" presId="urn:microsoft.com/office/officeart/2005/8/layout/vList2"/>
    <dgm:cxn modelId="{AD47D8BA-F94D-4651-9A5C-6643E0A92ABB}" type="presParOf" srcId="{552B599C-880C-40A1-A7B1-649EEB8EBA1A}" destId="{4701BA97-10C9-45BC-8B15-EC3AECAF722F}" srcOrd="1" destOrd="0" presId="urn:microsoft.com/office/officeart/2005/8/layout/vList2"/>
    <dgm:cxn modelId="{123CE2E3-4CCF-4D83-8F40-B6D6FFFF4904}" type="presParOf" srcId="{552B599C-880C-40A1-A7B1-649EEB8EBA1A}" destId="{DBB7662C-85B1-45C4-B177-EF4CD7B96FD2}" srcOrd="2" destOrd="0" presId="urn:microsoft.com/office/officeart/2005/8/layout/vList2"/>
    <dgm:cxn modelId="{6E392015-E156-4429-BEF4-3CE7B63AB9EB}" type="presParOf" srcId="{552B599C-880C-40A1-A7B1-649EEB8EBA1A}" destId="{EA95C829-1157-437A-A8BA-0B496F9D1E37}" srcOrd="3" destOrd="0" presId="urn:microsoft.com/office/officeart/2005/8/layout/vList2"/>
    <dgm:cxn modelId="{57006AD5-B6DF-487E-9E71-68C5D083F772}" type="presParOf" srcId="{552B599C-880C-40A1-A7B1-649EEB8EBA1A}" destId="{DBDAEDCC-88BC-4350-BB73-769203AAA82A}" srcOrd="4" destOrd="0" presId="urn:microsoft.com/office/officeart/2005/8/layout/vList2"/>
    <dgm:cxn modelId="{2E0F81BB-ED4B-4473-BD93-EC6EADC17AF2}" type="presParOf" srcId="{552B599C-880C-40A1-A7B1-649EEB8EBA1A}" destId="{1343F1E3-1D74-4E09-B375-77E02DB3A1D7}" srcOrd="5" destOrd="0" presId="urn:microsoft.com/office/officeart/2005/8/layout/vList2"/>
    <dgm:cxn modelId="{9A821387-6DEF-4532-8926-0DC2A6438939}" type="presParOf" srcId="{552B599C-880C-40A1-A7B1-649EEB8EBA1A}" destId="{093BA116-E52D-4BDE-BF6F-7721AA913208}" srcOrd="6" destOrd="0" presId="urn:microsoft.com/office/officeart/2005/8/layout/vList2"/>
    <dgm:cxn modelId="{BC7D7153-64A8-4E27-8932-8FA15321B4A6}" type="presParOf" srcId="{552B599C-880C-40A1-A7B1-649EEB8EBA1A}" destId="{BE3EA865-DFD7-43CE-B53E-195BD626351F}" srcOrd="7" destOrd="0" presId="urn:microsoft.com/office/officeart/2005/8/layout/vList2"/>
    <dgm:cxn modelId="{32086A1E-8433-4DC0-95C6-532629994237}" type="presParOf" srcId="{552B599C-880C-40A1-A7B1-649EEB8EBA1A}" destId="{628DB008-7B8E-4864-B433-14DF4A9A46CD}" srcOrd="8" destOrd="0" presId="urn:microsoft.com/office/officeart/2005/8/layout/vList2"/>
    <dgm:cxn modelId="{51348DC1-4962-42BE-BCAB-65C5CC2035E6}" type="presParOf" srcId="{552B599C-880C-40A1-A7B1-649EEB8EBA1A}" destId="{A92CEFA6-D462-4312-851F-548AE7D95765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2A2611-FAEA-4B7F-9518-9CB1F7A9C074}">
      <dsp:nvSpPr>
        <dsp:cNvPr id="0" name=""/>
        <dsp:cNvSpPr/>
      </dsp:nvSpPr>
      <dsp:spPr>
        <a:xfrm>
          <a:off x="0" y="0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615186-A1BC-4B94-91A4-2B929DA6C83D}">
      <dsp:nvSpPr>
        <dsp:cNvPr id="0" name=""/>
        <dsp:cNvSpPr/>
      </dsp:nvSpPr>
      <dsp:spPr>
        <a:xfrm>
          <a:off x="0" y="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What is the point?</a:t>
          </a:r>
        </a:p>
      </dsp:txBody>
      <dsp:txXfrm>
        <a:off x="0" y="0"/>
        <a:ext cx="6900512" cy="1384035"/>
      </dsp:txXfrm>
    </dsp:sp>
    <dsp:sp modelId="{ED62DDAB-E991-4EC2-92C5-2CABE77032A7}">
      <dsp:nvSpPr>
        <dsp:cNvPr id="0" name=""/>
        <dsp:cNvSpPr/>
      </dsp:nvSpPr>
      <dsp:spPr>
        <a:xfrm>
          <a:off x="0" y="1384035"/>
          <a:ext cx="6900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5EF4D1-00A7-4079-8AB2-8D7E193CFB42}">
      <dsp:nvSpPr>
        <dsp:cNvPr id="0" name=""/>
        <dsp:cNvSpPr/>
      </dsp:nvSpPr>
      <dsp:spPr>
        <a:xfrm>
          <a:off x="0" y="138403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What is faculty career development? </a:t>
          </a:r>
        </a:p>
      </dsp:txBody>
      <dsp:txXfrm>
        <a:off x="0" y="1384035"/>
        <a:ext cx="6900512" cy="1384035"/>
      </dsp:txXfrm>
    </dsp:sp>
    <dsp:sp modelId="{8C30C3CA-E184-42BF-A597-7B2C804856CD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68A659-F670-449A-ADD2-7B9E156E12BE}">
      <dsp:nvSpPr>
        <dsp:cNvPr id="0" name=""/>
        <dsp:cNvSpPr/>
      </dsp:nvSpPr>
      <dsp:spPr>
        <a:xfrm>
          <a:off x="0" y="276807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What are the requirements? </a:t>
          </a:r>
        </a:p>
      </dsp:txBody>
      <dsp:txXfrm>
        <a:off x="0" y="2768070"/>
        <a:ext cx="6900512" cy="1384035"/>
      </dsp:txXfrm>
    </dsp:sp>
    <dsp:sp modelId="{224808F1-53D1-4C4D-B057-F0B5377B8A30}">
      <dsp:nvSpPr>
        <dsp:cNvPr id="0" name=""/>
        <dsp:cNvSpPr/>
      </dsp:nvSpPr>
      <dsp:spPr>
        <a:xfrm>
          <a:off x="0" y="4152105"/>
          <a:ext cx="690051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E36614-108E-4338-9A88-CE8060E47930}">
      <dsp:nvSpPr>
        <dsp:cNvPr id="0" name=""/>
        <dsp:cNvSpPr/>
      </dsp:nvSpPr>
      <dsp:spPr>
        <a:xfrm>
          <a:off x="0" y="415210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How does this translate to specific missions? </a:t>
          </a:r>
        </a:p>
      </dsp:txBody>
      <dsp:txXfrm>
        <a:off x="0" y="4152105"/>
        <a:ext cx="6900512" cy="13840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43583E-32FF-4AE9-A1FE-4DC828072197}">
      <dsp:nvSpPr>
        <dsp:cNvPr id="0" name=""/>
        <dsp:cNvSpPr/>
      </dsp:nvSpPr>
      <dsp:spPr>
        <a:xfrm>
          <a:off x="0" y="43209"/>
          <a:ext cx="10515600" cy="11512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Within 10 years</a:t>
          </a:r>
        </a:p>
      </dsp:txBody>
      <dsp:txXfrm>
        <a:off x="56201" y="99410"/>
        <a:ext cx="10403198" cy="1038877"/>
      </dsp:txXfrm>
    </dsp:sp>
    <dsp:sp modelId="{9C64BD3B-5BC2-4449-8260-F3AE2C08A3F6}">
      <dsp:nvSpPr>
        <dsp:cNvPr id="0" name=""/>
        <dsp:cNvSpPr/>
      </dsp:nvSpPr>
      <dsp:spPr>
        <a:xfrm>
          <a:off x="0" y="1194489"/>
          <a:ext cx="10515600" cy="794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60960" rIns="341376" bIns="60960" numCol="1" spcCol="1270" anchor="t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700" kern="1200"/>
            <a:t>36% leave permanently</a:t>
          </a:r>
        </a:p>
      </dsp:txBody>
      <dsp:txXfrm>
        <a:off x="0" y="1194489"/>
        <a:ext cx="10515600" cy="794880"/>
      </dsp:txXfrm>
    </dsp:sp>
    <dsp:sp modelId="{17608432-5FC1-49A1-8211-5DAF798A85EA}">
      <dsp:nvSpPr>
        <dsp:cNvPr id="0" name=""/>
        <dsp:cNvSpPr/>
      </dsp:nvSpPr>
      <dsp:spPr>
        <a:xfrm>
          <a:off x="0" y="1989369"/>
          <a:ext cx="10515600" cy="11512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Within 18 months of appointment</a:t>
          </a:r>
        </a:p>
      </dsp:txBody>
      <dsp:txXfrm>
        <a:off x="56201" y="2045570"/>
        <a:ext cx="10403198" cy="1038877"/>
      </dsp:txXfrm>
    </dsp:sp>
    <dsp:sp modelId="{F0632446-C570-4CB6-8B03-3907F91DAE17}">
      <dsp:nvSpPr>
        <dsp:cNvPr id="0" name=""/>
        <dsp:cNvSpPr/>
      </dsp:nvSpPr>
      <dsp:spPr>
        <a:xfrm>
          <a:off x="0" y="3140648"/>
          <a:ext cx="10515600" cy="1167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60960" rIns="341376" bIns="60960" numCol="1" spcCol="1270" anchor="t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700" kern="1200"/>
            <a:t>15.8% (accounts for half of those who will leave within 10 years)</a:t>
          </a:r>
        </a:p>
      </dsp:txBody>
      <dsp:txXfrm>
        <a:off x="0" y="3140648"/>
        <a:ext cx="10515600" cy="11674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6CC0D3-F2F9-4F27-9EB2-5E9967A64302}">
      <dsp:nvSpPr>
        <dsp:cNvPr id="0" name=""/>
        <dsp:cNvSpPr/>
      </dsp:nvSpPr>
      <dsp:spPr>
        <a:xfrm>
          <a:off x="0" y="26784"/>
          <a:ext cx="10515600" cy="12712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marL="0" lvl="0" indent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300" kern="1200"/>
            <a:t>Intent to leave within next year</a:t>
          </a:r>
        </a:p>
      </dsp:txBody>
      <dsp:txXfrm>
        <a:off x="62055" y="88839"/>
        <a:ext cx="10391490" cy="1147095"/>
      </dsp:txXfrm>
    </dsp:sp>
    <dsp:sp modelId="{01A345F1-FEDD-41B0-B08D-3074079C4E5E}">
      <dsp:nvSpPr>
        <dsp:cNvPr id="0" name=""/>
        <dsp:cNvSpPr/>
      </dsp:nvSpPr>
      <dsp:spPr>
        <a:xfrm>
          <a:off x="0" y="1297989"/>
          <a:ext cx="10515600" cy="877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67310" rIns="376936" bIns="67310" numCol="1" spcCol="1270" anchor="t" anchorCtr="0">
          <a:noAutofit/>
        </a:bodyPr>
        <a:lstStyle/>
        <a:p>
          <a:pPr marL="285750" lvl="1" indent="-285750" algn="l" defTabSz="1822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4100" kern="1200"/>
            <a:t>9.3%</a:t>
          </a:r>
        </a:p>
      </dsp:txBody>
      <dsp:txXfrm>
        <a:off x="0" y="1297989"/>
        <a:ext cx="10515600" cy="877680"/>
      </dsp:txXfrm>
    </dsp:sp>
    <dsp:sp modelId="{4F8AB84E-C2A5-4CA2-8DDB-E0FA078B33E1}">
      <dsp:nvSpPr>
        <dsp:cNvPr id="0" name=""/>
        <dsp:cNvSpPr/>
      </dsp:nvSpPr>
      <dsp:spPr>
        <a:xfrm>
          <a:off x="0" y="2175669"/>
          <a:ext cx="10515600" cy="12712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marL="0" lvl="0" indent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300" kern="1200"/>
            <a:t>Actual Attrition</a:t>
          </a:r>
        </a:p>
      </dsp:txBody>
      <dsp:txXfrm>
        <a:off x="62055" y="2237724"/>
        <a:ext cx="10391490" cy="1147095"/>
      </dsp:txXfrm>
    </dsp:sp>
    <dsp:sp modelId="{4C77226E-F18A-49CF-B5B5-2E193924A908}">
      <dsp:nvSpPr>
        <dsp:cNvPr id="0" name=""/>
        <dsp:cNvSpPr/>
      </dsp:nvSpPr>
      <dsp:spPr>
        <a:xfrm>
          <a:off x="0" y="3446874"/>
          <a:ext cx="10515600" cy="877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67310" rIns="376936" bIns="67310" numCol="1" spcCol="1270" anchor="t" anchorCtr="0">
          <a:noAutofit/>
        </a:bodyPr>
        <a:lstStyle/>
        <a:p>
          <a:pPr marL="285750" lvl="1" indent="-285750" algn="l" defTabSz="1822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4100" kern="1200"/>
            <a:t>5.5%</a:t>
          </a:r>
        </a:p>
      </dsp:txBody>
      <dsp:txXfrm>
        <a:off x="0" y="3446874"/>
        <a:ext cx="10515600" cy="8776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19CC40-44E7-43D1-87B2-ACB9E4B284AB}">
      <dsp:nvSpPr>
        <dsp:cNvPr id="0" name=""/>
        <dsp:cNvSpPr/>
      </dsp:nvSpPr>
      <dsp:spPr>
        <a:xfrm>
          <a:off x="0" y="2703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49A7DA-0607-4B4C-B18D-450F1C4D2142}">
      <dsp:nvSpPr>
        <dsp:cNvPr id="0" name=""/>
        <dsp:cNvSpPr/>
      </dsp:nvSpPr>
      <dsp:spPr>
        <a:xfrm>
          <a:off x="0" y="2703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P</a:t>
          </a:r>
          <a:r>
            <a:rPr lang="en-US" sz="2900" b="0" i="0" kern="1200"/>
            <a:t>erceived lack of Chair interest in the faculty professional development (OR 3.84; 95% CI: 1.25, 11.81)</a:t>
          </a:r>
          <a:endParaRPr lang="en-US" sz="2900" kern="1200"/>
        </a:p>
      </dsp:txBody>
      <dsp:txXfrm>
        <a:off x="0" y="2703"/>
        <a:ext cx="6900512" cy="1843578"/>
      </dsp:txXfrm>
    </dsp:sp>
    <dsp:sp modelId="{B7162356-B2C9-4566-80F9-CD41AF38DA5A}">
      <dsp:nvSpPr>
        <dsp:cNvPr id="0" name=""/>
        <dsp:cNvSpPr/>
      </dsp:nvSpPr>
      <dsp:spPr>
        <a:xfrm>
          <a:off x="0" y="1846281"/>
          <a:ext cx="6900512" cy="0"/>
        </a:xfrm>
        <a:prstGeom prst="lin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E44DDB-B317-4536-A5C4-2FD0D19E9906}">
      <dsp:nvSpPr>
        <dsp:cNvPr id="0" name=""/>
        <dsp:cNvSpPr/>
      </dsp:nvSpPr>
      <dsp:spPr>
        <a:xfrm>
          <a:off x="0" y="1846281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0" i="0" kern="1200"/>
            <a:t>Lack of scholarly environment (OR 6.03; 95% CI: 1.84, 19.69)</a:t>
          </a:r>
          <a:endParaRPr lang="en-US" sz="2900" kern="1200"/>
        </a:p>
      </dsp:txBody>
      <dsp:txXfrm>
        <a:off x="0" y="1846281"/>
        <a:ext cx="6900512" cy="1843578"/>
      </dsp:txXfrm>
    </dsp:sp>
    <dsp:sp modelId="{D2A731B3-9204-450D-B539-49226ECE70D2}">
      <dsp:nvSpPr>
        <dsp:cNvPr id="0" name=""/>
        <dsp:cNvSpPr/>
      </dsp:nvSpPr>
      <dsp:spPr>
        <a:xfrm>
          <a:off x="0" y="3689859"/>
          <a:ext cx="6900512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55377A-35CA-4AE7-9146-DA44CB2A63D6}">
      <dsp:nvSpPr>
        <dsp:cNvPr id="0" name=""/>
        <dsp:cNvSpPr/>
      </dsp:nvSpPr>
      <dsp:spPr>
        <a:xfrm>
          <a:off x="0" y="3689859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L</a:t>
          </a:r>
          <a:r>
            <a:rPr lang="en-US" sz="2900" b="0" i="0" kern="1200"/>
            <a:t>ack of a departmental climate of inclusiveness, respect, and open communication (OR 3.21; 95% CI: 1.04, 9.98)</a:t>
          </a:r>
          <a:endParaRPr lang="en-US" sz="2900" kern="1200"/>
        </a:p>
      </dsp:txBody>
      <dsp:txXfrm>
        <a:off x="0" y="3689859"/>
        <a:ext cx="6900512" cy="184357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68E114-E713-45C1-9A21-C461CCDAAD73}">
      <dsp:nvSpPr>
        <dsp:cNvPr id="0" name=""/>
        <dsp:cNvSpPr/>
      </dsp:nvSpPr>
      <dsp:spPr>
        <a:xfrm>
          <a:off x="0" y="476469"/>
          <a:ext cx="10515600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9B1FB4-1510-4502-BE0C-1FD7F30BB6F4}">
      <dsp:nvSpPr>
        <dsp:cNvPr id="0" name=""/>
        <dsp:cNvSpPr/>
      </dsp:nvSpPr>
      <dsp:spPr>
        <a:xfrm>
          <a:off x="525780" y="4149"/>
          <a:ext cx="7360920" cy="944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L</a:t>
          </a:r>
          <a:r>
            <a:rPr lang="en-US" sz="3200" b="0" i="0" kern="1200"/>
            <a:t>ack of perceived positive role models</a:t>
          </a:r>
          <a:endParaRPr lang="en-US" sz="3200" kern="1200"/>
        </a:p>
      </dsp:txBody>
      <dsp:txXfrm>
        <a:off x="571894" y="50263"/>
        <a:ext cx="7268692" cy="852412"/>
      </dsp:txXfrm>
    </dsp:sp>
    <dsp:sp modelId="{DCD9AC8E-DA21-459A-A092-FC16FF18120A}">
      <dsp:nvSpPr>
        <dsp:cNvPr id="0" name=""/>
        <dsp:cNvSpPr/>
      </dsp:nvSpPr>
      <dsp:spPr>
        <a:xfrm>
          <a:off x="0" y="1927989"/>
          <a:ext cx="10515600" cy="241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666496" rIns="816127" bIns="227584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b="0" i="0" kern="1200"/>
            <a:t>Support</a:t>
          </a:r>
          <a:endParaRPr lang="en-US" sz="3200" kern="120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b="0" i="0" kern="1200"/>
            <a:t>Mentorship</a:t>
          </a:r>
          <a:endParaRPr lang="en-US" sz="3200" kern="120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b="0" i="0" kern="1200"/>
            <a:t>Preparation</a:t>
          </a:r>
          <a:endParaRPr lang="en-US" sz="3200" kern="1200"/>
        </a:p>
      </dsp:txBody>
      <dsp:txXfrm>
        <a:off x="0" y="1927989"/>
        <a:ext cx="10515600" cy="2419200"/>
      </dsp:txXfrm>
    </dsp:sp>
    <dsp:sp modelId="{E748335B-F6AA-4D43-9C5C-17F5FBA03006}">
      <dsp:nvSpPr>
        <dsp:cNvPr id="0" name=""/>
        <dsp:cNvSpPr/>
      </dsp:nvSpPr>
      <dsp:spPr>
        <a:xfrm>
          <a:off x="525780" y="1455669"/>
          <a:ext cx="7360920" cy="944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I</a:t>
          </a:r>
          <a:r>
            <a:rPr lang="en-US" sz="3200" b="0" i="0" kern="1200"/>
            <a:t>nsufficient </a:t>
          </a:r>
          <a:endParaRPr lang="en-US" sz="3200" kern="1200"/>
        </a:p>
      </dsp:txBody>
      <dsp:txXfrm>
        <a:off x="571894" y="1501783"/>
        <a:ext cx="7268692" cy="85241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BF4F6F-2D60-48F9-8B1E-68E40AF1D6B4}">
      <dsp:nvSpPr>
        <dsp:cNvPr id="0" name=""/>
        <dsp:cNvSpPr/>
      </dsp:nvSpPr>
      <dsp:spPr>
        <a:xfrm>
          <a:off x="1963800" y="241469"/>
          <a:ext cx="1512000" cy="1512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42928B-94A6-4F84-9E89-77320E002026}">
      <dsp:nvSpPr>
        <dsp:cNvPr id="0" name=""/>
        <dsp:cNvSpPr/>
      </dsp:nvSpPr>
      <dsp:spPr>
        <a:xfrm>
          <a:off x="559800" y="1919810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300" kern="1200"/>
            <a:t>Self-Assessment</a:t>
          </a:r>
        </a:p>
      </dsp:txBody>
      <dsp:txXfrm>
        <a:off x="559800" y="1919810"/>
        <a:ext cx="4320000" cy="648000"/>
      </dsp:txXfrm>
    </dsp:sp>
    <dsp:sp modelId="{1BC9CCC3-51EF-4FFE-926F-5E90A5961386}">
      <dsp:nvSpPr>
        <dsp:cNvPr id="0" name=""/>
        <dsp:cNvSpPr/>
      </dsp:nvSpPr>
      <dsp:spPr>
        <a:xfrm>
          <a:off x="559800" y="2645178"/>
          <a:ext cx="4320000" cy="14646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Not a CV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Detailed inventory of 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Knowledge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Skills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Behaviors</a:t>
          </a:r>
        </a:p>
      </dsp:txBody>
      <dsp:txXfrm>
        <a:off x="559800" y="2645178"/>
        <a:ext cx="4320000" cy="1464689"/>
      </dsp:txXfrm>
    </dsp:sp>
    <dsp:sp modelId="{786B08D6-3265-4CD3-9FB4-376ED79ECA4A}">
      <dsp:nvSpPr>
        <dsp:cNvPr id="0" name=""/>
        <dsp:cNvSpPr/>
      </dsp:nvSpPr>
      <dsp:spPr>
        <a:xfrm>
          <a:off x="7039800" y="241469"/>
          <a:ext cx="1512000" cy="1512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B7BC2B-9B88-4B6D-B4F3-C08D8DA6F320}">
      <dsp:nvSpPr>
        <dsp:cNvPr id="0" name=""/>
        <dsp:cNvSpPr/>
      </dsp:nvSpPr>
      <dsp:spPr>
        <a:xfrm>
          <a:off x="5635800" y="1919810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300" kern="1200"/>
            <a:t>Assigned Mentor/ Coach </a:t>
          </a:r>
        </a:p>
      </dsp:txBody>
      <dsp:txXfrm>
        <a:off x="5635800" y="1919810"/>
        <a:ext cx="4320000" cy="648000"/>
      </dsp:txXfrm>
    </dsp:sp>
    <dsp:sp modelId="{D8A6ED0D-D274-498F-B454-0FD44FA14949}">
      <dsp:nvSpPr>
        <dsp:cNvPr id="0" name=""/>
        <dsp:cNvSpPr/>
      </dsp:nvSpPr>
      <dsp:spPr>
        <a:xfrm>
          <a:off x="5635800" y="2645178"/>
          <a:ext cx="4320000" cy="14646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Specific to area of concentration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Required frequent check-ins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At least annual report out to Leadership</a:t>
          </a:r>
        </a:p>
      </dsp:txBody>
      <dsp:txXfrm>
        <a:off x="5635800" y="2645178"/>
        <a:ext cx="4320000" cy="146468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AE3547-CC23-4905-9CF4-8D71276DDAC2}">
      <dsp:nvSpPr>
        <dsp:cNvPr id="0" name=""/>
        <dsp:cNvSpPr/>
      </dsp:nvSpPr>
      <dsp:spPr>
        <a:xfrm>
          <a:off x="0" y="86403"/>
          <a:ext cx="6589260" cy="40774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i="0" kern="1200"/>
            <a:t>Professional Dress</a:t>
          </a:r>
          <a:endParaRPr lang="en-US" sz="1700" kern="1200"/>
        </a:p>
      </dsp:txBody>
      <dsp:txXfrm>
        <a:off x="19904" y="106307"/>
        <a:ext cx="6549452" cy="367937"/>
      </dsp:txXfrm>
    </dsp:sp>
    <dsp:sp modelId="{DBB7662C-85B1-45C4-B177-EF4CD7B96FD2}">
      <dsp:nvSpPr>
        <dsp:cNvPr id="0" name=""/>
        <dsp:cNvSpPr/>
      </dsp:nvSpPr>
      <dsp:spPr>
        <a:xfrm>
          <a:off x="0" y="543108"/>
          <a:ext cx="6589260" cy="407745"/>
        </a:xfrm>
        <a:prstGeom prst="roundRect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i="0" kern="1200"/>
            <a:t>Use Proper Workplace Etiquette</a:t>
          </a:r>
          <a:endParaRPr lang="en-US" sz="1700" kern="1200"/>
        </a:p>
      </dsp:txBody>
      <dsp:txXfrm>
        <a:off x="19904" y="563012"/>
        <a:ext cx="6549452" cy="367937"/>
      </dsp:txXfrm>
    </dsp:sp>
    <dsp:sp modelId="{EA95C829-1157-437A-A8BA-0B496F9D1E37}">
      <dsp:nvSpPr>
        <dsp:cNvPr id="0" name=""/>
        <dsp:cNvSpPr/>
      </dsp:nvSpPr>
      <dsp:spPr>
        <a:xfrm>
          <a:off x="0" y="950853"/>
          <a:ext cx="6589260" cy="1759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209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b="0" i="0" kern="1200"/>
            <a:t>Responding to emails quickly and efficiently</a:t>
          </a:r>
          <a:endParaRPr lang="en-US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b="0" i="0" kern="1200" dirty="0"/>
            <a:t>Checking your emails for spelling and grammatical errors before sending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b="0" i="0" kern="1200" dirty="0"/>
            <a:t>Listening diligently to the person who is speaking to you, and not interrupting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b="0" i="0" kern="1200" dirty="0"/>
            <a:t>Keeping your cellphone on silent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b="0" i="0" kern="1200" dirty="0"/>
            <a:t>Maintaining a tidy workspace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b="0" i="0" kern="1200" dirty="0"/>
            <a:t>Respecting the privacy and boundaries of others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b="0" i="0" kern="1200" dirty="0"/>
            <a:t>Avoid common workplace pitfalls such as gossip or oversharing your personal issues with coworkers.</a:t>
          </a:r>
          <a:endParaRPr lang="en-US" sz="1300" kern="1200" dirty="0"/>
        </a:p>
      </dsp:txBody>
      <dsp:txXfrm>
        <a:off x="0" y="950853"/>
        <a:ext cx="6589260" cy="1759500"/>
      </dsp:txXfrm>
    </dsp:sp>
    <dsp:sp modelId="{DBDAEDCC-88BC-4350-BB73-769203AAA82A}">
      <dsp:nvSpPr>
        <dsp:cNvPr id="0" name=""/>
        <dsp:cNvSpPr/>
      </dsp:nvSpPr>
      <dsp:spPr>
        <a:xfrm>
          <a:off x="0" y="2710353"/>
          <a:ext cx="6589260" cy="407745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i="0" kern="1200"/>
            <a:t>Be Punctual</a:t>
          </a:r>
          <a:endParaRPr lang="en-US" sz="1700" kern="1200"/>
        </a:p>
      </dsp:txBody>
      <dsp:txXfrm>
        <a:off x="19904" y="2730257"/>
        <a:ext cx="6549452" cy="367937"/>
      </dsp:txXfrm>
    </dsp:sp>
    <dsp:sp modelId="{093BA116-E52D-4BDE-BF6F-7721AA913208}">
      <dsp:nvSpPr>
        <dsp:cNvPr id="0" name=""/>
        <dsp:cNvSpPr/>
      </dsp:nvSpPr>
      <dsp:spPr>
        <a:xfrm>
          <a:off x="0" y="3167058"/>
          <a:ext cx="6589260" cy="407745"/>
        </a:xfrm>
        <a:prstGeom prst="roundRect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i="0" kern="1200"/>
            <a:t>Be Organized</a:t>
          </a:r>
          <a:endParaRPr lang="en-US" sz="1700" kern="1200"/>
        </a:p>
      </dsp:txBody>
      <dsp:txXfrm>
        <a:off x="19904" y="3186962"/>
        <a:ext cx="6549452" cy="367937"/>
      </dsp:txXfrm>
    </dsp:sp>
    <dsp:sp modelId="{628DB008-7B8E-4864-B433-14DF4A9A46CD}">
      <dsp:nvSpPr>
        <dsp:cNvPr id="0" name=""/>
        <dsp:cNvSpPr/>
      </dsp:nvSpPr>
      <dsp:spPr>
        <a:xfrm>
          <a:off x="0" y="3623764"/>
          <a:ext cx="6589260" cy="407745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i="0" kern="1200"/>
            <a:t>Show Your Dedication to Your Job</a:t>
          </a:r>
          <a:endParaRPr lang="en-US" sz="1700" kern="1200"/>
        </a:p>
      </dsp:txBody>
      <dsp:txXfrm>
        <a:off x="19904" y="3643668"/>
        <a:ext cx="6549452" cy="367937"/>
      </dsp:txXfrm>
    </dsp:sp>
    <dsp:sp modelId="{A92CEFA6-D462-4312-851F-548AE7D95765}">
      <dsp:nvSpPr>
        <dsp:cNvPr id="0" name=""/>
        <dsp:cNvSpPr/>
      </dsp:nvSpPr>
      <dsp:spPr>
        <a:xfrm>
          <a:off x="0" y="4031509"/>
          <a:ext cx="6589260" cy="1126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209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b="0" i="0" kern="1200"/>
            <a:t>Get things done (in a timely and thorough matter)</a:t>
          </a:r>
          <a:endParaRPr lang="en-US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b="0" i="0" kern="1200"/>
            <a:t>Be disciplined and focused</a:t>
          </a:r>
          <a:endParaRPr lang="en-US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b="0" i="0" kern="1200"/>
            <a:t>Be honest, polite, and fair to others</a:t>
          </a:r>
          <a:endParaRPr lang="en-US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b="0" i="0" kern="1200"/>
            <a:t>Maintain a positive attitude and demeanor</a:t>
          </a:r>
          <a:endParaRPr lang="en-US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b="0" i="0" kern="1200"/>
            <a:t>Be flexible and cooperative</a:t>
          </a:r>
          <a:endParaRPr lang="en-US" sz="1300" kern="1200"/>
        </a:p>
      </dsp:txBody>
      <dsp:txXfrm>
        <a:off x="0" y="4031509"/>
        <a:ext cx="6589260" cy="11260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D51FC3-E319-4FEA-AAB5-4A3BB5B9EDE6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EE4322-260E-479D-8E1A-2BDA380AA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305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58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9250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1538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Scale the graph </a:t>
            </a:r>
          </a:p>
        </p:txBody>
      </p:sp>
    </p:spTree>
    <p:extLst>
      <p:ext uri="{BB962C8B-B14F-4D97-AF65-F5344CB8AC3E}">
        <p14:creationId xmlns:p14="http://schemas.microsoft.com/office/powerpoint/2010/main" val="2278064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D561E-0861-8C8C-6E91-6A2B4F8169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8ACA4E-9E87-8785-1B73-E54F6FCAFB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AA914D-B0E8-D052-AD26-1CE8CB299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4F862-3388-4F0A-ACED-293C03CD8D54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F6F126-F0E0-36C8-1DD1-EBD4390FD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D76932-E6CA-60CB-3801-D86DD2B05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3F0B-C7E7-4730-B039-2B36C5327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554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F4C0D-28B9-149C-F2AA-20ED176D0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828F1B-69EC-1F6E-723C-2F045A0886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0987B0-EFCC-D4B7-D0BF-0B5220A9B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4F862-3388-4F0A-ACED-293C03CD8D54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498663-6724-912B-D4EA-91B470E65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6A731D-4460-1E6D-D801-477DF73CA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3F0B-C7E7-4730-B039-2B36C5327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120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03964E-DA1E-5491-E42B-4A650F0950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7B1B4B-A5D9-9452-D995-B0F369161C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D8C693-5A44-BB01-D0BF-38C564B1C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4F862-3388-4F0A-ACED-293C03CD8D54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0D7821-AA77-74C3-4D0F-06045D527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63B6CB-0205-E3CD-336F-F42C3D8BB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3F0B-C7E7-4730-B039-2B36C5327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315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48C00-3404-673D-AFD5-BD1C218B4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ADDD5A-47B0-F56A-AAD1-44D4D53D90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E492B6-D016-C60B-37E4-B57B4F079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4F862-3388-4F0A-ACED-293C03CD8D54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DDD3E3-0E8D-8B07-D58E-FC59535F0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30D9DF-C85C-1EBE-BBE7-682E3B5E2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3F0B-C7E7-4730-B039-2B36C5327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804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96195-96B4-6804-FB20-CA3FD5D9F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77812D-E376-CA32-D877-E2C9D23642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9E34A8-1F47-D4B4-3753-B82A5F9AC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4F862-3388-4F0A-ACED-293C03CD8D54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C506C3-D397-346A-4602-66E0E702E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5EF4E9-EE31-6455-2795-97C399FA9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3F0B-C7E7-4730-B039-2B36C5327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9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BDBFE-771C-3E42-FDB8-6EFE6AEEB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8B8564-98F4-8027-498C-730A53E5DA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E939D6-C64C-2F7B-F58B-41F3B77248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7A4BE8-11D3-9139-0523-3C7EF8C93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4F862-3388-4F0A-ACED-293C03CD8D54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26AF84-3238-1CDE-621D-21BC8D244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6E5621-BC02-D20E-6D15-97649FCD4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3F0B-C7E7-4730-B039-2B36C5327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103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6400D-2C68-BD61-D483-F8BF8ED96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960B81-66C8-1A0C-23D3-597B4AB2E2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4C209E-B7CA-4D4A-6CB1-28EA5375DA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F15430-223F-CE75-5157-2AF33197C5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E10BEA-7DB0-6A67-FF88-BF7D0EC01C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5D2BB4-FAE6-91C0-4DAE-DA2D06803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4F862-3388-4F0A-ACED-293C03CD8D54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0FA962-E201-0DC7-A194-8AA295F0B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78DBD7-DA91-0771-A334-1EB87F008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3F0B-C7E7-4730-B039-2B36C5327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61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A50BC-E8AE-8995-478D-129580E14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EA469A-2FBC-4990-CE5A-8344B1601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4F862-3388-4F0A-ACED-293C03CD8D54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7CBF20-3C75-69D1-8E5E-E6880B155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411081-E1B4-94EA-74BC-01E669DE3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3F0B-C7E7-4730-B039-2B36C5327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224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CF8D3B-AAC2-0AFD-157B-D5A010F5E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4F862-3388-4F0A-ACED-293C03CD8D54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57F4FA-5D90-7DEF-0024-77011920E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93F39F-1734-3887-FFBE-28305676B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3F0B-C7E7-4730-B039-2B36C5327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977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0C0A0-B62C-36B9-675A-335BBCA22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F2756-DEBE-41C9-A177-BF302F2AD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EFE71A-92C6-422C-8783-CAD5397462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315565-FF54-A88A-B1BE-DB47A7B7F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4F862-3388-4F0A-ACED-293C03CD8D54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2B4434-27D4-F36F-1D2B-07C0C493B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4565A8-8101-76E7-8CF2-BA8040703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3F0B-C7E7-4730-B039-2B36C5327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851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89E14-ACAA-A368-EB87-BE3D4B73E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CC049E-3DC7-01AC-9D82-B734A6B6B1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AD6CB4-0C8A-BD1E-B39C-424E1EB0AE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C4E56C-1B01-4285-5820-7B40B5648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4F862-3388-4F0A-ACED-293C03CD8D54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DCA6F1-C367-1D61-4133-0AC6819F7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694A3A-A65D-EBBF-9422-881A3012D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3F0B-C7E7-4730-B039-2B36C5327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433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368924-2CD3-6A9F-FE50-C7863B9B9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5D7536-4903-D7A7-D8AF-CC22B45669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737D57-B53B-AC32-F085-5EDF5DD16D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4F862-3388-4F0A-ACED-293C03CD8D54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CE1D7F-AEBC-B9DD-B145-728FC240DF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C14E00-220B-1D2F-889A-1A9E41B35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03F0B-C7E7-4730-B039-2B36C5327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894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4751229-0244-4FBB-BED1-407467F4C9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BEEB9B-35AE-0742-B2A1-DC2E91DCE2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7101" y="735283"/>
            <a:ext cx="4978399" cy="3165045"/>
          </a:xfrm>
        </p:spPr>
        <p:txBody>
          <a:bodyPr anchor="b">
            <a:normAutofit/>
          </a:bodyPr>
          <a:lstStyle/>
          <a:p>
            <a:pPr algn="l"/>
            <a:r>
              <a:rPr lang="en-US" sz="4400" i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Fundamentals to support faculty career development by mission focus</a:t>
            </a:r>
            <a:endParaRPr lang="en-US" sz="44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4FE506-259B-5FC8-3607-D5B5955556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97101" y="4078423"/>
            <a:ext cx="4978399" cy="2058657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Jane H. Brice MD, MPH</a:t>
            </a:r>
            <a:endParaRPr lang="en-US"/>
          </a:p>
          <a:p>
            <a:pPr algn="l"/>
            <a:r>
              <a:rPr lang="en-US" dirty="0"/>
              <a:t>University of North Carolina</a:t>
            </a:r>
            <a:endParaRPr lang="en-US"/>
          </a:p>
          <a:p>
            <a:pPr algn="l"/>
            <a:r>
              <a:rPr lang="en-US" dirty="0"/>
              <a:t>March 21, 2023</a:t>
            </a:r>
            <a:endParaRPr lang="en-US"/>
          </a:p>
          <a:p>
            <a:pPr algn="l"/>
            <a:endParaRPr lang="en-US"/>
          </a:p>
        </p:txBody>
      </p:sp>
      <p:pic>
        <p:nvPicPr>
          <p:cNvPr id="7" name="Graphic 6" descr="Books">
            <a:extLst>
              <a:ext uri="{FF2B5EF4-FFF2-40B4-BE49-F238E27FC236}">
                <a16:creationId xmlns:a16="http://schemas.microsoft.com/office/drawing/2014/main" id="{65CBD625-8013-E680-0F47-45CE08A9A1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7549" y="2776619"/>
            <a:ext cx="1289051" cy="1289051"/>
          </a:xfrm>
          <a:prstGeom prst="rect">
            <a:avLst/>
          </a:prstGeom>
        </p:spPr>
      </p:pic>
      <p:pic>
        <p:nvPicPr>
          <p:cNvPr id="9" name="Graphic 8" descr="Books">
            <a:extLst>
              <a:ext uri="{FF2B5EF4-FFF2-40B4-BE49-F238E27FC236}">
                <a16:creationId xmlns:a16="http://schemas.microsoft.com/office/drawing/2014/main" id="{F66359FB-5347-4FBE-A63E-C2AC23F6FF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07815" y="716407"/>
            <a:ext cx="5411343" cy="541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895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9C38C-22D4-2B9A-7C61-A6CF72DDD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0" y="157774"/>
            <a:ext cx="8496300" cy="1143000"/>
          </a:xfrm>
        </p:spPr>
        <p:txBody>
          <a:bodyPr>
            <a:normAutofit/>
          </a:bodyPr>
          <a:lstStyle/>
          <a:p>
            <a:r>
              <a:rPr lang="en-US" dirty="0"/>
              <a:t>AACEM Data- Gender by Rank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719B5F-5C3A-8154-5E87-DD9727EFAA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1600" y="5208845"/>
            <a:ext cx="7797800" cy="994254"/>
          </a:xfrm>
        </p:spPr>
        <p:txBody>
          <a:bodyPr>
            <a:normAutofit fontScale="70000" lnSpcReduction="20000"/>
          </a:bodyPr>
          <a:lstStyle/>
          <a:p>
            <a:pPr marL="114300" indent="0">
              <a:buNone/>
            </a:pPr>
            <a:r>
              <a:rPr lang="en-US" dirty="0">
                <a:solidFill>
                  <a:srgbClr val="0070C0"/>
                </a:solidFill>
              </a:rPr>
              <a:t>			Women </a:t>
            </a:r>
          </a:p>
          <a:p>
            <a:pPr marL="114300" indent="0">
              <a:buNone/>
            </a:pPr>
            <a:r>
              <a:rPr lang="en-US" dirty="0">
                <a:solidFill>
                  <a:srgbClr val="0070C0"/>
                </a:solidFill>
              </a:rPr>
              <a:t>			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Men  </a:t>
            </a:r>
          </a:p>
          <a:p>
            <a:pPr marL="11430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			Non binary </a:t>
            </a:r>
          </a:p>
          <a:p>
            <a:pPr marL="114300" indent="0"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692387A-6AEA-C642-906B-F13EED65EB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9400" y="2193364"/>
            <a:ext cx="8997950" cy="466463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4F29FA6-85A8-3DC1-8EAD-04D2F32002FD}"/>
              </a:ext>
            </a:extLst>
          </p:cNvPr>
          <p:cNvSpPr txBox="1"/>
          <p:nvPr/>
        </p:nvSpPr>
        <p:spPr>
          <a:xfrm>
            <a:off x="1714500" y="1306150"/>
            <a:ext cx="6832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Women		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Men		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Non binary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8E28C1-0C21-0CD7-670D-0DE83176C5A0}"/>
              </a:ext>
            </a:extLst>
          </p:cNvPr>
          <p:cNvSpPr/>
          <p:nvPr/>
        </p:nvSpPr>
        <p:spPr>
          <a:xfrm>
            <a:off x="1822450" y="1410419"/>
            <a:ext cx="241300" cy="2531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860B983-E6B6-257B-581F-9A77B697FCA8}"/>
              </a:ext>
            </a:extLst>
          </p:cNvPr>
          <p:cNvSpPr/>
          <p:nvPr/>
        </p:nvSpPr>
        <p:spPr>
          <a:xfrm>
            <a:off x="4260850" y="1410419"/>
            <a:ext cx="241300" cy="25312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78EAC8A-318A-4F65-51EA-E8B8BA63C11A}"/>
              </a:ext>
            </a:extLst>
          </p:cNvPr>
          <p:cNvSpPr/>
          <p:nvPr/>
        </p:nvSpPr>
        <p:spPr>
          <a:xfrm>
            <a:off x="6048375" y="1410419"/>
            <a:ext cx="241300" cy="25312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E01FAF-2322-CE86-57D7-7A50E1A72186}"/>
              </a:ext>
            </a:extLst>
          </p:cNvPr>
          <p:cNvSpPr/>
          <p:nvPr/>
        </p:nvSpPr>
        <p:spPr>
          <a:xfrm flipV="1">
            <a:off x="2585980" y="4026408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79681E-8FFD-7D8D-2CD7-E3C1472974B4}"/>
              </a:ext>
            </a:extLst>
          </p:cNvPr>
          <p:cNvSpPr txBox="1"/>
          <p:nvPr/>
        </p:nvSpPr>
        <p:spPr>
          <a:xfrm>
            <a:off x="2342291" y="3663206"/>
            <a:ext cx="8210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44.2%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288801-3761-E9FC-6FA9-0CAFDCC49ADF}"/>
              </a:ext>
            </a:extLst>
          </p:cNvPr>
          <p:cNvSpPr/>
          <p:nvPr/>
        </p:nvSpPr>
        <p:spPr>
          <a:xfrm flipV="1">
            <a:off x="3253117" y="3557016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40EA8A-6210-F15B-8BA4-601DA9446AA4}"/>
              </a:ext>
            </a:extLst>
          </p:cNvPr>
          <p:cNvSpPr txBox="1"/>
          <p:nvPr/>
        </p:nvSpPr>
        <p:spPr>
          <a:xfrm>
            <a:off x="3189923" y="3231951"/>
            <a:ext cx="6270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54%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F4482F-76C0-B418-AEC9-84EBCD345905}"/>
              </a:ext>
            </a:extLst>
          </p:cNvPr>
          <p:cNvSpPr txBox="1"/>
          <p:nvPr/>
        </p:nvSpPr>
        <p:spPr>
          <a:xfrm>
            <a:off x="3858659" y="5838970"/>
            <a:ext cx="8210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0.34%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35F7F8-CF5F-BE73-4494-B7A5FBE511E6}"/>
              </a:ext>
            </a:extLst>
          </p:cNvPr>
          <p:cNvSpPr txBox="1"/>
          <p:nvPr/>
        </p:nvSpPr>
        <p:spPr>
          <a:xfrm>
            <a:off x="5378849" y="3834738"/>
            <a:ext cx="910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39.7%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7DF14CE-59EC-F838-F645-8B474AF217D5}"/>
              </a:ext>
            </a:extLst>
          </p:cNvPr>
          <p:cNvSpPr txBox="1"/>
          <p:nvPr/>
        </p:nvSpPr>
        <p:spPr>
          <a:xfrm>
            <a:off x="6178449" y="2833041"/>
            <a:ext cx="6270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60%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3262293-0381-14A0-E3BF-B7672398A0B5}"/>
              </a:ext>
            </a:extLst>
          </p:cNvPr>
          <p:cNvSpPr txBox="1"/>
          <p:nvPr/>
        </p:nvSpPr>
        <p:spPr>
          <a:xfrm>
            <a:off x="6916659" y="5802989"/>
            <a:ext cx="8210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0.22%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0F77946-E1BC-0949-6624-4209604B6F12}"/>
              </a:ext>
            </a:extLst>
          </p:cNvPr>
          <p:cNvSpPr txBox="1"/>
          <p:nvPr/>
        </p:nvSpPr>
        <p:spPr>
          <a:xfrm>
            <a:off x="8170950" y="4525682"/>
            <a:ext cx="8210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25.7%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E1E8870-B4E6-FF63-50DC-FD0B9620C6F6}"/>
              </a:ext>
            </a:extLst>
          </p:cNvPr>
          <p:cNvSpPr txBox="1"/>
          <p:nvPr/>
        </p:nvSpPr>
        <p:spPr>
          <a:xfrm>
            <a:off x="8362900" y="2969057"/>
            <a:ext cx="8210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74.3%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70CCB76-5372-DEB5-6473-0E3CE3F0FF7A}"/>
              </a:ext>
            </a:extLst>
          </p:cNvPr>
          <p:cNvSpPr txBox="1"/>
          <p:nvPr/>
        </p:nvSpPr>
        <p:spPr>
          <a:xfrm>
            <a:off x="9933320" y="5887855"/>
            <a:ext cx="4972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0%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DDDF81D-B92F-7EF4-E9BB-466A906BDF19}"/>
              </a:ext>
            </a:extLst>
          </p:cNvPr>
          <p:cNvSpPr/>
          <p:nvPr/>
        </p:nvSpPr>
        <p:spPr>
          <a:xfrm flipV="1">
            <a:off x="5618063" y="4249067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1EE13B3-0645-6068-7323-2BCEC0C2EF00}"/>
              </a:ext>
            </a:extLst>
          </p:cNvPr>
          <p:cNvSpPr/>
          <p:nvPr/>
        </p:nvSpPr>
        <p:spPr>
          <a:xfrm flipV="1">
            <a:off x="6208508" y="3210267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C30131C-0492-2D1F-E2A5-9B80CBAC621C}"/>
              </a:ext>
            </a:extLst>
          </p:cNvPr>
          <p:cNvSpPr/>
          <p:nvPr/>
        </p:nvSpPr>
        <p:spPr>
          <a:xfrm flipV="1">
            <a:off x="3968750" y="6287965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AC87656-CE56-3BD8-F6FE-3512B9C43F64}"/>
              </a:ext>
            </a:extLst>
          </p:cNvPr>
          <p:cNvSpPr/>
          <p:nvPr/>
        </p:nvSpPr>
        <p:spPr>
          <a:xfrm flipV="1">
            <a:off x="6944209" y="6333231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189287D-0F5B-68EF-4828-2D673291BFD6}"/>
              </a:ext>
            </a:extLst>
          </p:cNvPr>
          <p:cNvSpPr/>
          <p:nvPr/>
        </p:nvSpPr>
        <p:spPr>
          <a:xfrm flipV="1">
            <a:off x="8547100" y="4971579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4DF26BB-D5A6-76CD-3A48-938B24F92932}"/>
              </a:ext>
            </a:extLst>
          </p:cNvPr>
          <p:cNvSpPr/>
          <p:nvPr/>
        </p:nvSpPr>
        <p:spPr>
          <a:xfrm flipV="1">
            <a:off x="9269213" y="2448078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D9359C2-BB74-50BD-104D-542602796601}"/>
              </a:ext>
            </a:extLst>
          </p:cNvPr>
          <p:cNvSpPr/>
          <p:nvPr/>
        </p:nvSpPr>
        <p:spPr>
          <a:xfrm flipV="1">
            <a:off x="9954880" y="6306211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AB82F0A-1BB4-8046-8AB3-6209741C5EDD}"/>
              </a:ext>
            </a:extLst>
          </p:cNvPr>
          <p:cNvSpPr txBox="1"/>
          <p:nvPr/>
        </p:nvSpPr>
        <p:spPr>
          <a:xfrm>
            <a:off x="2158380" y="2026745"/>
            <a:ext cx="3070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Assistant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28A11A3-F541-6F55-7680-C21BFA340B69}"/>
              </a:ext>
            </a:extLst>
          </p:cNvPr>
          <p:cNvSpPr txBox="1"/>
          <p:nvPr/>
        </p:nvSpPr>
        <p:spPr>
          <a:xfrm>
            <a:off x="4940096" y="2018757"/>
            <a:ext cx="3070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Associate Professor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987B75D-7D8F-7BC1-6A33-8C74DFD522B2}"/>
              </a:ext>
            </a:extLst>
          </p:cNvPr>
          <p:cNvSpPr txBox="1"/>
          <p:nvPr/>
        </p:nvSpPr>
        <p:spPr>
          <a:xfrm>
            <a:off x="7734101" y="2020126"/>
            <a:ext cx="3070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Professor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DFEA3FF-2845-44E8-0F6E-B821C6A06FFA}"/>
              </a:ext>
            </a:extLst>
          </p:cNvPr>
          <p:cNvSpPr txBox="1"/>
          <p:nvPr/>
        </p:nvSpPr>
        <p:spPr>
          <a:xfrm>
            <a:off x="2120514" y="2414893"/>
            <a:ext cx="25711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AAMC: 42% women 58% men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8C0C28E-0EE8-7186-82C7-DBC9696A52BF}"/>
              </a:ext>
            </a:extLst>
          </p:cNvPr>
          <p:cNvSpPr txBox="1"/>
          <p:nvPr/>
        </p:nvSpPr>
        <p:spPr>
          <a:xfrm>
            <a:off x="7701915" y="2418552"/>
            <a:ext cx="57567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AAMC: 22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women 78% men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018EADD-4EB6-C6E6-02BC-C11C20978FE2}"/>
              </a:ext>
            </a:extLst>
          </p:cNvPr>
          <p:cNvSpPr txBox="1"/>
          <p:nvPr/>
        </p:nvSpPr>
        <p:spPr>
          <a:xfrm>
            <a:off x="4911214" y="2428359"/>
            <a:ext cx="25891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AAMC: 34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women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66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men</a:t>
            </a:r>
          </a:p>
        </p:txBody>
      </p:sp>
    </p:spTree>
    <p:extLst>
      <p:ext uri="{BB962C8B-B14F-4D97-AF65-F5344CB8AC3E}">
        <p14:creationId xmlns:p14="http://schemas.microsoft.com/office/powerpoint/2010/main" val="697206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BB905-CC45-2D71-27F1-1ED375F78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382" y="157774"/>
            <a:ext cx="8691419" cy="1143000"/>
          </a:xfrm>
        </p:spPr>
        <p:txBody>
          <a:bodyPr>
            <a:normAutofit/>
          </a:bodyPr>
          <a:lstStyle/>
          <a:p>
            <a:r>
              <a:rPr lang="en-US" dirty="0"/>
              <a:t>AACEM Data- Gender, Leadership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7C51105-420D-89BE-1072-F065B045EB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2950" y="1297048"/>
            <a:ext cx="6337300" cy="5588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1B34435-28BA-0225-1D81-73603A4209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1668" y="2301104"/>
            <a:ext cx="9144000" cy="460096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B60C73F-E5B9-D408-0875-9F406706178B}"/>
              </a:ext>
            </a:extLst>
          </p:cNvPr>
          <p:cNvSpPr/>
          <p:nvPr/>
        </p:nvSpPr>
        <p:spPr>
          <a:xfrm flipV="1">
            <a:off x="3005080" y="3576172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855D75-BC8D-FBC2-0DDF-53E57B7F7449}"/>
              </a:ext>
            </a:extLst>
          </p:cNvPr>
          <p:cNvSpPr/>
          <p:nvPr/>
        </p:nvSpPr>
        <p:spPr>
          <a:xfrm flipV="1">
            <a:off x="4121883" y="2147548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1DE902-6602-D15C-8B3B-27BB8A1D62C4}"/>
              </a:ext>
            </a:extLst>
          </p:cNvPr>
          <p:cNvSpPr/>
          <p:nvPr/>
        </p:nvSpPr>
        <p:spPr>
          <a:xfrm flipV="1">
            <a:off x="8792010" y="1903503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54A2B8-CBE1-FE4B-9EC8-7170A906B6C6}"/>
              </a:ext>
            </a:extLst>
          </p:cNvPr>
          <p:cNvSpPr/>
          <p:nvPr/>
        </p:nvSpPr>
        <p:spPr>
          <a:xfrm flipV="1">
            <a:off x="5145252" y="6378194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CCA54A-F213-0691-A313-F68A107B95E2}"/>
              </a:ext>
            </a:extLst>
          </p:cNvPr>
          <p:cNvSpPr txBox="1"/>
          <p:nvPr/>
        </p:nvSpPr>
        <p:spPr>
          <a:xfrm>
            <a:off x="4956539" y="5952684"/>
            <a:ext cx="8210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0.35%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12426E-15E7-FFC7-4A25-661AAAF09873}"/>
              </a:ext>
            </a:extLst>
          </p:cNvPr>
          <p:cNvSpPr txBox="1"/>
          <p:nvPr/>
        </p:nvSpPr>
        <p:spPr>
          <a:xfrm>
            <a:off x="3881795" y="2244455"/>
            <a:ext cx="8210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57.2%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4B6BCA-30BD-DA05-F868-F9755D765DEB}"/>
              </a:ext>
            </a:extLst>
          </p:cNvPr>
          <p:cNvSpPr txBox="1"/>
          <p:nvPr/>
        </p:nvSpPr>
        <p:spPr>
          <a:xfrm>
            <a:off x="2716554" y="3075903"/>
            <a:ext cx="6270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42%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426F0FA-2931-F8B2-56D5-224CFF48F328}"/>
              </a:ext>
            </a:extLst>
          </p:cNvPr>
          <p:cNvSpPr txBox="1"/>
          <p:nvPr/>
        </p:nvSpPr>
        <p:spPr>
          <a:xfrm>
            <a:off x="9633219" y="6005503"/>
            <a:ext cx="8210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0.65%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7ADFE07-6A4E-AF0F-721F-D35B897BB3E9}"/>
              </a:ext>
            </a:extLst>
          </p:cNvPr>
          <p:cNvSpPr txBox="1"/>
          <p:nvPr/>
        </p:nvSpPr>
        <p:spPr>
          <a:xfrm>
            <a:off x="8664817" y="2000197"/>
            <a:ext cx="6270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60%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BC078C7-8A2B-3469-84DD-2B9C153AE374}"/>
              </a:ext>
            </a:extLst>
          </p:cNvPr>
          <p:cNvSpPr txBox="1"/>
          <p:nvPr/>
        </p:nvSpPr>
        <p:spPr>
          <a:xfrm>
            <a:off x="7480949" y="3046732"/>
            <a:ext cx="6270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39%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FC2F402-6DDB-E447-5D6A-A2E7A60AD7C8}"/>
              </a:ext>
            </a:extLst>
          </p:cNvPr>
          <p:cNvSpPr/>
          <p:nvPr/>
        </p:nvSpPr>
        <p:spPr>
          <a:xfrm flipV="1">
            <a:off x="7779506" y="3465391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E85EACA-CA2E-2D3D-E6F1-9C4F21A7F134}"/>
              </a:ext>
            </a:extLst>
          </p:cNvPr>
          <p:cNvSpPr/>
          <p:nvPr/>
        </p:nvSpPr>
        <p:spPr>
          <a:xfrm flipV="1">
            <a:off x="9821931" y="6405613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C9C193E-6C40-D43E-A40C-D6916634FB00}"/>
              </a:ext>
            </a:extLst>
          </p:cNvPr>
          <p:cNvSpPr txBox="1"/>
          <p:nvPr/>
        </p:nvSpPr>
        <p:spPr>
          <a:xfrm>
            <a:off x="1736668" y="1904117"/>
            <a:ext cx="3070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 (faculty/trainees)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DEF271C-E531-8708-EF8F-DD139CDAEECF}"/>
              </a:ext>
            </a:extLst>
          </p:cNvPr>
          <p:cNvSpPr txBox="1"/>
          <p:nvPr/>
        </p:nvSpPr>
        <p:spPr>
          <a:xfrm>
            <a:off x="6937747" y="2000197"/>
            <a:ext cx="3070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Leadership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9E8AFC2-1B9B-1F9A-17FB-26E49382C5E9}"/>
              </a:ext>
            </a:extLst>
          </p:cNvPr>
          <p:cNvSpPr/>
          <p:nvPr/>
        </p:nvSpPr>
        <p:spPr>
          <a:xfrm flipV="1">
            <a:off x="3940143" y="2580056"/>
            <a:ext cx="591749" cy="1407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15EFD3E-DFFF-CF56-B730-A93D67EFFE16}"/>
              </a:ext>
            </a:extLst>
          </p:cNvPr>
          <p:cNvSpPr/>
          <p:nvPr/>
        </p:nvSpPr>
        <p:spPr>
          <a:xfrm flipV="1">
            <a:off x="7691151" y="3740319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880E89C-8BB8-A630-D1C2-6CE7C977ABC9}"/>
              </a:ext>
            </a:extLst>
          </p:cNvPr>
          <p:cNvSpPr/>
          <p:nvPr/>
        </p:nvSpPr>
        <p:spPr>
          <a:xfrm flipV="1">
            <a:off x="8705076" y="2307626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1643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480C3-3784-A8C9-F45E-261032121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6996" y="157774"/>
            <a:ext cx="8971005" cy="1143000"/>
          </a:xfrm>
        </p:spPr>
        <p:txBody>
          <a:bodyPr>
            <a:normAutofit/>
          </a:bodyPr>
          <a:lstStyle/>
          <a:p>
            <a:r>
              <a:rPr lang="en-US" dirty="0"/>
              <a:t>AACEM Data- Race/Ethnicity by Rank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53CE468-5530-BF7F-668C-9AF4ED985C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9600" y="1300774"/>
            <a:ext cx="7772400" cy="120541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FAB7752-D37F-1752-6C71-9BE92E50F6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2844128"/>
            <a:ext cx="9144000" cy="400601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E5BA131-578E-C031-674C-453CCAA48A1A}"/>
              </a:ext>
            </a:extLst>
          </p:cNvPr>
          <p:cNvSpPr txBox="1"/>
          <p:nvPr/>
        </p:nvSpPr>
        <p:spPr>
          <a:xfrm>
            <a:off x="1849584" y="2595802"/>
            <a:ext cx="3070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Assistant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9619C7-4016-8FB9-93D5-582D129EE474}"/>
              </a:ext>
            </a:extLst>
          </p:cNvPr>
          <p:cNvSpPr txBox="1"/>
          <p:nvPr/>
        </p:nvSpPr>
        <p:spPr>
          <a:xfrm>
            <a:off x="5080962" y="2542593"/>
            <a:ext cx="3070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Associate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4DB172-BA89-0E49-99E0-829F8253019B}"/>
              </a:ext>
            </a:extLst>
          </p:cNvPr>
          <p:cNvSpPr txBox="1"/>
          <p:nvPr/>
        </p:nvSpPr>
        <p:spPr>
          <a:xfrm>
            <a:off x="8299493" y="2510472"/>
            <a:ext cx="3070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Professor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1B1F0F-6A24-EA44-3700-FB223DE46B95}"/>
              </a:ext>
            </a:extLst>
          </p:cNvPr>
          <p:cNvSpPr/>
          <p:nvPr/>
        </p:nvSpPr>
        <p:spPr>
          <a:xfrm flipV="1">
            <a:off x="1556774" y="6334947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9F787A-22C3-B729-277F-E54D3F96E97B}"/>
              </a:ext>
            </a:extLst>
          </p:cNvPr>
          <p:cNvSpPr txBox="1"/>
          <p:nvPr/>
        </p:nvSpPr>
        <p:spPr>
          <a:xfrm>
            <a:off x="3962553" y="5691456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8A43EF-94BB-95B1-E223-CB994DAEF222}"/>
              </a:ext>
            </a:extLst>
          </p:cNvPr>
          <p:cNvSpPr txBox="1"/>
          <p:nvPr/>
        </p:nvSpPr>
        <p:spPr>
          <a:xfrm>
            <a:off x="3125927" y="5873282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0.2%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98103E-720F-E961-7BD9-DEA40DA7C3C4}"/>
              </a:ext>
            </a:extLst>
          </p:cNvPr>
          <p:cNvSpPr txBox="1"/>
          <p:nvPr/>
        </p:nvSpPr>
        <p:spPr>
          <a:xfrm>
            <a:off x="2804121" y="5369973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3ECF50-05BE-BBF0-947B-A9CA6BE857B2}"/>
              </a:ext>
            </a:extLst>
          </p:cNvPr>
          <p:cNvSpPr txBox="1"/>
          <p:nvPr/>
        </p:nvSpPr>
        <p:spPr>
          <a:xfrm>
            <a:off x="2401116" y="5049685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5.3%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4583C7-252B-5C58-1F77-CA8C6EF3ADC7}"/>
              </a:ext>
            </a:extLst>
          </p:cNvPr>
          <p:cNvSpPr txBox="1"/>
          <p:nvPr/>
        </p:nvSpPr>
        <p:spPr>
          <a:xfrm>
            <a:off x="2005015" y="4024325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11.7%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163CB4-96CC-62DE-F6E0-DA72665A72A4}"/>
              </a:ext>
            </a:extLst>
          </p:cNvPr>
          <p:cNvSpPr txBox="1"/>
          <p:nvPr/>
        </p:nvSpPr>
        <p:spPr>
          <a:xfrm>
            <a:off x="1552868" y="6027170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0.6%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352387-3E51-DFE6-2CD7-7B48E25C3231}"/>
              </a:ext>
            </a:extLst>
          </p:cNvPr>
          <p:cNvSpPr txBox="1"/>
          <p:nvPr/>
        </p:nvSpPr>
        <p:spPr>
          <a:xfrm>
            <a:off x="2902064" y="3038708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71%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FE4A910-ADD4-24A0-585D-487C9B1591CD}"/>
              </a:ext>
            </a:extLst>
          </p:cNvPr>
          <p:cNvSpPr txBox="1"/>
          <p:nvPr/>
        </p:nvSpPr>
        <p:spPr>
          <a:xfrm>
            <a:off x="5185432" y="407074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C4362E0-8464-8FC1-573B-D4425BDEADEB}"/>
              </a:ext>
            </a:extLst>
          </p:cNvPr>
          <p:cNvSpPr txBox="1"/>
          <p:nvPr/>
        </p:nvSpPr>
        <p:spPr>
          <a:xfrm>
            <a:off x="5543624" y="5249449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4.8%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0F6A19C-1BD9-AAEB-68C6-078950D00A8C}"/>
              </a:ext>
            </a:extLst>
          </p:cNvPr>
          <p:cNvSpPr txBox="1"/>
          <p:nvPr/>
        </p:nvSpPr>
        <p:spPr>
          <a:xfrm>
            <a:off x="5960321" y="5540358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3.2%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360F298-D915-7951-2035-08ADAFD17805}"/>
              </a:ext>
            </a:extLst>
          </p:cNvPr>
          <p:cNvSpPr txBox="1"/>
          <p:nvPr/>
        </p:nvSpPr>
        <p:spPr>
          <a:xfrm>
            <a:off x="6269108" y="6145679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6DF0F16-234B-67CD-C395-84E3A733FA0B}"/>
              </a:ext>
            </a:extLst>
          </p:cNvPr>
          <p:cNvSpPr txBox="1"/>
          <p:nvPr/>
        </p:nvSpPr>
        <p:spPr>
          <a:xfrm>
            <a:off x="4675954" y="6027170"/>
            <a:ext cx="645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0.7%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1FEB1E2-C90A-7A3F-42E1-F95870277150}"/>
              </a:ext>
            </a:extLst>
          </p:cNvPr>
          <p:cNvSpPr txBox="1"/>
          <p:nvPr/>
        </p:nvSpPr>
        <p:spPr>
          <a:xfrm>
            <a:off x="6233805" y="2972801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69%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0E45299-317B-260C-CE31-1B6F1E6C4090}"/>
              </a:ext>
            </a:extLst>
          </p:cNvPr>
          <p:cNvSpPr txBox="1"/>
          <p:nvPr/>
        </p:nvSpPr>
        <p:spPr>
          <a:xfrm>
            <a:off x="7035945" y="5831831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1.7%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A331386-3807-54F9-9EEE-7BDF7F92CE75}"/>
              </a:ext>
            </a:extLst>
          </p:cNvPr>
          <p:cNvSpPr txBox="1"/>
          <p:nvPr/>
        </p:nvSpPr>
        <p:spPr>
          <a:xfrm>
            <a:off x="10144510" y="5873282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1%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AED6D02-5828-7F3D-53B8-5F6A43EC13C2}"/>
              </a:ext>
            </a:extLst>
          </p:cNvPr>
          <p:cNvSpPr txBox="1"/>
          <p:nvPr/>
        </p:nvSpPr>
        <p:spPr>
          <a:xfrm>
            <a:off x="9158315" y="2992005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69.5%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37D65AB-B34B-3CBF-CDBC-BA3C767790AE}"/>
              </a:ext>
            </a:extLst>
          </p:cNvPr>
          <p:cNvSpPr txBox="1"/>
          <p:nvPr/>
        </p:nvSpPr>
        <p:spPr>
          <a:xfrm>
            <a:off x="9345949" y="6103370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0%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D2938CA-D6E5-3E53-9E0B-DC6A153BD216}"/>
              </a:ext>
            </a:extLst>
          </p:cNvPr>
          <p:cNvSpPr txBox="1"/>
          <p:nvPr/>
        </p:nvSpPr>
        <p:spPr>
          <a:xfrm>
            <a:off x="8935770" y="5246420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3.5%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791D28C-0ADD-E68E-13B6-72BDF1B3127A}"/>
              </a:ext>
            </a:extLst>
          </p:cNvPr>
          <p:cNvSpPr txBox="1"/>
          <p:nvPr/>
        </p:nvSpPr>
        <p:spPr>
          <a:xfrm>
            <a:off x="8615201" y="5667949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1.9%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A4D2434-17BD-3004-2465-008088CBA19E}"/>
              </a:ext>
            </a:extLst>
          </p:cNvPr>
          <p:cNvSpPr txBox="1"/>
          <p:nvPr/>
        </p:nvSpPr>
        <p:spPr>
          <a:xfrm>
            <a:off x="8214973" y="398417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12%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CC15D66-9C10-0372-ED63-6D1999F6B65F}"/>
              </a:ext>
            </a:extLst>
          </p:cNvPr>
          <p:cNvSpPr txBox="1"/>
          <p:nvPr/>
        </p:nvSpPr>
        <p:spPr>
          <a:xfrm>
            <a:off x="7805956" y="6031777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0.3%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D30780E-FDDA-1D53-1A09-AFFFA23E88F9}"/>
              </a:ext>
            </a:extLst>
          </p:cNvPr>
          <p:cNvSpPr/>
          <p:nvPr/>
        </p:nvSpPr>
        <p:spPr>
          <a:xfrm flipV="1">
            <a:off x="1993047" y="4262830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F06F79E-8E59-7826-60ED-368EC9DB165E}"/>
              </a:ext>
            </a:extLst>
          </p:cNvPr>
          <p:cNvSpPr/>
          <p:nvPr/>
        </p:nvSpPr>
        <p:spPr>
          <a:xfrm flipV="1">
            <a:off x="2507332" y="5447661"/>
            <a:ext cx="3810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AEB3CFC-84E9-0223-D4BE-FB67E2DC4C69}"/>
              </a:ext>
            </a:extLst>
          </p:cNvPr>
          <p:cNvSpPr/>
          <p:nvPr/>
        </p:nvSpPr>
        <p:spPr>
          <a:xfrm flipV="1">
            <a:off x="2888332" y="5691749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ADC48E5-004F-AC64-7346-FFA5CED3A8CA}"/>
              </a:ext>
            </a:extLst>
          </p:cNvPr>
          <p:cNvSpPr/>
          <p:nvPr/>
        </p:nvSpPr>
        <p:spPr>
          <a:xfrm flipV="1">
            <a:off x="3248473" y="6411147"/>
            <a:ext cx="311224" cy="1193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5944C2C-2C0B-9F36-A7A4-C867191762FF}"/>
              </a:ext>
            </a:extLst>
          </p:cNvPr>
          <p:cNvSpPr/>
          <p:nvPr/>
        </p:nvSpPr>
        <p:spPr>
          <a:xfrm>
            <a:off x="4002596" y="6084563"/>
            <a:ext cx="311224" cy="1100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C5EC4CB-A776-1FAD-DDD0-03C6F07F22B1}"/>
              </a:ext>
            </a:extLst>
          </p:cNvPr>
          <p:cNvSpPr/>
          <p:nvPr/>
        </p:nvSpPr>
        <p:spPr>
          <a:xfrm flipV="1">
            <a:off x="4865388" y="6338709"/>
            <a:ext cx="311224" cy="1193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8939144-662C-28CB-A5D4-433604589F19}"/>
              </a:ext>
            </a:extLst>
          </p:cNvPr>
          <p:cNvSpPr/>
          <p:nvPr/>
        </p:nvSpPr>
        <p:spPr>
          <a:xfrm flipV="1">
            <a:off x="5232400" y="4415231"/>
            <a:ext cx="311224" cy="1193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141D96E-9575-98C5-04EB-11D5233490A2}"/>
              </a:ext>
            </a:extLst>
          </p:cNvPr>
          <p:cNvSpPr/>
          <p:nvPr/>
        </p:nvSpPr>
        <p:spPr>
          <a:xfrm flipV="1">
            <a:off x="5610188" y="5593141"/>
            <a:ext cx="311224" cy="1193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13981B7-B694-7D4D-905B-83560E605F40}"/>
              </a:ext>
            </a:extLst>
          </p:cNvPr>
          <p:cNvSpPr/>
          <p:nvPr/>
        </p:nvSpPr>
        <p:spPr>
          <a:xfrm flipV="1">
            <a:off x="5976785" y="5831832"/>
            <a:ext cx="311224" cy="1193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76F693C-9255-5C36-17EA-965530631B72}"/>
              </a:ext>
            </a:extLst>
          </p:cNvPr>
          <p:cNvSpPr/>
          <p:nvPr/>
        </p:nvSpPr>
        <p:spPr>
          <a:xfrm flipV="1">
            <a:off x="6358928" y="6437318"/>
            <a:ext cx="311224" cy="1193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61DD4B8-04E5-81BC-E690-CE22E531F318}"/>
              </a:ext>
            </a:extLst>
          </p:cNvPr>
          <p:cNvSpPr/>
          <p:nvPr/>
        </p:nvSpPr>
        <p:spPr>
          <a:xfrm flipV="1">
            <a:off x="7068066" y="6139609"/>
            <a:ext cx="311224" cy="1193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5182004-17D4-7382-F731-DB855DA303D8}"/>
              </a:ext>
            </a:extLst>
          </p:cNvPr>
          <p:cNvSpPr/>
          <p:nvPr/>
        </p:nvSpPr>
        <p:spPr>
          <a:xfrm flipV="1">
            <a:off x="7985452" y="6384598"/>
            <a:ext cx="311224" cy="1193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1780702-E4A2-9AD1-DC8B-5F9A9AAF41C3}"/>
              </a:ext>
            </a:extLst>
          </p:cNvPr>
          <p:cNvSpPr/>
          <p:nvPr/>
        </p:nvSpPr>
        <p:spPr>
          <a:xfrm flipV="1">
            <a:off x="8388156" y="4281426"/>
            <a:ext cx="311224" cy="1193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429DC38-5CE9-B2DD-1D30-E35810371F66}"/>
              </a:ext>
            </a:extLst>
          </p:cNvPr>
          <p:cNvSpPr/>
          <p:nvPr/>
        </p:nvSpPr>
        <p:spPr>
          <a:xfrm flipV="1">
            <a:off x="8687764" y="6103371"/>
            <a:ext cx="311224" cy="1193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738D34D-0D71-CEFB-7213-20D931982F5E}"/>
              </a:ext>
            </a:extLst>
          </p:cNvPr>
          <p:cNvSpPr/>
          <p:nvPr/>
        </p:nvSpPr>
        <p:spPr>
          <a:xfrm flipV="1">
            <a:off x="9110215" y="5792918"/>
            <a:ext cx="311224" cy="1193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0DF1E31-35A4-B9B1-22F7-CC968E0AE1FA}"/>
              </a:ext>
            </a:extLst>
          </p:cNvPr>
          <p:cNvSpPr/>
          <p:nvPr/>
        </p:nvSpPr>
        <p:spPr>
          <a:xfrm flipV="1">
            <a:off x="9469383" y="6437318"/>
            <a:ext cx="311224" cy="1193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9087A33-7425-DCD4-2DDD-89A6DBC759D9}"/>
              </a:ext>
            </a:extLst>
          </p:cNvPr>
          <p:cNvSpPr/>
          <p:nvPr/>
        </p:nvSpPr>
        <p:spPr>
          <a:xfrm flipV="1">
            <a:off x="10214982" y="6279042"/>
            <a:ext cx="311224" cy="1193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493F63F6-5C0D-B08B-AA3C-91EA7C097B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3615564" y="6442703"/>
            <a:ext cx="282221" cy="10856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E06E7227-B142-9CC0-97A0-0BF574C271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6730094" y="6450773"/>
            <a:ext cx="282221" cy="10856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9D7E36E9-F10F-5D43-A2EB-270F6F8086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9851133" y="6458041"/>
            <a:ext cx="282221" cy="10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8089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557F7-0E3C-C4CE-13A1-DEB348B4C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146" y="157774"/>
            <a:ext cx="895895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AACEM Data- All, Leadership Race/Ethnicity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9043D0E-05BD-E3C2-A5E4-072995B5B3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2407" y="1230774"/>
            <a:ext cx="7772400" cy="12054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4353FB5-A802-1668-CA09-37188D8D0A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4012" y="2369945"/>
            <a:ext cx="8958950" cy="45019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F85E92D-D599-3913-C760-84131406D8FC}"/>
              </a:ext>
            </a:extLst>
          </p:cNvPr>
          <p:cNvSpPr txBox="1"/>
          <p:nvPr/>
        </p:nvSpPr>
        <p:spPr>
          <a:xfrm>
            <a:off x="2644776" y="2827160"/>
            <a:ext cx="3070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A4688B-D126-3EB6-9582-37FF1F038F46}"/>
              </a:ext>
            </a:extLst>
          </p:cNvPr>
          <p:cNvSpPr txBox="1"/>
          <p:nvPr/>
        </p:nvSpPr>
        <p:spPr>
          <a:xfrm>
            <a:off x="6613869" y="2827160"/>
            <a:ext cx="3070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Leadership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CC052C-8A51-C14A-2C31-689A79FC6149}"/>
              </a:ext>
            </a:extLst>
          </p:cNvPr>
          <p:cNvSpPr txBox="1"/>
          <p:nvPr/>
        </p:nvSpPr>
        <p:spPr>
          <a:xfrm>
            <a:off x="2403256" y="3984246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10.5%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317541-F50F-A659-F687-4768248228C7}"/>
              </a:ext>
            </a:extLst>
          </p:cNvPr>
          <p:cNvSpPr txBox="1"/>
          <p:nvPr/>
        </p:nvSpPr>
        <p:spPr>
          <a:xfrm>
            <a:off x="2955744" y="4848945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5.6%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53601B-0F72-EEDA-86B5-A731AF80B265}"/>
              </a:ext>
            </a:extLst>
          </p:cNvPr>
          <p:cNvSpPr txBox="1"/>
          <p:nvPr/>
        </p:nvSpPr>
        <p:spPr>
          <a:xfrm>
            <a:off x="3629166" y="5049000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4.6%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95370F-C3DA-8EB0-A473-62FF866CC2B5}"/>
              </a:ext>
            </a:extLst>
          </p:cNvPr>
          <p:cNvSpPr txBox="1"/>
          <p:nvPr/>
        </p:nvSpPr>
        <p:spPr>
          <a:xfrm>
            <a:off x="4097297" y="5974514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0.2%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BDA979-FAEE-7087-76E1-B5DAC175E9E4}"/>
              </a:ext>
            </a:extLst>
          </p:cNvPr>
          <p:cNvSpPr txBox="1"/>
          <p:nvPr/>
        </p:nvSpPr>
        <p:spPr>
          <a:xfrm>
            <a:off x="1790147" y="5970995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0.33%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F946BC7-9B7F-0C16-D5B7-D22A745CDF76}"/>
              </a:ext>
            </a:extLst>
          </p:cNvPr>
          <p:cNvSpPr/>
          <p:nvPr/>
        </p:nvSpPr>
        <p:spPr>
          <a:xfrm flipV="1">
            <a:off x="1869855" y="6346713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ACA74E2-6D75-089C-3ACF-BD19FA3643C9}"/>
              </a:ext>
            </a:extLst>
          </p:cNvPr>
          <p:cNvSpPr/>
          <p:nvPr/>
        </p:nvSpPr>
        <p:spPr>
          <a:xfrm flipV="1">
            <a:off x="2517802" y="4220241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0F5CC57-716B-0399-C5D2-565BDD6572FD}"/>
              </a:ext>
            </a:extLst>
          </p:cNvPr>
          <p:cNvSpPr/>
          <p:nvPr/>
        </p:nvSpPr>
        <p:spPr>
          <a:xfrm flipV="1">
            <a:off x="3051202" y="5280577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CB1380D-34FC-DA93-9B80-37F9BB543D34}"/>
              </a:ext>
            </a:extLst>
          </p:cNvPr>
          <p:cNvSpPr/>
          <p:nvPr/>
        </p:nvSpPr>
        <p:spPr>
          <a:xfrm flipV="1">
            <a:off x="3646488" y="5474826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D6A23D1-C58E-AE34-95F3-1D2EBA5AED92}"/>
              </a:ext>
            </a:extLst>
          </p:cNvPr>
          <p:cNvSpPr/>
          <p:nvPr/>
        </p:nvSpPr>
        <p:spPr>
          <a:xfrm flipV="1">
            <a:off x="4157330" y="6346713"/>
            <a:ext cx="420767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DA910C2-EE5D-D746-18BB-C0BCFCB03799}"/>
              </a:ext>
            </a:extLst>
          </p:cNvPr>
          <p:cNvSpPr/>
          <p:nvPr/>
        </p:nvSpPr>
        <p:spPr>
          <a:xfrm flipV="1">
            <a:off x="5349394" y="5474826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A47B1F3-3D5C-AD54-9851-0AEEB3678B0B}"/>
              </a:ext>
            </a:extLst>
          </p:cNvPr>
          <p:cNvSpPr txBox="1"/>
          <p:nvPr/>
        </p:nvSpPr>
        <p:spPr>
          <a:xfrm>
            <a:off x="4148042" y="2520507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69%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B82EC0F-C72A-DAD4-2B3C-6DFF05D33143}"/>
              </a:ext>
            </a:extLst>
          </p:cNvPr>
          <p:cNvSpPr txBox="1"/>
          <p:nvPr/>
        </p:nvSpPr>
        <p:spPr>
          <a:xfrm>
            <a:off x="5280284" y="5607122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2.5%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174A6A8-8234-1D2A-57C6-30F9CFFC75A8}"/>
              </a:ext>
            </a:extLst>
          </p:cNvPr>
          <p:cNvSpPr/>
          <p:nvPr/>
        </p:nvSpPr>
        <p:spPr>
          <a:xfrm flipV="1">
            <a:off x="5319378" y="5894795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425994B-0205-320D-CB15-821830E12530}"/>
              </a:ext>
            </a:extLst>
          </p:cNvPr>
          <p:cNvSpPr txBox="1"/>
          <p:nvPr/>
        </p:nvSpPr>
        <p:spPr>
          <a:xfrm>
            <a:off x="6535958" y="6038936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0.26%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60A0C73-083F-80C6-0D39-3059B327207E}"/>
              </a:ext>
            </a:extLst>
          </p:cNvPr>
          <p:cNvSpPr txBox="1"/>
          <p:nvPr/>
        </p:nvSpPr>
        <p:spPr>
          <a:xfrm>
            <a:off x="7126312" y="4028626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7168B31-4A1D-AF5B-8D05-EC7BC2FD7589}"/>
              </a:ext>
            </a:extLst>
          </p:cNvPr>
          <p:cNvSpPr txBox="1"/>
          <p:nvPr/>
        </p:nvSpPr>
        <p:spPr>
          <a:xfrm>
            <a:off x="7738562" y="5104124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4.5%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34070B6-174F-2734-3519-079A4EA463DD}"/>
              </a:ext>
            </a:extLst>
          </p:cNvPr>
          <p:cNvSpPr txBox="1"/>
          <p:nvPr/>
        </p:nvSpPr>
        <p:spPr>
          <a:xfrm>
            <a:off x="8266118" y="5090999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4.7%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0FC8592-B790-758A-AE65-E3AE6041B59A}"/>
              </a:ext>
            </a:extLst>
          </p:cNvPr>
          <p:cNvSpPr txBox="1"/>
          <p:nvPr/>
        </p:nvSpPr>
        <p:spPr>
          <a:xfrm>
            <a:off x="8743723" y="5894795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0.26%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FE110FA-4EF5-CC36-8EFB-B046358F3F47}"/>
              </a:ext>
            </a:extLst>
          </p:cNvPr>
          <p:cNvSpPr txBox="1"/>
          <p:nvPr/>
        </p:nvSpPr>
        <p:spPr>
          <a:xfrm>
            <a:off x="8645011" y="2485182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69%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E1039A9-5AA8-F436-955A-1D4EB5C0002B}"/>
              </a:ext>
            </a:extLst>
          </p:cNvPr>
          <p:cNvSpPr txBox="1"/>
          <p:nvPr/>
        </p:nvSpPr>
        <p:spPr>
          <a:xfrm>
            <a:off x="9926709" y="5761010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1.8%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C4E612D-2614-A549-A3C2-A4A2EFF4C752}"/>
              </a:ext>
            </a:extLst>
          </p:cNvPr>
          <p:cNvSpPr/>
          <p:nvPr/>
        </p:nvSpPr>
        <p:spPr>
          <a:xfrm flipV="1">
            <a:off x="6535957" y="6346713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0576A9B-B4B0-3121-5E82-FED337F22041}"/>
              </a:ext>
            </a:extLst>
          </p:cNvPr>
          <p:cNvSpPr/>
          <p:nvPr/>
        </p:nvSpPr>
        <p:spPr>
          <a:xfrm flipV="1">
            <a:off x="7171183" y="4296441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6093938-BE86-B88A-A333-FB5239BB8233}"/>
              </a:ext>
            </a:extLst>
          </p:cNvPr>
          <p:cNvSpPr/>
          <p:nvPr/>
        </p:nvSpPr>
        <p:spPr>
          <a:xfrm flipV="1">
            <a:off x="7704583" y="5441812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ED7CCAC-4AB9-9214-547F-741C5CB2BBF3}"/>
              </a:ext>
            </a:extLst>
          </p:cNvPr>
          <p:cNvSpPr/>
          <p:nvPr/>
        </p:nvSpPr>
        <p:spPr>
          <a:xfrm flipV="1">
            <a:off x="8235061" y="5425026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05A9030-D6E8-F19A-CF54-EF664180D508}"/>
              </a:ext>
            </a:extLst>
          </p:cNvPr>
          <p:cNvSpPr/>
          <p:nvPr/>
        </p:nvSpPr>
        <p:spPr>
          <a:xfrm flipV="1">
            <a:off x="9926709" y="6038936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06F1D90-2760-9C39-425D-AC3F88FDB8F0}"/>
              </a:ext>
            </a:extLst>
          </p:cNvPr>
          <p:cNvSpPr/>
          <p:nvPr/>
        </p:nvSpPr>
        <p:spPr>
          <a:xfrm flipV="1">
            <a:off x="8879950" y="6349093"/>
            <a:ext cx="420767" cy="1500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FE7D6D41-AF71-482B-0885-10EC24171A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6632" y="6422913"/>
            <a:ext cx="502024" cy="1524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4BA4825-0423-6CC7-E7FD-4631D0CD66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84930" y="6394121"/>
            <a:ext cx="502024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2348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9BA4A-5160-1595-85F3-0AEE03F44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diverse faculty leave academia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BA27B15E-5CDF-FF6E-EE2F-3FE9F09D050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041726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EA8E8B-644A-C634-E7B3-6DE70D48E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en-US" sz="5400"/>
              <a:t>Our Future	</a:t>
            </a:r>
          </a:p>
        </p:txBody>
      </p:sp>
      <p:sp>
        <p:nvSpPr>
          <p:cNvPr id="1035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3B1817-9854-04CF-C57E-64A744B318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706624"/>
            <a:ext cx="6894576" cy="34838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/>
              <a:t>We have a lot of thorny problems in Emergency Medicine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/>
              <a:t>Nurturing and developing our brightest minds is the way forward</a:t>
            </a:r>
          </a:p>
        </p:txBody>
      </p:sp>
      <p:pic>
        <p:nvPicPr>
          <p:cNvPr id="1028" name="Picture 4" descr="Rechargeable Cordless Magic Light Bulb | Bulb | Uncommon Goods">
            <a:extLst>
              <a:ext uri="{FF2B5EF4-FFF2-40B4-BE49-F238E27FC236}">
                <a16:creationId xmlns:a16="http://schemas.microsoft.com/office/drawing/2014/main" id="{2FE2E10A-ED47-2A4D-908D-96864CFA6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95111" y="2570121"/>
            <a:ext cx="3429969" cy="3429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QUICK NOTE: SIMPLE BUT THORNY ISSUE OF &quot;CONCURRENT DELAY&quot; - Florida  Construction Legal Updates | Stock photos, Simple, Stock images">
            <a:extLst>
              <a:ext uri="{FF2B5EF4-FFF2-40B4-BE49-F238E27FC236}">
                <a16:creationId xmlns:a16="http://schemas.microsoft.com/office/drawing/2014/main" id="{8C062863-8FD5-85CD-6E23-FC02A1B932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72700" y="3120905"/>
            <a:ext cx="3995928" cy="145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59634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7" name="Rectangle 205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3" name="Rectangle 206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Opinion | Pull Yourself Up by Bootstraps? Go Ahead, Try It - The New York  Times">
            <a:extLst>
              <a:ext uri="{FF2B5EF4-FFF2-40B4-BE49-F238E27FC236}">
                <a16:creationId xmlns:a16="http://schemas.microsoft.com/office/drawing/2014/main" id="{545F7BCA-3977-706F-3764-295396D1619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96966" y="457200"/>
            <a:ext cx="8198068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6E9789D-F87F-B6FD-0E35-4D29DFE3C64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007704" y="5994400"/>
            <a:ext cx="8198068" cy="5272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1454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3B7A55-BBC3-3C9B-3DC7-8C6001B8D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9128" y="638089"/>
            <a:ext cx="4818888" cy="1476801"/>
          </a:xfrm>
        </p:spPr>
        <p:txBody>
          <a:bodyPr anchor="b">
            <a:normAutofit/>
          </a:bodyPr>
          <a:lstStyle/>
          <a:p>
            <a:r>
              <a:rPr lang="en-US" sz="5000" dirty="0"/>
              <a:t>So, what’s the point?</a:t>
            </a:r>
          </a:p>
        </p:txBody>
      </p:sp>
      <p:pic>
        <p:nvPicPr>
          <p:cNvPr id="7" name="Graphic 6" descr="Business Growth">
            <a:extLst>
              <a:ext uri="{FF2B5EF4-FFF2-40B4-BE49-F238E27FC236}">
                <a16:creationId xmlns:a16="http://schemas.microsoft.com/office/drawing/2014/main" id="{038BC117-7EED-9E96-56F0-099A78985B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0936" y="699516"/>
            <a:ext cx="5458968" cy="5458968"/>
          </a:xfrm>
          <a:prstGeom prst="rect">
            <a:avLst/>
          </a:prstGeom>
        </p:spPr>
      </p:pic>
      <p:sp>
        <p:nvSpPr>
          <p:cNvPr id="12" name="sketch line">
            <a:extLst>
              <a:ext uri="{FF2B5EF4-FFF2-40B4-BE49-F238E27FC236}">
                <a16:creationId xmlns:a16="http://schemas.microsoft.com/office/drawing/2014/main" id="{953EE71A-6488-4203-A7C4-77102FD0D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912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9A289C-11E4-811D-2637-D2042F1E02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9128" y="2664886"/>
            <a:ext cx="4818888" cy="3550789"/>
          </a:xfrm>
        </p:spPr>
        <p:txBody>
          <a:bodyPr anchor="t">
            <a:normAutofit/>
          </a:bodyPr>
          <a:lstStyle/>
          <a:p>
            <a:r>
              <a:rPr lang="en-US" sz="2200" dirty="0"/>
              <a:t>Retention</a:t>
            </a:r>
          </a:p>
          <a:p>
            <a:r>
              <a:rPr lang="en-US" sz="2200" dirty="0"/>
              <a:t>Diversity</a:t>
            </a:r>
          </a:p>
          <a:p>
            <a:r>
              <a:rPr lang="en-US" sz="2200" dirty="0"/>
              <a:t>Our future</a:t>
            </a:r>
          </a:p>
          <a:p>
            <a:r>
              <a:rPr lang="en-US" sz="2200" dirty="0"/>
              <a:t>The Bootstraps theory died</a:t>
            </a:r>
          </a:p>
        </p:txBody>
      </p:sp>
    </p:spTree>
    <p:extLst>
      <p:ext uri="{BB962C8B-B14F-4D97-AF65-F5344CB8AC3E}">
        <p14:creationId xmlns:p14="http://schemas.microsoft.com/office/powerpoint/2010/main" val="14109189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8AA25902-AAEB-09FB-3606-DBBF688BB5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59"/>
          <a:stretch/>
        </p:blipFill>
        <p:spPr>
          <a:xfrm>
            <a:off x="2522358" y="10"/>
            <a:ext cx="966964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83709ED-BE5B-BA2C-CFAD-775996748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228" y="743447"/>
            <a:ext cx="3973385" cy="369202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What is Faculty Career Development?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3EEE73-49DB-4EC5-D643-2ECBD5CC3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229" y="4629234"/>
            <a:ext cx="3973386" cy="1485319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669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01" name="Rectangle 3082">
            <a:extLst>
              <a:ext uri="{FF2B5EF4-FFF2-40B4-BE49-F238E27FC236}">
                <a16:creationId xmlns:a16="http://schemas.microsoft.com/office/drawing/2014/main" id="{6804CCDD-88C7-4B43-A381-F2D8DAF62B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53E26F8-9914-A925-E0A0-CF095F382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365124"/>
            <a:ext cx="5221224" cy="2066544"/>
          </a:xfrm>
        </p:spPr>
        <p:txBody>
          <a:bodyPr anchor="b">
            <a:normAutofit/>
          </a:bodyPr>
          <a:lstStyle/>
          <a:p>
            <a:r>
              <a:rPr lang="en-US" sz="5400" dirty="0"/>
              <a:t>Faculty Career Development</a:t>
            </a:r>
          </a:p>
        </p:txBody>
      </p:sp>
      <p:pic>
        <p:nvPicPr>
          <p:cNvPr id="3078" name="Picture 6" descr="20 Women Of Color Medical Students And Graduates Who Matched In 2021 Share  On Soon Joining The Frontlines">
            <a:extLst>
              <a:ext uri="{FF2B5EF4-FFF2-40B4-BE49-F238E27FC236}">
                <a16:creationId xmlns:a16="http://schemas.microsoft.com/office/drawing/2014/main" id="{F91606B1-CE3D-15C5-2102-DBFE1A5E07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6" r="14565" b="1"/>
          <a:stretch/>
        </p:blipFill>
        <p:spPr bwMode="auto">
          <a:xfrm>
            <a:off x="6394317" y="4"/>
            <a:ext cx="2757736" cy="2524633"/>
          </a:xfrm>
          <a:custGeom>
            <a:avLst/>
            <a:gdLst/>
            <a:ahLst/>
            <a:cxnLst/>
            <a:rect l="l" t="t" r="r" b="b"/>
            <a:pathLst>
              <a:path w="2757736" h="2524633">
                <a:moveTo>
                  <a:pt x="21123" y="0"/>
                </a:moveTo>
                <a:lnTo>
                  <a:pt x="2731055" y="0"/>
                </a:lnTo>
                <a:lnTo>
                  <a:pt x="2730838" y="5093"/>
                </a:lnTo>
                <a:cubicBezTo>
                  <a:pt x="2730487" y="45377"/>
                  <a:pt x="2732295" y="85646"/>
                  <a:pt x="2738658" y="125789"/>
                </a:cubicBezTo>
                <a:cubicBezTo>
                  <a:pt x="2756621" y="238377"/>
                  <a:pt x="2761924" y="352450"/>
                  <a:pt x="2754463" y="466085"/>
                </a:cubicBezTo>
                <a:cubicBezTo>
                  <a:pt x="2744150" y="620982"/>
                  <a:pt x="2730085" y="775628"/>
                  <a:pt x="2725799" y="930904"/>
                </a:cubicBezTo>
                <a:cubicBezTo>
                  <a:pt x="2721780" y="1082146"/>
                  <a:pt x="2734774" y="1233389"/>
                  <a:pt x="2744685" y="1383875"/>
                </a:cubicBezTo>
                <a:cubicBezTo>
                  <a:pt x="2759152" y="1603429"/>
                  <a:pt x="2748838" y="1823108"/>
                  <a:pt x="2739863" y="2042788"/>
                </a:cubicBezTo>
                <a:cubicBezTo>
                  <a:pt x="2736448" y="2125925"/>
                  <a:pt x="2737930" y="2209061"/>
                  <a:pt x="2740205" y="2292197"/>
                </a:cubicBezTo>
                <a:lnTo>
                  <a:pt x="2744484" y="2501376"/>
                </a:lnTo>
                <a:lnTo>
                  <a:pt x="2513574" y="2517337"/>
                </a:lnTo>
                <a:cubicBezTo>
                  <a:pt x="2415696" y="2521959"/>
                  <a:pt x="2317754" y="2524358"/>
                  <a:pt x="2219717" y="2524288"/>
                </a:cubicBezTo>
                <a:cubicBezTo>
                  <a:pt x="2139473" y="2526009"/>
                  <a:pt x="2059213" y="2521297"/>
                  <a:pt x="1979578" y="2510176"/>
                </a:cubicBezTo>
                <a:cubicBezTo>
                  <a:pt x="1865287" y="2491406"/>
                  <a:pt x="1749852" y="2477294"/>
                  <a:pt x="1633783" y="2489008"/>
                </a:cubicBezTo>
                <a:cubicBezTo>
                  <a:pt x="1553779" y="2497192"/>
                  <a:pt x="1473902" y="2501991"/>
                  <a:pt x="1393517" y="2501709"/>
                </a:cubicBezTo>
                <a:cubicBezTo>
                  <a:pt x="1208744" y="2501709"/>
                  <a:pt x="1023847" y="2500016"/>
                  <a:pt x="839074" y="2503543"/>
                </a:cubicBezTo>
                <a:cubicBezTo>
                  <a:pt x="674622" y="2506648"/>
                  <a:pt x="510804" y="2513421"/>
                  <a:pt x="346224" y="2496346"/>
                </a:cubicBezTo>
                <a:cubicBezTo>
                  <a:pt x="285491" y="2490066"/>
                  <a:pt x="224679" y="2485859"/>
                  <a:pt x="163814" y="2483127"/>
                </a:cubicBezTo>
                <a:lnTo>
                  <a:pt x="18517" y="2479653"/>
                </a:lnTo>
                <a:lnTo>
                  <a:pt x="18260" y="2465175"/>
                </a:lnTo>
                <a:cubicBezTo>
                  <a:pt x="17160" y="2423362"/>
                  <a:pt x="16458" y="2381580"/>
                  <a:pt x="22836" y="2339990"/>
                </a:cubicBezTo>
                <a:cubicBezTo>
                  <a:pt x="31895" y="2273000"/>
                  <a:pt x="32239" y="2205116"/>
                  <a:pt x="23857" y="2138036"/>
                </a:cubicBezTo>
                <a:cubicBezTo>
                  <a:pt x="8778" y="2011225"/>
                  <a:pt x="9721" y="1883023"/>
                  <a:pt x="26663" y="1756454"/>
                </a:cubicBezTo>
                <a:cubicBezTo>
                  <a:pt x="37125" y="1682587"/>
                  <a:pt x="43121" y="1606552"/>
                  <a:pt x="24367" y="1534088"/>
                </a:cubicBezTo>
                <a:cubicBezTo>
                  <a:pt x="-19775" y="1363773"/>
                  <a:pt x="5996" y="1193203"/>
                  <a:pt x="24367" y="1023781"/>
                </a:cubicBezTo>
                <a:cubicBezTo>
                  <a:pt x="35530" y="932794"/>
                  <a:pt x="35786" y="840798"/>
                  <a:pt x="25133" y="749747"/>
                </a:cubicBezTo>
                <a:cubicBezTo>
                  <a:pt x="6226" y="615268"/>
                  <a:pt x="2577" y="479090"/>
                  <a:pt x="14289" y="343797"/>
                </a:cubicBezTo>
                <a:cubicBezTo>
                  <a:pt x="24877" y="233188"/>
                  <a:pt x="35339" y="122324"/>
                  <a:pt x="22581" y="10822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U.S. Department of Defense">
            <a:extLst>
              <a:ext uri="{FF2B5EF4-FFF2-40B4-BE49-F238E27FC236}">
                <a16:creationId xmlns:a16="http://schemas.microsoft.com/office/drawing/2014/main" id="{EDC6A954-D987-FD49-A65F-008C60C22D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5" r="14141" b="2"/>
          <a:stretch/>
        </p:blipFill>
        <p:spPr bwMode="auto">
          <a:xfrm>
            <a:off x="9339374" y="1"/>
            <a:ext cx="2852627" cy="2520152"/>
          </a:xfrm>
          <a:custGeom>
            <a:avLst/>
            <a:gdLst/>
            <a:ahLst/>
            <a:cxnLst/>
            <a:rect l="l" t="t" r="r" b="b"/>
            <a:pathLst>
              <a:path w="2852627" h="2520152">
                <a:moveTo>
                  <a:pt x="10064" y="0"/>
                </a:moveTo>
                <a:lnTo>
                  <a:pt x="2852627" y="0"/>
                </a:lnTo>
                <a:lnTo>
                  <a:pt x="2852627" y="2486586"/>
                </a:lnTo>
                <a:lnTo>
                  <a:pt x="2722923" y="2488164"/>
                </a:lnTo>
                <a:cubicBezTo>
                  <a:pt x="2674488" y="2490004"/>
                  <a:pt x="2626073" y="2493170"/>
                  <a:pt x="2577690" y="2497898"/>
                </a:cubicBezTo>
                <a:cubicBezTo>
                  <a:pt x="2399458" y="2512970"/>
                  <a:pt x="2220528" y="2515143"/>
                  <a:pt x="2042042" y="2504390"/>
                </a:cubicBezTo>
                <a:cubicBezTo>
                  <a:pt x="1880764" y="2496911"/>
                  <a:pt x="1719740" y="2478563"/>
                  <a:pt x="1558080" y="2494228"/>
                </a:cubicBezTo>
                <a:cubicBezTo>
                  <a:pt x="1502460" y="2499592"/>
                  <a:pt x="1447854" y="2512575"/>
                  <a:pt x="1391850" y="2515538"/>
                </a:cubicBezTo>
                <a:cubicBezTo>
                  <a:pt x="1129488" y="2529651"/>
                  <a:pt x="868014" y="2508482"/>
                  <a:pt x="606540" y="2491124"/>
                </a:cubicBezTo>
                <a:cubicBezTo>
                  <a:pt x="511296" y="2484774"/>
                  <a:pt x="416054" y="2477012"/>
                  <a:pt x="320810" y="2494370"/>
                </a:cubicBezTo>
                <a:cubicBezTo>
                  <a:pt x="240438" y="2508129"/>
                  <a:pt x="158860" y="2510966"/>
                  <a:pt x="77878" y="2502837"/>
                </a:cubicBezTo>
                <a:lnTo>
                  <a:pt x="9154" y="2498029"/>
                </a:lnTo>
                <a:lnTo>
                  <a:pt x="8320" y="2462991"/>
                </a:lnTo>
                <a:cubicBezTo>
                  <a:pt x="6579" y="2338090"/>
                  <a:pt x="-9495" y="2212684"/>
                  <a:pt x="8320" y="2088414"/>
                </a:cubicBezTo>
                <a:cubicBezTo>
                  <a:pt x="37454" y="1869137"/>
                  <a:pt x="41459" y="1647554"/>
                  <a:pt x="20242" y="1427484"/>
                </a:cubicBezTo>
                <a:cubicBezTo>
                  <a:pt x="-386" y="1179282"/>
                  <a:pt x="-1860" y="930008"/>
                  <a:pt x="15822" y="681605"/>
                </a:cubicBezTo>
                <a:cubicBezTo>
                  <a:pt x="28413" y="497593"/>
                  <a:pt x="37789" y="313203"/>
                  <a:pt x="26537" y="128561"/>
                </a:cubicBezTo>
                <a:cubicBezTo>
                  <a:pt x="24327" y="93208"/>
                  <a:pt x="18400" y="58296"/>
                  <a:pt x="12757" y="2341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02" name="sketch line">
            <a:extLst>
              <a:ext uri="{FF2B5EF4-FFF2-40B4-BE49-F238E27FC236}">
                <a16:creationId xmlns:a16="http://schemas.microsoft.com/office/drawing/2014/main" id="{BBECEAC1-4BBC-4815-B44E-D9B231A3FC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1520" y="260986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9232ACC-7C55-DF4A-C6BC-9E24A92975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2843784"/>
            <a:ext cx="5221224" cy="3328416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b="0" i="0">
                <a:effectLst/>
                <a:latin typeface="Helvetica" panose="020B0604020202020204" pitchFamily="34" charset="0"/>
              </a:rPr>
              <a:t>Investment</a:t>
            </a:r>
          </a:p>
          <a:p>
            <a:pPr lvl="1"/>
            <a:r>
              <a:rPr lang="en-US" sz="2200">
                <a:latin typeface="Helvetica" panose="020B0604020202020204" pitchFamily="34" charset="0"/>
              </a:rPr>
              <a:t>Profession</a:t>
            </a:r>
          </a:p>
          <a:p>
            <a:pPr lvl="1"/>
            <a:r>
              <a:rPr lang="en-US" sz="2200" b="0" i="0">
                <a:effectLst/>
                <a:latin typeface="Helvetica" panose="020B0604020202020204" pitchFamily="34" charset="0"/>
              </a:rPr>
              <a:t>Department</a:t>
            </a:r>
          </a:p>
          <a:p>
            <a:pPr lvl="1"/>
            <a:r>
              <a:rPr lang="en-US" sz="2200" b="0" i="0">
                <a:effectLst/>
                <a:latin typeface="Helvetica" panose="020B0604020202020204" pitchFamily="34" charset="0"/>
              </a:rPr>
              <a:t>Person</a:t>
            </a:r>
          </a:p>
          <a:p>
            <a:endParaRPr lang="en-US" sz="2200" b="0" i="0">
              <a:effectLst/>
              <a:latin typeface="Helvetica" panose="020B0604020202020204" pitchFamily="34" charset="0"/>
            </a:endParaRPr>
          </a:p>
        </p:txBody>
      </p:sp>
      <p:pic>
        <p:nvPicPr>
          <p:cNvPr id="3076" name="Picture 4" descr="Emergency Medicine | JAMA Network">
            <a:extLst>
              <a:ext uri="{FF2B5EF4-FFF2-40B4-BE49-F238E27FC236}">
                <a16:creationId xmlns:a16="http://schemas.microsoft.com/office/drawing/2014/main" id="{8AFEEC76-8605-4DB3-3B5B-E9B946221D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1" r="16128" b="-2"/>
          <a:stretch/>
        </p:blipFill>
        <p:spPr bwMode="auto">
          <a:xfrm>
            <a:off x="6388701" y="2716074"/>
            <a:ext cx="5803299" cy="4141924"/>
          </a:xfrm>
          <a:custGeom>
            <a:avLst/>
            <a:gdLst/>
            <a:ahLst/>
            <a:cxnLst/>
            <a:rect l="l" t="t" r="r" b="b"/>
            <a:pathLst>
              <a:path w="5803299" h="4141924">
                <a:moveTo>
                  <a:pt x="4086182" y="1329"/>
                </a:moveTo>
                <a:cubicBezTo>
                  <a:pt x="4156698" y="-1238"/>
                  <a:pt x="4227324" y="-85"/>
                  <a:pt x="4297823" y="4799"/>
                </a:cubicBezTo>
                <a:cubicBezTo>
                  <a:pt x="4587107" y="19899"/>
                  <a:pt x="4876647" y="16089"/>
                  <a:pt x="5166059" y="27661"/>
                </a:cubicBezTo>
                <a:cubicBezTo>
                  <a:pt x="5261555" y="31612"/>
                  <a:pt x="5356545" y="10444"/>
                  <a:pt x="5451787" y="9315"/>
                </a:cubicBezTo>
                <a:cubicBezTo>
                  <a:pt x="5565889" y="7904"/>
                  <a:pt x="5680275" y="12949"/>
                  <a:pt x="5794837" y="16636"/>
                </a:cubicBezTo>
                <a:lnTo>
                  <a:pt x="5803299" y="16810"/>
                </a:lnTo>
                <a:lnTo>
                  <a:pt x="5803299" y="4141924"/>
                </a:lnTo>
                <a:lnTo>
                  <a:pt x="25520" y="4141924"/>
                </a:lnTo>
                <a:lnTo>
                  <a:pt x="38276" y="3985509"/>
                </a:lnTo>
                <a:cubicBezTo>
                  <a:pt x="68779" y="3844294"/>
                  <a:pt x="65552" y="3697862"/>
                  <a:pt x="28835" y="3558127"/>
                </a:cubicBezTo>
                <a:cubicBezTo>
                  <a:pt x="-4463" y="3426468"/>
                  <a:pt x="-11352" y="3294426"/>
                  <a:pt x="21053" y="3161618"/>
                </a:cubicBezTo>
                <a:cubicBezTo>
                  <a:pt x="51646" y="3038188"/>
                  <a:pt x="50153" y="2908978"/>
                  <a:pt x="16716" y="2786288"/>
                </a:cubicBezTo>
                <a:cubicBezTo>
                  <a:pt x="9316" y="2754521"/>
                  <a:pt x="4787" y="2722155"/>
                  <a:pt x="3192" y="2689584"/>
                </a:cubicBezTo>
                <a:cubicBezTo>
                  <a:pt x="-6887" y="2570683"/>
                  <a:pt x="10081" y="2453440"/>
                  <a:pt x="24242" y="2335942"/>
                </a:cubicBezTo>
                <a:cubicBezTo>
                  <a:pt x="33683" y="2261054"/>
                  <a:pt x="48099" y="2185401"/>
                  <a:pt x="24242" y="2111279"/>
                </a:cubicBezTo>
                <a:cubicBezTo>
                  <a:pt x="7899" y="2059623"/>
                  <a:pt x="4264" y="2004791"/>
                  <a:pt x="13654" y="1951426"/>
                </a:cubicBezTo>
                <a:cubicBezTo>
                  <a:pt x="29486" y="1856713"/>
                  <a:pt x="32790" y="1760329"/>
                  <a:pt x="23477" y="1664761"/>
                </a:cubicBezTo>
                <a:cubicBezTo>
                  <a:pt x="17328" y="1601751"/>
                  <a:pt x="18272" y="1538243"/>
                  <a:pt x="26284" y="1475437"/>
                </a:cubicBezTo>
                <a:cubicBezTo>
                  <a:pt x="36872" y="1390981"/>
                  <a:pt x="53330" y="1304994"/>
                  <a:pt x="33300" y="1220284"/>
                </a:cubicBezTo>
                <a:cubicBezTo>
                  <a:pt x="1406" y="1085690"/>
                  <a:pt x="7785" y="951224"/>
                  <a:pt x="20543" y="815610"/>
                </a:cubicBezTo>
                <a:cubicBezTo>
                  <a:pt x="30111" y="714697"/>
                  <a:pt x="40700" y="612636"/>
                  <a:pt x="21563" y="510574"/>
                </a:cubicBezTo>
                <a:cubicBezTo>
                  <a:pt x="13335" y="463218"/>
                  <a:pt x="13335" y="414790"/>
                  <a:pt x="21563" y="367433"/>
                </a:cubicBezTo>
                <a:cubicBezTo>
                  <a:pt x="31514" y="303645"/>
                  <a:pt x="40955" y="240494"/>
                  <a:pt x="28197" y="176068"/>
                </a:cubicBezTo>
                <a:cubicBezTo>
                  <a:pt x="22584" y="148001"/>
                  <a:pt x="18374" y="119679"/>
                  <a:pt x="15439" y="91357"/>
                </a:cubicBezTo>
                <a:lnTo>
                  <a:pt x="13471" y="15444"/>
                </a:lnTo>
                <a:lnTo>
                  <a:pt x="161497" y="23093"/>
                </a:lnTo>
                <a:cubicBezTo>
                  <a:pt x="242184" y="25544"/>
                  <a:pt x="322886" y="25615"/>
                  <a:pt x="403652" y="21310"/>
                </a:cubicBezTo>
                <a:cubicBezTo>
                  <a:pt x="579090" y="9611"/>
                  <a:pt x="755048" y="12123"/>
                  <a:pt x="930155" y="28790"/>
                </a:cubicBezTo>
                <a:cubicBezTo>
                  <a:pt x="934727" y="29284"/>
                  <a:pt x="939871" y="27908"/>
                  <a:pt x="944744" y="27978"/>
                </a:cubicBezTo>
                <a:lnTo>
                  <a:pt x="944756" y="27986"/>
                </a:lnTo>
                <a:lnTo>
                  <a:pt x="949368" y="27641"/>
                </a:lnTo>
                <a:lnTo>
                  <a:pt x="981805" y="30065"/>
                </a:lnTo>
                <a:lnTo>
                  <a:pt x="983936" y="28984"/>
                </a:lnTo>
                <a:cubicBezTo>
                  <a:pt x="988825" y="29108"/>
                  <a:pt x="993905" y="30625"/>
                  <a:pt x="998603" y="30483"/>
                </a:cubicBezTo>
                <a:cubicBezTo>
                  <a:pt x="1047368" y="29496"/>
                  <a:pt x="1096133" y="30483"/>
                  <a:pt x="1144770" y="25121"/>
                </a:cubicBezTo>
                <a:cubicBezTo>
                  <a:pt x="1267037" y="10007"/>
                  <a:pt x="1390204" y="6041"/>
                  <a:pt x="1513043" y="13266"/>
                </a:cubicBezTo>
                <a:cubicBezTo>
                  <a:pt x="1691465" y="24557"/>
                  <a:pt x="1870141" y="31472"/>
                  <a:pt x="2048943" y="16089"/>
                </a:cubicBezTo>
                <a:cubicBezTo>
                  <a:pt x="2150537" y="7480"/>
                  <a:pt x="2252129" y="-1693"/>
                  <a:pt x="2353721" y="10161"/>
                </a:cubicBezTo>
                <a:cubicBezTo>
                  <a:pt x="2440545" y="21000"/>
                  <a:pt x="2528079" y="22750"/>
                  <a:pt x="2615195" y="15383"/>
                </a:cubicBezTo>
                <a:cubicBezTo>
                  <a:pt x="2710489" y="8045"/>
                  <a:pt x="2806139" y="8045"/>
                  <a:pt x="2901433" y="15383"/>
                </a:cubicBezTo>
                <a:cubicBezTo>
                  <a:pt x="2992739" y="21029"/>
                  <a:pt x="3084299" y="30483"/>
                  <a:pt x="3175351" y="20323"/>
                </a:cubicBezTo>
                <a:cubicBezTo>
                  <a:pt x="3303357" y="6210"/>
                  <a:pt x="3430983" y="10867"/>
                  <a:pt x="3558737" y="19476"/>
                </a:cubicBezTo>
                <a:cubicBezTo>
                  <a:pt x="3664265" y="26532"/>
                  <a:pt x="3770177" y="36834"/>
                  <a:pt x="3875197" y="20181"/>
                </a:cubicBezTo>
                <a:cubicBezTo>
                  <a:pt x="3945258" y="10183"/>
                  <a:pt x="4015665" y="3895"/>
                  <a:pt x="4086182" y="132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9418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01E543-413D-819D-9A38-DDEF5F9D5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5400"/>
              <a:t>Objectives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425313C-DC2F-8413-2D65-19BC6CD72A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4357363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685441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CA5F43-DEA0-985E-43E0-16F9E8576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en-US"/>
              <a:t>Faculty Career Development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08FC54-2D71-98C9-67DC-AEAC24AC19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>
            <a:normAutofit/>
          </a:bodyPr>
          <a:lstStyle/>
          <a:p>
            <a:r>
              <a:rPr lang="en-US" sz="2000" b="0" i="0">
                <a:effectLst/>
                <a:latin typeface="Helvetica" panose="020B0604020202020204" pitchFamily="34" charset="0"/>
              </a:rPr>
              <a:t>Intent </a:t>
            </a:r>
          </a:p>
          <a:p>
            <a:pPr lvl="1"/>
            <a:r>
              <a:rPr lang="en-US" sz="2000" b="0" i="0">
                <a:effectLst/>
                <a:latin typeface="Helvetica" panose="020B0604020202020204" pitchFamily="34" charset="0"/>
              </a:rPr>
              <a:t>Support skill acquisition </a:t>
            </a:r>
          </a:p>
          <a:p>
            <a:pPr lvl="1"/>
            <a:r>
              <a:rPr lang="en-US" sz="2000" b="0" i="0">
                <a:effectLst/>
                <a:latin typeface="Helvetica" panose="020B0604020202020204" pitchFamily="34" charset="0"/>
              </a:rPr>
              <a:t>Navigation tools for our complex organizational structures</a:t>
            </a:r>
          </a:p>
          <a:p>
            <a:pPr lvl="1"/>
            <a:r>
              <a:rPr lang="en-US" sz="2000" b="0" i="0">
                <a:effectLst/>
                <a:latin typeface="Helvetica" panose="020B0604020202020204" pitchFamily="34" charset="0"/>
              </a:rPr>
              <a:t>Faculty satisfaction</a:t>
            </a:r>
          </a:p>
          <a:p>
            <a:pPr lvl="1"/>
            <a:r>
              <a:rPr lang="en-US" sz="2000" b="0" i="0">
                <a:effectLst/>
                <a:latin typeface="Helvetica" panose="020B0604020202020204" pitchFamily="34" charset="0"/>
              </a:rPr>
              <a:t>Career success </a:t>
            </a:r>
          </a:p>
          <a:p>
            <a:pPr lvl="1"/>
            <a:r>
              <a:rPr lang="en-US" sz="2000" b="0" i="0">
                <a:effectLst/>
                <a:latin typeface="Helvetica" panose="020B0604020202020204" pitchFamily="34" charset="0"/>
              </a:rPr>
              <a:t>Recruitment and retention of high-quality faculty members</a:t>
            </a:r>
          </a:p>
          <a:p>
            <a:endParaRPr lang="en-US" sz="2000"/>
          </a:p>
        </p:txBody>
      </p:sp>
      <p:pic>
        <p:nvPicPr>
          <p:cNvPr id="5" name="Picture 4" descr="Multi-coloured push pins connected by a black wire">
            <a:extLst>
              <a:ext uri="{FF2B5EF4-FFF2-40B4-BE49-F238E27FC236}">
                <a16:creationId xmlns:a16="http://schemas.microsoft.com/office/drawing/2014/main" id="{755316F0-5FA6-C24A-C5D5-FE2BFD877C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1962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218303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4155C20-3F0E-4576-8A0B-C345B62312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0A91A1-BF8B-DD85-FF7E-A1A1A66FC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30" y="1598246"/>
            <a:ext cx="4747853" cy="503481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6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So, what is faculty </a:t>
            </a:r>
            <a:r>
              <a:rPr lang="en-US" sz="6200" dirty="0">
                <a:solidFill>
                  <a:srgbClr val="FFFFFF"/>
                </a:solidFill>
              </a:rPr>
              <a:t>c</a:t>
            </a:r>
            <a:r>
              <a:rPr lang="en-US" sz="6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areer development?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4FE4A8-BC90-7124-5D39-477DD0B0B1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2994" y="1590840"/>
            <a:ext cx="5010506" cy="500753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44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Investment with Intent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322" y="1589368"/>
            <a:ext cx="0" cy="5259754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raphic 21">
            <a:extLst>
              <a:ext uri="{FF2B5EF4-FFF2-40B4-BE49-F238E27FC236}">
                <a16:creationId xmlns:a16="http://schemas.microsoft.com/office/drawing/2014/main" id="{0BAEB82B-9A6B-4982-B56B-7529C6EA9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23128" y="1731109"/>
            <a:ext cx="139039" cy="136646"/>
          </a:xfrm>
          <a:custGeom>
            <a:avLst/>
            <a:gdLst>
              <a:gd name="connsiteX0" fmla="*/ 129602 w 139039"/>
              <a:gd name="connsiteY0" fmla="*/ 59048 h 136646"/>
              <a:gd name="connsiteX1" fmla="*/ 78957 w 139039"/>
              <a:gd name="connsiteY1" fmla="*/ 59048 h 136646"/>
              <a:gd name="connsiteX2" fmla="*/ 78957 w 139039"/>
              <a:gd name="connsiteY2" fmla="*/ 9275 h 136646"/>
              <a:gd name="connsiteX3" fmla="*/ 69520 w 139039"/>
              <a:gd name="connsiteY3" fmla="*/ 0 h 136646"/>
              <a:gd name="connsiteX4" fmla="*/ 60082 w 139039"/>
              <a:gd name="connsiteY4" fmla="*/ 9275 h 136646"/>
              <a:gd name="connsiteX5" fmla="*/ 60082 w 139039"/>
              <a:gd name="connsiteY5" fmla="*/ 59048 h 136646"/>
              <a:gd name="connsiteX6" fmla="*/ 9437 w 139039"/>
              <a:gd name="connsiteY6" fmla="*/ 59048 h 136646"/>
              <a:gd name="connsiteX7" fmla="*/ 0 w 139039"/>
              <a:gd name="connsiteY7" fmla="*/ 68323 h 136646"/>
              <a:gd name="connsiteX8" fmla="*/ 9437 w 139039"/>
              <a:gd name="connsiteY8" fmla="*/ 77598 h 136646"/>
              <a:gd name="connsiteX9" fmla="*/ 60082 w 139039"/>
              <a:gd name="connsiteY9" fmla="*/ 77598 h 136646"/>
              <a:gd name="connsiteX10" fmla="*/ 60082 w 139039"/>
              <a:gd name="connsiteY10" fmla="*/ 127371 h 136646"/>
              <a:gd name="connsiteX11" fmla="*/ 69520 w 139039"/>
              <a:gd name="connsiteY11" fmla="*/ 136646 h 136646"/>
              <a:gd name="connsiteX12" fmla="*/ 78957 w 139039"/>
              <a:gd name="connsiteY12" fmla="*/ 127371 h 136646"/>
              <a:gd name="connsiteX13" fmla="*/ 78957 w 139039"/>
              <a:gd name="connsiteY13" fmla="*/ 77598 h 136646"/>
              <a:gd name="connsiteX14" fmla="*/ 129602 w 139039"/>
              <a:gd name="connsiteY14" fmla="*/ 77598 h 136646"/>
              <a:gd name="connsiteX15" fmla="*/ 139039 w 139039"/>
              <a:gd name="connsiteY15" fmla="*/ 68323 h 136646"/>
              <a:gd name="connsiteX16" fmla="*/ 129602 w 139039"/>
              <a:gd name="connsiteY16" fmla="*/ 59048 h 13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6646">
                <a:moveTo>
                  <a:pt x="129602" y="59048"/>
                </a:moveTo>
                <a:lnTo>
                  <a:pt x="78957" y="59048"/>
                </a:lnTo>
                <a:lnTo>
                  <a:pt x="78957" y="9275"/>
                </a:lnTo>
                <a:cubicBezTo>
                  <a:pt x="78957" y="4152"/>
                  <a:pt x="74731" y="0"/>
                  <a:pt x="69520" y="0"/>
                </a:cubicBezTo>
                <a:cubicBezTo>
                  <a:pt x="64308" y="0"/>
                  <a:pt x="60082" y="4152"/>
                  <a:pt x="60082" y="9275"/>
                </a:cubicBezTo>
                <a:lnTo>
                  <a:pt x="60082" y="59048"/>
                </a:lnTo>
                <a:lnTo>
                  <a:pt x="9437" y="59048"/>
                </a:lnTo>
                <a:cubicBezTo>
                  <a:pt x="4225" y="59048"/>
                  <a:pt x="0" y="63201"/>
                  <a:pt x="0" y="68323"/>
                </a:cubicBezTo>
                <a:cubicBezTo>
                  <a:pt x="0" y="73445"/>
                  <a:pt x="4225" y="77598"/>
                  <a:pt x="9437" y="77598"/>
                </a:cubicBezTo>
                <a:lnTo>
                  <a:pt x="60082" y="77598"/>
                </a:lnTo>
                <a:lnTo>
                  <a:pt x="60082" y="127371"/>
                </a:lnTo>
                <a:cubicBezTo>
                  <a:pt x="60082" y="132493"/>
                  <a:pt x="64308" y="136646"/>
                  <a:pt x="69520" y="136646"/>
                </a:cubicBezTo>
                <a:cubicBezTo>
                  <a:pt x="74731" y="136646"/>
                  <a:pt x="78957" y="132493"/>
                  <a:pt x="78957" y="127371"/>
                </a:cubicBezTo>
                <a:lnTo>
                  <a:pt x="78957" y="77598"/>
                </a:lnTo>
                <a:lnTo>
                  <a:pt x="129602" y="77598"/>
                </a:lnTo>
                <a:cubicBezTo>
                  <a:pt x="134814" y="77598"/>
                  <a:pt x="139039" y="73445"/>
                  <a:pt x="139039" y="68323"/>
                </a:cubicBezTo>
                <a:cubicBezTo>
                  <a:pt x="139039" y="63201"/>
                  <a:pt x="134814" y="59048"/>
                  <a:pt x="129602" y="59048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Graphic 17">
            <a:extLst>
              <a:ext uri="{FF2B5EF4-FFF2-40B4-BE49-F238E27FC236}">
                <a16:creationId xmlns:a16="http://schemas.microsoft.com/office/drawing/2014/main" id="{FC71CE45-EECF-4555-AD4B-1B3D0D5D15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1908" y="1956458"/>
            <a:ext cx="91138" cy="89570"/>
          </a:xfrm>
          <a:custGeom>
            <a:avLst/>
            <a:gdLst>
              <a:gd name="connsiteX0" fmla="*/ 91138 w 91138"/>
              <a:gd name="connsiteY0" fmla="*/ 44785 h 89570"/>
              <a:gd name="connsiteX1" fmla="*/ 45569 w 91138"/>
              <a:gd name="connsiteY1" fmla="*/ 89570 h 89570"/>
              <a:gd name="connsiteX2" fmla="*/ 0 w 91138"/>
              <a:gd name="connsiteY2" fmla="*/ 44785 h 89570"/>
              <a:gd name="connsiteX3" fmla="*/ 45569 w 91138"/>
              <a:gd name="connsiteY3" fmla="*/ 0 h 89570"/>
              <a:gd name="connsiteX4" fmla="*/ 91138 w 91138"/>
              <a:gd name="connsiteY4" fmla="*/ 44785 h 89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89570">
                <a:moveTo>
                  <a:pt x="91138" y="44785"/>
                </a:moveTo>
                <a:cubicBezTo>
                  <a:pt x="91138" y="69519"/>
                  <a:pt x="70736" y="89570"/>
                  <a:pt x="45569" y="89570"/>
                </a:cubicBezTo>
                <a:cubicBezTo>
                  <a:pt x="20402" y="89570"/>
                  <a:pt x="0" y="69519"/>
                  <a:pt x="0" y="44785"/>
                </a:cubicBezTo>
                <a:cubicBezTo>
                  <a:pt x="0" y="20051"/>
                  <a:pt x="20402" y="0"/>
                  <a:pt x="45569" y="0"/>
                </a:cubicBezTo>
                <a:cubicBezTo>
                  <a:pt x="70736" y="0"/>
                  <a:pt x="91138" y="20051"/>
                  <a:pt x="91138" y="44785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Graphic 22">
            <a:extLst>
              <a:ext uri="{FF2B5EF4-FFF2-40B4-BE49-F238E27FC236}">
                <a16:creationId xmlns:a16="http://schemas.microsoft.com/office/drawing/2014/main" id="{53AA89D1-0C70-46BB-8E35-5722A4B18A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7588" y="2177021"/>
            <a:ext cx="127714" cy="125516"/>
          </a:xfrm>
          <a:custGeom>
            <a:avLst/>
            <a:gdLst>
              <a:gd name="connsiteX0" fmla="*/ 63857 w 127714"/>
              <a:gd name="connsiteY0" fmla="*/ 18549 h 125516"/>
              <a:gd name="connsiteX1" fmla="*/ 108840 w 127714"/>
              <a:gd name="connsiteY1" fmla="*/ 62758 h 125516"/>
              <a:gd name="connsiteX2" fmla="*/ 63857 w 127714"/>
              <a:gd name="connsiteY2" fmla="*/ 106967 h 125516"/>
              <a:gd name="connsiteX3" fmla="*/ 18874 w 127714"/>
              <a:gd name="connsiteY3" fmla="*/ 62758 h 125516"/>
              <a:gd name="connsiteX4" fmla="*/ 63857 w 127714"/>
              <a:gd name="connsiteY4" fmla="*/ 18549 h 125516"/>
              <a:gd name="connsiteX5" fmla="*/ 63857 w 127714"/>
              <a:gd name="connsiteY5" fmla="*/ 0 h 125516"/>
              <a:gd name="connsiteX6" fmla="*/ 0 w 127714"/>
              <a:gd name="connsiteY6" fmla="*/ 62758 h 125516"/>
              <a:gd name="connsiteX7" fmla="*/ 63857 w 127714"/>
              <a:gd name="connsiteY7" fmla="*/ 125516 h 125516"/>
              <a:gd name="connsiteX8" fmla="*/ 127714 w 127714"/>
              <a:gd name="connsiteY8" fmla="*/ 62758 h 125516"/>
              <a:gd name="connsiteX9" fmla="*/ 63857 w 127714"/>
              <a:gd name="connsiteY9" fmla="*/ 0 h 12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5516">
                <a:moveTo>
                  <a:pt x="63857" y="18549"/>
                </a:moveTo>
                <a:cubicBezTo>
                  <a:pt x="88700" y="18549"/>
                  <a:pt x="108840" y="38342"/>
                  <a:pt x="108840" y="62758"/>
                </a:cubicBezTo>
                <a:cubicBezTo>
                  <a:pt x="108840" y="87174"/>
                  <a:pt x="88700" y="106967"/>
                  <a:pt x="63857" y="106967"/>
                </a:cubicBezTo>
                <a:cubicBezTo>
                  <a:pt x="39014" y="106967"/>
                  <a:pt x="18874" y="87174"/>
                  <a:pt x="18874" y="62758"/>
                </a:cubicBezTo>
                <a:cubicBezTo>
                  <a:pt x="18898" y="38352"/>
                  <a:pt x="39024" y="18573"/>
                  <a:pt x="63857" y="18549"/>
                </a:cubicBezTo>
                <a:moveTo>
                  <a:pt x="63857" y="0"/>
                </a:moveTo>
                <a:cubicBezTo>
                  <a:pt x="28590" y="0"/>
                  <a:pt x="0" y="28098"/>
                  <a:pt x="0" y="62758"/>
                </a:cubicBezTo>
                <a:cubicBezTo>
                  <a:pt x="0" y="97418"/>
                  <a:pt x="28590" y="125516"/>
                  <a:pt x="63857" y="125516"/>
                </a:cubicBezTo>
                <a:cubicBezTo>
                  <a:pt x="99124" y="125516"/>
                  <a:pt x="127714" y="97418"/>
                  <a:pt x="127714" y="62758"/>
                </a:cubicBezTo>
                <a:cubicBezTo>
                  <a:pt x="127714" y="28098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1744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5" descr="People working on ideas">
            <a:extLst>
              <a:ext uri="{FF2B5EF4-FFF2-40B4-BE49-F238E27FC236}">
                <a16:creationId xmlns:a16="http://schemas.microsoft.com/office/drawing/2014/main" id="{9DF643EF-6AFC-D1D1-88F4-817E3BC38A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" r="7629" b="2"/>
          <a:stretch/>
        </p:blipFill>
        <p:spPr>
          <a:xfrm>
            <a:off x="2522358" y="10"/>
            <a:ext cx="9669642" cy="685799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629E0F-216B-9F7F-5250-686A6BCFC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228" y="743447"/>
            <a:ext cx="3973385" cy="369202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/>
              <a:t>Faculty Career Development Requirements</a:t>
            </a:r>
          </a:p>
        </p:txBody>
      </p:sp>
    </p:spTree>
    <p:extLst>
      <p:ext uri="{BB962C8B-B14F-4D97-AF65-F5344CB8AC3E}">
        <p14:creationId xmlns:p14="http://schemas.microsoft.com/office/powerpoint/2010/main" val="2060828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21EA7FA8-6652-4CC5-90F4-3D48CAC0C2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870615-C301-B79F-8F25-B564C93C6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Faculty Development Basics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D54D5-6660-EDCD-17FD-A59FE1E48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13625"/>
            <a:ext cx="5269301" cy="416333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0" i="0" dirty="0">
                <a:effectLst/>
              </a:rPr>
              <a:t>Begin with the end in mind</a:t>
            </a:r>
            <a:endParaRPr lang="en-US" sz="1700" b="0" i="0" dirty="0">
              <a:effectLst/>
            </a:endParaRPr>
          </a:p>
          <a:p>
            <a:pPr marL="0" indent="0">
              <a:buNone/>
            </a:pPr>
            <a:r>
              <a:rPr lang="en-US" sz="1700" b="0" i="0" dirty="0">
                <a:effectLst/>
              </a:rPr>
              <a:t>	Overall career goal</a:t>
            </a:r>
          </a:p>
          <a:p>
            <a:pPr marL="0" indent="0">
              <a:buNone/>
            </a:pPr>
            <a:r>
              <a:rPr lang="en-US" sz="1700" b="0" i="0" dirty="0">
                <a:effectLst/>
              </a:rPr>
              <a:t>	Clear goal for each year</a:t>
            </a:r>
          </a:p>
          <a:p>
            <a:pPr marL="0" indent="0">
              <a:buNone/>
            </a:pPr>
            <a:r>
              <a:rPr lang="en-US" sz="2400" dirty="0"/>
              <a:t>Milestones</a:t>
            </a:r>
            <a:endParaRPr lang="en-US" sz="1700" dirty="0"/>
          </a:p>
          <a:p>
            <a:pPr marL="0" indent="0">
              <a:buNone/>
            </a:pPr>
            <a:r>
              <a:rPr lang="en-US" sz="1700" b="0" i="0" dirty="0">
                <a:effectLst/>
              </a:rPr>
              <a:t>	Steps in the path clearly defined</a:t>
            </a:r>
          </a:p>
          <a:p>
            <a:pPr marL="0" indent="0">
              <a:buNone/>
            </a:pPr>
            <a:r>
              <a:rPr lang="en-US" sz="2400" b="0" i="0" dirty="0">
                <a:effectLst/>
              </a:rPr>
              <a:t>Resources</a:t>
            </a:r>
            <a:endParaRPr lang="en-US" sz="1700" b="0" i="0" dirty="0">
              <a:effectLst/>
            </a:endParaRPr>
          </a:p>
          <a:p>
            <a:pPr marL="0" indent="0">
              <a:buNone/>
            </a:pPr>
            <a:r>
              <a:rPr lang="en-US" sz="1700" dirty="0"/>
              <a:t>	Clear discussion / agreement on 	resources</a:t>
            </a:r>
          </a:p>
          <a:p>
            <a:pPr marL="0" indent="0">
              <a:buNone/>
            </a:pPr>
            <a:r>
              <a:rPr lang="en-US" sz="2400" b="0" i="0" dirty="0">
                <a:effectLst/>
              </a:rPr>
              <a:t>Ticking Clock</a:t>
            </a:r>
          </a:p>
          <a:p>
            <a:pPr marL="0" indent="0">
              <a:buNone/>
            </a:pPr>
            <a:r>
              <a:rPr lang="en-US" sz="1700" b="0" i="0" dirty="0">
                <a:effectLst/>
              </a:rPr>
              <a:t>	Specific time frame for each </a:t>
            </a:r>
            <a:r>
              <a:rPr lang="en-US" sz="1700" dirty="0"/>
              <a:t>milestone</a:t>
            </a:r>
          </a:p>
          <a:p>
            <a:pPr marL="0" indent="0">
              <a:buNone/>
            </a:pPr>
            <a:r>
              <a:rPr lang="en-US" sz="2400" b="0" i="0" dirty="0">
                <a:effectLst/>
              </a:rPr>
              <a:t>Measures of Success</a:t>
            </a:r>
            <a:endParaRPr lang="en-US" sz="1700" dirty="0"/>
          </a:p>
        </p:txBody>
      </p:sp>
      <p:pic>
        <p:nvPicPr>
          <p:cNvPr id="5" name="Picture 4" descr="Half face clock on a wall">
            <a:extLst>
              <a:ext uri="{FF2B5EF4-FFF2-40B4-BE49-F238E27FC236}">
                <a16:creationId xmlns:a16="http://schemas.microsoft.com/office/drawing/2014/main" id="{FED092BD-5EF1-E5C5-4EBE-10ACFF53A6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44" r="4" b="4"/>
          <a:stretch/>
        </p:blipFill>
        <p:spPr>
          <a:xfrm>
            <a:off x="6573962" y="2013626"/>
            <a:ext cx="4488714" cy="3576825"/>
          </a:xfrm>
          <a:custGeom>
            <a:avLst/>
            <a:gdLst/>
            <a:ahLst/>
            <a:cxnLst/>
            <a:rect l="l" t="t" r="r" b="b"/>
            <a:pathLst>
              <a:path w="4488714" h="3576825">
                <a:moveTo>
                  <a:pt x="713492" y="15"/>
                </a:moveTo>
                <a:cubicBezTo>
                  <a:pt x="723739" y="278"/>
                  <a:pt x="734339" y="3967"/>
                  <a:pt x="743942" y="5139"/>
                </a:cubicBezTo>
                <a:cubicBezTo>
                  <a:pt x="955929" y="31374"/>
                  <a:pt x="1167914" y="59717"/>
                  <a:pt x="1380134" y="84780"/>
                </a:cubicBezTo>
                <a:cubicBezTo>
                  <a:pt x="1578535" y="108204"/>
                  <a:pt x="1778340" y="113591"/>
                  <a:pt x="1977677" y="125771"/>
                </a:cubicBezTo>
                <a:cubicBezTo>
                  <a:pt x="2218942" y="140529"/>
                  <a:pt x="2459740" y="161377"/>
                  <a:pt x="2699600" y="194169"/>
                </a:cubicBezTo>
                <a:cubicBezTo>
                  <a:pt x="2866144" y="217126"/>
                  <a:pt x="3034328" y="233053"/>
                  <a:pt x="3203214" y="214783"/>
                </a:cubicBezTo>
                <a:cubicBezTo>
                  <a:pt x="3211646" y="213845"/>
                  <a:pt x="3221250" y="210801"/>
                  <a:pt x="3228277" y="213845"/>
                </a:cubicBezTo>
                <a:cubicBezTo>
                  <a:pt x="3310262" y="248045"/>
                  <a:pt x="3399740" y="223449"/>
                  <a:pt x="3484768" y="244999"/>
                </a:cubicBezTo>
                <a:cubicBezTo>
                  <a:pt x="3462984" y="328154"/>
                  <a:pt x="3369523" y="321361"/>
                  <a:pt x="3316820" y="378984"/>
                </a:cubicBezTo>
                <a:cubicBezTo>
                  <a:pt x="3402785" y="401939"/>
                  <a:pt x="3480084" y="425129"/>
                  <a:pt x="3558554" y="442462"/>
                </a:cubicBezTo>
                <a:cubicBezTo>
                  <a:pt x="3641709" y="460733"/>
                  <a:pt x="3712214" y="510158"/>
                  <a:pt x="3793494" y="532176"/>
                </a:cubicBezTo>
                <a:cubicBezTo>
                  <a:pt x="3810829" y="536861"/>
                  <a:pt x="3831676" y="553257"/>
                  <a:pt x="3837766" y="569186"/>
                </a:cubicBezTo>
                <a:cubicBezTo>
                  <a:pt x="3857442" y="620719"/>
                  <a:pt x="4250260" y="765244"/>
                  <a:pt x="4203881" y="811154"/>
                </a:cubicBezTo>
                <a:cubicBezTo>
                  <a:pt x="4184673" y="830128"/>
                  <a:pt x="4159844" y="843714"/>
                  <a:pt x="4133843" y="862453"/>
                </a:cubicBezTo>
                <a:cubicBezTo>
                  <a:pt x="4172962" y="897823"/>
                  <a:pt x="4216998" y="913283"/>
                  <a:pt x="4263846" y="923823"/>
                </a:cubicBezTo>
                <a:cubicBezTo>
                  <a:pt x="4277901" y="927103"/>
                  <a:pt x="4291721" y="933661"/>
                  <a:pt x="4293126" y="949590"/>
                </a:cubicBezTo>
                <a:cubicBezTo>
                  <a:pt x="4294531" y="966220"/>
                  <a:pt x="4280242" y="972778"/>
                  <a:pt x="4268297" y="980509"/>
                </a:cubicBezTo>
                <a:cubicBezTo>
                  <a:pt x="4251666" y="991283"/>
                  <a:pt x="4235503" y="1000654"/>
                  <a:pt x="4214422" y="1002059"/>
                </a:cubicBezTo>
                <a:cubicBezTo>
                  <a:pt x="4179754" y="1004167"/>
                  <a:pt x="4163124" y="1034149"/>
                  <a:pt x="4142980" y="1056636"/>
                </a:cubicBezTo>
                <a:cubicBezTo>
                  <a:pt x="4131736" y="1069286"/>
                  <a:pt x="4126114" y="1094817"/>
                  <a:pt x="4145790" y="1099268"/>
                </a:cubicBezTo>
                <a:cubicBezTo>
                  <a:pt x="4193106" y="1110043"/>
                  <a:pt x="4189358" y="1141197"/>
                  <a:pt x="4188188" y="1176567"/>
                </a:cubicBezTo>
                <a:cubicBezTo>
                  <a:pt x="4186548" y="1220370"/>
                  <a:pt x="4158673" y="1240514"/>
                  <a:pt x="4124474" y="1257380"/>
                </a:cubicBezTo>
                <a:cubicBezTo>
                  <a:pt x="4112762" y="1263235"/>
                  <a:pt x="4096132" y="1263000"/>
                  <a:pt x="4091680" y="1281271"/>
                </a:cubicBezTo>
                <a:cubicBezTo>
                  <a:pt x="4110888" y="1298606"/>
                  <a:pt x="4134312" y="1284551"/>
                  <a:pt x="4154926" y="1289469"/>
                </a:cubicBezTo>
                <a:cubicBezTo>
                  <a:pt x="4172025" y="1293452"/>
                  <a:pt x="4200368" y="1291344"/>
                  <a:pt x="4176944" y="1323200"/>
                </a:cubicBezTo>
                <a:cubicBezTo>
                  <a:pt x="4170150" y="1332335"/>
                  <a:pt x="4178114" y="1339363"/>
                  <a:pt x="4186782" y="1340066"/>
                </a:cubicBezTo>
                <a:cubicBezTo>
                  <a:pt x="4256117" y="1347327"/>
                  <a:pt x="4224260" y="1411743"/>
                  <a:pt x="4246513" y="1445708"/>
                </a:cubicBezTo>
                <a:cubicBezTo>
                  <a:pt x="4252602" y="1455076"/>
                  <a:pt x="4246044" y="1471239"/>
                  <a:pt x="4236440" y="1475221"/>
                </a:cubicBezTo>
                <a:cubicBezTo>
                  <a:pt x="4175069" y="1501456"/>
                  <a:pt x="4166637" y="1563998"/>
                  <a:pt x="4136888" y="1617873"/>
                </a:cubicBezTo>
                <a:cubicBezTo>
                  <a:pt x="4169214" y="1639188"/>
                  <a:pt x="4207863" y="1643873"/>
                  <a:pt x="4242764" y="1657693"/>
                </a:cubicBezTo>
                <a:cubicBezTo>
                  <a:pt x="4279072" y="1672216"/>
                  <a:pt x="4279072" y="1682991"/>
                  <a:pt x="4249089" y="1725153"/>
                </a:cubicBezTo>
                <a:cubicBezTo>
                  <a:pt x="4327090" y="1734290"/>
                  <a:pt x="4327090" y="1734290"/>
                  <a:pt x="4302964" y="1800579"/>
                </a:cubicBezTo>
                <a:cubicBezTo>
                  <a:pt x="4368318" y="1806669"/>
                  <a:pt x="4411417" y="1838057"/>
                  <a:pt x="4421488" y="1906689"/>
                </a:cubicBezTo>
                <a:cubicBezTo>
                  <a:pt x="4426408" y="1939951"/>
                  <a:pt x="4455922" y="1955644"/>
                  <a:pt x="4488714" y="1977897"/>
                </a:cubicBezTo>
                <a:cubicBezTo>
                  <a:pt x="4447958" y="1999448"/>
                  <a:pt x="4420318" y="2044421"/>
                  <a:pt x="4372767" y="1996870"/>
                </a:cubicBezTo>
                <a:cubicBezTo>
                  <a:pt x="4355434" y="1979537"/>
                  <a:pt x="4357072" y="2001555"/>
                  <a:pt x="4354731" y="2007880"/>
                </a:cubicBezTo>
                <a:cubicBezTo>
                  <a:pt x="4349110" y="2023339"/>
                  <a:pt x="4360820" y="2033646"/>
                  <a:pt x="4368551" y="2045357"/>
                </a:cubicBezTo>
                <a:cubicBezTo>
                  <a:pt x="4376046" y="2057070"/>
                  <a:pt x="4384948" y="2069484"/>
                  <a:pt x="4387056" y="2082603"/>
                </a:cubicBezTo>
                <a:cubicBezTo>
                  <a:pt x="4388460" y="2091738"/>
                  <a:pt x="4381668" y="2105088"/>
                  <a:pt x="4374173" y="2111882"/>
                </a:cubicBezTo>
                <a:cubicBezTo>
                  <a:pt x="4334820" y="2147720"/>
                  <a:pt x="4358244" y="2228299"/>
                  <a:pt x="4283756" y="2238606"/>
                </a:cubicBezTo>
                <a:cubicBezTo>
                  <a:pt x="4250260" y="2243289"/>
                  <a:pt x="4234098" y="2272804"/>
                  <a:pt x="4209503" y="2288966"/>
                </a:cubicBezTo>
                <a:cubicBezTo>
                  <a:pt x="4124006" y="2345418"/>
                  <a:pt x="4066851" y="2418032"/>
                  <a:pt x="4040383" y="2517817"/>
                </a:cubicBezTo>
                <a:cubicBezTo>
                  <a:pt x="4033122" y="2545457"/>
                  <a:pt x="4005246" y="2567711"/>
                  <a:pt x="3987210" y="2592071"/>
                </a:cubicBezTo>
                <a:cubicBezTo>
                  <a:pt x="3995878" y="2609873"/>
                  <a:pt x="4043193" y="2571458"/>
                  <a:pt x="4026563" y="2618305"/>
                </a:cubicBezTo>
                <a:cubicBezTo>
                  <a:pt x="4013914" y="2653442"/>
                  <a:pt x="3981588" y="2675226"/>
                  <a:pt x="3951137" y="2696074"/>
                </a:cubicBezTo>
                <a:cubicBezTo>
                  <a:pt x="3916470" y="2719731"/>
                  <a:pt x="3878055" y="2738704"/>
                  <a:pt x="3862360" y="2782506"/>
                </a:cubicBezTo>
                <a:cubicBezTo>
                  <a:pt x="3859081" y="2791877"/>
                  <a:pt x="3848540" y="2801714"/>
                  <a:pt x="3839172" y="2805463"/>
                </a:cubicBezTo>
                <a:cubicBezTo>
                  <a:pt x="3350549" y="3576343"/>
                  <a:pt x="2147734" y="3581495"/>
                  <a:pt x="2009066" y="3576107"/>
                </a:cubicBezTo>
                <a:cubicBezTo>
                  <a:pt x="1841116" y="3569315"/>
                  <a:pt x="1682302" y="3521764"/>
                  <a:pt x="1526534" y="3462502"/>
                </a:cubicBezTo>
                <a:cubicBezTo>
                  <a:pt x="1460712" y="3437439"/>
                  <a:pt x="1399577" y="3401835"/>
                  <a:pt x="1335628" y="3374195"/>
                </a:cubicBezTo>
                <a:cubicBezTo>
                  <a:pt x="1247321" y="3336013"/>
                  <a:pt x="1179158" y="3263165"/>
                  <a:pt x="1091084" y="3232479"/>
                </a:cubicBezTo>
                <a:cubicBezTo>
                  <a:pt x="1000434" y="3200857"/>
                  <a:pt x="922901" y="3143000"/>
                  <a:pt x="829673" y="3118405"/>
                </a:cubicBezTo>
                <a:cubicBezTo>
                  <a:pt x="780484" y="3105288"/>
                  <a:pt x="732933" y="3081631"/>
                  <a:pt x="740662" y="3013935"/>
                </a:cubicBezTo>
                <a:cubicBezTo>
                  <a:pt x="742771" y="2994727"/>
                  <a:pt x="729888" y="2979034"/>
                  <a:pt x="709509" y="2984656"/>
                </a:cubicBezTo>
                <a:cubicBezTo>
                  <a:pt x="670626" y="2995196"/>
                  <a:pt x="653058" y="2967321"/>
                  <a:pt x="631507" y="2946474"/>
                </a:cubicBezTo>
                <a:cubicBezTo>
                  <a:pt x="593093" y="2909465"/>
                  <a:pt x="556552" y="2870113"/>
                  <a:pt x="495415" y="2864022"/>
                </a:cubicBezTo>
                <a:cubicBezTo>
                  <a:pt x="507126" y="2834976"/>
                  <a:pt x="527037" y="2839193"/>
                  <a:pt x="545308" y="2845283"/>
                </a:cubicBezTo>
                <a:cubicBezTo>
                  <a:pt x="593327" y="2861212"/>
                  <a:pt x="640877" y="2879248"/>
                  <a:pt x="688896" y="2895176"/>
                </a:cubicBezTo>
                <a:cubicBezTo>
                  <a:pt x="720284" y="2905483"/>
                  <a:pt x="751438" y="2920006"/>
                  <a:pt x="793367" y="2908527"/>
                </a:cubicBezTo>
                <a:cubicBezTo>
                  <a:pt x="757294" y="2849968"/>
                  <a:pt x="695923" y="2839427"/>
                  <a:pt x="646265" y="2821391"/>
                </a:cubicBezTo>
                <a:cubicBezTo>
                  <a:pt x="584192" y="2798670"/>
                  <a:pt x="547651" y="2755803"/>
                  <a:pt x="503847" y="2708019"/>
                </a:cubicBezTo>
                <a:cubicBezTo>
                  <a:pt x="549524" y="2696541"/>
                  <a:pt x="577867" y="2731678"/>
                  <a:pt x="613705" y="2729803"/>
                </a:cubicBezTo>
                <a:cubicBezTo>
                  <a:pt x="615580" y="2723714"/>
                  <a:pt x="618859" y="2714813"/>
                  <a:pt x="618390" y="2714577"/>
                </a:cubicBezTo>
                <a:cubicBezTo>
                  <a:pt x="559831" y="2688343"/>
                  <a:pt x="532425" y="2639153"/>
                  <a:pt x="523289" y="2579656"/>
                </a:cubicBezTo>
                <a:cubicBezTo>
                  <a:pt x="518605" y="2548972"/>
                  <a:pt x="497289" y="2539368"/>
                  <a:pt x="476207" y="2525313"/>
                </a:cubicBezTo>
                <a:cubicBezTo>
                  <a:pt x="402656" y="2475421"/>
                  <a:pt x="324889" y="2430213"/>
                  <a:pt x="264455" y="2361581"/>
                </a:cubicBezTo>
                <a:cubicBezTo>
                  <a:pt x="334259" y="2370716"/>
                  <a:pt x="390242" y="2415455"/>
                  <a:pt x="465433" y="2434663"/>
                </a:cubicBezTo>
                <a:cubicBezTo>
                  <a:pt x="405702" y="2359238"/>
                  <a:pt x="328402" y="2321058"/>
                  <a:pt x="257897" y="2275380"/>
                </a:cubicBezTo>
                <a:cubicBezTo>
                  <a:pt x="225806" y="2254533"/>
                  <a:pt x="196059" y="2227830"/>
                  <a:pt x="157174" y="2216586"/>
                </a:cubicBezTo>
                <a:cubicBezTo>
                  <a:pt x="143354" y="2212604"/>
                  <a:pt x="120633" y="2204172"/>
                  <a:pt x="131643" y="2181919"/>
                </a:cubicBezTo>
                <a:cubicBezTo>
                  <a:pt x="141011" y="2163415"/>
                  <a:pt x="159516" y="2169035"/>
                  <a:pt x="176382" y="2174423"/>
                </a:cubicBezTo>
                <a:cubicBezTo>
                  <a:pt x="216905" y="2187776"/>
                  <a:pt x="258834" y="2188009"/>
                  <a:pt x="313646" y="2187776"/>
                </a:cubicBezTo>
                <a:cubicBezTo>
                  <a:pt x="267735" y="2126639"/>
                  <a:pt x="183643" y="2144910"/>
                  <a:pt x="144292" y="2080728"/>
                </a:cubicBezTo>
                <a:cubicBezTo>
                  <a:pt x="193481" y="2069484"/>
                  <a:pt x="231428" y="2092674"/>
                  <a:pt x="271249" y="2097124"/>
                </a:cubicBezTo>
                <a:cubicBezTo>
                  <a:pt x="307321" y="2101106"/>
                  <a:pt x="316222" y="2090332"/>
                  <a:pt x="307790" y="2054961"/>
                </a:cubicBezTo>
                <a:cubicBezTo>
                  <a:pt x="294673" y="1999915"/>
                  <a:pt x="314349" y="1971806"/>
                  <a:pt x="366818" y="1986798"/>
                </a:cubicBezTo>
                <a:cubicBezTo>
                  <a:pt x="415539" y="2000852"/>
                  <a:pt x="420692" y="1980240"/>
                  <a:pt x="407575" y="1948852"/>
                </a:cubicBezTo>
                <a:cubicBezTo>
                  <a:pt x="388836" y="1903176"/>
                  <a:pt x="410151" y="1867805"/>
                  <a:pt x="424674" y="1829390"/>
                </a:cubicBezTo>
                <a:cubicBezTo>
                  <a:pt x="446928" y="1770831"/>
                  <a:pt x="437558" y="1742253"/>
                  <a:pt x="389539" y="1698685"/>
                </a:cubicBezTo>
                <a:cubicBezTo>
                  <a:pt x="362602" y="1674323"/>
                  <a:pt x="333557" y="1653711"/>
                  <a:pt x="294438" y="1632630"/>
                </a:cubicBezTo>
                <a:cubicBezTo>
                  <a:pt x="384620" y="1621152"/>
                  <a:pt x="289988" y="1582503"/>
                  <a:pt x="321844" y="1558376"/>
                </a:cubicBezTo>
                <a:cubicBezTo>
                  <a:pt x="385557" y="1548538"/>
                  <a:pt x="437558" y="1625368"/>
                  <a:pt x="524227" y="1603350"/>
                </a:cubicBezTo>
                <a:cubicBezTo>
                  <a:pt x="417179" y="1536825"/>
                  <a:pt x="298889" y="1515041"/>
                  <a:pt x="221356" y="1426500"/>
                </a:cubicBezTo>
                <a:cubicBezTo>
                  <a:pt x="239158" y="1406355"/>
                  <a:pt x="256960" y="1425094"/>
                  <a:pt x="272186" y="1417599"/>
                </a:cubicBezTo>
                <a:cubicBezTo>
                  <a:pt x="271717" y="1412914"/>
                  <a:pt x="272889" y="1405886"/>
                  <a:pt x="270077" y="1403779"/>
                </a:cubicBezTo>
                <a:cubicBezTo>
                  <a:pt x="212221" y="1355525"/>
                  <a:pt x="211283" y="1354355"/>
                  <a:pt x="273356" y="1318749"/>
                </a:cubicBezTo>
                <a:cubicBezTo>
                  <a:pt x="295141" y="1306335"/>
                  <a:pt x="293267" y="1295325"/>
                  <a:pt x="281790" y="1279632"/>
                </a:cubicBezTo>
                <a:cubicBezTo>
                  <a:pt x="273590" y="1268622"/>
                  <a:pt x="263753" y="1258784"/>
                  <a:pt x="268438" y="1234657"/>
                </a:cubicBezTo>
                <a:cubicBezTo>
                  <a:pt x="302402" y="1265578"/>
                  <a:pt x="466603" y="1255505"/>
                  <a:pt x="495649" y="1252226"/>
                </a:cubicBezTo>
                <a:cubicBezTo>
                  <a:pt x="528208" y="1248713"/>
                  <a:pt x="560299" y="1233721"/>
                  <a:pt x="594497" y="1241919"/>
                </a:cubicBezTo>
                <a:cubicBezTo>
                  <a:pt x="621903" y="1248479"/>
                  <a:pt x="748860" y="1311957"/>
                  <a:pt x="766898" y="1239109"/>
                </a:cubicBezTo>
                <a:cubicBezTo>
                  <a:pt x="767835" y="1235595"/>
                  <a:pt x="819132" y="1243794"/>
                  <a:pt x="846773" y="1247776"/>
                </a:cubicBezTo>
                <a:cubicBezTo>
                  <a:pt x="871134" y="1251055"/>
                  <a:pt x="898540" y="1265578"/>
                  <a:pt x="914936" y="1236532"/>
                </a:cubicBezTo>
                <a:cubicBezTo>
                  <a:pt x="924540" y="1219433"/>
                  <a:pt x="884954" y="1186405"/>
                  <a:pt x="849584" y="1183594"/>
                </a:cubicBezTo>
                <a:cubicBezTo>
                  <a:pt x="818898" y="1181017"/>
                  <a:pt x="786807" y="1177269"/>
                  <a:pt x="757528" y="1184296"/>
                </a:cubicBezTo>
                <a:cubicBezTo>
                  <a:pt x="721456" y="1192730"/>
                  <a:pt x="702014" y="1179144"/>
                  <a:pt x="691941" y="1149864"/>
                </a:cubicBezTo>
                <a:cubicBezTo>
                  <a:pt x="680698" y="1117539"/>
                  <a:pt x="659147" y="1102547"/>
                  <a:pt x="629400" y="1087555"/>
                </a:cubicBezTo>
                <a:cubicBezTo>
                  <a:pt x="557253" y="1051250"/>
                  <a:pt x="487920" y="1009321"/>
                  <a:pt x="408747" y="988239"/>
                </a:cubicBezTo>
                <a:cubicBezTo>
                  <a:pt x="393052" y="984022"/>
                  <a:pt x="375719" y="978400"/>
                  <a:pt x="368458" y="950527"/>
                </a:cubicBezTo>
                <a:cubicBezTo>
                  <a:pt x="582786" y="992220"/>
                  <a:pt x="778141" y="1100908"/>
                  <a:pt x="999262" y="1094583"/>
                </a:cubicBezTo>
                <a:cubicBezTo>
                  <a:pt x="938829" y="1060149"/>
                  <a:pt x="868792" y="1058276"/>
                  <a:pt x="804376" y="1034149"/>
                </a:cubicBezTo>
                <a:cubicBezTo>
                  <a:pt x="850053" y="1016113"/>
                  <a:pt x="892918" y="1034852"/>
                  <a:pt x="936252" y="1045159"/>
                </a:cubicBezTo>
                <a:cubicBezTo>
                  <a:pt x="972559" y="1053591"/>
                  <a:pt x="1005353" y="1054997"/>
                  <a:pt x="1009335" y="1004636"/>
                </a:cubicBezTo>
                <a:cubicBezTo>
                  <a:pt x="1007929" y="1001356"/>
                  <a:pt x="1008163" y="997141"/>
                  <a:pt x="1008398" y="993158"/>
                </a:cubicBezTo>
                <a:cubicBezTo>
                  <a:pt x="996216" y="972311"/>
                  <a:pt x="977244" y="961536"/>
                  <a:pt x="954757" y="955445"/>
                </a:cubicBezTo>
                <a:cubicBezTo>
                  <a:pt x="941171" y="951697"/>
                  <a:pt x="923135" y="946075"/>
                  <a:pt x="923368" y="931085"/>
                </a:cubicBezTo>
                <a:cubicBezTo>
                  <a:pt x="924071" y="875570"/>
                  <a:pt x="880738" y="859407"/>
                  <a:pt x="837403" y="843245"/>
                </a:cubicBezTo>
                <a:cubicBezTo>
                  <a:pt x="861530" y="815605"/>
                  <a:pt x="880503" y="835983"/>
                  <a:pt x="898774" y="833876"/>
                </a:cubicBezTo>
                <a:cubicBezTo>
                  <a:pt x="910720" y="832470"/>
                  <a:pt x="921495" y="829894"/>
                  <a:pt x="921495" y="815605"/>
                </a:cubicBezTo>
                <a:cubicBezTo>
                  <a:pt x="921729" y="803658"/>
                  <a:pt x="916107" y="790072"/>
                  <a:pt x="904396" y="789839"/>
                </a:cubicBezTo>
                <a:cubicBezTo>
                  <a:pt x="831079" y="787730"/>
                  <a:pt x="790556" y="710900"/>
                  <a:pt x="714428" y="710666"/>
                </a:cubicBezTo>
                <a:cubicBezTo>
                  <a:pt x="668986" y="710666"/>
                  <a:pt x="738086" y="667332"/>
                  <a:pt x="699672" y="649295"/>
                </a:cubicBezTo>
                <a:cubicBezTo>
                  <a:pt x="691238" y="645313"/>
                  <a:pt x="721690" y="639224"/>
                  <a:pt x="735276" y="640160"/>
                </a:cubicBezTo>
                <a:cubicBezTo>
                  <a:pt x="748627" y="641097"/>
                  <a:pt x="760573" y="652574"/>
                  <a:pt x="776736" y="644376"/>
                </a:cubicBezTo>
                <a:cubicBezTo>
                  <a:pt x="785637" y="615097"/>
                  <a:pt x="762682" y="604322"/>
                  <a:pt x="743708" y="596123"/>
                </a:cubicBezTo>
                <a:cubicBezTo>
                  <a:pt x="699905" y="577150"/>
                  <a:pt x="657274" y="554195"/>
                  <a:pt x="609255" y="547401"/>
                </a:cubicBezTo>
                <a:cubicBezTo>
                  <a:pt x="592156" y="545059"/>
                  <a:pt x="633850" y="513671"/>
                  <a:pt x="642048" y="502662"/>
                </a:cubicBezTo>
                <a:cubicBezTo>
                  <a:pt x="448801" y="386949"/>
                  <a:pt x="216437" y="392804"/>
                  <a:pt x="0" y="299342"/>
                </a:cubicBezTo>
                <a:cubicBezTo>
                  <a:pt x="47785" y="281073"/>
                  <a:pt x="82921" y="294424"/>
                  <a:pt x="115480" y="297235"/>
                </a:cubicBezTo>
                <a:cubicBezTo>
                  <a:pt x="196760" y="304261"/>
                  <a:pt x="277105" y="318784"/>
                  <a:pt x="358151" y="327451"/>
                </a:cubicBezTo>
                <a:cubicBezTo>
                  <a:pt x="397971" y="331667"/>
                  <a:pt x="434981" y="347596"/>
                  <a:pt x="479486" y="322299"/>
                </a:cubicBezTo>
                <a:cubicBezTo>
                  <a:pt x="509235" y="305433"/>
                  <a:pt x="556786" y="323703"/>
                  <a:pt x="593327" y="338695"/>
                </a:cubicBezTo>
                <a:cubicBezTo>
                  <a:pt x="623543" y="351109"/>
                  <a:pt x="652355" y="354388"/>
                  <a:pt x="692410" y="338695"/>
                </a:cubicBezTo>
                <a:cubicBezTo>
                  <a:pt x="656103" y="329091"/>
                  <a:pt x="628228" y="320659"/>
                  <a:pt x="599651" y="314802"/>
                </a:cubicBezTo>
                <a:cubicBezTo>
                  <a:pt x="576930" y="310118"/>
                  <a:pt x="631040" y="291144"/>
                  <a:pt x="658679" y="293487"/>
                </a:cubicBezTo>
                <a:cubicBezTo>
                  <a:pt x="697329" y="296766"/>
                  <a:pt x="675545" y="284586"/>
                  <a:pt x="668986" y="267720"/>
                </a:cubicBezTo>
                <a:cubicBezTo>
                  <a:pt x="661959" y="249684"/>
                  <a:pt x="682806" y="244063"/>
                  <a:pt x="695923" y="247810"/>
                </a:cubicBezTo>
                <a:cubicBezTo>
                  <a:pt x="746284" y="262568"/>
                  <a:pt x="796411" y="236567"/>
                  <a:pt x="848413" y="257649"/>
                </a:cubicBezTo>
                <a:cubicBezTo>
                  <a:pt x="835295" y="205647"/>
                  <a:pt x="806952" y="182926"/>
                  <a:pt x="747690" y="175664"/>
                </a:cubicBezTo>
                <a:cubicBezTo>
                  <a:pt x="725437" y="172854"/>
                  <a:pt x="702248" y="177070"/>
                  <a:pt x="683040" y="162078"/>
                </a:cubicBezTo>
                <a:cubicBezTo>
                  <a:pt x="672030" y="153413"/>
                  <a:pt x="659616" y="143106"/>
                  <a:pt x="668283" y="127177"/>
                </a:cubicBezTo>
                <a:cubicBezTo>
                  <a:pt x="674373" y="115933"/>
                  <a:pt x="687491" y="115933"/>
                  <a:pt x="698266" y="119682"/>
                </a:cubicBezTo>
                <a:cubicBezTo>
                  <a:pt x="746519" y="136313"/>
                  <a:pt x="796880" y="142403"/>
                  <a:pt x="847241" y="148494"/>
                </a:cubicBezTo>
                <a:cubicBezTo>
                  <a:pt x="854972" y="149430"/>
                  <a:pt x="863637" y="152476"/>
                  <a:pt x="872305" y="137015"/>
                </a:cubicBezTo>
                <a:cubicBezTo>
                  <a:pt x="778141" y="111951"/>
                  <a:pt x="688662" y="76347"/>
                  <a:pt x="591921" y="62527"/>
                </a:cubicBezTo>
                <a:cubicBezTo>
                  <a:pt x="593327" y="55969"/>
                  <a:pt x="594732" y="49410"/>
                  <a:pt x="596138" y="42852"/>
                </a:cubicBezTo>
                <a:cubicBezTo>
                  <a:pt x="671796" y="52220"/>
                  <a:pt x="747456" y="61590"/>
                  <a:pt x="843025" y="73303"/>
                </a:cubicBezTo>
                <a:cubicBezTo>
                  <a:pt x="784231" y="36058"/>
                  <a:pt x="728717" y="48473"/>
                  <a:pt x="685149" y="15446"/>
                </a:cubicBezTo>
                <a:cubicBezTo>
                  <a:pt x="693347" y="2914"/>
                  <a:pt x="703244" y="-249"/>
                  <a:pt x="713492" y="1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062414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A8AAC95-3719-4BCD-B710-4160043D92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9">
            <a:extLst>
              <a:ext uri="{FF2B5EF4-FFF2-40B4-BE49-F238E27FC236}">
                <a16:creationId xmlns:a16="http://schemas.microsoft.com/office/drawing/2014/main" id="{73A6D7BA-50E4-42FE-A0E3-FC42B7EC43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2767722"/>
            <a:ext cx="3021543" cy="1532055"/>
          </a:xfrm>
          <a:custGeom>
            <a:avLst/>
            <a:gdLst>
              <a:gd name="connsiteX0" fmla="*/ 3021543 w 3021543"/>
              <a:gd name="connsiteY0" fmla="*/ 0 h 1532055"/>
              <a:gd name="connsiteX1" fmla="*/ 2963800 w 3021543"/>
              <a:gd name="connsiteY1" fmla="*/ 7730 h 1532055"/>
              <a:gd name="connsiteX2" fmla="*/ 2793803 w 3021543"/>
              <a:gd name="connsiteY2" fmla="*/ 25704 h 1532055"/>
              <a:gd name="connsiteX3" fmla="*/ 2414348 w 3021543"/>
              <a:gd name="connsiteY3" fmla="*/ 31695 h 1532055"/>
              <a:gd name="connsiteX4" fmla="*/ 2091558 w 3021543"/>
              <a:gd name="connsiteY4" fmla="*/ 29298 h 1532055"/>
              <a:gd name="connsiteX5" fmla="*/ 1645319 w 3021543"/>
              <a:gd name="connsiteY5" fmla="*/ 30497 h 1532055"/>
              <a:gd name="connsiteX6" fmla="*/ 1243602 w 3021543"/>
              <a:gd name="connsiteY6" fmla="*/ 64048 h 1532055"/>
              <a:gd name="connsiteX7" fmla="*/ 753851 w 3021543"/>
              <a:gd name="connsiteY7" fmla="*/ 61651 h 1532055"/>
              <a:gd name="connsiteX8" fmla="*/ 465465 w 3021543"/>
              <a:gd name="connsiteY8" fmla="*/ 123960 h 1532055"/>
              <a:gd name="connsiteX9" fmla="*/ 546416 w 3021543"/>
              <a:gd name="connsiteY9" fmla="*/ 145529 h 1532055"/>
              <a:gd name="connsiteX10" fmla="*/ 689091 w 3021543"/>
              <a:gd name="connsiteY10" fmla="*/ 192260 h 1532055"/>
              <a:gd name="connsiteX11" fmla="*/ 704269 w 3021543"/>
              <a:gd name="connsiteY11" fmla="*/ 222217 h 1532055"/>
              <a:gd name="connsiteX12" fmla="*/ 683020 w 3021543"/>
              <a:gd name="connsiteY12" fmla="*/ 236595 h 1532055"/>
              <a:gd name="connsiteX13" fmla="*/ 621295 w 3021543"/>
              <a:gd name="connsiteY13" fmla="*/ 264155 h 1532055"/>
              <a:gd name="connsiteX14" fmla="*/ 848968 w 3021543"/>
              <a:gd name="connsiteY14" fmla="*/ 304896 h 1532055"/>
              <a:gd name="connsiteX15" fmla="*/ 768018 w 3021543"/>
              <a:gd name="connsiteY15" fmla="*/ 330059 h 1532055"/>
              <a:gd name="connsiteX16" fmla="*/ 684032 w 3021543"/>
              <a:gd name="connsiteY16" fmla="*/ 348032 h 1532055"/>
              <a:gd name="connsiteX17" fmla="*/ 592962 w 3021543"/>
              <a:gd name="connsiteY17" fmla="*/ 361213 h 1532055"/>
              <a:gd name="connsiteX18" fmla="*/ 509988 w 3021543"/>
              <a:gd name="connsiteY18" fmla="*/ 387575 h 1532055"/>
              <a:gd name="connsiteX19" fmla="*/ 726531 w 3021543"/>
              <a:gd name="connsiteY19" fmla="*/ 398359 h 1532055"/>
              <a:gd name="connsiteX20" fmla="*/ 614212 w 3021543"/>
              <a:gd name="connsiteY20" fmla="*/ 422324 h 1532055"/>
              <a:gd name="connsiteX21" fmla="*/ 522131 w 3021543"/>
              <a:gd name="connsiteY21" fmla="*/ 453478 h 1532055"/>
              <a:gd name="connsiteX22" fmla="*/ 457370 w 3021543"/>
              <a:gd name="connsiteY22" fmla="*/ 467857 h 1532055"/>
              <a:gd name="connsiteX23" fmla="*/ 388562 w 3021543"/>
              <a:gd name="connsiteY23" fmla="*/ 471452 h 1532055"/>
              <a:gd name="connsiteX24" fmla="*/ 372372 w 3021543"/>
              <a:gd name="connsiteY24" fmla="*/ 494218 h 1532055"/>
              <a:gd name="connsiteX25" fmla="*/ 393622 w 3021543"/>
              <a:gd name="connsiteY25" fmla="*/ 518184 h 1532055"/>
              <a:gd name="connsiteX26" fmla="*/ 426002 w 3021543"/>
              <a:gd name="connsiteY26" fmla="*/ 520580 h 1532055"/>
              <a:gd name="connsiteX27" fmla="*/ 619271 w 3021543"/>
              <a:gd name="connsiteY27" fmla="*/ 526571 h 1532055"/>
              <a:gd name="connsiteX28" fmla="*/ 0 w 3021543"/>
              <a:gd name="connsiteY28" fmla="*/ 579294 h 1532055"/>
              <a:gd name="connsiteX29" fmla="*/ 83986 w 3021543"/>
              <a:gd name="connsiteY29" fmla="*/ 611647 h 1532055"/>
              <a:gd name="connsiteX30" fmla="*/ 112319 w 3021543"/>
              <a:gd name="connsiteY30" fmla="*/ 700317 h 1532055"/>
              <a:gd name="connsiteX31" fmla="*/ 215531 w 3021543"/>
              <a:gd name="connsiteY31" fmla="*/ 750643 h 1532055"/>
              <a:gd name="connsiteX32" fmla="*/ 282315 w 3021543"/>
              <a:gd name="connsiteY32" fmla="*/ 768617 h 1532055"/>
              <a:gd name="connsiteX33" fmla="*/ 435109 w 3021543"/>
              <a:gd name="connsiteY33" fmla="*/ 794979 h 1532055"/>
              <a:gd name="connsiteX34" fmla="*/ 457370 w 3021543"/>
              <a:gd name="connsiteY34" fmla="*/ 838116 h 1532055"/>
              <a:gd name="connsiteX35" fmla="*/ 476596 w 3021543"/>
              <a:gd name="connsiteY35" fmla="*/ 886046 h 1532055"/>
              <a:gd name="connsiteX36" fmla="*/ 517071 w 3021543"/>
              <a:gd name="connsiteY36" fmla="*/ 917200 h 1532055"/>
              <a:gd name="connsiteX37" fmla="*/ 202377 w 3021543"/>
              <a:gd name="connsiteY37" fmla="*/ 912407 h 1532055"/>
              <a:gd name="connsiteX38" fmla="*/ 557546 w 3021543"/>
              <a:gd name="connsiteY38" fmla="*/ 1013060 h 1532055"/>
              <a:gd name="connsiteX39" fmla="*/ 526178 w 3021543"/>
              <a:gd name="connsiteY39" fmla="*/ 1052602 h 1532055"/>
              <a:gd name="connsiteX40" fmla="*/ 720459 w 3021543"/>
              <a:gd name="connsiteY40" fmla="*/ 1106523 h 1532055"/>
              <a:gd name="connsiteX41" fmla="*/ 616236 w 3021543"/>
              <a:gd name="connsiteY41" fmla="*/ 1112514 h 1532055"/>
              <a:gd name="connsiteX42" fmla="*/ 1222353 w 3021543"/>
              <a:gd name="connsiteY42" fmla="*/ 1337785 h 1532055"/>
              <a:gd name="connsiteX43" fmla="*/ 2087511 w 3021543"/>
              <a:gd name="connsiteY43" fmla="*/ 1500747 h 1532055"/>
              <a:gd name="connsiteX44" fmla="*/ 2425479 w 3021543"/>
              <a:gd name="connsiteY44" fmla="*/ 1531901 h 1532055"/>
              <a:gd name="connsiteX45" fmla="*/ 2809994 w 3021543"/>
              <a:gd name="connsiteY45" fmla="*/ 1522315 h 1532055"/>
              <a:gd name="connsiteX46" fmla="*/ 2953618 w 3021543"/>
              <a:gd name="connsiteY46" fmla="*/ 1512448 h 1532055"/>
              <a:gd name="connsiteX47" fmla="*/ 3021543 w 3021543"/>
              <a:gd name="connsiteY47" fmla="*/ 1502657 h 1532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532055">
                <a:moveTo>
                  <a:pt x="3021543" y="0"/>
                </a:moveTo>
                <a:lnTo>
                  <a:pt x="2963800" y="7730"/>
                </a:lnTo>
                <a:cubicBezTo>
                  <a:pt x="2907134" y="14919"/>
                  <a:pt x="2850469" y="24506"/>
                  <a:pt x="2793803" y="25704"/>
                </a:cubicBezTo>
                <a:cubicBezTo>
                  <a:pt x="2667318" y="29298"/>
                  <a:pt x="2539821" y="20911"/>
                  <a:pt x="2414348" y="31695"/>
                </a:cubicBezTo>
                <a:cubicBezTo>
                  <a:pt x="2307089" y="41281"/>
                  <a:pt x="2198818" y="30497"/>
                  <a:pt x="2091558" y="29298"/>
                </a:cubicBezTo>
                <a:cubicBezTo>
                  <a:pt x="1942812" y="28100"/>
                  <a:pt x="1793053" y="19713"/>
                  <a:pt x="1645319" y="30497"/>
                </a:cubicBezTo>
                <a:cubicBezTo>
                  <a:pt x="1510738" y="38885"/>
                  <a:pt x="1376158" y="41281"/>
                  <a:pt x="1243602" y="64048"/>
                </a:cubicBezTo>
                <a:cubicBezTo>
                  <a:pt x="1079677" y="76030"/>
                  <a:pt x="916765" y="68841"/>
                  <a:pt x="753851" y="61651"/>
                </a:cubicBezTo>
                <a:cubicBezTo>
                  <a:pt x="653675" y="56858"/>
                  <a:pt x="554511" y="41281"/>
                  <a:pt x="465465" y="123960"/>
                </a:cubicBezTo>
                <a:cubicBezTo>
                  <a:pt x="489751" y="143132"/>
                  <a:pt x="519095" y="139537"/>
                  <a:pt x="546416" y="145529"/>
                </a:cubicBezTo>
                <a:cubicBezTo>
                  <a:pt x="594986" y="157511"/>
                  <a:pt x="643557" y="169493"/>
                  <a:pt x="689091" y="192260"/>
                </a:cubicBezTo>
                <a:cubicBezTo>
                  <a:pt x="699210" y="197053"/>
                  <a:pt x="708317" y="206639"/>
                  <a:pt x="704269" y="222217"/>
                </a:cubicBezTo>
                <a:cubicBezTo>
                  <a:pt x="701234" y="234199"/>
                  <a:pt x="691115" y="234199"/>
                  <a:pt x="683020" y="236595"/>
                </a:cubicBezTo>
                <a:cubicBezTo>
                  <a:pt x="664806" y="243785"/>
                  <a:pt x="642545" y="238992"/>
                  <a:pt x="621295" y="264155"/>
                </a:cubicBezTo>
                <a:cubicBezTo>
                  <a:pt x="702245" y="277336"/>
                  <a:pt x="780160" y="252172"/>
                  <a:pt x="848968" y="304896"/>
                </a:cubicBezTo>
                <a:cubicBezTo>
                  <a:pt x="823671" y="331257"/>
                  <a:pt x="795339" y="325266"/>
                  <a:pt x="768018" y="330059"/>
                </a:cubicBezTo>
                <a:cubicBezTo>
                  <a:pt x="739685" y="334852"/>
                  <a:pt x="712365" y="343240"/>
                  <a:pt x="684032" y="348032"/>
                </a:cubicBezTo>
                <a:cubicBezTo>
                  <a:pt x="653675" y="354023"/>
                  <a:pt x="623319" y="355222"/>
                  <a:pt x="592962" y="361213"/>
                </a:cubicBezTo>
                <a:cubicBezTo>
                  <a:pt x="567666" y="366006"/>
                  <a:pt x="540345" y="357618"/>
                  <a:pt x="509988" y="387575"/>
                </a:cubicBezTo>
                <a:cubicBezTo>
                  <a:pt x="584867" y="409143"/>
                  <a:pt x="652663" y="376790"/>
                  <a:pt x="726531" y="398359"/>
                </a:cubicBezTo>
                <a:cubicBezTo>
                  <a:pt x="683020" y="417531"/>
                  <a:pt x="647604" y="411539"/>
                  <a:pt x="614212" y="422324"/>
                </a:cubicBezTo>
                <a:cubicBezTo>
                  <a:pt x="583855" y="433108"/>
                  <a:pt x="547428" y="421126"/>
                  <a:pt x="522131" y="453478"/>
                </a:cubicBezTo>
                <a:cubicBezTo>
                  <a:pt x="502905" y="478641"/>
                  <a:pt x="482668" y="482236"/>
                  <a:pt x="457370" y="467857"/>
                </a:cubicBezTo>
                <a:cubicBezTo>
                  <a:pt x="435109" y="454676"/>
                  <a:pt x="410824" y="458271"/>
                  <a:pt x="388562" y="471452"/>
                </a:cubicBezTo>
                <a:cubicBezTo>
                  <a:pt x="380468" y="476245"/>
                  <a:pt x="372372" y="482236"/>
                  <a:pt x="372372" y="494218"/>
                </a:cubicBezTo>
                <a:cubicBezTo>
                  <a:pt x="372372" y="510994"/>
                  <a:pt x="382491" y="515787"/>
                  <a:pt x="393622" y="518184"/>
                </a:cubicBezTo>
                <a:cubicBezTo>
                  <a:pt x="403741" y="520580"/>
                  <a:pt x="415883" y="522977"/>
                  <a:pt x="426002" y="520580"/>
                </a:cubicBezTo>
                <a:cubicBezTo>
                  <a:pt x="490762" y="507399"/>
                  <a:pt x="554511" y="528968"/>
                  <a:pt x="619271" y="526571"/>
                </a:cubicBezTo>
                <a:cubicBezTo>
                  <a:pt x="415883" y="578096"/>
                  <a:pt x="210471" y="561321"/>
                  <a:pt x="0" y="579294"/>
                </a:cubicBezTo>
                <a:cubicBezTo>
                  <a:pt x="27321" y="615241"/>
                  <a:pt x="62737" y="585286"/>
                  <a:pt x="83986" y="611647"/>
                </a:cubicBezTo>
                <a:cubicBezTo>
                  <a:pt x="63748" y="666766"/>
                  <a:pt x="71844" y="696722"/>
                  <a:pt x="112319" y="700317"/>
                </a:cubicBezTo>
                <a:cubicBezTo>
                  <a:pt x="151782" y="703912"/>
                  <a:pt x="194281" y="684740"/>
                  <a:pt x="215531" y="750643"/>
                </a:cubicBezTo>
                <a:cubicBezTo>
                  <a:pt x="221602" y="771014"/>
                  <a:pt x="259042" y="765023"/>
                  <a:pt x="282315" y="768617"/>
                </a:cubicBezTo>
                <a:cubicBezTo>
                  <a:pt x="332909" y="777005"/>
                  <a:pt x="386539" y="768617"/>
                  <a:pt x="435109" y="794979"/>
                </a:cubicBezTo>
                <a:cubicBezTo>
                  <a:pt x="454335" y="804565"/>
                  <a:pt x="467489" y="811754"/>
                  <a:pt x="457370" y="838116"/>
                </a:cubicBezTo>
                <a:cubicBezTo>
                  <a:pt x="447252" y="865675"/>
                  <a:pt x="460406" y="875261"/>
                  <a:pt x="476596" y="886046"/>
                </a:cubicBezTo>
                <a:cubicBezTo>
                  <a:pt x="488739" y="894433"/>
                  <a:pt x="506953" y="892037"/>
                  <a:pt x="517071" y="917200"/>
                </a:cubicBezTo>
                <a:cubicBezTo>
                  <a:pt x="410824" y="913605"/>
                  <a:pt x="307612" y="893235"/>
                  <a:pt x="202377" y="912407"/>
                </a:cubicBezTo>
                <a:cubicBezTo>
                  <a:pt x="317731" y="960337"/>
                  <a:pt x="444216" y="957940"/>
                  <a:pt x="557546" y="1013060"/>
                </a:cubicBezTo>
                <a:cubicBezTo>
                  <a:pt x="553499" y="1032232"/>
                  <a:pt x="527190" y="1023844"/>
                  <a:pt x="526178" y="1052602"/>
                </a:cubicBezTo>
                <a:cubicBezTo>
                  <a:pt x="585879" y="1082558"/>
                  <a:pt x="657723" y="1062188"/>
                  <a:pt x="720459" y="1106523"/>
                </a:cubicBezTo>
                <a:cubicBezTo>
                  <a:pt x="684032" y="1126893"/>
                  <a:pt x="650640" y="1093342"/>
                  <a:pt x="616236" y="1112514"/>
                </a:cubicBezTo>
                <a:cubicBezTo>
                  <a:pt x="627367" y="1141273"/>
                  <a:pt x="1131283" y="1318613"/>
                  <a:pt x="1222353" y="1337785"/>
                </a:cubicBezTo>
                <a:cubicBezTo>
                  <a:pt x="1407527" y="1377327"/>
                  <a:pt x="1940788" y="1477980"/>
                  <a:pt x="2087511" y="1500747"/>
                </a:cubicBezTo>
                <a:cubicBezTo>
                  <a:pt x="2200841" y="1517522"/>
                  <a:pt x="2313160" y="1530703"/>
                  <a:pt x="2425479" y="1531901"/>
                </a:cubicBezTo>
                <a:cubicBezTo>
                  <a:pt x="2553988" y="1533099"/>
                  <a:pt x="2681485" y="1527108"/>
                  <a:pt x="2809994" y="1522315"/>
                </a:cubicBezTo>
                <a:cubicBezTo>
                  <a:pt x="2858058" y="1520518"/>
                  <a:pt x="2905933" y="1517372"/>
                  <a:pt x="2953618" y="1512448"/>
                </a:cubicBezTo>
                <a:lnTo>
                  <a:pt x="3021543" y="1502657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980BC3-624E-48C6-1771-A3FBE3FC5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8199"/>
            <a:ext cx="4191000" cy="5338763"/>
          </a:xfrm>
        </p:spPr>
        <p:txBody>
          <a:bodyPr>
            <a:normAutofit/>
          </a:bodyPr>
          <a:lstStyle/>
          <a:p>
            <a:r>
              <a:rPr lang="en-US"/>
              <a:t>Individualized Development Plan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EE76AD9-7439-15F4-A2BC-60FCB4F48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2332" y="838199"/>
            <a:ext cx="6051468" cy="5338763"/>
          </a:xfrm>
        </p:spPr>
        <p:txBody>
          <a:bodyPr anchor="ctr">
            <a:normAutofit/>
          </a:bodyPr>
          <a:lstStyle/>
          <a:p>
            <a:r>
              <a:rPr lang="en-US" sz="2000" dirty="0"/>
              <a:t>Self-Assessment</a:t>
            </a:r>
          </a:p>
          <a:p>
            <a:r>
              <a:rPr lang="en-US" sz="2000" dirty="0"/>
              <a:t>Assigned Mentor/ Coach</a:t>
            </a:r>
          </a:p>
          <a:p>
            <a:r>
              <a:rPr lang="en-US" sz="2000" dirty="0"/>
              <a:t>Develop the Toolbox</a:t>
            </a:r>
          </a:p>
          <a:p>
            <a:pPr lvl="1"/>
            <a:r>
              <a:rPr lang="en-US" sz="2000" dirty="0"/>
              <a:t>Knowledge</a:t>
            </a:r>
          </a:p>
          <a:p>
            <a:pPr lvl="1"/>
            <a:r>
              <a:rPr lang="en-US" sz="2000" dirty="0"/>
              <a:t>Skill</a:t>
            </a:r>
          </a:p>
          <a:p>
            <a:pPr lvl="1"/>
            <a:r>
              <a:rPr lang="en-US" sz="2000" dirty="0"/>
              <a:t>Behavior</a:t>
            </a:r>
          </a:p>
          <a:p>
            <a:r>
              <a:rPr lang="en-US" sz="2000" dirty="0"/>
              <a:t>Mentored Practice</a:t>
            </a:r>
          </a:p>
          <a:p>
            <a:r>
              <a:rPr lang="en-US" sz="2000" dirty="0"/>
              <a:t>Performance Coaching</a:t>
            </a:r>
          </a:p>
        </p:txBody>
      </p:sp>
    </p:spTree>
    <p:extLst>
      <p:ext uri="{BB962C8B-B14F-4D97-AF65-F5344CB8AC3E}">
        <p14:creationId xmlns:p14="http://schemas.microsoft.com/office/powerpoint/2010/main" val="11190627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7" name="Rectangle 4102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AFDC38-ED70-13D1-E26D-1867B1D13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So, what are faculty </a:t>
            </a:r>
            <a:r>
              <a:rPr lang="en-US" sz="4100" dirty="0"/>
              <a:t>c</a:t>
            </a:r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areer </a:t>
            </a:r>
            <a:r>
              <a:rPr lang="en-US" sz="4100" dirty="0"/>
              <a:t>d</a:t>
            </a:r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evelopment </a:t>
            </a:r>
            <a:r>
              <a:rPr lang="en-US" sz="4100" dirty="0"/>
              <a:t>r</a:t>
            </a:r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equirements?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5C2ADB-539D-C86A-0EF1-D550805A6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882" y="4631161"/>
            <a:ext cx="3571810" cy="155932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roadmap with a clear destination, defined waypoints, and the gas to get there. </a:t>
            </a:r>
          </a:p>
        </p:txBody>
      </p:sp>
      <p:sp>
        <p:nvSpPr>
          <p:cNvPr id="4108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UI/UX Roadmap for Beginners. My roadmap to UI/UX | by Raghabendra Sahu |  Bootcamp">
            <a:extLst>
              <a:ext uri="{FF2B5EF4-FFF2-40B4-BE49-F238E27FC236}">
                <a16:creationId xmlns:a16="http://schemas.microsoft.com/office/drawing/2014/main" id="{47747ED6-8CFA-7EAC-F4C0-553002CC2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1106607"/>
            <a:ext cx="7214616" cy="4617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45455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F03AFEE-84B6-B9FE-9E50-2C44229DD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/>
              <a:t>Faculty Career Development with a Mission Focus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6F1EC1-3300-9DAB-4B29-E8A3342CD9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3047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092793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0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AA20BAE-E175-67DC-FBED-ECA2E821B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863"/>
            <a:ext cx="10515600" cy="1004594"/>
          </a:xfrm>
        </p:spPr>
        <p:txBody>
          <a:bodyPr>
            <a:normAutofit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Commonalities </a:t>
            </a:r>
          </a:p>
        </p:txBody>
      </p:sp>
      <p:sp>
        <p:nvSpPr>
          <p:cNvPr id="22" name="Rectangle: Rounded Corners 12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496" y="1587970"/>
            <a:ext cx="11033008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3" name="Content Placeholder 4">
            <a:extLst>
              <a:ext uri="{FF2B5EF4-FFF2-40B4-BE49-F238E27FC236}">
                <a16:creationId xmlns:a16="http://schemas.microsoft.com/office/drawing/2014/main" id="{518B917A-4DCB-8442-FD59-7A7E5F3E3D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8691653"/>
              </p:ext>
            </p:extLst>
          </p:nvPr>
        </p:nvGraphicFramePr>
        <p:xfrm>
          <a:off x="838200" y="180091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735160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2B19A0-89C6-EE43-5C9D-C3093368A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US" sz="5400"/>
              <a:t>Toolbox - Knowledge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924325-C2A5-BC9C-3902-64748BFC3F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lang="en-US" sz="2200"/>
              <a:t>Doctoring took most of us 7-8 years of post-graduate education and training</a:t>
            </a:r>
          </a:p>
          <a:p>
            <a:r>
              <a:rPr lang="en-US" sz="2200"/>
              <a:t>Becoming an expert in a mission focus requires formal education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AF5314F4-D3AB-5063-208C-34DD30945E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4347002"/>
              </p:ext>
            </p:extLst>
          </p:nvPr>
        </p:nvGraphicFramePr>
        <p:xfrm>
          <a:off x="4654296" y="2283108"/>
          <a:ext cx="6903722" cy="2291785"/>
        </p:xfrm>
        <a:graphic>
          <a:graphicData uri="http://schemas.openxmlformats.org/drawingml/2006/table">
            <a:tbl>
              <a:tblPr firstRow="1" bandRow="1">
                <a:solidFill>
                  <a:schemeClr val="accent1">
                    <a:lumMod val="20000"/>
                    <a:lumOff val="80000"/>
                  </a:schemeClr>
                </a:solidFill>
                <a:tableStyleId>{5C22544A-7EE6-4342-B048-85BDC9FD1C3A}</a:tableStyleId>
              </a:tblPr>
              <a:tblGrid>
                <a:gridCol w="2096635">
                  <a:extLst>
                    <a:ext uri="{9D8B030D-6E8A-4147-A177-3AD203B41FA5}">
                      <a16:colId xmlns:a16="http://schemas.microsoft.com/office/drawing/2014/main" val="30080140"/>
                    </a:ext>
                  </a:extLst>
                </a:gridCol>
                <a:gridCol w="1573847">
                  <a:extLst>
                    <a:ext uri="{9D8B030D-6E8A-4147-A177-3AD203B41FA5}">
                      <a16:colId xmlns:a16="http://schemas.microsoft.com/office/drawing/2014/main" val="1347949506"/>
                    </a:ext>
                  </a:extLst>
                </a:gridCol>
                <a:gridCol w="1504751">
                  <a:extLst>
                    <a:ext uri="{9D8B030D-6E8A-4147-A177-3AD203B41FA5}">
                      <a16:colId xmlns:a16="http://schemas.microsoft.com/office/drawing/2014/main" val="2441031758"/>
                    </a:ext>
                  </a:extLst>
                </a:gridCol>
                <a:gridCol w="1728489">
                  <a:extLst>
                    <a:ext uri="{9D8B030D-6E8A-4147-A177-3AD203B41FA5}">
                      <a16:colId xmlns:a16="http://schemas.microsoft.com/office/drawing/2014/main" val="610103860"/>
                    </a:ext>
                  </a:extLst>
                </a:gridCol>
              </a:tblGrid>
              <a:tr h="568559">
                <a:tc>
                  <a:txBody>
                    <a:bodyPr/>
                    <a:lstStyle/>
                    <a:p>
                      <a:r>
                        <a:rPr lang="en-US" sz="1400" b="1" cap="all" spc="60">
                          <a:solidFill>
                            <a:schemeClr val="tx1"/>
                          </a:solidFill>
                        </a:rPr>
                        <a:t>Administration</a:t>
                      </a:r>
                    </a:p>
                  </a:txBody>
                  <a:tcPr marL="157933" marR="157933" marT="157933" marB="15793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cap="all" spc="60">
                          <a:solidFill>
                            <a:schemeClr val="tx1"/>
                          </a:solidFill>
                        </a:rPr>
                        <a:t>Education</a:t>
                      </a:r>
                    </a:p>
                  </a:txBody>
                  <a:tcPr marL="157933" marR="157933" marT="157933" marB="15793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cap="all" spc="60">
                          <a:solidFill>
                            <a:schemeClr val="tx1"/>
                          </a:solidFill>
                        </a:rPr>
                        <a:t>Research</a:t>
                      </a:r>
                    </a:p>
                  </a:txBody>
                  <a:tcPr marL="157933" marR="157933" marT="157933" marB="15793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cap="all" spc="60">
                          <a:solidFill>
                            <a:schemeClr val="tx1"/>
                          </a:solidFill>
                        </a:rPr>
                        <a:t>Leadership </a:t>
                      </a:r>
                    </a:p>
                  </a:txBody>
                  <a:tcPr marL="157933" marR="157933" marT="157933" marB="15793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4093284"/>
                  </a:ext>
                </a:extLst>
              </a:tr>
              <a:tr h="480819">
                <a:tc>
                  <a:txBody>
                    <a:bodyPr/>
                    <a:lstStyle/>
                    <a:p>
                      <a:r>
                        <a:rPr lang="en-US" sz="1800" cap="none" spc="0">
                          <a:solidFill>
                            <a:schemeClr val="tx1"/>
                          </a:solidFill>
                        </a:rPr>
                        <a:t>MBA</a:t>
                      </a:r>
                    </a:p>
                  </a:txBody>
                  <a:tcPr marL="105289" marR="105289" marT="52644" marB="10528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cap="none" spc="0">
                          <a:solidFill>
                            <a:schemeClr val="tx1"/>
                          </a:solidFill>
                        </a:rPr>
                        <a:t>MEd</a:t>
                      </a:r>
                    </a:p>
                  </a:txBody>
                  <a:tcPr marL="105289" marR="105289" marT="52644" marB="10528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cap="none" spc="0">
                          <a:solidFill>
                            <a:schemeClr val="tx1"/>
                          </a:solidFill>
                        </a:rPr>
                        <a:t>MPH</a:t>
                      </a:r>
                    </a:p>
                  </a:txBody>
                  <a:tcPr marL="105289" marR="105289" marT="52644" marB="10528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cap="none" spc="0">
                          <a:solidFill>
                            <a:schemeClr val="tx1"/>
                          </a:solidFill>
                        </a:rPr>
                        <a:t>MBA</a:t>
                      </a:r>
                    </a:p>
                  </a:txBody>
                  <a:tcPr marL="105289" marR="105289" marT="52644" marB="10528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7082259"/>
                  </a:ext>
                </a:extLst>
              </a:tr>
              <a:tr h="761588">
                <a:tc>
                  <a:txBody>
                    <a:bodyPr/>
                    <a:lstStyle/>
                    <a:p>
                      <a:r>
                        <a:rPr lang="en-US" sz="1800" cap="none" spc="0">
                          <a:solidFill>
                            <a:schemeClr val="tx1"/>
                          </a:solidFill>
                        </a:rPr>
                        <a:t>MHA</a:t>
                      </a:r>
                    </a:p>
                  </a:txBody>
                  <a:tcPr marL="105289" marR="105289" marT="52644" marB="10528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DAE3F3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05289" marR="105289" marT="52644" marB="10528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DAE3F3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cap="none" spc="0">
                          <a:solidFill>
                            <a:schemeClr val="tx1"/>
                          </a:solidFill>
                        </a:rPr>
                        <a:t>PhD</a:t>
                      </a:r>
                    </a:p>
                  </a:txBody>
                  <a:tcPr marL="105289" marR="105289" marT="52644" marB="10528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DAE3F3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cap="none" spc="0">
                          <a:solidFill>
                            <a:schemeClr val="tx1"/>
                          </a:solidFill>
                        </a:rPr>
                        <a:t>MS (Org Leadership)</a:t>
                      </a:r>
                    </a:p>
                  </a:txBody>
                  <a:tcPr marL="105289" marR="105289" marT="52644" marB="10528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DAE3F3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085638"/>
                  </a:ext>
                </a:extLst>
              </a:tr>
              <a:tr h="480819">
                <a:tc>
                  <a:txBody>
                    <a:bodyPr/>
                    <a:lstStyle/>
                    <a:p>
                      <a:endParaRPr lang="en-US" sz="18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05289" marR="105289" marT="52644" marB="10528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05289" marR="105289" marT="52644" marB="10528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cap="none" spc="0" err="1">
                          <a:solidFill>
                            <a:schemeClr val="tx1"/>
                          </a:solidFill>
                        </a:rPr>
                        <a:t>Msci</a:t>
                      </a:r>
                      <a:endParaRPr lang="en-US" sz="18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05289" marR="105289" marT="52644" marB="10528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05289" marR="105289" marT="52644" marB="10528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29437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37362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2B19A0-89C6-EE43-5C9D-C3093368A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US" sz="5400" dirty="0"/>
              <a:t>Toolbox - Skill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924325-C2A5-BC9C-3902-64748BFC3F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lang="en-US" sz="2400" dirty="0"/>
              <a:t>Just as developing clinical skill took us 3-4 years to acquire</a:t>
            </a:r>
          </a:p>
          <a:p>
            <a:r>
              <a:rPr lang="en-US" sz="2400" dirty="0"/>
              <a:t>So, too, does skill in a mission focus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AF5314F4-D3AB-5063-208C-34DD30945E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4240707"/>
              </p:ext>
            </p:extLst>
          </p:nvPr>
        </p:nvGraphicFramePr>
        <p:xfrm>
          <a:off x="4654296" y="2283108"/>
          <a:ext cx="6903722" cy="3449866"/>
        </p:xfrm>
        <a:graphic>
          <a:graphicData uri="http://schemas.openxmlformats.org/drawingml/2006/table">
            <a:tbl>
              <a:tblPr firstRow="1" bandRow="1">
                <a:solidFill>
                  <a:schemeClr val="accent1">
                    <a:lumMod val="20000"/>
                    <a:lumOff val="80000"/>
                  </a:schemeClr>
                </a:solidFill>
                <a:tableStyleId>{5C22544A-7EE6-4342-B048-85BDC9FD1C3A}</a:tableStyleId>
              </a:tblPr>
              <a:tblGrid>
                <a:gridCol w="2096635">
                  <a:extLst>
                    <a:ext uri="{9D8B030D-6E8A-4147-A177-3AD203B41FA5}">
                      <a16:colId xmlns:a16="http://schemas.microsoft.com/office/drawing/2014/main" val="30080140"/>
                    </a:ext>
                  </a:extLst>
                </a:gridCol>
                <a:gridCol w="1573847">
                  <a:extLst>
                    <a:ext uri="{9D8B030D-6E8A-4147-A177-3AD203B41FA5}">
                      <a16:colId xmlns:a16="http://schemas.microsoft.com/office/drawing/2014/main" val="1347949506"/>
                    </a:ext>
                  </a:extLst>
                </a:gridCol>
                <a:gridCol w="1504751">
                  <a:extLst>
                    <a:ext uri="{9D8B030D-6E8A-4147-A177-3AD203B41FA5}">
                      <a16:colId xmlns:a16="http://schemas.microsoft.com/office/drawing/2014/main" val="2441031758"/>
                    </a:ext>
                  </a:extLst>
                </a:gridCol>
                <a:gridCol w="1728489">
                  <a:extLst>
                    <a:ext uri="{9D8B030D-6E8A-4147-A177-3AD203B41FA5}">
                      <a16:colId xmlns:a16="http://schemas.microsoft.com/office/drawing/2014/main" val="610103860"/>
                    </a:ext>
                  </a:extLst>
                </a:gridCol>
              </a:tblGrid>
              <a:tr h="568559">
                <a:tc>
                  <a:txBody>
                    <a:bodyPr/>
                    <a:lstStyle/>
                    <a:p>
                      <a:r>
                        <a:rPr lang="en-US" sz="1400" b="1" cap="all" spc="60">
                          <a:solidFill>
                            <a:schemeClr val="tx1"/>
                          </a:solidFill>
                        </a:rPr>
                        <a:t>Administration</a:t>
                      </a:r>
                    </a:p>
                  </a:txBody>
                  <a:tcPr marL="157933" marR="157933" marT="157933" marB="15793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cap="all" spc="60">
                          <a:solidFill>
                            <a:schemeClr val="tx1"/>
                          </a:solidFill>
                        </a:rPr>
                        <a:t>Education</a:t>
                      </a:r>
                    </a:p>
                  </a:txBody>
                  <a:tcPr marL="157933" marR="157933" marT="157933" marB="15793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cap="all" spc="60">
                          <a:solidFill>
                            <a:schemeClr val="tx1"/>
                          </a:solidFill>
                        </a:rPr>
                        <a:t>Research</a:t>
                      </a:r>
                    </a:p>
                  </a:txBody>
                  <a:tcPr marL="157933" marR="157933" marT="157933" marB="15793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cap="all" spc="60">
                          <a:solidFill>
                            <a:schemeClr val="tx1"/>
                          </a:solidFill>
                        </a:rPr>
                        <a:t>Leadership </a:t>
                      </a:r>
                    </a:p>
                  </a:txBody>
                  <a:tcPr marL="157933" marR="157933" marT="157933" marB="15793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4093284"/>
                  </a:ext>
                </a:extLst>
              </a:tr>
              <a:tr h="480819">
                <a:tc>
                  <a:txBody>
                    <a:bodyPr/>
                    <a:lstStyle/>
                    <a:p>
                      <a:r>
                        <a:rPr lang="en-US" sz="1800" cap="none" spc="0" dirty="0">
                          <a:solidFill>
                            <a:schemeClr val="tx1"/>
                          </a:solidFill>
                        </a:rPr>
                        <a:t>Quality Improvement</a:t>
                      </a:r>
                    </a:p>
                  </a:txBody>
                  <a:tcPr marL="105289" marR="105289" marT="52644" marB="10528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cap="none" spc="0" dirty="0">
                          <a:solidFill>
                            <a:schemeClr val="tx1"/>
                          </a:solidFill>
                        </a:rPr>
                        <a:t>Teaching Methodology</a:t>
                      </a:r>
                    </a:p>
                  </a:txBody>
                  <a:tcPr marL="105289" marR="105289" marT="52644" marB="10528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cap="none" spc="0" dirty="0">
                          <a:solidFill>
                            <a:schemeClr val="tx1"/>
                          </a:solidFill>
                        </a:rPr>
                        <a:t>Grant Writing</a:t>
                      </a:r>
                    </a:p>
                  </a:txBody>
                  <a:tcPr marL="105289" marR="105289" marT="52644" marB="10528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cap="none" spc="0" dirty="0">
                          <a:solidFill>
                            <a:schemeClr val="tx1"/>
                          </a:solidFill>
                        </a:rPr>
                        <a:t>Change Management</a:t>
                      </a:r>
                    </a:p>
                  </a:txBody>
                  <a:tcPr marL="105289" marR="105289" marT="52644" marB="10528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7082259"/>
                  </a:ext>
                </a:extLst>
              </a:tr>
              <a:tr h="761588">
                <a:tc>
                  <a:txBody>
                    <a:bodyPr/>
                    <a:lstStyle/>
                    <a:p>
                      <a:r>
                        <a:rPr lang="en-US" sz="1800" cap="none" spc="0" dirty="0">
                          <a:solidFill>
                            <a:schemeClr val="tx1"/>
                          </a:solidFill>
                        </a:rPr>
                        <a:t>Budgeting</a:t>
                      </a:r>
                    </a:p>
                  </a:txBody>
                  <a:tcPr marL="105289" marR="105289" marT="52644" marB="10528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DAE3F3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cap="none" spc="0" dirty="0">
                          <a:solidFill>
                            <a:schemeClr val="tx1"/>
                          </a:solidFill>
                        </a:rPr>
                        <a:t>Evaluation and Feedback</a:t>
                      </a:r>
                    </a:p>
                  </a:txBody>
                  <a:tcPr marL="105289" marR="105289" marT="52644" marB="10528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DAE3F3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cap="none" spc="0" dirty="0">
                          <a:solidFill>
                            <a:schemeClr val="tx1"/>
                          </a:solidFill>
                        </a:rPr>
                        <a:t>Project Management</a:t>
                      </a:r>
                    </a:p>
                  </a:txBody>
                  <a:tcPr marL="105289" marR="105289" marT="52644" marB="10528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DAE3F3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cap="none" spc="0" dirty="0">
                          <a:solidFill>
                            <a:schemeClr val="tx1"/>
                          </a:solidFill>
                        </a:rPr>
                        <a:t>Team Building</a:t>
                      </a:r>
                    </a:p>
                  </a:txBody>
                  <a:tcPr marL="105289" marR="105289" marT="52644" marB="10528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DAE3F3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085638"/>
                  </a:ext>
                </a:extLst>
              </a:tr>
              <a:tr h="480819">
                <a:tc>
                  <a:txBody>
                    <a:bodyPr/>
                    <a:lstStyle/>
                    <a:p>
                      <a:r>
                        <a:rPr lang="en-US" sz="1800" cap="none" spc="0" dirty="0">
                          <a:solidFill>
                            <a:schemeClr val="tx1"/>
                          </a:solidFill>
                        </a:rPr>
                        <a:t>Project Management</a:t>
                      </a:r>
                    </a:p>
                  </a:txBody>
                  <a:tcPr marL="105289" marR="105289" marT="52644" marB="10528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cap="none" spc="0" dirty="0">
                          <a:solidFill>
                            <a:schemeClr val="tx1"/>
                          </a:solidFill>
                        </a:rPr>
                        <a:t>Curriculum Development</a:t>
                      </a:r>
                    </a:p>
                  </a:txBody>
                  <a:tcPr marL="105289" marR="105289" marT="52644" marB="10528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cap="none" spc="0" dirty="0">
                          <a:solidFill>
                            <a:schemeClr val="tx1"/>
                          </a:solidFill>
                        </a:rPr>
                        <a:t>Statistical Analysis</a:t>
                      </a:r>
                    </a:p>
                  </a:txBody>
                  <a:tcPr marL="105289" marR="105289" marT="52644" marB="10528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cap="none" spc="0" dirty="0">
                          <a:solidFill>
                            <a:schemeClr val="tx1"/>
                          </a:solidFill>
                        </a:rPr>
                        <a:t>Ethics </a:t>
                      </a:r>
                    </a:p>
                  </a:txBody>
                  <a:tcPr marL="105289" marR="105289" marT="52644" marB="10528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2943732"/>
                  </a:ext>
                </a:extLst>
              </a:tr>
              <a:tr h="480819">
                <a:tc>
                  <a:txBody>
                    <a:bodyPr/>
                    <a:lstStyle/>
                    <a:p>
                      <a:r>
                        <a:rPr lang="en-US" sz="1800" cap="none" spc="0" dirty="0">
                          <a:solidFill>
                            <a:schemeClr val="tx1"/>
                          </a:solidFill>
                        </a:rPr>
                        <a:t>Change Management</a:t>
                      </a:r>
                    </a:p>
                  </a:txBody>
                  <a:tcPr marL="105289" marR="105289" marT="52644" marB="10528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cap="none" spc="0" dirty="0">
                          <a:solidFill>
                            <a:schemeClr val="tx1"/>
                          </a:solidFill>
                        </a:rPr>
                        <a:t>Educational Scholarship </a:t>
                      </a:r>
                    </a:p>
                  </a:txBody>
                  <a:tcPr marL="105289" marR="105289" marT="52644" marB="10528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cap="none" spc="0" dirty="0">
                          <a:solidFill>
                            <a:schemeClr val="tx1"/>
                          </a:solidFill>
                        </a:rPr>
                        <a:t>Budgeting</a:t>
                      </a:r>
                    </a:p>
                  </a:txBody>
                  <a:tcPr marL="105289" marR="105289" marT="52644" marB="10528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cap="none" spc="0" dirty="0">
                          <a:solidFill>
                            <a:schemeClr val="tx1"/>
                          </a:solidFill>
                        </a:rPr>
                        <a:t>Communication</a:t>
                      </a:r>
                    </a:p>
                  </a:txBody>
                  <a:tcPr marL="105289" marR="105289" marT="52644" marB="10528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84096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5471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3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6ECE27-9DB1-839A-21FC-9E7291BB7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9128" y="638089"/>
            <a:ext cx="4818888" cy="1476801"/>
          </a:xfrm>
        </p:spPr>
        <p:txBody>
          <a:bodyPr anchor="b">
            <a:normAutofit/>
          </a:bodyPr>
          <a:lstStyle/>
          <a:p>
            <a:r>
              <a:rPr lang="en-US" sz="5400"/>
              <a:t>Disclosures	</a:t>
            </a:r>
          </a:p>
        </p:txBody>
      </p:sp>
      <p:pic>
        <p:nvPicPr>
          <p:cNvPr id="5" name="Picture 4" descr="Magnifying glass on clear background">
            <a:extLst>
              <a:ext uri="{FF2B5EF4-FFF2-40B4-BE49-F238E27FC236}">
                <a16:creationId xmlns:a16="http://schemas.microsoft.com/office/drawing/2014/main" id="{1BBC6009-789A-3A74-08C5-D3DCA9E171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121" r="7841" b="-1"/>
          <a:stretch/>
        </p:blipFill>
        <p:spPr>
          <a:xfrm>
            <a:off x="935526" y="640080"/>
            <a:ext cx="4849788" cy="5577840"/>
          </a:xfrm>
          <a:prstGeom prst="rect">
            <a:avLst/>
          </a:prstGeom>
        </p:spPr>
      </p:pic>
      <p:sp>
        <p:nvSpPr>
          <p:cNvPr id="19" name="sketch line">
            <a:extLst>
              <a:ext uri="{FF2B5EF4-FFF2-40B4-BE49-F238E27FC236}">
                <a16:creationId xmlns:a16="http://schemas.microsoft.com/office/drawing/2014/main" id="{953EE71A-6488-4203-A7C4-77102FD0D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912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D39A6B-D3EA-FAA1-3C6F-1009B9C0D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9128" y="2664886"/>
            <a:ext cx="4818888" cy="3550789"/>
          </a:xfrm>
        </p:spPr>
        <p:txBody>
          <a:bodyPr anchor="t">
            <a:normAutofit/>
          </a:bodyPr>
          <a:lstStyle/>
          <a:p>
            <a:r>
              <a:rPr lang="en-US" sz="2200" dirty="0"/>
              <a:t>I do NOT do this any better than you, but I want to. </a:t>
            </a:r>
          </a:p>
        </p:txBody>
      </p:sp>
    </p:spTree>
    <p:extLst>
      <p:ext uri="{BB962C8B-B14F-4D97-AF65-F5344CB8AC3E}">
        <p14:creationId xmlns:p14="http://schemas.microsoft.com/office/powerpoint/2010/main" val="26275964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2B19A0-89C6-EE43-5C9D-C3093368A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US" sz="5400" dirty="0"/>
              <a:t>Toolbox - Behavior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924325-C2A5-BC9C-3902-64748BFC3F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lang="en-US" sz="2400" dirty="0"/>
              <a:t>Taking a seat at the Big-Kids table requires manners and new behaviors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200DF4A5-709B-0C28-5C7F-883DA3C17F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7844627"/>
              </p:ext>
            </p:extLst>
          </p:nvPr>
        </p:nvGraphicFramePr>
        <p:xfrm>
          <a:off x="4776730" y="819369"/>
          <a:ext cx="6589260" cy="52439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754052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86392A-AEDE-C35F-8667-2876A11D3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Mentored Practice</a:t>
            </a:r>
          </a:p>
        </p:txBody>
      </p:sp>
      <p:sp>
        <p:nvSpPr>
          <p:cNvPr id="5129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Mentoring: the key to growth and development | Faculty of Medical  Leadership and Management">
            <a:extLst>
              <a:ext uri="{FF2B5EF4-FFF2-40B4-BE49-F238E27FC236}">
                <a16:creationId xmlns:a16="http://schemas.microsoft.com/office/drawing/2014/main" id="{67A3AD01-087C-9AE5-B436-07BF0CE7044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3973" y="640080"/>
            <a:ext cx="6915262" cy="555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05529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153" name="Arc 6152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E543F1-7C8A-9937-44A0-C2ECB458D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>
            <a:normAutofit/>
          </a:bodyPr>
          <a:lstStyle/>
          <a:p>
            <a:r>
              <a:rPr lang="en-US"/>
              <a:t>Performance Coaching</a:t>
            </a:r>
          </a:p>
        </p:txBody>
      </p:sp>
      <p:sp>
        <p:nvSpPr>
          <p:cNvPr id="6155" name="Freeform: Shape 6154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146" name="Picture 2" descr="No matter how well trained people are few can sustain their best performance on their own. Thats where coaching comes in.">
            <a:extLst>
              <a:ext uri="{FF2B5EF4-FFF2-40B4-BE49-F238E27FC236}">
                <a16:creationId xmlns:a16="http://schemas.microsoft.com/office/drawing/2014/main" id="{E7A82F46-7CBB-DDDE-11E2-DB95AAFE8E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9" r="-2" b="13394"/>
          <a:stretch/>
        </p:blipFill>
        <p:spPr bwMode="auto">
          <a:xfrm>
            <a:off x="703182" y="657454"/>
            <a:ext cx="4777381" cy="5373347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2CDD8C-DFE5-CB5B-10BC-B5770981D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1984443"/>
            <a:ext cx="5458838" cy="4192520"/>
          </a:xfrm>
        </p:spPr>
        <p:txBody>
          <a:bodyPr>
            <a:normAutofit/>
          </a:bodyPr>
          <a:lstStyle/>
          <a:p>
            <a:r>
              <a:rPr lang="en-US" b="0" i="1" dirty="0">
                <a:effectLst/>
                <a:latin typeface="TNYAdobeCaslonPro"/>
              </a:rPr>
              <a:t>No matter how well-trained people are, few can sustain their best performance on their own. That’s where coaching comes in. </a:t>
            </a:r>
          </a:p>
          <a:p>
            <a:pPr marL="0" indent="0" algn="r">
              <a:buNone/>
            </a:pPr>
            <a:r>
              <a:rPr lang="en-US" b="0" i="1" dirty="0">
                <a:effectLst/>
                <a:latin typeface="TNYAdobeCaslonPro"/>
              </a:rPr>
              <a:t>- </a:t>
            </a:r>
            <a:r>
              <a:rPr lang="en-US" b="0" i="1" dirty="0" err="1">
                <a:effectLst/>
                <a:latin typeface="TNYAdobeCaslonPro"/>
              </a:rPr>
              <a:t>Gwande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0850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68F50E-D8AE-4BD6-FE0E-ADA7446C1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>
            <a:normAutofit/>
          </a:bodyPr>
          <a:lstStyle/>
          <a:p>
            <a:r>
              <a:rPr lang="en-US" dirty="0"/>
              <a:t>Faculty Development with Mission Focus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Onboarding">
            <a:extLst>
              <a:ext uri="{FF2B5EF4-FFF2-40B4-BE49-F238E27FC236}">
                <a16:creationId xmlns:a16="http://schemas.microsoft.com/office/drawing/2014/main" id="{35A37A70-ACF9-812B-BEEE-108F1AC15F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3182" y="955437"/>
            <a:ext cx="4777381" cy="4777381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3C3F13-DE00-FF0B-D9D7-CCF2E7B26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1984443"/>
            <a:ext cx="5458838" cy="4192520"/>
          </a:xfrm>
        </p:spPr>
        <p:txBody>
          <a:bodyPr>
            <a:normAutofit/>
          </a:bodyPr>
          <a:lstStyle/>
          <a:p>
            <a:r>
              <a:rPr lang="en-US" dirty="0"/>
              <a:t>Self-Assessment</a:t>
            </a:r>
          </a:p>
          <a:p>
            <a:r>
              <a:rPr lang="en-US" dirty="0"/>
              <a:t>Mentor / Coach</a:t>
            </a:r>
          </a:p>
          <a:p>
            <a:r>
              <a:rPr lang="en-US" dirty="0"/>
              <a:t>Toolbox</a:t>
            </a:r>
          </a:p>
          <a:p>
            <a:pPr lvl="1"/>
            <a:r>
              <a:rPr lang="en-US" dirty="0"/>
              <a:t>Knowledge</a:t>
            </a:r>
          </a:p>
          <a:p>
            <a:pPr lvl="1"/>
            <a:r>
              <a:rPr lang="en-US" dirty="0"/>
              <a:t>Skill</a:t>
            </a:r>
          </a:p>
          <a:p>
            <a:pPr lvl="1"/>
            <a:r>
              <a:rPr lang="en-US" dirty="0"/>
              <a:t>Behavior</a:t>
            </a:r>
          </a:p>
          <a:p>
            <a:r>
              <a:rPr lang="en-US" dirty="0"/>
              <a:t>Mentored Practice</a:t>
            </a:r>
          </a:p>
          <a:p>
            <a:r>
              <a:rPr lang="en-US" dirty="0"/>
              <a:t>Performance Coaching</a:t>
            </a:r>
          </a:p>
        </p:txBody>
      </p:sp>
    </p:spTree>
    <p:extLst>
      <p:ext uri="{BB962C8B-B14F-4D97-AF65-F5344CB8AC3E}">
        <p14:creationId xmlns:p14="http://schemas.microsoft.com/office/powerpoint/2010/main" val="14794550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B4499-117E-EBF3-4607-58C7A1CBE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pic>
        <p:nvPicPr>
          <p:cNvPr id="7170" name="Picture 2" descr="Kids Have Questions - Children and Youth Planning Table">
            <a:extLst>
              <a:ext uri="{FF2B5EF4-FFF2-40B4-BE49-F238E27FC236}">
                <a16:creationId xmlns:a16="http://schemas.microsoft.com/office/drawing/2014/main" id="{61F12255-3FF2-16CD-77D2-5F966ABEA26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48694"/>
            <a:ext cx="105156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13659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86AF9-AA62-FB1D-BF86-DF97055D5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DB0AC6-9D5A-2BA4-17E9-E40B011FFE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457200" indent="-457200">
              <a:lnSpc>
                <a:spcPct val="200000"/>
              </a:lnSpc>
            </a:pPr>
            <a:r>
              <a:rPr lang="en-US" sz="1800" dirty="0">
                <a:effectLst/>
                <a:latin typeface="Times New Roman" panose="02020603050405020304" pitchFamily="18" charset="0"/>
              </a:rPr>
              <a:t>Bucklin, B. A., Valley, M., Welch, C., Tran, Z. V., &amp; Lowenstein, S. R. (2014). Predictors of early faculty attrition at one Academic Medical Center. </a:t>
            </a:r>
            <a:r>
              <a:rPr lang="en-US" sz="1800" i="1" dirty="0">
                <a:effectLst/>
                <a:latin typeface="Times New Roman" panose="02020603050405020304" pitchFamily="18" charset="0"/>
              </a:rPr>
              <a:t>BMC Medical Education</a:t>
            </a:r>
            <a:r>
              <a:rPr lang="en-US" sz="1800" dirty="0">
                <a:effectLst/>
                <a:latin typeface="Times New Roman" panose="02020603050405020304" pitchFamily="18" charset="0"/>
              </a:rPr>
              <a:t>, </a:t>
            </a:r>
            <a:r>
              <a:rPr lang="en-US" sz="1800" i="1" dirty="0">
                <a:effectLst/>
                <a:latin typeface="Times New Roman" panose="02020603050405020304" pitchFamily="18" charset="0"/>
              </a:rPr>
              <a:t>14</a:t>
            </a:r>
            <a:r>
              <a:rPr lang="en-US" sz="1800" dirty="0">
                <a:effectLst/>
                <a:latin typeface="Times New Roman" panose="02020603050405020304" pitchFamily="18" charset="0"/>
              </a:rPr>
              <a:t>(1). https://doi.org/10.1186/1472-6920-14-27</a:t>
            </a:r>
          </a:p>
          <a:p>
            <a:pPr marL="457200" indent="-457200">
              <a:lnSpc>
                <a:spcPct val="200000"/>
              </a:lnSpc>
            </a:pPr>
            <a:r>
              <a:rPr lang="en-US" sz="1800" dirty="0" err="1">
                <a:effectLst/>
                <a:latin typeface="Times New Roman" panose="02020603050405020304" pitchFamily="18" charset="0"/>
              </a:rPr>
              <a:t>Gettel</a:t>
            </a:r>
            <a:r>
              <a:rPr lang="en-US" sz="1800" dirty="0">
                <a:effectLst/>
                <a:latin typeface="Times New Roman" panose="02020603050405020304" pitchFamily="18" charset="0"/>
              </a:rPr>
              <a:t>, C. J., Courtney, D. M., Janke, A. T., Rothenberg, C., Mills, A., Sun, W., &amp; Venkatesh, A. K. (2022). The 2013 to 2019 Emergency Medicine Workforce: Clinician Entry and Attrition Across the US Geography. </a:t>
            </a:r>
            <a:r>
              <a:rPr lang="en-US" sz="1800" i="1" dirty="0">
                <a:effectLst/>
                <a:latin typeface="Times New Roman" panose="02020603050405020304" pitchFamily="18" charset="0"/>
              </a:rPr>
              <a:t>Annals of Emergency Medicine</a:t>
            </a:r>
            <a:r>
              <a:rPr lang="en-US" sz="1800" dirty="0">
                <a:effectLst/>
                <a:latin typeface="Times New Roman" panose="02020603050405020304" pitchFamily="18" charset="0"/>
              </a:rPr>
              <a:t>, </a:t>
            </a:r>
            <a:r>
              <a:rPr lang="en-US" sz="1800" i="1" dirty="0">
                <a:effectLst/>
                <a:latin typeface="Times New Roman" panose="02020603050405020304" pitchFamily="18" charset="0"/>
              </a:rPr>
              <a:t>80</a:t>
            </a:r>
            <a:r>
              <a:rPr lang="en-US" sz="1800" dirty="0">
                <a:effectLst/>
                <a:latin typeface="Times New Roman" panose="02020603050405020304" pitchFamily="18" charset="0"/>
              </a:rPr>
              <a:t>(3), 260–271. https://doi.org/10.1016/j.annemergmed.2022.04.031</a:t>
            </a:r>
          </a:p>
          <a:p>
            <a:pPr marL="457200" indent="-457200">
              <a:lnSpc>
                <a:spcPct val="200000"/>
              </a:lnSpc>
            </a:pPr>
            <a:r>
              <a:rPr lang="en-US" sz="1800" dirty="0" err="1">
                <a:effectLst/>
                <a:latin typeface="Times New Roman" panose="02020603050405020304" pitchFamily="18" charset="0"/>
              </a:rPr>
              <a:t>Jeffe</a:t>
            </a:r>
            <a:r>
              <a:rPr lang="en-US" sz="1800" dirty="0">
                <a:effectLst/>
                <a:latin typeface="Times New Roman" panose="02020603050405020304" pitchFamily="18" charset="0"/>
              </a:rPr>
              <a:t>, D. B., Yan, Y., &amp; Andriole, D. A. (2019). Competing Risks Analysis of Promotion and Attrition in Academic Medicine. </a:t>
            </a:r>
            <a:r>
              <a:rPr lang="en-US" sz="1800" i="1" dirty="0">
                <a:effectLst/>
                <a:latin typeface="Times New Roman" panose="02020603050405020304" pitchFamily="18" charset="0"/>
              </a:rPr>
              <a:t>Academic Medicine</a:t>
            </a:r>
            <a:r>
              <a:rPr lang="en-US" sz="1800" dirty="0">
                <a:effectLst/>
                <a:latin typeface="Times New Roman" panose="02020603050405020304" pitchFamily="18" charset="0"/>
              </a:rPr>
              <a:t>, </a:t>
            </a:r>
            <a:r>
              <a:rPr lang="en-US" sz="1800" i="1" dirty="0">
                <a:effectLst/>
                <a:latin typeface="Times New Roman" panose="02020603050405020304" pitchFamily="18" charset="0"/>
              </a:rPr>
              <a:t>94</a:t>
            </a:r>
            <a:r>
              <a:rPr lang="en-US" sz="1800" dirty="0">
                <a:effectLst/>
                <a:latin typeface="Times New Roman" panose="02020603050405020304" pitchFamily="18" charset="0"/>
              </a:rPr>
              <a:t>(2), 227–236. https://doi.org/10.1097/acm.0000000000002441</a:t>
            </a:r>
          </a:p>
          <a:p>
            <a:pPr marL="457200" indent="-457200">
              <a:lnSpc>
                <a:spcPct val="200000"/>
              </a:lnSpc>
            </a:pPr>
            <a:r>
              <a:rPr lang="en-US" sz="1800" i="1" dirty="0">
                <a:effectLst/>
                <a:latin typeface="Times New Roman" panose="02020603050405020304" pitchFamily="18" charset="0"/>
              </a:rPr>
              <a:t>U.S. Medical School Faculty Trends: Promotion and Attrition | AAMC</a:t>
            </a:r>
            <a:r>
              <a:rPr lang="en-US" sz="1800" dirty="0">
                <a:effectLst/>
                <a:latin typeface="Times New Roman" panose="02020603050405020304" pitchFamily="18" charset="0"/>
              </a:rPr>
              <a:t>. (2013). AAMC. Retrieved March 20, 2023, from https://www.aamc.org/data-reports/faculty-institutions/interactive-data/https/wwwaamcorg/data-reports/interactive-data/us-medical-school-faculty-trends-promotion-attrition</a:t>
            </a:r>
          </a:p>
          <a:p>
            <a:pPr marL="457200" indent="-457200">
              <a:lnSpc>
                <a:spcPct val="200000"/>
              </a:lnSpc>
            </a:pPr>
            <a:r>
              <a:rPr lang="en-US" sz="1800" dirty="0">
                <a:effectLst/>
                <a:latin typeface="Times New Roman" panose="02020603050405020304" pitchFamily="18" charset="0"/>
              </a:rPr>
              <a:t>Williams, J. C., Blair-Loy, M., &amp; </a:t>
            </a:r>
            <a:r>
              <a:rPr lang="en-US" sz="1800" dirty="0" err="1">
                <a:effectLst/>
                <a:latin typeface="Times New Roman" panose="02020603050405020304" pitchFamily="18" charset="0"/>
              </a:rPr>
              <a:t>Berdahl</a:t>
            </a:r>
            <a:r>
              <a:rPr lang="en-US" sz="1800" dirty="0">
                <a:effectLst/>
                <a:latin typeface="Times New Roman" panose="02020603050405020304" pitchFamily="18" charset="0"/>
              </a:rPr>
              <a:t>, J. L. (2013). Cultural Schemas, Social Class, and the Flexibility Stigma. </a:t>
            </a:r>
            <a:r>
              <a:rPr lang="en-US" sz="1800" i="1" dirty="0">
                <a:effectLst/>
                <a:latin typeface="Times New Roman" panose="02020603050405020304" pitchFamily="18" charset="0"/>
              </a:rPr>
              <a:t>Journal of Social Issues</a:t>
            </a:r>
            <a:r>
              <a:rPr lang="en-US" sz="1800" dirty="0">
                <a:effectLst/>
                <a:latin typeface="Times New Roman" panose="02020603050405020304" pitchFamily="18" charset="0"/>
              </a:rPr>
              <a:t>, </a:t>
            </a:r>
            <a:r>
              <a:rPr lang="en-US" sz="1800" i="1" dirty="0">
                <a:effectLst/>
                <a:latin typeface="Times New Roman" panose="02020603050405020304" pitchFamily="18" charset="0"/>
              </a:rPr>
              <a:t>69</a:t>
            </a:r>
            <a:r>
              <a:rPr lang="en-US" sz="1800" dirty="0">
                <a:effectLst/>
                <a:latin typeface="Times New Roman" panose="02020603050405020304" pitchFamily="18" charset="0"/>
              </a:rPr>
              <a:t>(2), 209–234. https://doi.org/10.1111/josi.12012</a:t>
            </a:r>
          </a:p>
        </p:txBody>
      </p:sp>
    </p:spTree>
    <p:extLst>
      <p:ext uri="{BB962C8B-B14F-4D97-AF65-F5344CB8AC3E}">
        <p14:creationId xmlns:p14="http://schemas.microsoft.com/office/powerpoint/2010/main" val="3434951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22F815-804C-91CC-D8EB-64C6B6D3D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640080"/>
            <a:ext cx="6894576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/>
              <a:t>What is the point?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B16E6E-486A-B16D-95B4-48794B108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4296" y="4636008"/>
            <a:ext cx="6894576" cy="1572768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 descr="Magnifying glass and question mark">
            <a:extLst>
              <a:ext uri="{FF2B5EF4-FFF2-40B4-BE49-F238E27FC236}">
                <a16:creationId xmlns:a16="http://schemas.microsoft.com/office/drawing/2014/main" id="{4E018052-7212-9F1D-DE7C-0D26C41F08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216" r="31568"/>
          <a:stretch/>
        </p:blipFill>
        <p:spPr>
          <a:xfrm>
            <a:off x="20" y="10"/>
            <a:ext cx="4049786" cy="6857990"/>
          </a:xfrm>
          <a:custGeom>
            <a:avLst/>
            <a:gdLst/>
            <a:ahLst/>
            <a:cxnLst/>
            <a:rect l="l" t="t" r="r" b="b"/>
            <a:pathLst>
              <a:path w="4049806" h="6858000">
                <a:moveTo>
                  <a:pt x="0" y="0"/>
                </a:moveTo>
                <a:lnTo>
                  <a:pt x="4018525" y="0"/>
                </a:lnTo>
                <a:lnTo>
                  <a:pt x="4019816" y="10931"/>
                </a:lnTo>
                <a:cubicBezTo>
                  <a:pt x="4034945" y="94836"/>
                  <a:pt x="4032275" y="179884"/>
                  <a:pt x="4036343" y="264297"/>
                </a:cubicBezTo>
                <a:cubicBezTo>
                  <a:pt x="4041301" y="367652"/>
                  <a:pt x="4035072" y="471135"/>
                  <a:pt x="4032911" y="574617"/>
                </a:cubicBezTo>
                <a:cubicBezTo>
                  <a:pt x="4031004" y="662717"/>
                  <a:pt x="4022232" y="750690"/>
                  <a:pt x="4025029" y="838916"/>
                </a:cubicBezTo>
                <a:cubicBezTo>
                  <a:pt x="4025029" y="841968"/>
                  <a:pt x="4025029" y="845019"/>
                  <a:pt x="4025029" y="848070"/>
                </a:cubicBezTo>
                <a:cubicBezTo>
                  <a:pt x="4017020" y="945068"/>
                  <a:pt x="4017020" y="1042576"/>
                  <a:pt x="4025029" y="1139574"/>
                </a:cubicBezTo>
                <a:cubicBezTo>
                  <a:pt x="4027609" y="1179950"/>
                  <a:pt x="4026885" y="1220466"/>
                  <a:pt x="4022868" y="1260728"/>
                </a:cubicBezTo>
                <a:cubicBezTo>
                  <a:pt x="4019054" y="1311960"/>
                  <a:pt x="4006849" y="1364083"/>
                  <a:pt x="4015621" y="1414934"/>
                </a:cubicBezTo>
                <a:cubicBezTo>
                  <a:pt x="4021367" y="1456784"/>
                  <a:pt x="4024558" y="1498940"/>
                  <a:pt x="4025156" y="1541172"/>
                </a:cubicBezTo>
                <a:cubicBezTo>
                  <a:pt x="4029478" y="1635755"/>
                  <a:pt x="4025283" y="1730847"/>
                  <a:pt x="4023757" y="1825685"/>
                </a:cubicBezTo>
                <a:cubicBezTo>
                  <a:pt x="4021850" y="1936286"/>
                  <a:pt x="4024647" y="2046634"/>
                  <a:pt x="4015748" y="2157235"/>
                </a:cubicBezTo>
                <a:cubicBezTo>
                  <a:pt x="4010790" y="2246581"/>
                  <a:pt x="4010790" y="2336130"/>
                  <a:pt x="4015748" y="2425476"/>
                </a:cubicBezTo>
                <a:cubicBezTo>
                  <a:pt x="4018164" y="2507473"/>
                  <a:pt x="4030495" y="2588454"/>
                  <a:pt x="4028461" y="2671214"/>
                </a:cubicBezTo>
                <a:cubicBezTo>
                  <a:pt x="4026046" y="2767832"/>
                  <a:pt x="4014604" y="2863940"/>
                  <a:pt x="4018164" y="2960685"/>
                </a:cubicBezTo>
                <a:cubicBezTo>
                  <a:pt x="4019816" y="3006832"/>
                  <a:pt x="4019944" y="3052980"/>
                  <a:pt x="4020961" y="3099127"/>
                </a:cubicBezTo>
                <a:cubicBezTo>
                  <a:pt x="4021978" y="3154682"/>
                  <a:pt x="4032021" y="3210110"/>
                  <a:pt x="4026427" y="3265665"/>
                </a:cubicBezTo>
                <a:cubicBezTo>
                  <a:pt x="4017147" y="3358087"/>
                  <a:pt x="3993120" y="3448857"/>
                  <a:pt x="4008121" y="3543567"/>
                </a:cubicBezTo>
                <a:cubicBezTo>
                  <a:pt x="4016384" y="3595690"/>
                  <a:pt x="4025791" y="3647940"/>
                  <a:pt x="4030495" y="3700571"/>
                </a:cubicBezTo>
                <a:cubicBezTo>
                  <a:pt x="4034690" y="3747608"/>
                  <a:pt x="4045369" y="3795408"/>
                  <a:pt x="4037233" y="3842191"/>
                </a:cubicBezTo>
                <a:cubicBezTo>
                  <a:pt x="4030368" y="3882237"/>
                  <a:pt x="4034055" y="3922282"/>
                  <a:pt x="4028715" y="3962327"/>
                </a:cubicBezTo>
                <a:cubicBezTo>
                  <a:pt x="4021723" y="4014831"/>
                  <a:pt x="4017910" y="4068352"/>
                  <a:pt x="4012697" y="4121111"/>
                </a:cubicBezTo>
                <a:cubicBezTo>
                  <a:pt x="4007866" y="4169038"/>
                  <a:pt x="4004307" y="4216838"/>
                  <a:pt x="4017020" y="4261841"/>
                </a:cubicBezTo>
                <a:cubicBezTo>
                  <a:pt x="4048039" y="4375112"/>
                  <a:pt x="4031004" y="4487748"/>
                  <a:pt x="4019308" y="4600257"/>
                </a:cubicBezTo>
                <a:cubicBezTo>
                  <a:pt x="4013587" y="4655049"/>
                  <a:pt x="4005197" y="4712765"/>
                  <a:pt x="4017910" y="4762853"/>
                </a:cubicBezTo>
                <a:cubicBezTo>
                  <a:pt x="4041428" y="4851716"/>
                  <a:pt x="4022995" y="4936764"/>
                  <a:pt x="4012824" y="5021432"/>
                </a:cubicBezTo>
                <a:cubicBezTo>
                  <a:pt x="4002654" y="5106099"/>
                  <a:pt x="4000239" y="5189495"/>
                  <a:pt x="4018037" y="5272637"/>
                </a:cubicBezTo>
                <a:cubicBezTo>
                  <a:pt x="4030495" y="5331116"/>
                  <a:pt x="4030495" y="5390612"/>
                  <a:pt x="4032021" y="5449600"/>
                </a:cubicBezTo>
                <a:cubicBezTo>
                  <a:pt x="4032911" y="5486339"/>
                  <a:pt x="4019308" y="5523842"/>
                  <a:pt x="4010282" y="5560582"/>
                </a:cubicBezTo>
                <a:cubicBezTo>
                  <a:pt x="3994009" y="5626943"/>
                  <a:pt x="3988162" y="5694321"/>
                  <a:pt x="4010282" y="5759029"/>
                </a:cubicBezTo>
                <a:cubicBezTo>
                  <a:pt x="4040793" y="5848655"/>
                  <a:pt x="4058336" y="5938407"/>
                  <a:pt x="4045623" y="6033117"/>
                </a:cubicBezTo>
                <a:cubicBezTo>
                  <a:pt x="4038377" y="6091724"/>
                  <a:pt x="4036597" y="6151347"/>
                  <a:pt x="4025664" y="6209190"/>
                </a:cubicBezTo>
                <a:cubicBezTo>
                  <a:pt x="4007358" y="6304790"/>
                  <a:pt x="4013841" y="6399882"/>
                  <a:pt x="4028461" y="6494211"/>
                </a:cubicBezTo>
                <a:cubicBezTo>
                  <a:pt x="4038542" y="6573081"/>
                  <a:pt x="4039610" y="6652829"/>
                  <a:pt x="4031639" y="6731941"/>
                </a:cubicBezTo>
                <a:lnTo>
                  <a:pt x="4022913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2" name="sketchy line">
            <a:extLst>
              <a:ext uri="{FF2B5EF4-FFF2-40B4-BE49-F238E27FC236}">
                <a16:creationId xmlns:a16="http://schemas.microsoft.com/office/drawing/2014/main" id="{82580482-BA80-420A-8A05-C58E97F2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4409267"/>
            <a:ext cx="4242816" cy="18288"/>
          </a:xfrm>
          <a:custGeom>
            <a:avLst/>
            <a:gdLst>
              <a:gd name="connsiteX0" fmla="*/ 0 w 4242816"/>
              <a:gd name="connsiteY0" fmla="*/ 0 h 18288"/>
              <a:gd name="connsiteX1" fmla="*/ 690973 w 4242816"/>
              <a:gd name="connsiteY1" fmla="*/ 0 h 18288"/>
              <a:gd name="connsiteX2" fmla="*/ 1212233 w 4242816"/>
              <a:gd name="connsiteY2" fmla="*/ 0 h 18288"/>
              <a:gd name="connsiteX3" fmla="*/ 1860778 w 4242816"/>
              <a:gd name="connsiteY3" fmla="*/ 0 h 18288"/>
              <a:gd name="connsiteX4" fmla="*/ 2424466 w 4242816"/>
              <a:gd name="connsiteY4" fmla="*/ 0 h 18288"/>
              <a:gd name="connsiteX5" fmla="*/ 3115439 w 4242816"/>
              <a:gd name="connsiteY5" fmla="*/ 0 h 18288"/>
              <a:gd name="connsiteX6" fmla="*/ 3636699 w 4242816"/>
              <a:gd name="connsiteY6" fmla="*/ 0 h 18288"/>
              <a:gd name="connsiteX7" fmla="*/ 4242816 w 4242816"/>
              <a:gd name="connsiteY7" fmla="*/ 0 h 18288"/>
              <a:gd name="connsiteX8" fmla="*/ 4242816 w 4242816"/>
              <a:gd name="connsiteY8" fmla="*/ 18288 h 18288"/>
              <a:gd name="connsiteX9" fmla="*/ 3636699 w 4242816"/>
              <a:gd name="connsiteY9" fmla="*/ 18288 h 18288"/>
              <a:gd name="connsiteX10" fmla="*/ 3030583 w 4242816"/>
              <a:gd name="connsiteY10" fmla="*/ 18288 h 18288"/>
              <a:gd name="connsiteX11" fmla="*/ 2466894 w 4242816"/>
              <a:gd name="connsiteY11" fmla="*/ 18288 h 18288"/>
              <a:gd name="connsiteX12" fmla="*/ 1988062 w 4242816"/>
              <a:gd name="connsiteY12" fmla="*/ 18288 h 18288"/>
              <a:gd name="connsiteX13" fmla="*/ 1466802 w 4242816"/>
              <a:gd name="connsiteY13" fmla="*/ 18288 h 18288"/>
              <a:gd name="connsiteX14" fmla="*/ 860686 w 4242816"/>
              <a:gd name="connsiteY14" fmla="*/ 18288 h 18288"/>
              <a:gd name="connsiteX15" fmla="*/ 0 w 4242816"/>
              <a:gd name="connsiteY15" fmla="*/ 18288 h 18288"/>
              <a:gd name="connsiteX16" fmla="*/ 0 w 4242816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2816" h="18288" fill="none" extrusionOk="0">
                <a:moveTo>
                  <a:pt x="0" y="0"/>
                </a:moveTo>
                <a:cubicBezTo>
                  <a:pt x="249934" y="1471"/>
                  <a:pt x="379877" y="-29444"/>
                  <a:pt x="690973" y="0"/>
                </a:cubicBezTo>
                <a:cubicBezTo>
                  <a:pt x="1002069" y="29444"/>
                  <a:pt x="1021583" y="17501"/>
                  <a:pt x="1212233" y="0"/>
                </a:cubicBezTo>
                <a:cubicBezTo>
                  <a:pt x="1402883" y="-17501"/>
                  <a:pt x="1678760" y="5386"/>
                  <a:pt x="1860778" y="0"/>
                </a:cubicBezTo>
                <a:cubicBezTo>
                  <a:pt x="2042796" y="-5386"/>
                  <a:pt x="2245608" y="-22401"/>
                  <a:pt x="2424466" y="0"/>
                </a:cubicBezTo>
                <a:cubicBezTo>
                  <a:pt x="2603324" y="22401"/>
                  <a:pt x="2890020" y="33806"/>
                  <a:pt x="3115439" y="0"/>
                </a:cubicBezTo>
                <a:cubicBezTo>
                  <a:pt x="3340858" y="-33806"/>
                  <a:pt x="3428300" y="18628"/>
                  <a:pt x="3636699" y="0"/>
                </a:cubicBezTo>
                <a:cubicBezTo>
                  <a:pt x="3845098" y="-18628"/>
                  <a:pt x="4108824" y="5541"/>
                  <a:pt x="4242816" y="0"/>
                </a:cubicBezTo>
                <a:cubicBezTo>
                  <a:pt x="4242066" y="4160"/>
                  <a:pt x="4243125" y="10356"/>
                  <a:pt x="4242816" y="18288"/>
                </a:cubicBezTo>
                <a:cubicBezTo>
                  <a:pt x="4113424" y="32735"/>
                  <a:pt x="3768327" y="47567"/>
                  <a:pt x="3636699" y="18288"/>
                </a:cubicBezTo>
                <a:cubicBezTo>
                  <a:pt x="3505071" y="-10991"/>
                  <a:pt x="3294208" y="-4990"/>
                  <a:pt x="3030583" y="18288"/>
                </a:cubicBezTo>
                <a:cubicBezTo>
                  <a:pt x="2766958" y="41566"/>
                  <a:pt x="2649277" y="20974"/>
                  <a:pt x="2466894" y="18288"/>
                </a:cubicBezTo>
                <a:cubicBezTo>
                  <a:pt x="2284511" y="15602"/>
                  <a:pt x="2151277" y="1154"/>
                  <a:pt x="1988062" y="18288"/>
                </a:cubicBezTo>
                <a:cubicBezTo>
                  <a:pt x="1824847" y="35422"/>
                  <a:pt x="1691359" y="9265"/>
                  <a:pt x="1466802" y="18288"/>
                </a:cubicBezTo>
                <a:cubicBezTo>
                  <a:pt x="1242245" y="27311"/>
                  <a:pt x="1006161" y="36605"/>
                  <a:pt x="860686" y="18288"/>
                </a:cubicBezTo>
                <a:cubicBezTo>
                  <a:pt x="715211" y="-29"/>
                  <a:pt x="242774" y="46538"/>
                  <a:pt x="0" y="18288"/>
                </a:cubicBezTo>
                <a:cubicBezTo>
                  <a:pt x="-146" y="11482"/>
                  <a:pt x="-422" y="5192"/>
                  <a:pt x="0" y="0"/>
                </a:cubicBezTo>
                <a:close/>
              </a:path>
              <a:path w="4242816" h="18288" stroke="0" extrusionOk="0">
                <a:moveTo>
                  <a:pt x="0" y="0"/>
                </a:moveTo>
                <a:cubicBezTo>
                  <a:pt x="259751" y="-14018"/>
                  <a:pt x="356632" y="-15007"/>
                  <a:pt x="521260" y="0"/>
                </a:cubicBezTo>
                <a:cubicBezTo>
                  <a:pt x="685888" y="15007"/>
                  <a:pt x="885786" y="5167"/>
                  <a:pt x="1212233" y="0"/>
                </a:cubicBezTo>
                <a:cubicBezTo>
                  <a:pt x="1538680" y="-5167"/>
                  <a:pt x="1458849" y="7951"/>
                  <a:pt x="1691065" y="0"/>
                </a:cubicBezTo>
                <a:cubicBezTo>
                  <a:pt x="1923281" y="-7951"/>
                  <a:pt x="1985780" y="-16303"/>
                  <a:pt x="2169897" y="0"/>
                </a:cubicBezTo>
                <a:cubicBezTo>
                  <a:pt x="2354014" y="16303"/>
                  <a:pt x="2633054" y="-2739"/>
                  <a:pt x="2776014" y="0"/>
                </a:cubicBezTo>
                <a:cubicBezTo>
                  <a:pt x="2918974" y="2739"/>
                  <a:pt x="3112688" y="-15682"/>
                  <a:pt x="3339702" y="0"/>
                </a:cubicBezTo>
                <a:cubicBezTo>
                  <a:pt x="3566716" y="15682"/>
                  <a:pt x="4015278" y="-28467"/>
                  <a:pt x="4242816" y="0"/>
                </a:cubicBezTo>
                <a:cubicBezTo>
                  <a:pt x="4243501" y="7633"/>
                  <a:pt x="4242294" y="10002"/>
                  <a:pt x="4242816" y="18288"/>
                </a:cubicBezTo>
                <a:cubicBezTo>
                  <a:pt x="3924964" y="16283"/>
                  <a:pt x="3746362" y="-1805"/>
                  <a:pt x="3551843" y="18288"/>
                </a:cubicBezTo>
                <a:cubicBezTo>
                  <a:pt x="3357324" y="38381"/>
                  <a:pt x="3126422" y="47156"/>
                  <a:pt x="2860870" y="18288"/>
                </a:cubicBezTo>
                <a:cubicBezTo>
                  <a:pt x="2595318" y="-10580"/>
                  <a:pt x="2572437" y="11441"/>
                  <a:pt x="2297182" y="18288"/>
                </a:cubicBezTo>
                <a:cubicBezTo>
                  <a:pt x="2021927" y="25135"/>
                  <a:pt x="1916908" y="33601"/>
                  <a:pt x="1733493" y="18288"/>
                </a:cubicBezTo>
                <a:cubicBezTo>
                  <a:pt x="1550078" y="2975"/>
                  <a:pt x="1412440" y="27896"/>
                  <a:pt x="1212233" y="18288"/>
                </a:cubicBezTo>
                <a:cubicBezTo>
                  <a:pt x="1012026" y="8680"/>
                  <a:pt x="914386" y="13859"/>
                  <a:pt x="648545" y="18288"/>
                </a:cubicBezTo>
                <a:cubicBezTo>
                  <a:pt x="382704" y="22717"/>
                  <a:pt x="233522" y="39342"/>
                  <a:pt x="0" y="18288"/>
                </a:cubicBezTo>
                <a:cubicBezTo>
                  <a:pt x="-772" y="13661"/>
                  <a:pt x="-839" y="849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85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D320314-D2B4-CF1C-EA4A-1CF920F29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640080"/>
            <a:ext cx="6251110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Retention</a:t>
            </a:r>
          </a:p>
        </p:txBody>
      </p:sp>
      <p:pic>
        <p:nvPicPr>
          <p:cNvPr id="7" name="Picture 6" descr="Solo journey">
            <a:extLst>
              <a:ext uri="{FF2B5EF4-FFF2-40B4-BE49-F238E27FC236}">
                <a16:creationId xmlns:a16="http://schemas.microsoft.com/office/drawing/2014/main" id="{B7E9BAD1-3CFD-6FA5-0616-F504B70D9C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949" r="20117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3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157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3EBA486-5189-78C8-2D99-E200F70D9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Retention – Academic Medicine</a:t>
            </a: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FBEFCCB2-2BAB-68D9-C81C-F2EAB01C749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23078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3EBA486-5189-78C8-2D99-E200F70D9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Retention – Emergency Medicine</a:t>
            </a: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B8758A90-4C32-76BA-62A2-83BE44F4F55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61045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EFB0A3-EEFE-FC55-6F17-C56D8EBE2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5400"/>
              <a:t>Reasons for leaving (Bucklin)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1F70DBD-E62C-10D1-417B-83CB008693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7649923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79410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BA4EA8-1412-14CB-F6FB-60CE4768A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640080"/>
            <a:ext cx="6251110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Diversity</a:t>
            </a:r>
          </a:p>
        </p:txBody>
      </p:sp>
      <p:pic>
        <p:nvPicPr>
          <p:cNvPr id="5" name="Picture 4" descr="One in a crowd">
            <a:extLst>
              <a:ext uri="{FF2B5EF4-FFF2-40B4-BE49-F238E27FC236}">
                <a16:creationId xmlns:a16="http://schemas.microsoft.com/office/drawing/2014/main" id="{59E40508-DD88-B290-CBB4-D97340D192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628" r="20438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1383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1171</Words>
  <Application>Microsoft Office PowerPoint</Application>
  <PresentationFormat>Widescreen</PresentationFormat>
  <Paragraphs>245</Paragraphs>
  <Slides>35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Arial</vt:lpstr>
      <vt:lpstr>Calibri</vt:lpstr>
      <vt:lpstr>Calibri Light</vt:lpstr>
      <vt:lpstr>Helvetica</vt:lpstr>
      <vt:lpstr>Times New Roman</vt:lpstr>
      <vt:lpstr>TNYAdobeCaslonPro</vt:lpstr>
      <vt:lpstr>Office Theme</vt:lpstr>
      <vt:lpstr>Fundamentals to support faculty career development by mission focus</vt:lpstr>
      <vt:lpstr>Objectives</vt:lpstr>
      <vt:lpstr>Disclosures </vt:lpstr>
      <vt:lpstr>What is the point?</vt:lpstr>
      <vt:lpstr>Retention</vt:lpstr>
      <vt:lpstr>Retention – Academic Medicine</vt:lpstr>
      <vt:lpstr>Retention – Emergency Medicine</vt:lpstr>
      <vt:lpstr>Reasons for leaving (Bucklin)</vt:lpstr>
      <vt:lpstr>Diversity</vt:lpstr>
      <vt:lpstr>AACEM Data- Gender by Rank</vt:lpstr>
      <vt:lpstr>AACEM Data- Gender, Leadership</vt:lpstr>
      <vt:lpstr>AACEM Data- Race/Ethnicity by Rank</vt:lpstr>
      <vt:lpstr>AACEM Data- All, Leadership Race/Ethnicity </vt:lpstr>
      <vt:lpstr>Why do diverse faculty leave academia</vt:lpstr>
      <vt:lpstr>Our Future </vt:lpstr>
      <vt:lpstr>PowerPoint Presentation</vt:lpstr>
      <vt:lpstr>So, what’s the point?</vt:lpstr>
      <vt:lpstr>What is Faculty Career Development?</vt:lpstr>
      <vt:lpstr>Faculty Career Development</vt:lpstr>
      <vt:lpstr>Faculty Career Development</vt:lpstr>
      <vt:lpstr>So, what is faculty career development?</vt:lpstr>
      <vt:lpstr>Faculty Career Development Requirements</vt:lpstr>
      <vt:lpstr>Faculty Development Basics</vt:lpstr>
      <vt:lpstr>Individualized Development Plan</vt:lpstr>
      <vt:lpstr>So, what are faculty career development requirements?</vt:lpstr>
      <vt:lpstr>Faculty Career Development with a Mission Focus</vt:lpstr>
      <vt:lpstr>Commonalities </vt:lpstr>
      <vt:lpstr>Toolbox - Knowledge</vt:lpstr>
      <vt:lpstr>Toolbox - Skill</vt:lpstr>
      <vt:lpstr>Toolbox - Behavior</vt:lpstr>
      <vt:lpstr>Mentored Practice</vt:lpstr>
      <vt:lpstr>Performance Coaching</vt:lpstr>
      <vt:lpstr>Faculty Development with Mission Focus</vt:lpstr>
      <vt:lpstr>Thank you</vt:lpstr>
      <vt:lpstr>References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Fundamentals to support faculty career development by mission focus</dc:title>
  <dc:creator>Jane Brice</dc:creator>
  <cp:lastModifiedBy>Jane Brice</cp:lastModifiedBy>
  <cp:revision>8</cp:revision>
  <dcterms:created xsi:type="dcterms:W3CDTF">2023-03-21T00:07:02Z</dcterms:created>
  <dcterms:modified xsi:type="dcterms:W3CDTF">2023-03-21T05:41:36Z</dcterms:modified>
</cp:coreProperties>
</file>