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62" r:id="rId4"/>
    <p:sldId id="261" r:id="rId5"/>
    <p:sldId id="263" r:id="rId6"/>
    <p:sldId id="264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2DOPOuekz3gUnUfxM3GiOU1Jv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9B301B-7BED-4CE8-B30A-45CDB7DD94DC}">
  <a:tblStyle styleId="{899B301B-7BED-4CE8-B30A-45CDB7DD94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D811B3-02F2-4C5D-B02A-E16938606FB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5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24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718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647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910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58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78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6" descr="SAEM Foundation.jpg"/>
          <p:cNvPicPr preferRelativeResize="0"/>
          <p:nvPr/>
        </p:nvPicPr>
        <p:blipFill rotWithShape="1">
          <a:blip r:embed="rId2">
            <a:alphaModFix/>
          </a:blip>
          <a:srcRect b="16649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1" descr="SAEM Foundation.jpg"/>
          <p:cNvPicPr preferRelativeResize="0"/>
          <p:nvPr/>
        </p:nvPicPr>
        <p:blipFill rotWithShape="1">
          <a:blip r:embed="rId2">
            <a:alphaModFix/>
          </a:blip>
          <a:srcRect b="15877"/>
          <a:stretch/>
        </p:blipFill>
        <p:spPr>
          <a:xfrm>
            <a:off x="0" y="0"/>
            <a:ext cx="9144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2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3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3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4" descr="SAEM Foundation.jpg"/>
          <p:cNvPicPr preferRelativeResize="0"/>
          <p:nvPr/>
        </p:nvPicPr>
        <p:blipFill rotWithShape="1">
          <a:blip r:embed="rId2">
            <a:alphaModFix/>
          </a:blip>
          <a:srcRect b="17017"/>
          <a:stretch/>
        </p:blipFill>
        <p:spPr>
          <a:xfrm>
            <a:off x="0" y="0"/>
            <a:ext cx="9144000" cy="5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5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6" descr="SAEM Foundation.jpg"/>
          <p:cNvPicPr preferRelativeResize="0"/>
          <p:nvPr/>
        </p:nvPicPr>
        <p:blipFill rotWithShape="1">
          <a:blip r:embed="rId2">
            <a:alphaModFix/>
          </a:blip>
          <a:srcRect b="17357"/>
          <a:stretch/>
        </p:blipFill>
        <p:spPr>
          <a:xfrm>
            <a:off x="0" y="0"/>
            <a:ext cx="9144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4" descr="Title 3 AEM.jpg"/>
          <p:cNvPicPr preferRelativeResize="0"/>
          <p:nvPr/>
        </p:nvPicPr>
        <p:blipFill rotWithShape="1">
          <a:blip r:embed="rId9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6" name="Google Shape;16;p34" descr="AAAEM.png"/>
          <p:cNvPicPr preferRelativeResize="0"/>
          <p:nvPr/>
        </p:nvPicPr>
        <p:blipFill rotWithShape="1">
          <a:blip r:embed="rId10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IDEA Best Practices</a:t>
            </a:r>
            <a:endParaRPr dirty="0"/>
          </a:p>
        </p:txBody>
      </p:sp>
      <p:sp>
        <p:nvSpPr>
          <p:cNvPr id="332" name="Google Shape;332;p2"/>
          <p:cNvSpPr txBox="1">
            <a:spLocks noGrp="1"/>
          </p:cNvSpPr>
          <p:nvPr>
            <p:ph type="body" idx="1"/>
          </p:nvPr>
        </p:nvSpPr>
        <p:spPr>
          <a:xfrm>
            <a:off x="246184" y="130077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dirty="0"/>
              <a:t>UT Health San Antonio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DEI Interview/Hiring Process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Committee Member Implicit Bias Training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Job Posting on diverse hiring websites, listservs and network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Resumes Blinded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DEI focused Interview Questions</a:t>
            </a:r>
          </a:p>
          <a:p>
            <a:pPr marL="485140">
              <a:spcBef>
                <a:spcPts val="448"/>
              </a:spcBef>
              <a:buSzPct val="100000"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DEI Newsletter</a:t>
            </a:r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1800" dirty="0"/>
              <a:t>Diverse Committee Members</a:t>
            </a:r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1800" dirty="0"/>
              <a:t>Monthly Submission</a:t>
            </a:r>
          </a:p>
          <a:p>
            <a:pPr marL="485140">
              <a:spcBef>
                <a:spcPts val="448"/>
              </a:spcBef>
              <a:buSzPct val="100000"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4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IDEA Best Practices</a:t>
            </a:r>
            <a:endParaRPr dirty="0"/>
          </a:p>
        </p:txBody>
      </p:sp>
      <p:sp>
        <p:nvSpPr>
          <p:cNvPr id="332" name="Google Shape;332;p2"/>
          <p:cNvSpPr txBox="1">
            <a:spLocks noGrp="1"/>
          </p:cNvSpPr>
          <p:nvPr>
            <p:ph type="body" idx="1"/>
          </p:nvPr>
        </p:nvSpPr>
        <p:spPr>
          <a:xfrm>
            <a:off x="246184" y="130077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dirty="0"/>
              <a:t>University of Illinois at Chicago</a:t>
            </a: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Residency Learning Environment Policy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Why important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Defines what is mistreatment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Explains why reporting is important 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Provides options on how to report concerns, one option = Ombudspersons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Ombudspersons serves as an independent, impartial, informal, and confidential resource to voice training-related concerns without fear of retaliation or intimidation.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Residents may not feel comfortable reporting a concern to leadership.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Goal of program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Services provided/not provided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How Ombudsperson is appointed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493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IDEA Best Practices</a:t>
            </a:r>
            <a:endParaRPr dirty="0"/>
          </a:p>
        </p:txBody>
      </p:sp>
      <p:sp>
        <p:nvSpPr>
          <p:cNvPr id="332" name="Google Shape;332;p2"/>
          <p:cNvSpPr txBox="1">
            <a:spLocks noGrp="1"/>
          </p:cNvSpPr>
          <p:nvPr>
            <p:ph type="body" idx="1"/>
          </p:nvPr>
        </p:nvSpPr>
        <p:spPr>
          <a:xfrm>
            <a:off x="246184" y="130077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dirty="0"/>
              <a:t>University of Wisconsin </a:t>
            </a: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Grand Rounds – URM Alumni Panel  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	URM experience of the program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	URM experience of living in Madison, WI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Journal Club / Book Club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	Quarterly Book Club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	DEI focused Journal Club Discussion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97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IDEA Best Practices</a:t>
            </a:r>
            <a:endParaRPr dirty="0"/>
          </a:p>
        </p:txBody>
      </p:sp>
      <p:sp>
        <p:nvSpPr>
          <p:cNvPr id="332" name="Google Shape;332;p2"/>
          <p:cNvSpPr txBox="1">
            <a:spLocks noGrp="1"/>
          </p:cNvSpPr>
          <p:nvPr>
            <p:ph type="body" idx="1"/>
          </p:nvPr>
        </p:nvSpPr>
        <p:spPr>
          <a:xfrm>
            <a:off x="246184" y="130077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dirty="0"/>
              <a:t>University of Alabama at Birmingham (UAB)</a:t>
            </a: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Faculty candidate application review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Diversity Statement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1400" dirty="0"/>
              <a:t>Institutionally recommended as good practice, not mandated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1400" dirty="0"/>
              <a:t>Only two schools have adopted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1400" dirty="0"/>
              <a:t>School of Medicine requirement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Diverse hiring committee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1400" dirty="0"/>
              <a:t>Institutionally recommended as good practice, not mandated</a:t>
            </a:r>
            <a:endParaRPr lang="en-US" sz="1800" dirty="0"/>
          </a:p>
          <a:p>
            <a:pPr marL="485140">
              <a:spcBef>
                <a:spcPts val="448"/>
              </a:spcBef>
              <a:buSzPct val="100000"/>
            </a:pPr>
            <a:r>
              <a:rPr lang="en-US" sz="1800" dirty="0"/>
              <a:t>Focused bias training for hiring committee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1400" dirty="0"/>
              <a:t>Institutional requirement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Other Efforts</a:t>
            </a:r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1800" dirty="0"/>
              <a:t>DEI Visiting Lecture Support (Metric for Dept. Annual Review)</a:t>
            </a:r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1800" dirty="0"/>
              <a:t>Dept. didactic lectures include 1-2 slides relative to equity and inclusion</a:t>
            </a:r>
            <a:br>
              <a:rPr lang="en-US" sz="1800" dirty="0"/>
            </a:br>
            <a:r>
              <a:rPr lang="en-US" sz="1800" dirty="0"/>
              <a:t>	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124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CB7498-E7AE-26F5-DE91-ABBD179EAE1F}"/>
              </a:ext>
            </a:extLst>
          </p:cNvPr>
          <p:cNvSpPr txBox="1"/>
          <p:nvPr/>
        </p:nvSpPr>
        <p:spPr>
          <a:xfrm>
            <a:off x="238539" y="384312"/>
            <a:ext cx="72754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IDEA Best Practices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B8086-CF3C-E5CF-376F-BEA2AE8D4A7E}"/>
              </a:ext>
            </a:extLst>
          </p:cNvPr>
          <p:cNvSpPr txBox="1"/>
          <p:nvPr/>
        </p:nvSpPr>
        <p:spPr>
          <a:xfrm>
            <a:off x="238539" y="1179931"/>
            <a:ext cx="8309113" cy="469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University of Nebraska Medical Center (UNMC)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Faculty Recruitment</a:t>
            </a:r>
          </a:p>
          <a:p>
            <a:pPr marL="427990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Sought guidance from Assoc. Dean for DEI and expanded advertising to seek  more diverse applicant  pool</a:t>
            </a:r>
            <a:endParaRPr lang="en-US" sz="1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800" dirty="0"/>
              <a:t>Resident Recruitment</a:t>
            </a:r>
          </a:p>
          <a:p>
            <a:pPr marL="427990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Implemented EAM (experiences, attributes, metrics) system for holistic applicant review</a:t>
            </a:r>
          </a:p>
          <a:p>
            <a:pPr marL="427990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Annual post-match review for comparisons and to check for bias in systems and process</a:t>
            </a:r>
          </a:p>
          <a:p>
            <a:pPr marL="142240">
              <a:spcBef>
                <a:spcPts val="448"/>
              </a:spcBef>
              <a:buSzPct val="100000"/>
            </a:pPr>
            <a:endParaRPr lang="en-US" sz="1800" dirty="0"/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1800" dirty="0"/>
              <a:t>DEI Annual Lectureship, DEI/Social EM Journal  Clubs</a:t>
            </a:r>
          </a:p>
          <a:p>
            <a:pPr marL="427990" indent="-285750">
              <a:spcBef>
                <a:spcPts val="448"/>
              </a:spcBef>
              <a:buSzPct val="100000"/>
            </a:pPr>
            <a:endParaRPr lang="en-US" sz="1800" dirty="0"/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1800" dirty="0"/>
              <a:t>Summer research student -  URiM Focused (10 weeks)</a:t>
            </a:r>
          </a:p>
          <a:p>
            <a:pPr marL="427990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Undergraduate student/+ M2 (Summer ’23)</a:t>
            </a:r>
          </a:p>
        </p:txBody>
      </p:sp>
    </p:spTree>
    <p:extLst>
      <p:ext uri="{BB962C8B-B14F-4D97-AF65-F5344CB8AC3E}">
        <p14:creationId xmlns:p14="http://schemas.microsoft.com/office/powerpoint/2010/main" val="273010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IDEA Best Practices</a:t>
            </a:r>
            <a:endParaRPr dirty="0"/>
          </a:p>
        </p:txBody>
      </p:sp>
      <p:sp>
        <p:nvSpPr>
          <p:cNvPr id="332" name="Google Shape;332;p2"/>
          <p:cNvSpPr txBox="1">
            <a:spLocks noGrp="1"/>
          </p:cNvSpPr>
          <p:nvPr>
            <p:ph type="body" idx="1"/>
          </p:nvPr>
        </p:nvSpPr>
        <p:spPr>
          <a:xfrm>
            <a:off x="246184" y="1300774"/>
            <a:ext cx="8440616" cy="539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12800" dirty="0"/>
              <a:t>Einstein Healthcare Network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40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7200" dirty="0"/>
              <a:t>Department DEI Committee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6400" dirty="0"/>
              <a:t>Town Hall (Implicit bias videos and self tests-race, religion, disability or sexuality)</a:t>
            </a:r>
          </a:p>
          <a:p>
            <a:pPr marL="485140">
              <a:spcBef>
                <a:spcPts val="448"/>
              </a:spcBef>
              <a:buSzPct val="100000"/>
            </a:pPr>
            <a:r>
              <a:rPr lang="en-US" sz="6400" dirty="0"/>
              <a:t>Workgroups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6400" dirty="0"/>
              <a:t>Education and Training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6400" dirty="0"/>
              <a:t>Recruitment and Retention</a:t>
            </a:r>
          </a:p>
          <a:p>
            <a:pPr marL="942340" lvl="1">
              <a:spcBef>
                <a:spcPts val="448"/>
              </a:spcBef>
              <a:buSzPct val="100000"/>
            </a:pPr>
            <a:r>
              <a:rPr lang="en-US" sz="6400" dirty="0"/>
              <a:t>Culture of Trust</a:t>
            </a:r>
          </a:p>
          <a:p>
            <a:pPr marL="485140">
              <a:spcBef>
                <a:spcPts val="448"/>
              </a:spcBef>
              <a:buSzPct val="100000"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7200" dirty="0"/>
              <a:t>Faculty Development Series </a:t>
            </a:r>
          </a:p>
          <a:p>
            <a:pPr marL="427990" indent="-285750">
              <a:spcBef>
                <a:spcPts val="448"/>
              </a:spcBef>
              <a:buSzPct val="100000"/>
            </a:pPr>
            <a:r>
              <a:rPr lang="en-US" sz="6400" dirty="0"/>
              <a:t>Diversity Topics</a:t>
            </a:r>
          </a:p>
          <a:p>
            <a:pPr marL="885190" lvl="1" indent="-285750">
              <a:spcBef>
                <a:spcPts val="448"/>
              </a:spcBef>
              <a:buSzPct val="100000"/>
            </a:pPr>
            <a:r>
              <a:rPr lang="en-US" sz="6400" dirty="0"/>
              <a:t>Investing in Neighborhoods as a Social Determinant of Health</a:t>
            </a:r>
          </a:p>
          <a:p>
            <a:pPr marL="885190" lvl="1" indent="-285750">
              <a:spcBef>
                <a:spcPts val="448"/>
              </a:spcBef>
              <a:buSzPct val="100000"/>
            </a:pPr>
            <a:r>
              <a:rPr lang="en-US" sz="6400" dirty="0"/>
              <a:t>Welcoming Sexual and Gender Diverse Individuals in Medicine</a:t>
            </a:r>
          </a:p>
          <a:p>
            <a:pPr marL="885190" lvl="1" indent="-285750">
              <a:spcBef>
                <a:spcPts val="448"/>
              </a:spcBef>
              <a:buSzPct val="100000"/>
            </a:pPr>
            <a:r>
              <a:rPr lang="en-US" sz="6400" dirty="0"/>
              <a:t>Cultural and Religious Sensitivity in Healthcare and Academic Medicine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64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7200" dirty="0"/>
              <a:t>Bi-Weekly ED All Department Call DEI Highlights  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r>
              <a:rPr lang="en-US" sz="7200" dirty="0"/>
              <a:t>Residency Program</a:t>
            </a:r>
          </a:p>
          <a:p>
            <a:pPr marL="427990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Health Equity Journal Club Diversity Topics</a:t>
            </a:r>
          </a:p>
          <a:p>
            <a:pPr marL="885190" lvl="1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Racial Bias in EMR</a:t>
            </a:r>
          </a:p>
          <a:p>
            <a:pPr marL="885190" lvl="1" indent="-285750">
              <a:spcBef>
                <a:spcPts val="44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Racial Disparities in EMS/travel distances</a:t>
            </a:r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lang="en-US" sz="1800" dirty="0"/>
          </a:p>
          <a:p>
            <a:pPr marL="142240" indent="0">
              <a:spcBef>
                <a:spcPts val="448"/>
              </a:spcBef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346985"/>
      </p:ext>
    </p:extLst>
  </p:cSld>
  <p:clrMapOvr>
    <a:masterClrMapping/>
  </p:clrMapOvr>
</p:sld>
</file>

<file path=ppt/theme/theme1.xml><?xml version="1.0" encoding="utf-8"?>
<a:theme xmlns:a="http://schemas.openxmlformats.org/drawingml/2006/main" name="AAA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431</Words>
  <Application>Microsoft Office PowerPoint</Application>
  <PresentationFormat>On-screen Show (4:3)</PresentationFormat>
  <Paragraphs>95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AAAEM PowerPoint Template</vt:lpstr>
      <vt:lpstr>IDEA Best Practices</vt:lpstr>
      <vt:lpstr>IDEA Best Practices</vt:lpstr>
      <vt:lpstr>IDEA Best Practices</vt:lpstr>
      <vt:lpstr>IDEA Best Practices</vt:lpstr>
      <vt:lpstr>PowerPoint Presentation</vt:lpstr>
      <vt:lpstr>IDEA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AAAEM “Virtual” Annual Meeting  March 25, 2021</dc:title>
  <dc:creator>Rounds, Kirsten</dc:creator>
  <cp:lastModifiedBy>Burton, Louis</cp:lastModifiedBy>
  <cp:revision>52</cp:revision>
  <dcterms:created xsi:type="dcterms:W3CDTF">2016-02-16T13:21:42Z</dcterms:created>
  <dcterms:modified xsi:type="dcterms:W3CDTF">2023-03-02T19:49:46Z</dcterms:modified>
</cp:coreProperties>
</file>