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 id="2147483682" r:id="rId5"/>
  </p:sldMasterIdLst>
  <p:notesMasterIdLst>
    <p:notesMasterId r:id="rId23"/>
  </p:notesMasterIdLst>
  <p:sldIdLst>
    <p:sldId id="293" r:id="rId6"/>
    <p:sldId id="260" r:id="rId7"/>
    <p:sldId id="355" r:id="rId8"/>
    <p:sldId id="356" r:id="rId9"/>
    <p:sldId id="354" r:id="rId10"/>
    <p:sldId id="295" r:id="rId11"/>
    <p:sldId id="324" r:id="rId12"/>
    <p:sldId id="294" r:id="rId13"/>
    <p:sldId id="276" r:id="rId14"/>
    <p:sldId id="304" r:id="rId15"/>
    <p:sldId id="327" r:id="rId16"/>
    <p:sldId id="357" r:id="rId17"/>
    <p:sldId id="297" r:id="rId18"/>
    <p:sldId id="353" r:id="rId19"/>
    <p:sldId id="347" r:id="rId20"/>
    <p:sldId id="298" r:id="rId21"/>
    <p:sldId id="258" r:id="rId22"/>
  </p:sldIdLst>
  <p:sldSz cx="9144000" cy="6858000" type="screen4x3"/>
  <p:notesSz cx="7010400" cy="9296400"/>
  <p:embeddedFontLst>
    <p:embeddedFont>
      <p:font typeface="Arial Narrow" panose="020B060602020203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2DOPOuekz3gUnUfxM3GiOU1Jv8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L Jameson" initials="ALJ" lastIdx="1" clrIdx="0">
    <p:extLst>
      <p:ext uri="{19B8F6BF-5375-455C-9EA6-DF929625EA0E}">
        <p15:presenceInfo xmlns:p15="http://schemas.microsoft.com/office/powerpoint/2012/main" userId="S-1-5-21-3639515735-3000443172-754303046-2137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328C2E-6684-4DBD-8B65-C440A33118E5}" v="1" dt="2023-03-19T14:08:27.372"/>
    <p1510:client id="{E2501122-B953-49AA-80BC-B2F3C2BD7911}" v="56" dt="2023-03-19T18:58:03.574"/>
  </p1510:revLst>
</p1510:revInfo>
</file>

<file path=ppt/tableStyles.xml><?xml version="1.0" encoding="utf-8"?>
<a:tblStyleLst xmlns:a="http://schemas.openxmlformats.org/drawingml/2006/main" def="{899B301B-7BED-4CE8-B30A-45CDB7DD94DC}">
  <a:tblStyle styleId="{899B301B-7BED-4CE8-B30A-45CDB7DD94D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8D811B3-02F2-4C5D-B02A-E16938606FB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21" Type="http://schemas.openxmlformats.org/officeDocument/2006/relationships/slide" Target="slides/slide16.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52"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L Jameson" userId="S::aljameson@health.unm.edu::09937843-b65e-49c5-b9c4-6607d6710110" providerId="AD" clId="Web-{E2501122-B953-49AA-80BC-B2F3C2BD7911}"/>
    <pc:docChg chg="modSld">
      <pc:chgData name="Amy L Jameson" userId="S::aljameson@health.unm.edu::09937843-b65e-49c5-b9c4-6607d6710110" providerId="AD" clId="Web-{E2501122-B953-49AA-80BC-B2F3C2BD7911}" dt="2023-03-19T18:58:03.574" v="55" actId="20577"/>
      <pc:docMkLst>
        <pc:docMk/>
      </pc:docMkLst>
      <pc:sldChg chg="modSp">
        <pc:chgData name="Amy L Jameson" userId="S::aljameson@health.unm.edu::09937843-b65e-49c5-b9c4-6607d6710110" providerId="AD" clId="Web-{E2501122-B953-49AA-80BC-B2F3C2BD7911}" dt="2023-03-19T18:58:03.574" v="55" actId="20577"/>
        <pc:sldMkLst>
          <pc:docMk/>
          <pc:sldMk cId="3748126165" sldId="295"/>
        </pc:sldMkLst>
        <pc:spChg chg="mod">
          <ac:chgData name="Amy L Jameson" userId="S::aljameson@health.unm.edu::09937843-b65e-49c5-b9c4-6607d6710110" providerId="AD" clId="Web-{E2501122-B953-49AA-80BC-B2F3C2BD7911}" dt="2023-03-19T18:58:03.574" v="55" actId="20577"/>
          <ac:spMkLst>
            <pc:docMk/>
            <pc:sldMk cId="3748126165" sldId="295"/>
            <ac:spMk id="4" creationId="{3153F412-A68C-4781-AE5B-B9282AF2EB3A}"/>
          </ac:spMkLst>
        </pc:spChg>
      </pc:sldChg>
      <pc:sldChg chg="modSp">
        <pc:chgData name="Amy L Jameson" userId="S::aljameson@health.unm.edu::09937843-b65e-49c5-b9c4-6607d6710110" providerId="AD" clId="Web-{E2501122-B953-49AA-80BC-B2F3C2BD7911}" dt="2023-03-19T18:56:36.771" v="26" actId="20577"/>
        <pc:sldMkLst>
          <pc:docMk/>
          <pc:sldMk cId="3538645626" sldId="354"/>
        </pc:sldMkLst>
        <pc:spChg chg="mod">
          <ac:chgData name="Amy L Jameson" userId="S::aljameson@health.unm.edu::09937843-b65e-49c5-b9c4-6607d6710110" providerId="AD" clId="Web-{E2501122-B953-49AA-80BC-B2F3C2BD7911}" dt="2023-03-19T18:56:36.771" v="26" actId="20577"/>
          <ac:spMkLst>
            <pc:docMk/>
            <pc:sldMk cId="3538645626" sldId="354"/>
            <ac:spMk id="350" creationId="{00000000-0000-0000-0000-000000000000}"/>
          </ac:spMkLst>
        </pc:spChg>
      </pc:sldChg>
    </pc:docChg>
  </pc:docChgLst>
  <pc:docChgLst>
    <pc:chgData name="Amy L Jameson" userId="S::aljameson@health.unm.edu::09937843-b65e-49c5-b9c4-6607d6710110" providerId="AD" clId="Web-{BD328C2E-6684-4DBD-8B65-C440A33118E5}"/>
    <pc:docChg chg="modSld">
      <pc:chgData name="Amy L Jameson" userId="S::aljameson@health.unm.edu::09937843-b65e-49c5-b9c4-6607d6710110" providerId="AD" clId="Web-{BD328C2E-6684-4DBD-8B65-C440A33118E5}" dt="2023-03-19T14:08:27.387" v="1" actId="20577"/>
      <pc:docMkLst>
        <pc:docMk/>
      </pc:docMkLst>
      <pc:sldChg chg="modSp">
        <pc:chgData name="Amy L Jameson" userId="S::aljameson@health.unm.edu::09937843-b65e-49c5-b9c4-6607d6710110" providerId="AD" clId="Web-{BD328C2E-6684-4DBD-8B65-C440A33118E5}" dt="2023-03-19T14:08:27.387" v="1" actId="20577"/>
        <pc:sldMkLst>
          <pc:docMk/>
          <pc:sldMk cId="3748126165" sldId="295"/>
        </pc:sldMkLst>
        <pc:spChg chg="mod">
          <ac:chgData name="Amy L Jameson" userId="S::aljameson@health.unm.edu::09937843-b65e-49c5-b9c4-6607d6710110" providerId="AD" clId="Web-{BD328C2E-6684-4DBD-8B65-C440A33118E5}" dt="2023-03-19T14:08:27.387" v="1" actId="20577"/>
          <ac:spMkLst>
            <pc:docMk/>
            <pc:sldMk cId="3748126165" sldId="295"/>
            <ac:spMk id="4" creationId="{3153F412-A68C-4781-AE5B-B9282AF2EB3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C44EB-1FD1-4FB4-84FE-82146EA25003}" type="doc">
      <dgm:prSet loTypeId="urn:microsoft.com/office/officeart/2005/8/layout/vList5" loCatId="list" qsTypeId="urn:microsoft.com/office/officeart/2005/8/quickstyle/simple2" qsCatId="simple" csTypeId="urn:microsoft.com/office/officeart/2005/8/colors/accent1_2" csCatId="accent1"/>
      <dgm:spPr/>
      <dgm:t>
        <a:bodyPr/>
        <a:lstStyle/>
        <a:p>
          <a:endParaRPr lang="en-US"/>
        </a:p>
      </dgm:t>
    </dgm:pt>
    <dgm:pt modelId="{F091352D-1428-4610-BDB9-B6FA1EBE2479}">
      <dgm:prSet custT="1"/>
      <dgm:spPr/>
      <dgm:t>
        <a:bodyPr/>
        <a:lstStyle/>
        <a:p>
          <a:r>
            <a:rPr lang="en-US" sz="2800" dirty="0"/>
            <a:t>Goal of the program is to increase participation and attendance to AAAEM events. </a:t>
          </a:r>
        </a:p>
      </dgm:t>
    </dgm:pt>
    <dgm:pt modelId="{CD986C8C-4A64-438C-A0FC-9C93C03CAA58}" type="parTrans" cxnId="{3B2B052E-6715-4996-8D71-FDEDFFF20128}">
      <dgm:prSet/>
      <dgm:spPr/>
      <dgm:t>
        <a:bodyPr/>
        <a:lstStyle/>
        <a:p>
          <a:endParaRPr lang="en-US"/>
        </a:p>
      </dgm:t>
    </dgm:pt>
    <dgm:pt modelId="{D3224575-F1C8-407F-9A2A-2C9836978567}" type="sibTrans" cxnId="{3B2B052E-6715-4996-8D71-FDEDFFF20128}">
      <dgm:prSet/>
      <dgm:spPr/>
      <dgm:t>
        <a:bodyPr/>
        <a:lstStyle/>
        <a:p>
          <a:endParaRPr lang="en-US"/>
        </a:p>
      </dgm:t>
    </dgm:pt>
    <dgm:pt modelId="{465DCB9A-1C23-4D74-B31E-9D3D72374A02}">
      <dgm:prSet/>
      <dgm:spPr/>
      <dgm:t>
        <a:bodyPr/>
        <a:lstStyle/>
        <a:p>
          <a:r>
            <a:rPr lang="en-US"/>
            <a:t>AAAEM can help support the cost registration or lodging/airfare but generally not all expenses to attend a meeting.  The employee’s department/institution would be asked to contribute towards the expense.</a:t>
          </a:r>
          <a:br>
            <a:rPr lang="en-US"/>
          </a:br>
          <a:endParaRPr lang="en-US"/>
        </a:p>
      </dgm:t>
    </dgm:pt>
    <dgm:pt modelId="{F40395AD-0469-4EEC-97AC-904A7DB2CB6F}" type="parTrans" cxnId="{D28E7CDD-174C-4306-9388-AC5E84F6FBF6}">
      <dgm:prSet/>
      <dgm:spPr/>
      <dgm:t>
        <a:bodyPr/>
        <a:lstStyle/>
        <a:p>
          <a:endParaRPr lang="en-US"/>
        </a:p>
      </dgm:t>
    </dgm:pt>
    <dgm:pt modelId="{F79E9526-59FA-495B-BD78-73DB3590837D}" type="sibTrans" cxnId="{D28E7CDD-174C-4306-9388-AC5E84F6FBF6}">
      <dgm:prSet/>
      <dgm:spPr/>
      <dgm:t>
        <a:bodyPr/>
        <a:lstStyle/>
        <a:p>
          <a:endParaRPr lang="en-US"/>
        </a:p>
      </dgm:t>
    </dgm:pt>
    <dgm:pt modelId="{663A52E1-A9F1-415D-9B3A-E079EC42E1D5}">
      <dgm:prSet/>
      <dgm:spPr/>
      <dgm:t>
        <a:bodyPr/>
        <a:lstStyle/>
        <a:p>
          <a:r>
            <a:rPr lang="en-US"/>
            <a:t>Prioritization of requests – all applicants will need to have an active membership</a:t>
          </a:r>
        </a:p>
      </dgm:t>
    </dgm:pt>
    <dgm:pt modelId="{BA9F3334-DF56-4560-B4B3-05B7858AD454}" type="parTrans" cxnId="{D60B3F55-7A70-41C4-9CBC-FA05DFA399FF}">
      <dgm:prSet/>
      <dgm:spPr/>
      <dgm:t>
        <a:bodyPr/>
        <a:lstStyle/>
        <a:p>
          <a:endParaRPr lang="en-US"/>
        </a:p>
      </dgm:t>
    </dgm:pt>
    <dgm:pt modelId="{B7E8794A-E14E-48B8-A6EB-CACE184ECC15}" type="sibTrans" cxnId="{D60B3F55-7A70-41C4-9CBC-FA05DFA399FF}">
      <dgm:prSet/>
      <dgm:spPr/>
      <dgm:t>
        <a:bodyPr/>
        <a:lstStyle/>
        <a:p>
          <a:endParaRPr lang="en-US"/>
        </a:p>
      </dgm:t>
    </dgm:pt>
    <dgm:pt modelId="{348AB8E8-738A-4F1C-92F9-D58397634425}">
      <dgm:prSet/>
      <dgm:spPr/>
      <dgm:t>
        <a:bodyPr/>
        <a:lstStyle/>
        <a:p>
          <a:r>
            <a:rPr lang="en-US"/>
            <a:t>Administrators – full members</a:t>
          </a:r>
        </a:p>
      </dgm:t>
    </dgm:pt>
    <dgm:pt modelId="{A913D95B-A8D1-4C57-9751-93552075663D}" type="parTrans" cxnId="{3A37B7B8-300C-4AA3-8AD9-E4F1184C27C5}">
      <dgm:prSet/>
      <dgm:spPr/>
      <dgm:t>
        <a:bodyPr/>
        <a:lstStyle/>
        <a:p>
          <a:endParaRPr lang="en-US"/>
        </a:p>
      </dgm:t>
    </dgm:pt>
    <dgm:pt modelId="{4F61E18B-B693-4A07-916C-27F6954F36F2}" type="sibTrans" cxnId="{3A37B7B8-300C-4AA3-8AD9-E4F1184C27C5}">
      <dgm:prSet/>
      <dgm:spPr/>
      <dgm:t>
        <a:bodyPr/>
        <a:lstStyle/>
        <a:p>
          <a:endParaRPr lang="en-US"/>
        </a:p>
      </dgm:t>
    </dgm:pt>
    <dgm:pt modelId="{08718604-4CA9-426F-ABC9-D1165C05E5EA}">
      <dgm:prSet/>
      <dgm:spPr/>
      <dgm:t>
        <a:bodyPr/>
        <a:lstStyle/>
        <a:p>
          <a:r>
            <a:rPr lang="en-US"/>
            <a:t>Associate Members enrolled in CAEMA</a:t>
          </a:r>
        </a:p>
      </dgm:t>
    </dgm:pt>
    <dgm:pt modelId="{D36BDF43-3373-4C39-B558-88268930C221}" type="parTrans" cxnId="{6CCA3601-B663-423C-AF62-57A1FF3B7889}">
      <dgm:prSet/>
      <dgm:spPr/>
      <dgm:t>
        <a:bodyPr/>
        <a:lstStyle/>
        <a:p>
          <a:endParaRPr lang="en-US"/>
        </a:p>
      </dgm:t>
    </dgm:pt>
    <dgm:pt modelId="{3004F900-5176-4848-8939-01DC5E874BE3}" type="sibTrans" cxnId="{6CCA3601-B663-423C-AF62-57A1FF3B7889}">
      <dgm:prSet/>
      <dgm:spPr/>
      <dgm:t>
        <a:bodyPr/>
        <a:lstStyle/>
        <a:p>
          <a:endParaRPr lang="en-US"/>
        </a:p>
      </dgm:t>
    </dgm:pt>
    <dgm:pt modelId="{39E4A763-7C21-40AB-8A3C-DAAE4A287C29}">
      <dgm:prSet/>
      <dgm:spPr/>
      <dgm:t>
        <a:bodyPr/>
        <a:lstStyle/>
        <a:p>
          <a:r>
            <a:rPr lang="en-US"/>
            <a:t>Associate Members</a:t>
          </a:r>
        </a:p>
      </dgm:t>
    </dgm:pt>
    <dgm:pt modelId="{8E0F7BC6-DCC3-47B7-B967-2E7978B4DDA4}" type="parTrans" cxnId="{7BFCCB24-B93C-4C9B-B942-3D7BCB243572}">
      <dgm:prSet/>
      <dgm:spPr/>
      <dgm:t>
        <a:bodyPr/>
        <a:lstStyle/>
        <a:p>
          <a:endParaRPr lang="en-US"/>
        </a:p>
      </dgm:t>
    </dgm:pt>
    <dgm:pt modelId="{175B5C58-2F35-46E0-A765-552F7F775C73}" type="sibTrans" cxnId="{7BFCCB24-B93C-4C9B-B942-3D7BCB243572}">
      <dgm:prSet/>
      <dgm:spPr/>
      <dgm:t>
        <a:bodyPr/>
        <a:lstStyle/>
        <a:p>
          <a:endParaRPr lang="en-US"/>
        </a:p>
      </dgm:t>
    </dgm:pt>
    <dgm:pt modelId="{0574B4F4-50E4-4ECC-A408-19162560C98F}">
      <dgm:prSet/>
      <dgm:spPr/>
      <dgm:t>
        <a:bodyPr/>
        <a:lstStyle/>
        <a:p>
          <a:r>
            <a:rPr lang="en-US"/>
            <a:t>Emeritus Members</a:t>
          </a:r>
          <a:br>
            <a:rPr lang="en-US"/>
          </a:br>
          <a:endParaRPr lang="en-US"/>
        </a:p>
      </dgm:t>
    </dgm:pt>
    <dgm:pt modelId="{3AE8C373-6C23-43FC-8A5B-F37A3C07FBDB}" type="parTrans" cxnId="{3FD31B26-B8D2-4B58-9C90-41F6BB207FDE}">
      <dgm:prSet/>
      <dgm:spPr/>
      <dgm:t>
        <a:bodyPr/>
        <a:lstStyle/>
        <a:p>
          <a:endParaRPr lang="en-US"/>
        </a:p>
      </dgm:t>
    </dgm:pt>
    <dgm:pt modelId="{DA0F59B7-CCB3-464E-88EC-A0E627C55C85}" type="sibTrans" cxnId="{3FD31B26-B8D2-4B58-9C90-41F6BB207FDE}">
      <dgm:prSet/>
      <dgm:spPr/>
      <dgm:t>
        <a:bodyPr/>
        <a:lstStyle/>
        <a:p>
          <a:endParaRPr lang="en-US"/>
        </a:p>
      </dgm:t>
    </dgm:pt>
    <dgm:pt modelId="{9B911939-D419-FD47-9795-0C0A3D9D5F63}" type="pres">
      <dgm:prSet presAssocID="{65BC44EB-1FD1-4FB4-84FE-82146EA25003}" presName="Name0" presStyleCnt="0">
        <dgm:presLayoutVars>
          <dgm:dir/>
          <dgm:animLvl val="lvl"/>
          <dgm:resizeHandles val="exact"/>
        </dgm:presLayoutVars>
      </dgm:prSet>
      <dgm:spPr/>
    </dgm:pt>
    <dgm:pt modelId="{20FBD3AF-6C0C-A74E-A166-7FD278A98145}" type="pres">
      <dgm:prSet presAssocID="{F091352D-1428-4610-BDB9-B6FA1EBE2479}" presName="linNode" presStyleCnt="0"/>
      <dgm:spPr/>
    </dgm:pt>
    <dgm:pt modelId="{DE8DC8E2-1875-8A44-927A-BEA8533749E2}" type="pres">
      <dgm:prSet presAssocID="{F091352D-1428-4610-BDB9-B6FA1EBE2479}" presName="parentText" presStyleLbl="node1" presStyleIdx="0" presStyleCnt="1">
        <dgm:presLayoutVars>
          <dgm:chMax val="1"/>
          <dgm:bulletEnabled val="1"/>
        </dgm:presLayoutVars>
      </dgm:prSet>
      <dgm:spPr/>
    </dgm:pt>
    <dgm:pt modelId="{88B3EA40-3475-974D-B1C1-4EAF28CE8B49}" type="pres">
      <dgm:prSet presAssocID="{F091352D-1428-4610-BDB9-B6FA1EBE2479}" presName="descendantText" presStyleLbl="alignAccFollowNode1" presStyleIdx="0" presStyleCnt="1">
        <dgm:presLayoutVars>
          <dgm:bulletEnabled val="1"/>
        </dgm:presLayoutVars>
      </dgm:prSet>
      <dgm:spPr/>
    </dgm:pt>
  </dgm:ptLst>
  <dgm:cxnLst>
    <dgm:cxn modelId="{6CCA3601-B663-423C-AF62-57A1FF3B7889}" srcId="{663A52E1-A9F1-415D-9B3A-E079EC42E1D5}" destId="{08718604-4CA9-426F-ABC9-D1165C05E5EA}" srcOrd="1" destOrd="0" parTransId="{D36BDF43-3373-4C39-B558-88268930C221}" sibTransId="{3004F900-5176-4848-8939-01DC5E874BE3}"/>
    <dgm:cxn modelId="{767B501B-B464-E544-AFE2-D5FFA476EDC0}" type="presOf" srcId="{663A52E1-A9F1-415D-9B3A-E079EC42E1D5}" destId="{88B3EA40-3475-974D-B1C1-4EAF28CE8B49}" srcOrd="0" destOrd="1" presId="urn:microsoft.com/office/officeart/2005/8/layout/vList5"/>
    <dgm:cxn modelId="{7BFCCB24-B93C-4C9B-B942-3D7BCB243572}" srcId="{663A52E1-A9F1-415D-9B3A-E079EC42E1D5}" destId="{39E4A763-7C21-40AB-8A3C-DAAE4A287C29}" srcOrd="2" destOrd="0" parTransId="{8E0F7BC6-DCC3-47B7-B967-2E7978B4DDA4}" sibTransId="{175B5C58-2F35-46E0-A765-552F7F775C73}"/>
    <dgm:cxn modelId="{3FD31B26-B8D2-4B58-9C90-41F6BB207FDE}" srcId="{663A52E1-A9F1-415D-9B3A-E079EC42E1D5}" destId="{0574B4F4-50E4-4ECC-A408-19162560C98F}" srcOrd="3" destOrd="0" parTransId="{3AE8C373-6C23-43FC-8A5B-F37A3C07FBDB}" sibTransId="{DA0F59B7-CCB3-464E-88EC-A0E627C55C85}"/>
    <dgm:cxn modelId="{3B2B052E-6715-4996-8D71-FDEDFFF20128}" srcId="{65BC44EB-1FD1-4FB4-84FE-82146EA25003}" destId="{F091352D-1428-4610-BDB9-B6FA1EBE2479}" srcOrd="0" destOrd="0" parTransId="{CD986C8C-4A64-438C-A0FC-9C93C03CAA58}" sibTransId="{D3224575-F1C8-407F-9A2A-2C9836978567}"/>
    <dgm:cxn modelId="{50ACAE68-701F-424F-A47B-53DEF27982FC}" type="presOf" srcId="{39E4A763-7C21-40AB-8A3C-DAAE4A287C29}" destId="{88B3EA40-3475-974D-B1C1-4EAF28CE8B49}" srcOrd="0" destOrd="4" presId="urn:microsoft.com/office/officeart/2005/8/layout/vList5"/>
    <dgm:cxn modelId="{38BAAA72-0BC1-1445-A16E-BC7FC58F0F95}" type="presOf" srcId="{348AB8E8-738A-4F1C-92F9-D58397634425}" destId="{88B3EA40-3475-974D-B1C1-4EAF28CE8B49}" srcOrd="0" destOrd="2" presId="urn:microsoft.com/office/officeart/2005/8/layout/vList5"/>
    <dgm:cxn modelId="{D60B3F55-7A70-41C4-9CBC-FA05DFA399FF}" srcId="{465DCB9A-1C23-4D74-B31E-9D3D72374A02}" destId="{663A52E1-A9F1-415D-9B3A-E079EC42E1D5}" srcOrd="0" destOrd="0" parTransId="{BA9F3334-DF56-4560-B4B3-05B7858AD454}" sibTransId="{B7E8794A-E14E-48B8-A6EB-CACE184ECC15}"/>
    <dgm:cxn modelId="{85D0307D-0DCA-CD43-9897-71AB3AC63088}" type="presOf" srcId="{F091352D-1428-4610-BDB9-B6FA1EBE2479}" destId="{DE8DC8E2-1875-8A44-927A-BEA8533749E2}" srcOrd="0" destOrd="0" presId="urn:microsoft.com/office/officeart/2005/8/layout/vList5"/>
    <dgm:cxn modelId="{89B45198-3FE7-B64C-A3E9-3531F04C5639}" type="presOf" srcId="{65BC44EB-1FD1-4FB4-84FE-82146EA25003}" destId="{9B911939-D419-FD47-9795-0C0A3D9D5F63}" srcOrd="0" destOrd="0" presId="urn:microsoft.com/office/officeart/2005/8/layout/vList5"/>
    <dgm:cxn modelId="{8D9E6CA3-00FF-B745-A2FA-F198FB30DF65}" type="presOf" srcId="{0574B4F4-50E4-4ECC-A408-19162560C98F}" destId="{88B3EA40-3475-974D-B1C1-4EAF28CE8B49}" srcOrd="0" destOrd="5" presId="urn:microsoft.com/office/officeart/2005/8/layout/vList5"/>
    <dgm:cxn modelId="{0276F7AE-46F1-4744-93AE-14CF5A851334}" type="presOf" srcId="{08718604-4CA9-426F-ABC9-D1165C05E5EA}" destId="{88B3EA40-3475-974D-B1C1-4EAF28CE8B49}" srcOrd="0" destOrd="3" presId="urn:microsoft.com/office/officeart/2005/8/layout/vList5"/>
    <dgm:cxn modelId="{3A37B7B8-300C-4AA3-8AD9-E4F1184C27C5}" srcId="{663A52E1-A9F1-415D-9B3A-E079EC42E1D5}" destId="{348AB8E8-738A-4F1C-92F9-D58397634425}" srcOrd="0" destOrd="0" parTransId="{A913D95B-A8D1-4C57-9751-93552075663D}" sibTransId="{4F61E18B-B693-4A07-916C-27F6954F36F2}"/>
    <dgm:cxn modelId="{D28E7CDD-174C-4306-9388-AC5E84F6FBF6}" srcId="{F091352D-1428-4610-BDB9-B6FA1EBE2479}" destId="{465DCB9A-1C23-4D74-B31E-9D3D72374A02}" srcOrd="0" destOrd="0" parTransId="{F40395AD-0469-4EEC-97AC-904A7DB2CB6F}" sibTransId="{F79E9526-59FA-495B-BD78-73DB3590837D}"/>
    <dgm:cxn modelId="{A94C4DF2-6254-C645-A8AF-A5F7DBA5A06A}" type="presOf" srcId="{465DCB9A-1C23-4D74-B31E-9D3D72374A02}" destId="{88B3EA40-3475-974D-B1C1-4EAF28CE8B49}" srcOrd="0" destOrd="0" presId="urn:microsoft.com/office/officeart/2005/8/layout/vList5"/>
    <dgm:cxn modelId="{79263168-7767-3843-B70B-7DD83BB5E706}" type="presParOf" srcId="{9B911939-D419-FD47-9795-0C0A3D9D5F63}" destId="{20FBD3AF-6C0C-A74E-A166-7FD278A98145}" srcOrd="0" destOrd="0" presId="urn:microsoft.com/office/officeart/2005/8/layout/vList5"/>
    <dgm:cxn modelId="{92B86C93-EB1B-184E-B0C8-DAC7037FF0C3}" type="presParOf" srcId="{20FBD3AF-6C0C-A74E-A166-7FD278A98145}" destId="{DE8DC8E2-1875-8A44-927A-BEA8533749E2}" srcOrd="0" destOrd="0" presId="urn:microsoft.com/office/officeart/2005/8/layout/vList5"/>
    <dgm:cxn modelId="{8B86F0C4-FFE9-B445-9C7D-FD30127F5343}" type="presParOf" srcId="{20FBD3AF-6C0C-A74E-A166-7FD278A98145}" destId="{88B3EA40-3475-974D-B1C1-4EAF28CE8B4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3EA40-3475-974D-B1C1-4EAF28CE8B49}">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AAAEM can help support the cost registration or lodging/airfare but generally not all expenses to attend a meeting.  The employee’s department/institution would be asked to contribute towards the expense.</a:t>
          </a:r>
          <a:br>
            <a:rPr lang="en-US" sz="1700" kern="1200"/>
          </a:br>
          <a:endParaRPr lang="en-US" sz="1700" kern="1200"/>
        </a:p>
        <a:p>
          <a:pPr marL="342900" lvl="2" indent="-171450" algn="l" defTabSz="755650">
            <a:lnSpc>
              <a:spcPct val="90000"/>
            </a:lnSpc>
            <a:spcBef>
              <a:spcPct val="0"/>
            </a:spcBef>
            <a:spcAft>
              <a:spcPct val="15000"/>
            </a:spcAft>
            <a:buChar char="•"/>
          </a:pPr>
          <a:r>
            <a:rPr lang="en-US" sz="1700" kern="1200"/>
            <a:t>Prioritization of requests – all applicants will need to have an active membership</a:t>
          </a:r>
        </a:p>
        <a:p>
          <a:pPr marL="514350" lvl="3" indent="-171450" algn="l" defTabSz="755650">
            <a:lnSpc>
              <a:spcPct val="90000"/>
            </a:lnSpc>
            <a:spcBef>
              <a:spcPct val="0"/>
            </a:spcBef>
            <a:spcAft>
              <a:spcPct val="15000"/>
            </a:spcAft>
            <a:buChar char="•"/>
          </a:pPr>
          <a:r>
            <a:rPr lang="en-US" sz="1700" kern="1200"/>
            <a:t>Administrators – full members</a:t>
          </a:r>
        </a:p>
        <a:p>
          <a:pPr marL="514350" lvl="3" indent="-171450" algn="l" defTabSz="755650">
            <a:lnSpc>
              <a:spcPct val="90000"/>
            </a:lnSpc>
            <a:spcBef>
              <a:spcPct val="0"/>
            </a:spcBef>
            <a:spcAft>
              <a:spcPct val="15000"/>
            </a:spcAft>
            <a:buChar char="•"/>
          </a:pPr>
          <a:r>
            <a:rPr lang="en-US" sz="1700" kern="1200"/>
            <a:t>Associate Members enrolled in CAEMA</a:t>
          </a:r>
        </a:p>
        <a:p>
          <a:pPr marL="514350" lvl="3" indent="-171450" algn="l" defTabSz="755650">
            <a:lnSpc>
              <a:spcPct val="90000"/>
            </a:lnSpc>
            <a:spcBef>
              <a:spcPct val="0"/>
            </a:spcBef>
            <a:spcAft>
              <a:spcPct val="15000"/>
            </a:spcAft>
            <a:buChar char="•"/>
          </a:pPr>
          <a:r>
            <a:rPr lang="en-US" sz="1700" kern="1200"/>
            <a:t>Associate Members</a:t>
          </a:r>
        </a:p>
        <a:p>
          <a:pPr marL="514350" lvl="3" indent="-171450" algn="l" defTabSz="755650">
            <a:lnSpc>
              <a:spcPct val="90000"/>
            </a:lnSpc>
            <a:spcBef>
              <a:spcPct val="0"/>
            </a:spcBef>
            <a:spcAft>
              <a:spcPct val="15000"/>
            </a:spcAft>
            <a:buChar char="•"/>
          </a:pPr>
          <a:r>
            <a:rPr lang="en-US" sz="1700" kern="1200"/>
            <a:t>Emeritus Members</a:t>
          </a:r>
          <a:br>
            <a:rPr lang="en-US" sz="1700" kern="1200"/>
          </a:br>
          <a:endParaRPr lang="en-US" sz="1700" kern="1200"/>
        </a:p>
      </dsp:txBody>
      <dsp:txXfrm rot="-5400000">
        <a:off x="2962656" y="629347"/>
        <a:ext cx="5090193" cy="3267268"/>
      </dsp:txXfrm>
    </dsp:sp>
    <dsp:sp modelId="{DE8DC8E2-1875-8A44-927A-BEA8533749E2}">
      <dsp:nvSpPr>
        <dsp:cNvPr id="0" name=""/>
        <dsp:cNvSpPr/>
      </dsp:nvSpPr>
      <dsp:spPr>
        <a:xfrm>
          <a:off x="0" y="0"/>
          <a:ext cx="2962656" cy="452596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Goal of the program is to increase participation and attendance to AAAEM events. </a:t>
          </a:r>
        </a:p>
      </dsp:txBody>
      <dsp:txXfrm>
        <a:off x="144625" y="144625"/>
        <a:ext cx="2673406" cy="42367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a0c24e580_1_7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47" name="Google Shape;347;gca0c24e580_1_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10e4ebf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10e4ebf1e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16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a0c24e580_1_7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47" name="Google Shape;347;gca0c24e580_1_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44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a0c24e580_1_7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47" name="Google Shape;347;gca0c24e580_1_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986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8ee795922_2_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c8ee79592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120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a0c24e580_1_7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47" name="Google Shape;347;gca0c24e580_1_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2289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a0c24e580_1_7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47" name="Google Shape;347;gca0c24e580_1_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420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a0c24e580_1_7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47" name="Google Shape;347;gca0c24e580_1_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853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10e4ebf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10e4ebf1e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162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AEMF Title">
  <p:cSld name="SAEMF Title">
    <p:spTree>
      <p:nvGrpSpPr>
        <p:cNvPr id="1" name="Shape 89"/>
        <p:cNvGrpSpPr/>
        <p:nvPr/>
      </p:nvGrpSpPr>
      <p:grpSpPr>
        <a:xfrm>
          <a:off x="0" y="0"/>
          <a:ext cx="0" cy="0"/>
          <a:chOff x="0" y="0"/>
          <a:chExt cx="0" cy="0"/>
        </a:xfrm>
      </p:grpSpPr>
      <p:sp>
        <p:nvSpPr>
          <p:cNvPr id="90" name="Google Shape;90;gc63b413fbe_2_8"/>
          <p:cNvSpPr txBox="1">
            <a:spLocks noGrp="1"/>
          </p:cNvSpPr>
          <p:nvPr>
            <p:ph type="ctrTitle"/>
          </p:nvPr>
        </p:nvSpPr>
        <p:spPr>
          <a:xfrm>
            <a:off x="457200" y="3074138"/>
            <a:ext cx="7772400" cy="147002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c63b413fbe_2_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2" name="Google Shape;92;gc63b413fbe_2_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3" name="Google Shape;93;gc63b413fbe_2_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5"/>
        <p:cNvGrpSpPr/>
        <p:nvPr/>
      </p:nvGrpSpPr>
      <p:grpSpPr>
        <a:xfrm>
          <a:off x="0" y="0"/>
          <a:ext cx="0" cy="0"/>
          <a:chOff x="0" y="0"/>
          <a:chExt cx="0" cy="0"/>
        </a:xfrm>
      </p:grpSpPr>
      <p:pic>
        <p:nvPicPr>
          <p:cNvPr id="286" name="Google Shape;286;gca0c24e580_1_35" descr="SAEM Foundation.jpg"/>
          <p:cNvPicPr preferRelativeResize="0"/>
          <p:nvPr/>
        </p:nvPicPr>
        <p:blipFill rotWithShape="1">
          <a:blip r:embed="rId2">
            <a:alphaModFix/>
          </a:blip>
          <a:srcRect b="20103"/>
          <a:stretch/>
        </p:blipFill>
        <p:spPr>
          <a:xfrm>
            <a:off x="0" y="0"/>
            <a:ext cx="9144000" cy="5479345"/>
          </a:xfrm>
          <a:prstGeom prst="rect">
            <a:avLst/>
          </a:prstGeom>
          <a:noFill/>
          <a:ln>
            <a:noFill/>
          </a:ln>
        </p:spPr>
      </p:pic>
      <p:sp>
        <p:nvSpPr>
          <p:cNvPr id="287" name="Google Shape;287;gca0c24e580_1_35"/>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8" name="Google Shape;288;gca0c24e580_1_3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9" name="Google Shape;289;gca0c24e580_1_3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90" name="Google Shape;290;gca0c24e580_1_3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91" name="Google Shape;291;gca0c24e580_1_3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92" name="Google Shape;292;gca0c24e580_1_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3" name="Google Shape;293;gca0c24e580_1_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4" name="Google Shape;294;gca0c24e580_1_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5"/>
        <p:cNvGrpSpPr/>
        <p:nvPr/>
      </p:nvGrpSpPr>
      <p:grpSpPr>
        <a:xfrm>
          <a:off x="0" y="0"/>
          <a:ext cx="0" cy="0"/>
          <a:chOff x="0" y="0"/>
          <a:chExt cx="0" cy="0"/>
        </a:xfrm>
      </p:grpSpPr>
      <p:pic>
        <p:nvPicPr>
          <p:cNvPr id="296" name="Google Shape;296;gca0c24e580_1_45" descr="SAEM Foundation.jpg"/>
          <p:cNvPicPr preferRelativeResize="0"/>
          <p:nvPr/>
        </p:nvPicPr>
        <p:blipFill rotWithShape="1">
          <a:blip r:embed="rId2">
            <a:alphaModFix/>
          </a:blip>
          <a:srcRect b="18045"/>
          <a:stretch/>
        </p:blipFill>
        <p:spPr>
          <a:xfrm>
            <a:off x="0" y="0"/>
            <a:ext cx="9144000" cy="5620444"/>
          </a:xfrm>
          <a:prstGeom prst="rect">
            <a:avLst/>
          </a:prstGeom>
          <a:noFill/>
          <a:ln>
            <a:noFill/>
          </a:ln>
        </p:spPr>
      </p:pic>
      <p:sp>
        <p:nvSpPr>
          <p:cNvPr id="297" name="Google Shape;297;gca0c24e580_1_45"/>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gca0c24e580_1_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9" name="Google Shape;299;gca0c24e580_1_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0" name="Google Shape;300;gca0c24e580_1_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6"/>
        <p:cNvGrpSpPr/>
        <p:nvPr/>
      </p:nvGrpSpPr>
      <p:grpSpPr>
        <a:xfrm>
          <a:off x="0" y="0"/>
          <a:ext cx="0" cy="0"/>
          <a:chOff x="0" y="0"/>
          <a:chExt cx="0" cy="0"/>
        </a:xfrm>
      </p:grpSpPr>
      <p:pic>
        <p:nvPicPr>
          <p:cNvPr id="307" name="Google Shape;307;gca0c24e580_1_56" descr="SAEM Foundation.jpg"/>
          <p:cNvPicPr preferRelativeResize="0"/>
          <p:nvPr/>
        </p:nvPicPr>
        <p:blipFill rotWithShape="1">
          <a:blip r:embed="rId2">
            <a:alphaModFix/>
          </a:blip>
          <a:srcRect b="18731"/>
          <a:stretch/>
        </p:blipFill>
        <p:spPr>
          <a:xfrm>
            <a:off x="0" y="0"/>
            <a:ext cx="9144000" cy="5573411"/>
          </a:xfrm>
          <a:prstGeom prst="rect">
            <a:avLst/>
          </a:prstGeom>
          <a:noFill/>
          <a:ln>
            <a:noFill/>
          </a:ln>
        </p:spPr>
      </p:pic>
      <p:sp>
        <p:nvSpPr>
          <p:cNvPr id="308" name="Google Shape;308;gca0c24e580_1_5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gca0c24e580_1_5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10" name="Google Shape;310;gca0c24e580_1_5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11" name="Google Shape;311;gca0c24e580_1_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2" name="Google Shape;312;gca0c24e580_1_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3" name="Google Shape;313;gca0c24e580_1_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4"/>
        <p:cNvGrpSpPr/>
        <p:nvPr/>
      </p:nvGrpSpPr>
      <p:grpSpPr>
        <a:xfrm>
          <a:off x="0" y="0"/>
          <a:ext cx="0" cy="0"/>
          <a:chOff x="0" y="0"/>
          <a:chExt cx="0" cy="0"/>
        </a:xfrm>
      </p:grpSpPr>
      <p:pic>
        <p:nvPicPr>
          <p:cNvPr id="315" name="Google Shape;315;gca0c24e580_1_64" descr="SAEM Foundation.jpg"/>
          <p:cNvPicPr preferRelativeResize="0"/>
          <p:nvPr/>
        </p:nvPicPr>
        <p:blipFill rotWithShape="1">
          <a:blip r:embed="rId2">
            <a:alphaModFix/>
          </a:blip>
          <a:srcRect b="17358"/>
          <a:stretch/>
        </p:blipFill>
        <p:spPr>
          <a:xfrm>
            <a:off x="0" y="0"/>
            <a:ext cx="9144000" cy="5667477"/>
          </a:xfrm>
          <a:prstGeom prst="rect">
            <a:avLst/>
          </a:prstGeom>
          <a:noFill/>
          <a:ln>
            <a:noFill/>
          </a:ln>
        </p:spPr>
      </p:pic>
      <p:sp>
        <p:nvSpPr>
          <p:cNvPr id="316" name="Google Shape;316;gca0c24e580_1_6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gca0c24e580_1_6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18" name="Google Shape;318;gca0c24e580_1_6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19" name="Google Shape;319;gca0c24e580_1_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0" name="Google Shape;320;gca0c24e580_1_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1" name="Google Shape;321;gca0c24e580_1_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0"/>
        <p:cNvGrpSpPr/>
        <p:nvPr/>
      </p:nvGrpSpPr>
      <p:grpSpPr>
        <a:xfrm>
          <a:off x="0" y="0"/>
          <a:ext cx="0" cy="0"/>
          <a:chOff x="0" y="0"/>
          <a:chExt cx="0" cy="0"/>
        </a:xfrm>
      </p:grpSpPr>
      <p:pic>
        <p:nvPicPr>
          <p:cNvPr id="271" name="Google Shape;271;gca0c24e580_1_20" descr="SAEM Foundation.jpg"/>
          <p:cNvPicPr preferRelativeResize="0"/>
          <p:nvPr/>
        </p:nvPicPr>
        <p:blipFill rotWithShape="1">
          <a:blip r:embed="rId2">
            <a:alphaModFix/>
          </a:blip>
          <a:srcRect b="15879"/>
          <a:stretch/>
        </p:blipFill>
        <p:spPr>
          <a:xfrm>
            <a:off x="0" y="0"/>
            <a:ext cx="9144000" cy="5768975"/>
          </a:xfrm>
          <a:prstGeom prst="rect">
            <a:avLst/>
          </a:prstGeom>
          <a:noFill/>
          <a:ln>
            <a:noFill/>
          </a:ln>
        </p:spPr>
      </p:pic>
      <p:sp>
        <p:nvSpPr>
          <p:cNvPr id="272" name="Google Shape;272;gca0c24e580_1_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 name="Google Shape;273;gca0c24e580_1_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74" name="Google Shape;274;gca0c24e580_1_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5" name="Google Shape;275;gca0c24e580_1_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6" name="Google Shape;276;gca0c24e580_1_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21202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pic>
        <p:nvPicPr>
          <p:cNvPr id="102" name="Google Shape;102;gc63b413fbe_2_20" descr="SAEM Foundation.jpg"/>
          <p:cNvPicPr preferRelativeResize="0"/>
          <p:nvPr/>
        </p:nvPicPr>
        <p:blipFill rotWithShape="1">
          <a:blip r:embed="rId2">
            <a:alphaModFix/>
          </a:blip>
          <a:srcRect b="15877"/>
          <a:stretch/>
        </p:blipFill>
        <p:spPr>
          <a:xfrm>
            <a:off x="0" y="0"/>
            <a:ext cx="9144000" cy="5768975"/>
          </a:xfrm>
          <a:prstGeom prst="rect">
            <a:avLst/>
          </a:prstGeom>
          <a:noFill/>
          <a:ln>
            <a:noFill/>
          </a:ln>
        </p:spPr>
      </p:pic>
      <p:sp>
        <p:nvSpPr>
          <p:cNvPr id="103" name="Google Shape;103;gc63b413fbe_2_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c63b413fbe_2_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5" name="Google Shape;105;gc63b413fbe_2_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6" name="Google Shape;106;gc63b413fbe_2_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7" name="Google Shape;107;gc63b413fbe_2_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pic>
        <p:nvPicPr>
          <p:cNvPr id="109" name="Google Shape;109;gc63b413fbe_2_27" descr="SAEM Foundation.jpg"/>
          <p:cNvPicPr preferRelativeResize="0"/>
          <p:nvPr/>
        </p:nvPicPr>
        <p:blipFill rotWithShape="1">
          <a:blip r:embed="rId2">
            <a:alphaModFix/>
          </a:blip>
          <a:srcRect b="17702"/>
          <a:stretch/>
        </p:blipFill>
        <p:spPr>
          <a:xfrm>
            <a:off x="0" y="0"/>
            <a:ext cx="9144000" cy="5643961"/>
          </a:xfrm>
          <a:prstGeom prst="rect">
            <a:avLst/>
          </a:prstGeom>
          <a:noFill/>
          <a:ln>
            <a:noFill/>
          </a:ln>
        </p:spPr>
      </p:pic>
      <p:sp>
        <p:nvSpPr>
          <p:cNvPr id="110" name="Google Shape;110;gc63b413fbe_2_27"/>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c63b413fbe_2_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2" name="Google Shape;112;gc63b413fbe_2_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3" name="Google Shape;113;gc63b413fbe_2_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4" name="Google Shape;114;gc63b413fbe_2_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5" name="Google Shape;115;gc63b413fbe_2_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6"/>
        <p:cNvGrpSpPr/>
        <p:nvPr/>
      </p:nvGrpSpPr>
      <p:grpSpPr>
        <a:xfrm>
          <a:off x="0" y="0"/>
          <a:ext cx="0" cy="0"/>
          <a:chOff x="0" y="0"/>
          <a:chExt cx="0" cy="0"/>
        </a:xfrm>
      </p:grpSpPr>
      <p:pic>
        <p:nvPicPr>
          <p:cNvPr id="117" name="Google Shape;117;gc63b413fbe_2_35" descr="SAEM Foundation.jpg"/>
          <p:cNvPicPr preferRelativeResize="0"/>
          <p:nvPr/>
        </p:nvPicPr>
        <p:blipFill rotWithShape="1">
          <a:blip r:embed="rId2">
            <a:alphaModFix/>
          </a:blip>
          <a:srcRect b="20103"/>
          <a:stretch/>
        </p:blipFill>
        <p:spPr>
          <a:xfrm>
            <a:off x="0" y="0"/>
            <a:ext cx="9144000" cy="5479345"/>
          </a:xfrm>
          <a:prstGeom prst="rect">
            <a:avLst/>
          </a:prstGeom>
          <a:noFill/>
          <a:ln>
            <a:noFill/>
          </a:ln>
        </p:spPr>
      </p:pic>
      <p:sp>
        <p:nvSpPr>
          <p:cNvPr id="118" name="Google Shape;118;gc63b413fbe_2_35"/>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c63b413fbe_2_3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0" name="Google Shape;120;gc63b413fbe_2_3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1" name="Google Shape;121;gc63b413fbe_2_3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2" name="Google Shape;122;gc63b413fbe_2_3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3" name="Google Shape;123;gc63b413fbe_2_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4" name="Google Shape;124;gc63b413fbe_2_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5" name="Google Shape;125;gc63b413fbe_2_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pic>
        <p:nvPicPr>
          <p:cNvPr id="127" name="Google Shape;127;gc63b413fbe_2_45" descr="SAEM Foundation.jpg"/>
          <p:cNvPicPr preferRelativeResize="0"/>
          <p:nvPr/>
        </p:nvPicPr>
        <p:blipFill rotWithShape="1">
          <a:blip r:embed="rId2">
            <a:alphaModFix/>
          </a:blip>
          <a:srcRect b="18045"/>
          <a:stretch/>
        </p:blipFill>
        <p:spPr>
          <a:xfrm>
            <a:off x="0" y="0"/>
            <a:ext cx="9144000" cy="5620444"/>
          </a:xfrm>
          <a:prstGeom prst="rect">
            <a:avLst/>
          </a:prstGeom>
          <a:noFill/>
          <a:ln>
            <a:noFill/>
          </a:ln>
        </p:spPr>
      </p:pic>
      <p:sp>
        <p:nvSpPr>
          <p:cNvPr id="128" name="Google Shape;128;gc63b413fbe_2_45"/>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c63b413fbe_2_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0" name="Google Shape;130;gc63b413fbe_2_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1" name="Google Shape;131;gc63b413fbe_2_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pic>
        <p:nvPicPr>
          <p:cNvPr id="133" name="Google Shape;133;gc63b413fbe_2_51" descr="SAEM Foundation.jpg"/>
          <p:cNvPicPr preferRelativeResize="0"/>
          <p:nvPr/>
        </p:nvPicPr>
        <p:blipFill rotWithShape="1">
          <a:blip r:embed="rId2">
            <a:alphaModFix/>
          </a:blip>
          <a:srcRect b="17017"/>
          <a:stretch/>
        </p:blipFill>
        <p:spPr>
          <a:xfrm>
            <a:off x="0" y="0"/>
            <a:ext cx="9144000" cy="5690994"/>
          </a:xfrm>
          <a:prstGeom prst="rect">
            <a:avLst/>
          </a:prstGeom>
          <a:noFill/>
          <a:ln>
            <a:noFill/>
          </a:ln>
        </p:spPr>
      </p:pic>
      <p:sp>
        <p:nvSpPr>
          <p:cNvPr id="134" name="Google Shape;134;gc63b413fbe_2_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5" name="Google Shape;135;gc63b413fbe_2_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6" name="Google Shape;136;gc63b413fbe_2_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pic>
        <p:nvPicPr>
          <p:cNvPr id="138" name="Google Shape;138;gc63b413fbe_2_56" descr="SAEM Foundation.jpg"/>
          <p:cNvPicPr preferRelativeResize="0"/>
          <p:nvPr/>
        </p:nvPicPr>
        <p:blipFill rotWithShape="1">
          <a:blip r:embed="rId2">
            <a:alphaModFix/>
          </a:blip>
          <a:srcRect b="18731"/>
          <a:stretch/>
        </p:blipFill>
        <p:spPr>
          <a:xfrm>
            <a:off x="0" y="0"/>
            <a:ext cx="9144000" cy="5573411"/>
          </a:xfrm>
          <a:prstGeom prst="rect">
            <a:avLst/>
          </a:prstGeom>
          <a:noFill/>
          <a:ln>
            <a:noFill/>
          </a:ln>
        </p:spPr>
      </p:pic>
      <p:sp>
        <p:nvSpPr>
          <p:cNvPr id="139" name="Google Shape;139;gc63b413fbe_2_5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c63b413fbe_2_5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41" name="Google Shape;141;gc63b413fbe_2_5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2" name="Google Shape;142;gc63b413fbe_2_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3" name="Google Shape;143;gc63b413fbe_2_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4" name="Google Shape;144;gc63b413fbe_2_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5"/>
        <p:cNvGrpSpPr/>
        <p:nvPr/>
      </p:nvGrpSpPr>
      <p:grpSpPr>
        <a:xfrm>
          <a:off x="0" y="0"/>
          <a:ext cx="0" cy="0"/>
          <a:chOff x="0" y="0"/>
          <a:chExt cx="0" cy="0"/>
        </a:xfrm>
      </p:grpSpPr>
      <p:pic>
        <p:nvPicPr>
          <p:cNvPr id="146" name="Google Shape;146;gc63b413fbe_2_64" descr="SAEM Foundation.jpg"/>
          <p:cNvPicPr preferRelativeResize="0"/>
          <p:nvPr/>
        </p:nvPicPr>
        <p:blipFill rotWithShape="1">
          <a:blip r:embed="rId2">
            <a:alphaModFix/>
          </a:blip>
          <a:srcRect b="17357"/>
          <a:stretch/>
        </p:blipFill>
        <p:spPr>
          <a:xfrm>
            <a:off x="0" y="0"/>
            <a:ext cx="9144000" cy="5667477"/>
          </a:xfrm>
          <a:prstGeom prst="rect">
            <a:avLst/>
          </a:prstGeom>
          <a:noFill/>
          <a:ln>
            <a:noFill/>
          </a:ln>
        </p:spPr>
      </p:pic>
      <p:sp>
        <p:nvSpPr>
          <p:cNvPr id="147" name="Google Shape;147;gc63b413fbe_2_6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c63b413fbe_2_6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49" name="Google Shape;149;gc63b413fbe_2_6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50" name="Google Shape;150;gc63b413fbe_2_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1" name="Google Shape;151;gc63b413fbe_2_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2" name="Google Shape;152;gc63b413fbe_2_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AEMF Pg 2" type="obj">
  <p:cSld name="OBJECT">
    <p:spTree>
      <p:nvGrpSpPr>
        <p:cNvPr id="1" name="Shape 263"/>
        <p:cNvGrpSpPr/>
        <p:nvPr/>
      </p:nvGrpSpPr>
      <p:grpSpPr>
        <a:xfrm>
          <a:off x="0" y="0"/>
          <a:ext cx="0" cy="0"/>
          <a:chOff x="0" y="0"/>
          <a:chExt cx="0" cy="0"/>
        </a:xfrm>
      </p:grpSpPr>
      <p:pic>
        <p:nvPicPr>
          <p:cNvPr id="264" name="Google Shape;264;gca0c24e580_1_13" descr="SAEM Foundation.jpg"/>
          <p:cNvPicPr preferRelativeResize="0"/>
          <p:nvPr/>
        </p:nvPicPr>
        <p:blipFill rotWithShape="1">
          <a:blip r:embed="rId2">
            <a:alphaModFix/>
          </a:blip>
          <a:srcRect b="16651"/>
          <a:stretch/>
        </p:blipFill>
        <p:spPr>
          <a:xfrm>
            <a:off x="0" y="0"/>
            <a:ext cx="9144000" cy="5716018"/>
          </a:xfrm>
          <a:prstGeom prst="rect">
            <a:avLst/>
          </a:prstGeom>
          <a:noFill/>
          <a:ln>
            <a:noFill/>
          </a:ln>
        </p:spPr>
      </p:pic>
      <p:sp>
        <p:nvSpPr>
          <p:cNvPr id="265" name="Google Shape;265;gca0c24e580_1_13"/>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gca0c24e580_1_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7" name="Google Shape;267;gca0c24e580_1_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8" name="Google Shape;268;gca0c24e580_1_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9" name="Google Shape;269;gca0c24e580_1_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pic>
        <p:nvPicPr>
          <p:cNvPr id="82" name="Google Shape;82;gc63b413fbe_2_0" descr="Title 3 AEM.jpg"/>
          <p:cNvPicPr preferRelativeResize="0"/>
          <p:nvPr/>
        </p:nvPicPr>
        <p:blipFill rotWithShape="1">
          <a:blip r:embed="rId10">
            <a:alphaModFix/>
          </a:blip>
          <a:srcRect b="10671"/>
          <a:stretch/>
        </p:blipFill>
        <p:spPr>
          <a:xfrm>
            <a:off x="0" y="0"/>
            <a:ext cx="9144000" cy="6126163"/>
          </a:xfrm>
          <a:prstGeom prst="rect">
            <a:avLst/>
          </a:prstGeom>
          <a:noFill/>
          <a:ln>
            <a:noFill/>
          </a:ln>
        </p:spPr>
      </p:pic>
      <p:sp>
        <p:nvSpPr>
          <p:cNvPr id="83" name="Google Shape;83;gc63b413fbe_2_0"/>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gc63b413fbe_2_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gc63b413fbe_2_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6" name="Google Shape;86;gc63b413fbe_2_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7" name="Google Shape;87;gc63b413fbe_2_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88" name="Google Shape;88;gc63b413fbe_2_0" descr="AAAEM.png"/>
          <p:cNvPicPr preferRelativeResize="0"/>
          <p:nvPr/>
        </p:nvPicPr>
        <p:blipFill rotWithShape="1">
          <a:blip r:embed="rId11">
            <a:alphaModFix/>
          </a:blip>
          <a:srcRect t="18212" r="7735" b="21315"/>
          <a:stretch/>
        </p:blipFill>
        <p:spPr>
          <a:xfrm>
            <a:off x="5239431" y="6023400"/>
            <a:ext cx="3928091" cy="8540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pic>
        <p:nvPicPr>
          <p:cNvPr id="251" name="Google Shape;251;gca0c24e580_1_0" descr="Title 3 AEM.jpg"/>
          <p:cNvPicPr preferRelativeResize="0"/>
          <p:nvPr/>
        </p:nvPicPr>
        <p:blipFill rotWithShape="1">
          <a:blip r:embed="rId8">
            <a:alphaModFix/>
          </a:blip>
          <a:srcRect b="10671"/>
          <a:stretch/>
        </p:blipFill>
        <p:spPr>
          <a:xfrm>
            <a:off x="0" y="0"/>
            <a:ext cx="9144000" cy="6126163"/>
          </a:xfrm>
          <a:prstGeom prst="rect">
            <a:avLst/>
          </a:prstGeom>
          <a:noFill/>
          <a:ln>
            <a:noFill/>
          </a:ln>
        </p:spPr>
      </p:pic>
      <p:sp>
        <p:nvSpPr>
          <p:cNvPr id="252" name="Google Shape;252;gca0c24e580_1_0"/>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3" name="Google Shape;253;gca0c24e580_1_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4" name="Google Shape;254;gca0c24e580_1_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55" name="Google Shape;255;gca0c24e580_1_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56" name="Google Shape;256;gca0c24e580_1_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257" name="Google Shape;257;gca0c24e580_1_0" descr="AAAEM.png"/>
          <p:cNvPicPr preferRelativeResize="0"/>
          <p:nvPr/>
        </p:nvPicPr>
        <p:blipFill rotWithShape="1">
          <a:blip r:embed="rId9">
            <a:alphaModFix/>
          </a:blip>
          <a:srcRect t="18212" r="7735" b="21315"/>
          <a:stretch/>
        </p:blipFill>
        <p:spPr>
          <a:xfrm>
            <a:off x="5239431" y="6023400"/>
            <a:ext cx="3928091" cy="8540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7" r:id="rId2"/>
    <p:sldLayoutId id="2147483688" r:id="rId3"/>
    <p:sldLayoutId id="2147483690" r:id="rId4"/>
    <p:sldLayoutId id="2147483691" r:id="rId5"/>
    <p:sldLayoutId id="214748369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mailto:Alyssa.Tyransky@osumc.edu"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2AAB-11F4-46A9-B855-EF5D998A4762}"/>
              </a:ext>
            </a:extLst>
          </p:cNvPr>
          <p:cNvSpPr>
            <a:spLocks noGrp="1"/>
          </p:cNvSpPr>
          <p:nvPr>
            <p:ph type="ctrTitle"/>
          </p:nvPr>
        </p:nvSpPr>
        <p:spPr>
          <a:xfrm>
            <a:off x="439445" y="2693987"/>
            <a:ext cx="7772400" cy="1470025"/>
          </a:xfrm>
        </p:spPr>
        <p:txBody>
          <a:bodyPr>
            <a:normAutofit/>
          </a:bodyPr>
          <a:lstStyle/>
          <a:p>
            <a:r>
              <a:rPr lang="en-US" dirty="0"/>
              <a:t>2023 Business Meeting</a:t>
            </a:r>
            <a:br>
              <a:rPr lang="en-US" dirty="0"/>
            </a:br>
            <a:r>
              <a:rPr lang="en-US" dirty="0"/>
              <a:t>March 19, 2023</a:t>
            </a:r>
          </a:p>
        </p:txBody>
      </p:sp>
    </p:spTree>
    <p:extLst>
      <p:ext uri="{BB962C8B-B14F-4D97-AF65-F5344CB8AC3E}">
        <p14:creationId xmlns:p14="http://schemas.microsoft.com/office/powerpoint/2010/main" val="3628977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BD43-E5D4-4882-B131-89B3F7C782E5}"/>
              </a:ext>
            </a:extLst>
          </p:cNvPr>
          <p:cNvSpPr>
            <a:spLocks noGrp="1"/>
          </p:cNvSpPr>
          <p:nvPr>
            <p:ph type="title"/>
          </p:nvPr>
        </p:nvSpPr>
        <p:spPr>
          <a:xfrm>
            <a:off x="457200" y="60444"/>
            <a:ext cx="8229600" cy="1143000"/>
          </a:xfrm>
        </p:spPr>
        <p:txBody>
          <a:bodyPr>
            <a:normAutofit/>
          </a:bodyPr>
          <a:lstStyle/>
          <a:p>
            <a:r>
              <a:rPr lang="en-US" dirty="0"/>
              <a:t>New Committee Chairs	</a:t>
            </a:r>
          </a:p>
        </p:txBody>
      </p:sp>
      <p:sp>
        <p:nvSpPr>
          <p:cNvPr id="3" name="Text Placeholder 2">
            <a:extLst>
              <a:ext uri="{FF2B5EF4-FFF2-40B4-BE49-F238E27FC236}">
                <a16:creationId xmlns:a16="http://schemas.microsoft.com/office/drawing/2014/main" id="{689C6E49-D2A9-4C07-BC42-BB073F2E93F6}"/>
              </a:ext>
            </a:extLst>
          </p:cNvPr>
          <p:cNvSpPr>
            <a:spLocks noGrp="1"/>
          </p:cNvSpPr>
          <p:nvPr>
            <p:ph type="body" idx="1"/>
          </p:nvPr>
        </p:nvSpPr>
        <p:spPr/>
        <p:txBody>
          <a:bodyPr>
            <a:normAutofit/>
          </a:bodyPr>
          <a:lstStyle/>
          <a:p>
            <a:pPr>
              <a:buFont typeface="Wingdings" panose="05000000000000000000" pitchFamily="2" charset="2"/>
              <a:buChar char="v"/>
            </a:pPr>
            <a:r>
              <a:rPr lang="en-US" dirty="0"/>
              <a:t>Strategic Planning – Ambrosya Amlong</a:t>
            </a:r>
          </a:p>
          <a:p>
            <a:pPr>
              <a:buFont typeface="Wingdings" panose="05000000000000000000" pitchFamily="2" charset="2"/>
              <a:buChar char="v"/>
            </a:pPr>
            <a:r>
              <a:rPr lang="en-US" dirty="0"/>
              <a:t>Communications - Cali Sanford</a:t>
            </a:r>
          </a:p>
          <a:p>
            <a:pPr>
              <a:buFont typeface="Wingdings" panose="05000000000000000000" pitchFamily="2" charset="2"/>
              <a:buChar char="v"/>
            </a:pPr>
            <a:r>
              <a:rPr lang="en-US" dirty="0"/>
              <a:t>Wellness – TBA, based on Tuesday’s discussion</a:t>
            </a:r>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4266902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8724D-5C8E-4C5C-BD06-442FF6AF90E1}"/>
              </a:ext>
            </a:extLst>
          </p:cNvPr>
          <p:cNvSpPr>
            <a:spLocks noGrp="1"/>
          </p:cNvSpPr>
          <p:nvPr>
            <p:ph type="title"/>
          </p:nvPr>
        </p:nvSpPr>
        <p:spPr/>
        <p:txBody>
          <a:bodyPr>
            <a:normAutofit fontScale="90000"/>
          </a:bodyPr>
          <a:lstStyle/>
          <a:p>
            <a:r>
              <a:rPr lang="en-US" dirty="0"/>
              <a:t>AAAEM 2022-2023 Committee Chairs</a:t>
            </a:r>
            <a:br>
              <a:rPr lang="en-US" dirty="0"/>
            </a:br>
            <a:endParaRPr lang="en-US" dirty="0"/>
          </a:p>
        </p:txBody>
      </p:sp>
      <p:sp>
        <p:nvSpPr>
          <p:cNvPr id="3" name="Text Placeholder 2">
            <a:extLst>
              <a:ext uri="{FF2B5EF4-FFF2-40B4-BE49-F238E27FC236}">
                <a16:creationId xmlns:a16="http://schemas.microsoft.com/office/drawing/2014/main" id="{88498EDF-47BF-47D4-9B92-18593B6F9A7C}"/>
              </a:ext>
            </a:extLst>
          </p:cNvPr>
          <p:cNvSpPr>
            <a:spLocks noGrp="1"/>
          </p:cNvSpPr>
          <p:nvPr>
            <p:ph type="body" idx="1"/>
          </p:nvPr>
        </p:nvSpPr>
        <p:spPr/>
        <p:txBody>
          <a:bodyPr>
            <a:normAutofit fontScale="92500" lnSpcReduction="10000"/>
          </a:bodyPr>
          <a:lstStyle/>
          <a:p>
            <a:pPr>
              <a:buFont typeface="Wingdings" panose="05000000000000000000" pitchFamily="2" charset="2"/>
              <a:buChar char="v"/>
            </a:pPr>
            <a:r>
              <a:rPr lang="en-US" dirty="0"/>
              <a:t>Benchmark </a:t>
            </a:r>
          </a:p>
          <a:p>
            <a:pPr>
              <a:buFont typeface="Wingdings" panose="05000000000000000000" pitchFamily="2" charset="2"/>
              <a:buChar char="v"/>
            </a:pPr>
            <a:r>
              <a:rPr lang="en-US" dirty="0"/>
              <a:t>Communications</a:t>
            </a:r>
          </a:p>
          <a:p>
            <a:pPr>
              <a:buFont typeface="Wingdings" panose="05000000000000000000" pitchFamily="2" charset="2"/>
              <a:buChar char="v"/>
            </a:pPr>
            <a:r>
              <a:rPr lang="en-US" dirty="0"/>
              <a:t>Inclusiveness, Diversity, Equity and Anti-Racism (IDEA)</a:t>
            </a:r>
          </a:p>
          <a:p>
            <a:pPr>
              <a:buFont typeface="Wingdings" panose="05000000000000000000" pitchFamily="2" charset="2"/>
              <a:buChar char="v"/>
            </a:pPr>
            <a:r>
              <a:rPr lang="en-US" dirty="0"/>
              <a:t>Education Committee</a:t>
            </a:r>
          </a:p>
          <a:p>
            <a:pPr>
              <a:buFont typeface="Wingdings" panose="05000000000000000000" pitchFamily="2" charset="2"/>
              <a:buChar char="v"/>
            </a:pPr>
            <a:r>
              <a:rPr lang="en-US" dirty="0"/>
              <a:t>Membership Committee</a:t>
            </a:r>
          </a:p>
          <a:p>
            <a:pPr>
              <a:buFont typeface="Wingdings" panose="05000000000000000000" pitchFamily="2" charset="2"/>
              <a:buChar char="v"/>
            </a:pPr>
            <a:r>
              <a:rPr lang="en-US" dirty="0"/>
              <a:t>Strategic Planning </a:t>
            </a:r>
          </a:p>
          <a:p>
            <a:pPr>
              <a:buFont typeface="Wingdings" panose="05000000000000000000" pitchFamily="2" charset="2"/>
              <a:buChar char="v"/>
            </a:pPr>
            <a:r>
              <a:rPr lang="en-US" dirty="0"/>
              <a:t>Wellness Committee</a:t>
            </a:r>
          </a:p>
          <a:p>
            <a:pPr>
              <a:buFont typeface="Wingdings" panose="05000000000000000000" pitchFamily="2" charset="2"/>
              <a:buChar char="v"/>
            </a:pPr>
            <a:r>
              <a:rPr lang="en-US" dirty="0"/>
              <a:t>Nominating Committee</a:t>
            </a:r>
          </a:p>
          <a:p>
            <a:pPr lvl="2"/>
            <a:endParaRPr lang="en-US" dirty="0"/>
          </a:p>
        </p:txBody>
      </p:sp>
    </p:spTree>
    <p:extLst>
      <p:ext uri="{BB962C8B-B14F-4D97-AF65-F5344CB8AC3E}">
        <p14:creationId xmlns:p14="http://schemas.microsoft.com/office/powerpoint/2010/main" val="170871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ca0c24e580_1_78"/>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Narrow"/>
              <a:buNone/>
            </a:pPr>
            <a:r>
              <a:rPr lang="en-US" b="1" dirty="0">
                <a:latin typeface="Arial Narrow"/>
                <a:sym typeface="Arial Narrow"/>
              </a:rPr>
              <a:t>Break</a:t>
            </a:r>
            <a:endParaRPr dirty="0"/>
          </a:p>
        </p:txBody>
      </p:sp>
      <p:sp>
        <p:nvSpPr>
          <p:cNvPr id="350" name="Google Shape;350;gca0c24e580_1_7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Clr>
                <a:schemeClr val="dk1"/>
              </a:buClr>
              <a:buSzPts val="3200"/>
              <a:buNone/>
            </a:pPr>
            <a:endParaRPr dirty="0">
              <a:latin typeface="Arial Narrow"/>
              <a:ea typeface="Arial Narrow"/>
              <a:cs typeface="Arial Narrow"/>
              <a:sym typeface="Arial Narrow"/>
            </a:endParaRPr>
          </a:p>
        </p:txBody>
      </p:sp>
    </p:spTree>
    <p:extLst>
      <p:ext uri="{BB962C8B-B14F-4D97-AF65-F5344CB8AC3E}">
        <p14:creationId xmlns:p14="http://schemas.microsoft.com/office/powerpoint/2010/main" val="4200623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ca0c24e580_1_78"/>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Narrow"/>
              <a:buNone/>
            </a:pPr>
            <a:r>
              <a:rPr lang="en-US" b="1" dirty="0">
                <a:latin typeface="Arial Narrow"/>
                <a:sym typeface="Arial Narrow"/>
              </a:rPr>
              <a:t>SWOT Analysis</a:t>
            </a:r>
            <a:endParaRPr dirty="0"/>
          </a:p>
        </p:txBody>
      </p:sp>
      <p:sp>
        <p:nvSpPr>
          <p:cNvPr id="350" name="Google Shape;350;gca0c24e580_1_7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lvl="0" indent="-457200" algn="l" rtl="0">
              <a:spcBef>
                <a:spcPts val="640"/>
              </a:spcBef>
              <a:spcAft>
                <a:spcPts val="0"/>
              </a:spcAft>
              <a:buClr>
                <a:schemeClr val="dk1"/>
              </a:buClr>
              <a:buSzPts val="3200"/>
              <a:buFont typeface="Wingdings" panose="05000000000000000000" pitchFamily="2" charset="2"/>
              <a:buChar char="v"/>
            </a:pPr>
            <a:r>
              <a:rPr lang="en-US" dirty="0">
                <a:latin typeface="Arial Narrow"/>
                <a:ea typeface="Arial Narrow"/>
                <a:cs typeface="Arial Narrow"/>
                <a:sym typeface="Arial Narrow"/>
              </a:rPr>
              <a:t>Introduction – Drew Kennedy </a:t>
            </a:r>
          </a:p>
          <a:p>
            <a:pPr lvl="0" indent="-457200" algn="l" rtl="0">
              <a:spcBef>
                <a:spcPts val="640"/>
              </a:spcBef>
              <a:spcAft>
                <a:spcPts val="0"/>
              </a:spcAft>
              <a:buClr>
                <a:schemeClr val="dk1"/>
              </a:buClr>
              <a:buSzPts val="3200"/>
              <a:buFont typeface="Wingdings" panose="05000000000000000000" pitchFamily="2" charset="2"/>
              <a:buChar char="v"/>
            </a:pPr>
            <a:r>
              <a:rPr lang="en-US" dirty="0">
                <a:latin typeface="Arial Narrow"/>
                <a:ea typeface="Arial Narrow"/>
                <a:cs typeface="Arial Narrow"/>
                <a:sym typeface="Arial Narrow"/>
              </a:rPr>
              <a:t>SWOT Process - Ambrosya Amlong</a:t>
            </a:r>
            <a:endParaRPr dirty="0">
              <a:latin typeface="Arial Narrow"/>
              <a:ea typeface="Arial Narrow"/>
              <a:cs typeface="Arial Narrow"/>
              <a:sym typeface="Arial Narrow"/>
            </a:endParaRPr>
          </a:p>
        </p:txBody>
      </p:sp>
    </p:spTree>
    <p:extLst>
      <p:ext uri="{BB962C8B-B14F-4D97-AF65-F5344CB8AC3E}">
        <p14:creationId xmlns:p14="http://schemas.microsoft.com/office/powerpoint/2010/main" val="2779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19;p27"/>
          <p:cNvSpPr txBox="1">
            <a:spLocks noGrp="1"/>
          </p:cNvSpPr>
          <p:nvPr>
            <p:ph type="title"/>
          </p:nvPr>
        </p:nvSpPr>
        <p:spPr>
          <a:xfrm>
            <a:off x="145774" y="157774"/>
            <a:ext cx="8865704" cy="96866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800"/>
              <a:buFont typeface="Calibri"/>
              <a:buNone/>
            </a:pPr>
            <a:r>
              <a:rPr lang="en-US" sz="3800" dirty="0"/>
              <a:t>AAAEM Award Descriptions and Guidelines</a:t>
            </a:r>
            <a:endParaRPr dirty="0"/>
          </a:p>
        </p:txBody>
      </p:sp>
      <p:sp>
        <p:nvSpPr>
          <p:cNvPr id="6" name="Google Shape;533;p29">
            <a:extLst>
              <a:ext uri="{FF2B5EF4-FFF2-40B4-BE49-F238E27FC236}">
                <a16:creationId xmlns:a16="http://schemas.microsoft.com/office/drawing/2014/main" id="{5BB2D9C6-00DB-4365-BABE-65C42AB5F10A}"/>
              </a:ext>
            </a:extLst>
          </p:cNvPr>
          <p:cNvSpPr txBox="1">
            <a:spLocks/>
          </p:cNvSpPr>
          <p:nvPr/>
        </p:nvSpPr>
        <p:spPr>
          <a:xfrm>
            <a:off x="35510" y="1220875"/>
            <a:ext cx="9072979" cy="2374581"/>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1050" b="1" dirty="0"/>
              <a:t>James J. Scheulen Lifetime Achievement Award in Academic Emergency Medicine Administration</a:t>
            </a:r>
          </a:p>
          <a:p>
            <a:pPr marL="0" indent="0">
              <a:spcBef>
                <a:spcPts val="0"/>
              </a:spcBef>
              <a:buClr>
                <a:schemeClr val="dk1"/>
              </a:buClr>
              <a:buSzPct val="100000"/>
              <a:buFont typeface="Arial"/>
              <a:buNone/>
            </a:pPr>
            <a:r>
              <a:rPr lang="en-US" sz="1050" dirty="0"/>
              <a:t>The AAAEM Lifetime Achievement  Award in Academic Emergency Medicine Administration  is the highest recognition the Academy gives an individual. It recognizes an academic emergency medicine administrator who has demonstrated noteworthy achievement, exceptional leadership, and management proficiency. One who has enhanced the strategic and operational effectiveness of academic emergency departments, emergency medicine education or emergency medicine research in his or her institution, and/or the broader academic emergency medicine community. </a:t>
            </a:r>
          </a:p>
          <a:p>
            <a:pPr marL="0" indent="0">
              <a:spcBef>
                <a:spcPts val="0"/>
              </a:spcBef>
              <a:buClr>
                <a:schemeClr val="dk1"/>
              </a:buClr>
              <a:buSzPct val="100000"/>
              <a:buFont typeface="Arial"/>
              <a:buNone/>
            </a:pPr>
            <a:r>
              <a:rPr lang="en-US" sz="1050" b="1" dirty="0"/>
              <a:t>Minimum requirement:</a:t>
            </a:r>
            <a:r>
              <a:rPr lang="en-US" sz="1050" dirty="0"/>
              <a:t> Must be AAAEM member for greater than 5 consecutive years and work a minimum of 10 years in academic emergency medicine.  Member should demonstrate the following: </a:t>
            </a:r>
          </a:p>
          <a:p>
            <a:pPr>
              <a:spcBef>
                <a:spcPts val="323"/>
              </a:spcBef>
              <a:buClr>
                <a:schemeClr val="dk1"/>
              </a:buClr>
              <a:buSzPct val="100000"/>
              <a:buFont typeface="Arial" panose="020B0604020202020204" pitchFamily="34" charset="0"/>
              <a:buChar char="•"/>
            </a:pPr>
            <a:r>
              <a:rPr lang="en-US" sz="1050" dirty="0"/>
              <a:t>Advances interprofessional education, be involved in professional growth, and educational programs within the Academy</a:t>
            </a:r>
          </a:p>
          <a:p>
            <a:pPr>
              <a:spcBef>
                <a:spcPts val="323"/>
              </a:spcBef>
              <a:buClr>
                <a:schemeClr val="dk1"/>
              </a:buClr>
              <a:buSzPct val="100000"/>
              <a:buFont typeface="Arial" panose="020B0604020202020204" pitchFamily="34" charset="0"/>
              <a:buChar char="•"/>
            </a:pPr>
            <a:r>
              <a:rPr lang="en-US" sz="1050" dirty="0"/>
              <a:t>Commitment to the organization through AAAEM leadership </a:t>
            </a:r>
          </a:p>
          <a:p>
            <a:pPr>
              <a:spcBef>
                <a:spcPts val="323"/>
              </a:spcBef>
              <a:buClr>
                <a:schemeClr val="dk1"/>
              </a:buClr>
              <a:buSzPct val="100000"/>
              <a:buFont typeface="Arial" panose="020B0604020202020204" pitchFamily="34" charset="0"/>
              <a:buChar char="•"/>
            </a:pPr>
            <a:r>
              <a:rPr lang="en-US" sz="1050" dirty="0"/>
              <a:t>Provides leadership and service within our profession</a:t>
            </a:r>
          </a:p>
          <a:p>
            <a:pPr>
              <a:spcBef>
                <a:spcPts val="323"/>
              </a:spcBef>
              <a:buClr>
                <a:schemeClr val="dk1"/>
              </a:buClr>
              <a:buSzPct val="100000"/>
              <a:buFont typeface="Arial" panose="020B0604020202020204" pitchFamily="34" charset="0"/>
              <a:buChar char="•"/>
            </a:pPr>
            <a:r>
              <a:rPr lang="en-US" sz="1050" dirty="0"/>
              <a:t>Evidence of research and/or creative scholarship activities related to academic emergency medicine </a:t>
            </a:r>
          </a:p>
          <a:p>
            <a:pPr>
              <a:spcBef>
                <a:spcPts val="323"/>
              </a:spcBef>
              <a:buClr>
                <a:schemeClr val="dk1"/>
              </a:buClr>
              <a:buSzPct val="100000"/>
              <a:buFont typeface="Arial" panose="020B0604020202020204" pitchFamily="34" charset="0"/>
              <a:buChar char="•"/>
            </a:pPr>
            <a:r>
              <a:rPr lang="en-US" sz="1050" dirty="0"/>
              <a:t>Creates and cultivates sharing of ideas and best practices amongst AAAEM members</a:t>
            </a:r>
          </a:p>
          <a:p>
            <a:pPr marL="0" indent="0">
              <a:spcBef>
                <a:spcPts val="304"/>
              </a:spcBef>
              <a:buClr>
                <a:schemeClr val="dk1"/>
              </a:buClr>
              <a:buSzPct val="100000"/>
              <a:buFont typeface="Arial"/>
              <a:buNone/>
            </a:pPr>
            <a:endParaRPr lang="en-US" dirty="0"/>
          </a:p>
        </p:txBody>
      </p:sp>
      <p:sp>
        <p:nvSpPr>
          <p:cNvPr id="8" name="Google Shape;520;p27">
            <a:extLst>
              <a:ext uri="{FF2B5EF4-FFF2-40B4-BE49-F238E27FC236}">
                <a16:creationId xmlns:a16="http://schemas.microsoft.com/office/drawing/2014/main" id="{691D77C4-D86E-4166-9597-5B21B1E88859}"/>
              </a:ext>
            </a:extLst>
          </p:cNvPr>
          <p:cNvSpPr txBox="1">
            <a:spLocks/>
          </p:cNvSpPr>
          <p:nvPr/>
        </p:nvSpPr>
        <p:spPr>
          <a:xfrm>
            <a:off x="42137" y="5149631"/>
            <a:ext cx="9072978" cy="1627687"/>
          </a:xfrm>
          <a:prstGeom prst="rect">
            <a:avLst/>
          </a:prstGeom>
          <a:noFill/>
          <a:ln>
            <a:noFill/>
          </a:ln>
        </p:spPr>
        <p:txBody>
          <a:bodyPr spcFirstLastPara="1" vert="horz" wrap="square" lIns="91425" tIns="45700" rIns="91425" bIns="45700" rtlCol="0" anchor="t" anchorCtr="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1900" b="1" dirty="0"/>
              <a:t>The Rising Star Academy of Administrators in Academic Emergency Medicine Award</a:t>
            </a:r>
            <a:r>
              <a:rPr lang="en-US" sz="1900" dirty="0"/>
              <a:t> </a:t>
            </a:r>
          </a:p>
          <a:p>
            <a:pPr marL="0" indent="0">
              <a:spcBef>
                <a:spcPts val="0"/>
              </a:spcBef>
              <a:buClr>
                <a:schemeClr val="dk1"/>
              </a:buClr>
              <a:buSzPct val="100000"/>
              <a:buFont typeface="Arial"/>
              <a:buNone/>
            </a:pPr>
            <a:r>
              <a:rPr lang="en-US" sz="1900" dirty="0"/>
              <a:t>This recognizes an academic emergency medicine administrator affiliated with AAAEM who has demonstrated significant participation and/or leadership within the academy during their first five years of membership.  </a:t>
            </a:r>
          </a:p>
          <a:p>
            <a:pPr marL="0" indent="0">
              <a:spcBef>
                <a:spcPts val="352"/>
              </a:spcBef>
              <a:buClr>
                <a:schemeClr val="dk1"/>
              </a:buClr>
              <a:buSzPct val="100000"/>
              <a:buFont typeface="Arial"/>
              <a:buNone/>
            </a:pPr>
            <a:r>
              <a:rPr lang="en-US" sz="1900" b="1" dirty="0"/>
              <a:t>Minimum requirement</a:t>
            </a:r>
            <a:r>
              <a:rPr lang="en-US" sz="1900" dirty="0"/>
              <a:t>: AAAEM member for 5 years or less with a demonstration of the following:</a:t>
            </a:r>
          </a:p>
          <a:p>
            <a:pPr>
              <a:spcBef>
                <a:spcPts val="352"/>
              </a:spcBef>
              <a:buClr>
                <a:schemeClr val="dk1"/>
              </a:buClr>
              <a:buSzPct val="100000"/>
              <a:buFont typeface="Arial" panose="020B0604020202020204" pitchFamily="34" charset="0"/>
              <a:buChar char="•"/>
            </a:pPr>
            <a:r>
              <a:rPr lang="en-US" sz="1900" dirty="0"/>
              <a:t>Significant participation in AAAEM activities (e.g. projects) and/or committees </a:t>
            </a:r>
          </a:p>
          <a:p>
            <a:pPr>
              <a:spcBef>
                <a:spcPts val="352"/>
              </a:spcBef>
              <a:buClr>
                <a:schemeClr val="dk1"/>
              </a:buClr>
              <a:buSzPct val="100000"/>
              <a:buFont typeface="Arial" panose="020B0604020202020204" pitchFamily="34" charset="0"/>
              <a:buChar char="•"/>
            </a:pPr>
            <a:r>
              <a:rPr lang="en-US" sz="1900" dirty="0"/>
              <a:t>Demonstrated leadership skills</a:t>
            </a:r>
          </a:p>
          <a:p>
            <a:pPr>
              <a:spcBef>
                <a:spcPts val="352"/>
              </a:spcBef>
              <a:buClr>
                <a:schemeClr val="dk1"/>
              </a:buClr>
              <a:buSzPct val="100000"/>
              <a:buFont typeface="Arial" panose="020B0604020202020204" pitchFamily="34" charset="0"/>
              <a:buChar char="•"/>
            </a:pPr>
            <a:r>
              <a:rPr lang="en-US" sz="1900" dirty="0"/>
              <a:t>Positive peer to peer interactions</a:t>
            </a:r>
          </a:p>
          <a:p>
            <a:pPr>
              <a:spcBef>
                <a:spcPts val="352"/>
              </a:spcBef>
              <a:buClr>
                <a:schemeClr val="dk1"/>
              </a:buClr>
              <a:buSzPct val="100000"/>
              <a:buFont typeface="Arial" panose="020B0604020202020204" pitchFamily="34" charset="0"/>
              <a:buChar char="•"/>
            </a:pPr>
            <a:r>
              <a:rPr lang="en-US" sz="1900" dirty="0"/>
              <a:t>Works effectively with AAAEM leadership (either at committee or organizational level or both)</a:t>
            </a:r>
          </a:p>
          <a:p>
            <a:pPr>
              <a:spcBef>
                <a:spcPts val="352"/>
              </a:spcBef>
              <a:buClr>
                <a:schemeClr val="dk1"/>
              </a:buClr>
              <a:buSzPct val="100000"/>
              <a:buFont typeface="Arial" panose="020B0604020202020204" pitchFamily="34" charset="0"/>
              <a:buChar char="•"/>
            </a:pPr>
            <a:r>
              <a:rPr lang="en-US" sz="1900" dirty="0"/>
              <a:t>Demonstrated initiative to further AAAEM goals and outcomes </a:t>
            </a:r>
          </a:p>
          <a:p>
            <a:pPr indent="-231140">
              <a:spcBef>
                <a:spcPts val="352"/>
              </a:spcBef>
              <a:buClr>
                <a:schemeClr val="dk1"/>
              </a:buClr>
              <a:buSzPct val="100000"/>
              <a:buFont typeface="Arial"/>
              <a:buNone/>
            </a:pPr>
            <a:endParaRPr lang="en-US" dirty="0"/>
          </a:p>
        </p:txBody>
      </p:sp>
      <p:sp>
        <p:nvSpPr>
          <p:cNvPr id="9" name="Google Shape;527;p28">
            <a:extLst>
              <a:ext uri="{FF2B5EF4-FFF2-40B4-BE49-F238E27FC236}">
                <a16:creationId xmlns:a16="http://schemas.microsoft.com/office/drawing/2014/main" id="{CFC11C78-2E74-4485-BC1F-8B2563C5FCD0}"/>
              </a:ext>
            </a:extLst>
          </p:cNvPr>
          <p:cNvSpPr txBox="1">
            <a:spLocks/>
          </p:cNvSpPr>
          <p:nvPr/>
        </p:nvSpPr>
        <p:spPr>
          <a:xfrm>
            <a:off x="42137" y="3429000"/>
            <a:ext cx="8898800" cy="1720631"/>
          </a:xfrm>
          <a:prstGeom prst="rect">
            <a:avLst/>
          </a:prstGeom>
          <a:noFill/>
          <a:ln>
            <a:noFill/>
          </a:ln>
        </p:spPr>
        <p:txBody>
          <a:bodyPr spcFirstLastPara="1" vert="horz" wrap="square" lIns="91425" tIns="45700" rIns="91425" bIns="45700" rtlCol="0" anchor="t" anchorCtr="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4200" b="1" dirty="0"/>
              <a:t>Significant Contributions to Academic Emergency Medicine Administration Annual Award</a:t>
            </a:r>
          </a:p>
          <a:p>
            <a:pPr marL="0" indent="0">
              <a:spcBef>
                <a:spcPts val="0"/>
              </a:spcBef>
              <a:buClr>
                <a:schemeClr val="dk1"/>
              </a:buClr>
              <a:buSzPct val="100000"/>
              <a:buFont typeface="Arial"/>
              <a:buNone/>
            </a:pPr>
            <a:r>
              <a:rPr lang="en-US" sz="4200" dirty="0"/>
              <a:t>The AAAEM Annual Academy Award recognizes an academic emergency medicine administrator  who has demonstrated exceptional leadership within the past three years.</a:t>
            </a:r>
            <a:r>
              <a:rPr lang="en-US" sz="4200" b="1" dirty="0"/>
              <a:t> </a:t>
            </a:r>
            <a:endParaRPr lang="en-US" sz="4200" dirty="0"/>
          </a:p>
          <a:p>
            <a:pPr marL="0" indent="0">
              <a:spcBef>
                <a:spcPts val="360"/>
              </a:spcBef>
              <a:buClr>
                <a:schemeClr val="dk1"/>
              </a:buClr>
              <a:buSzPct val="100000"/>
              <a:buFont typeface="Arial"/>
              <a:buNone/>
            </a:pPr>
            <a:r>
              <a:rPr lang="en-US" sz="4200" b="1" dirty="0"/>
              <a:t>Minimum requirement:</a:t>
            </a:r>
            <a:r>
              <a:rPr lang="en-US" sz="4200" dirty="0"/>
              <a:t> AAAEM member with demonstration of the following: </a:t>
            </a:r>
          </a:p>
          <a:p>
            <a:pPr>
              <a:spcBef>
                <a:spcPts val="320"/>
              </a:spcBef>
              <a:buClr>
                <a:schemeClr val="dk1"/>
              </a:buClr>
              <a:buSzPct val="100000"/>
            </a:pPr>
            <a:r>
              <a:rPr lang="en-US" sz="4200" dirty="0"/>
              <a:t>Exhibits exemplary leadership qualities (i.e. Sharing best practices, Mentoring, Advocacy of the profession, Participation in AAAEM activities)</a:t>
            </a:r>
          </a:p>
          <a:p>
            <a:pPr>
              <a:spcBef>
                <a:spcPts val="320"/>
              </a:spcBef>
              <a:buClr>
                <a:schemeClr val="dk1"/>
              </a:buClr>
              <a:buSzPct val="100000"/>
            </a:pPr>
            <a:r>
              <a:rPr lang="en-US" sz="4200" dirty="0"/>
              <a:t>Shows outstanding dedication, competence, and exceptional performance</a:t>
            </a:r>
          </a:p>
          <a:p>
            <a:pPr>
              <a:spcBef>
                <a:spcPts val="320"/>
              </a:spcBef>
              <a:buClr>
                <a:schemeClr val="dk1"/>
              </a:buClr>
              <a:buSzPct val="100000"/>
            </a:pPr>
            <a:r>
              <a:rPr lang="en-US" sz="4200" dirty="0"/>
              <a:t>Shows strategic and operational effectiveness </a:t>
            </a:r>
          </a:p>
          <a:p>
            <a:pPr>
              <a:spcBef>
                <a:spcPts val="320"/>
              </a:spcBef>
              <a:buClr>
                <a:schemeClr val="dk1"/>
              </a:buClr>
              <a:buSzPct val="100000"/>
            </a:pPr>
            <a:r>
              <a:rPr lang="en-US" sz="4200" dirty="0"/>
              <a:t>Contributes to emergency medicine education and/or research via presentations or other</a:t>
            </a:r>
          </a:p>
          <a:p>
            <a:pPr>
              <a:spcBef>
                <a:spcPts val="320"/>
              </a:spcBef>
              <a:buClr>
                <a:schemeClr val="dk1"/>
              </a:buClr>
              <a:buSzPct val="100000"/>
            </a:pPr>
            <a:r>
              <a:rPr lang="en-US" sz="4200" dirty="0"/>
              <a:t>Noteworthy contribution/s to the growth and success of AAAEM</a:t>
            </a:r>
          </a:p>
          <a:p>
            <a:pPr marL="0" indent="0">
              <a:spcBef>
                <a:spcPts val="160"/>
              </a:spcBef>
              <a:buClr>
                <a:schemeClr val="dk1"/>
              </a:buClr>
              <a:buSzPct val="100000"/>
              <a:buFont typeface="Arial"/>
              <a:buNone/>
            </a:pPr>
            <a:endParaRPr lang="en-US" dirty="0"/>
          </a:p>
        </p:txBody>
      </p:sp>
    </p:spTree>
    <p:extLst>
      <p:ext uri="{BB962C8B-B14F-4D97-AF65-F5344CB8AC3E}">
        <p14:creationId xmlns:p14="http://schemas.microsoft.com/office/powerpoint/2010/main" val="16653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DFD3C55-3AE5-4C15-AFDC-5E1EC53B7A40}"/>
              </a:ext>
            </a:extLst>
          </p:cNvPr>
          <p:cNvPicPr>
            <a:picLocks noChangeAspect="1"/>
          </p:cNvPicPr>
          <p:nvPr/>
        </p:nvPicPr>
        <p:blipFill>
          <a:blip r:embed="rId2"/>
          <a:stretch>
            <a:fillRect/>
          </a:stretch>
        </p:blipFill>
        <p:spPr>
          <a:xfrm>
            <a:off x="3574677" y="2162707"/>
            <a:ext cx="3986629" cy="398663"/>
          </a:xfrm>
          <a:prstGeom prst="rect">
            <a:avLst/>
          </a:prstGeom>
        </p:spPr>
      </p:pic>
      <p:sp>
        <p:nvSpPr>
          <p:cNvPr id="6" name="Google Shape;526;p28"/>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Calibri"/>
              <a:buNone/>
            </a:pPr>
            <a:r>
              <a:rPr lang="en-US" dirty="0"/>
              <a:t>Award Winners</a:t>
            </a:r>
            <a:endParaRPr dirty="0"/>
          </a:p>
        </p:txBody>
      </p:sp>
      <p:sp>
        <p:nvSpPr>
          <p:cNvPr id="3" name="Rectangle 2">
            <a:extLst>
              <a:ext uri="{FF2B5EF4-FFF2-40B4-BE49-F238E27FC236}">
                <a16:creationId xmlns:a16="http://schemas.microsoft.com/office/drawing/2014/main" id="{B36FB1B9-5E04-488D-9938-3AA302A01891}"/>
              </a:ext>
            </a:extLst>
          </p:cNvPr>
          <p:cNvSpPr/>
          <p:nvPr/>
        </p:nvSpPr>
        <p:spPr>
          <a:xfrm>
            <a:off x="71021" y="1452919"/>
            <a:ext cx="8851037" cy="646331"/>
          </a:xfrm>
          <a:prstGeom prst="rect">
            <a:avLst/>
          </a:prstGeom>
          <a:noFill/>
        </p:spPr>
        <p:txBody>
          <a:bodyPr wrap="square">
            <a:spAutoFit/>
          </a:bodyPr>
          <a:lstStyle/>
          <a:p>
            <a:pPr algn="ctr">
              <a:buClr>
                <a:schemeClr val="dk1"/>
              </a:buClr>
              <a:buSzPct val="100000"/>
            </a:pPr>
            <a:r>
              <a:rPr lang="en-US" b="1" dirty="0">
                <a:ln w="6350">
                  <a:solidFill>
                    <a:schemeClr val="tx2"/>
                  </a:solidFill>
                </a:ln>
                <a:solidFill>
                  <a:srgbClr val="FF0000"/>
                </a:solidFill>
              </a:rPr>
              <a:t>James J. Scheulen Lifetime Achievement Award in Academic Emergency Medicine Administration</a:t>
            </a:r>
          </a:p>
        </p:txBody>
      </p:sp>
      <p:sp>
        <p:nvSpPr>
          <p:cNvPr id="9" name="Rectangle 8">
            <a:extLst>
              <a:ext uri="{FF2B5EF4-FFF2-40B4-BE49-F238E27FC236}">
                <a16:creationId xmlns:a16="http://schemas.microsoft.com/office/drawing/2014/main" id="{EBCD8072-CAE5-44EB-A4F9-8A0C766E13B3}"/>
              </a:ext>
            </a:extLst>
          </p:cNvPr>
          <p:cNvSpPr/>
          <p:nvPr/>
        </p:nvSpPr>
        <p:spPr>
          <a:xfrm>
            <a:off x="-84339" y="3244334"/>
            <a:ext cx="9161755" cy="369332"/>
          </a:xfrm>
          <a:prstGeom prst="rect">
            <a:avLst/>
          </a:prstGeom>
          <a:ln>
            <a:noFill/>
          </a:ln>
        </p:spPr>
        <p:txBody>
          <a:bodyPr wrap="square">
            <a:spAutoFit/>
          </a:bodyPr>
          <a:lstStyle/>
          <a:p>
            <a:pPr algn="ctr">
              <a:buClr>
                <a:schemeClr val="dk1"/>
              </a:buClr>
              <a:buSzPct val="100000"/>
            </a:pPr>
            <a:r>
              <a:rPr lang="en-US" b="1" dirty="0">
                <a:ln>
                  <a:solidFill>
                    <a:schemeClr val="tx2"/>
                  </a:solidFill>
                </a:ln>
                <a:solidFill>
                  <a:srgbClr val="FF0000"/>
                </a:solidFill>
              </a:rPr>
              <a:t>Significant Contributions to Academic Emergency Medicine Administration Annual Award</a:t>
            </a:r>
          </a:p>
        </p:txBody>
      </p:sp>
      <p:sp>
        <p:nvSpPr>
          <p:cNvPr id="11" name="Rectangle 10">
            <a:extLst>
              <a:ext uri="{FF2B5EF4-FFF2-40B4-BE49-F238E27FC236}">
                <a16:creationId xmlns:a16="http://schemas.microsoft.com/office/drawing/2014/main" id="{230A3994-5FF6-4A39-9CE5-642604CAE4C1}"/>
              </a:ext>
            </a:extLst>
          </p:cNvPr>
          <p:cNvSpPr/>
          <p:nvPr/>
        </p:nvSpPr>
        <p:spPr>
          <a:xfrm>
            <a:off x="71021" y="5004411"/>
            <a:ext cx="9161756" cy="369332"/>
          </a:xfrm>
          <a:prstGeom prst="rect">
            <a:avLst/>
          </a:prstGeom>
          <a:ln w="6350">
            <a:noFill/>
          </a:ln>
        </p:spPr>
        <p:txBody>
          <a:bodyPr wrap="square">
            <a:spAutoFit/>
          </a:bodyPr>
          <a:lstStyle/>
          <a:p>
            <a:pPr algn="ctr">
              <a:buClr>
                <a:schemeClr val="dk1"/>
              </a:buClr>
              <a:buSzPct val="100000"/>
            </a:pPr>
            <a:r>
              <a:rPr lang="en-US" b="1" dirty="0">
                <a:ln w="6350">
                  <a:solidFill>
                    <a:schemeClr val="tx2"/>
                  </a:solidFill>
                </a:ln>
                <a:solidFill>
                  <a:srgbClr val="FF0000"/>
                </a:solidFill>
              </a:rPr>
              <a:t>The Rising Star Academy of Administrators in Academic Emergency Medicine Award</a:t>
            </a:r>
            <a:r>
              <a:rPr lang="en-US" dirty="0">
                <a:ln w="6350">
                  <a:solidFill>
                    <a:schemeClr val="tx2"/>
                  </a:solidFill>
                </a:ln>
                <a:solidFill>
                  <a:srgbClr val="FF0000"/>
                </a:solidFill>
              </a:rPr>
              <a:t> </a:t>
            </a:r>
          </a:p>
        </p:txBody>
      </p:sp>
      <p:pic>
        <p:nvPicPr>
          <p:cNvPr id="7" name="Picture 6">
            <a:extLst>
              <a:ext uri="{FF2B5EF4-FFF2-40B4-BE49-F238E27FC236}">
                <a16:creationId xmlns:a16="http://schemas.microsoft.com/office/drawing/2014/main" id="{4D4B47AC-21A4-4939-B985-D6688BC483F7}"/>
              </a:ext>
            </a:extLst>
          </p:cNvPr>
          <p:cNvPicPr>
            <a:picLocks noChangeAspect="1"/>
          </p:cNvPicPr>
          <p:nvPr/>
        </p:nvPicPr>
        <p:blipFill>
          <a:blip r:embed="rId3"/>
          <a:stretch>
            <a:fillRect/>
          </a:stretch>
        </p:blipFill>
        <p:spPr>
          <a:xfrm>
            <a:off x="3455079" y="5594730"/>
            <a:ext cx="2606706" cy="453339"/>
          </a:xfrm>
          <a:prstGeom prst="rect">
            <a:avLst/>
          </a:prstGeom>
        </p:spPr>
      </p:pic>
      <p:pic>
        <p:nvPicPr>
          <p:cNvPr id="12" name="Picture 11">
            <a:extLst>
              <a:ext uri="{FF2B5EF4-FFF2-40B4-BE49-F238E27FC236}">
                <a16:creationId xmlns:a16="http://schemas.microsoft.com/office/drawing/2014/main" id="{AC1866B5-0448-4609-B250-D51A56346E36}"/>
              </a:ext>
            </a:extLst>
          </p:cNvPr>
          <p:cNvPicPr>
            <a:picLocks noChangeAspect="1"/>
          </p:cNvPicPr>
          <p:nvPr/>
        </p:nvPicPr>
        <p:blipFill>
          <a:blip r:embed="rId4"/>
          <a:stretch>
            <a:fillRect/>
          </a:stretch>
        </p:blipFill>
        <p:spPr>
          <a:xfrm>
            <a:off x="2301998" y="5392888"/>
            <a:ext cx="1076240" cy="1371600"/>
          </a:xfrm>
          <a:prstGeom prst="rect">
            <a:avLst/>
          </a:prstGeom>
        </p:spPr>
      </p:pic>
      <p:pic>
        <p:nvPicPr>
          <p:cNvPr id="13" name="Picture 12">
            <a:extLst>
              <a:ext uri="{FF2B5EF4-FFF2-40B4-BE49-F238E27FC236}">
                <a16:creationId xmlns:a16="http://schemas.microsoft.com/office/drawing/2014/main" id="{76E3CE0E-CE28-4C3E-B824-BD2C7DED3AD5}"/>
              </a:ext>
            </a:extLst>
          </p:cNvPr>
          <p:cNvPicPr>
            <a:picLocks noChangeAspect="1"/>
          </p:cNvPicPr>
          <p:nvPr/>
        </p:nvPicPr>
        <p:blipFill>
          <a:blip r:embed="rId5"/>
          <a:stretch>
            <a:fillRect/>
          </a:stretch>
        </p:blipFill>
        <p:spPr>
          <a:xfrm>
            <a:off x="1931541" y="4566189"/>
            <a:ext cx="3001346" cy="363292"/>
          </a:xfrm>
          <a:prstGeom prst="rect">
            <a:avLst/>
          </a:prstGeom>
        </p:spPr>
      </p:pic>
      <p:pic>
        <p:nvPicPr>
          <p:cNvPr id="14" name="Picture 13">
            <a:extLst>
              <a:ext uri="{FF2B5EF4-FFF2-40B4-BE49-F238E27FC236}">
                <a16:creationId xmlns:a16="http://schemas.microsoft.com/office/drawing/2014/main" id="{3806FE19-9527-47CB-BA0C-34975FC431A7}"/>
              </a:ext>
            </a:extLst>
          </p:cNvPr>
          <p:cNvPicPr>
            <a:picLocks noChangeAspect="1"/>
          </p:cNvPicPr>
          <p:nvPr/>
        </p:nvPicPr>
        <p:blipFill>
          <a:blip r:embed="rId6"/>
          <a:stretch>
            <a:fillRect/>
          </a:stretch>
        </p:blipFill>
        <p:spPr>
          <a:xfrm>
            <a:off x="635861" y="3595346"/>
            <a:ext cx="1066800" cy="1371600"/>
          </a:xfrm>
          <a:prstGeom prst="rect">
            <a:avLst/>
          </a:prstGeom>
        </p:spPr>
      </p:pic>
      <p:pic>
        <p:nvPicPr>
          <p:cNvPr id="15" name="Picture 14">
            <a:extLst>
              <a:ext uri="{FF2B5EF4-FFF2-40B4-BE49-F238E27FC236}">
                <a16:creationId xmlns:a16="http://schemas.microsoft.com/office/drawing/2014/main" id="{705D6E90-AAB8-485C-B4BA-C4A71B295BAE}"/>
              </a:ext>
            </a:extLst>
          </p:cNvPr>
          <p:cNvPicPr>
            <a:picLocks noChangeAspect="1"/>
          </p:cNvPicPr>
          <p:nvPr/>
        </p:nvPicPr>
        <p:blipFill>
          <a:blip r:embed="rId7"/>
          <a:stretch>
            <a:fillRect/>
          </a:stretch>
        </p:blipFill>
        <p:spPr>
          <a:xfrm>
            <a:off x="2924915" y="3719956"/>
            <a:ext cx="3667033" cy="483382"/>
          </a:xfrm>
          <a:prstGeom prst="rect">
            <a:avLst/>
          </a:prstGeom>
        </p:spPr>
      </p:pic>
      <p:pic>
        <p:nvPicPr>
          <p:cNvPr id="16" name="Picture 15">
            <a:extLst>
              <a:ext uri="{FF2B5EF4-FFF2-40B4-BE49-F238E27FC236}">
                <a16:creationId xmlns:a16="http://schemas.microsoft.com/office/drawing/2014/main" id="{03C14AAA-549D-4990-8BE5-26F37D59BF10}"/>
              </a:ext>
            </a:extLst>
          </p:cNvPr>
          <p:cNvPicPr>
            <a:picLocks noChangeAspect="1"/>
          </p:cNvPicPr>
          <p:nvPr/>
        </p:nvPicPr>
        <p:blipFill>
          <a:blip r:embed="rId8"/>
          <a:stretch>
            <a:fillRect/>
          </a:stretch>
        </p:blipFill>
        <p:spPr>
          <a:xfrm>
            <a:off x="6777217" y="3623238"/>
            <a:ext cx="1065443" cy="1371600"/>
          </a:xfrm>
          <a:prstGeom prst="rect">
            <a:avLst/>
          </a:prstGeom>
        </p:spPr>
      </p:pic>
      <p:pic>
        <p:nvPicPr>
          <p:cNvPr id="19" name="Picture 18">
            <a:extLst>
              <a:ext uri="{FF2B5EF4-FFF2-40B4-BE49-F238E27FC236}">
                <a16:creationId xmlns:a16="http://schemas.microsoft.com/office/drawing/2014/main" id="{C94D9732-C39D-4FCA-863A-9BBFE06712E1}"/>
              </a:ext>
            </a:extLst>
          </p:cNvPr>
          <p:cNvPicPr>
            <a:picLocks noChangeAspect="1"/>
          </p:cNvPicPr>
          <p:nvPr/>
        </p:nvPicPr>
        <p:blipFill>
          <a:blip r:embed="rId9"/>
          <a:stretch>
            <a:fillRect/>
          </a:stretch>
        </p:blipFill>
        <p:spPr>
          <a:xfrm>
            <a:off x="7675517" y="1925185"/>
            <a:ext cx="1076813" cy="1371600"/>
          </a:xfrm>
          <a:prstGeom prst="rect">
            <a:avLst/>
          </a:prstGeom>
        </p:spPr>
      </p:pic>
      <p:pic>
        <p:nvPicPr>
          <p:cNvPr id="20" name="Picture 19">
            <a:extLst>
              <a:ext uri="{FF2B5EF4-FFF2-40B4-BE49-F238E27FC236}">
                <a16:creationId xmlns:a16="http://schemas.microsoft.com/office/drawing/2014/main" id="{779772F5-42DD-4059-905C-A7B8C1C43302}"/>
              </a:ext>
            </a:extLst>
          </p:cNvPr>
          <p:cNvPicPr>
            <a:picLocks noChangeAspect="1"/>
          </p:cNvPicPr>
          <p:nvPr/>
        </p:nvPicPr>
        <p:blipFill>
          <a:blip r:embed="rId10"/>
          <a:stretch>
            <a:fillRect/>
          </a:stretch>
        </p:blipFill>
        <p:spPr>
          <a:xfrm>
            <a:off x="3237112" y="2714975"/>
            <a:ext cx="2353656" cy="529851"/>
          </a:xfrm>
          <a:prstGeom prst="rect">
            <a:avLst/>
          </a:prstGeom>
        </p:spPr>
      </p:pic>
      <p:pic>
        <p:nvPicPr>
          <p:cNvPr id="21" name="Picture 20">
            <a:extLst>
              <a:ext uri="{FF2B5EF4-FFF2-40B4-BE49-F238E27FC236}">
                <a16:creationId xmlns:a16="http://schemas.microsoft.com/office/drawing/2014/main" id="{79C54531-AA4B-44CD-A366-2A727AB30995}"/>
              </a:ext>
            </a:extLst>
          </p:cNvPr>
          <p:cNvPicPr>
            <a:picLocks noChangeAspect="1"/>
          </p:cNvPicPr>
          <p:nvPr/>
        </p:nvPicPr>
        <p:blipFill>
          <a:blip r:embed="rId11"/>
          <a:stretch>
            <a:fillRect/>
          </a:stretch>
        </p:blipFill>
        <p:spPr>
          <a:xfrm>
            <a:off x="2073686" y="1925185"/>
            <a:ext cx="1077683" cy="1371600"/>
          </a:xfrm>
          <a:prstGeom prst="rect">
            <a:avLst/>
          </a:prstGeom>
        </p:spPr>
      </p:pic>
    </p:spTree>
    <p:extLst>
      <p:ext uri="{BB962C8B-B14F-4D97-AF65-F5344CB8AC3E}">
        <p14:creationId xmlns:p14="http://schemas.microsoft.com/office/powerpoint/2010/main" val="281751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3000"/>
                                        <p:tgtEl>
                                          <p:spTgt spid="18"/>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30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30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3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850"/>
                            </p:stCondLst>
                            <p:childTnLst>
                              <p:par>
                                <p:cTn id="28" presetID="2" presetClass="entr" presetSubtype="4" fill="hold" nodeType="afterEffect">
                                  <p:stCondLst>
                                    <p:cond delay="10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2000" fill="hold"/>
                                        <p:tgtEl>
                                          <p:spTgt spid="12"/>
                                        </p:tgtEl>
                                        <p:attrNameLst>
                                          <p:attrName>ppt_x</p:attrName>
                                        </p:attrNameLst>
                                      </p:cBhvr>
                                      <p:tavLst>
                                        <p:tav tm="0">
                                          <p:val>
                                            <p:strVal val="#ppt_x"/>
                                          </p:val>
                                        </p:tav>
                                        <p:tav tm="100000">
                                          <p:val>
                                            <p:strVal val="#ppt_x"/>
                                          </p:val>
                                        </p:tav>
                                      </p:tavLst>
                                    </p:anim>
                                    <p:anim calcmode="lin" valueType="num">
                                      <p:cBhvr additive="base">
                                        <p:cTn id="31" dur="20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10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2000" fill="hold"/>
                                        <p:tgtEl>
                                          <p:spTgt spid="7"/>
                                        </p:tgtEl>
                                        <p:attrNameLst>
                                          <p:attrName>ppt_x</p:attrName>
                                        </p:attrNameLst>
                                      </p:cBhvr>
                                      <p:tavLst>
                                        <p:tav tm="0">
                                          <p:val>
                                            <p:strVal val="#ppt_x"/>
                                          </p:val>
                                        </p:tav>
                                        <p:tav tm="100000">
                                          <p:val>
                                            <p:strVal val="#ppt_x"/>
                                          </p:val>
                                        </p:tav>
                                      </p:tavLst>
                                    </p:anim>
                                    <p:anim calcmode="lin" valueType="num">
                                      <p:cBhvr additive="base">
                                        <p:cTn id="35"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9"/>
                                        </p:tgtEl>
                                        <p:attrNameLst>
                                          <p:attrName>ppt_y</p:attrName>
                                        </p:attrNameLst>
                                      </p:cBhvr>
                                      <p:tavLst>
                                        <p:tav tm="0">
                                          <p:val>
                                            <p:strVal val="#ppt_y"/>
                                          </p:val>
                                        </p:tav>
                                        <p:tav tm="100000">
                                          <p:val>
                                            <p:strVal val="#ppt_y"/>
                                          </p:val>
                                        </p:tav>
                                      </p:tavLst>
                                    </p:anim>
                                    <p:anim calcmode="lin" valueType="num">
                                      <p:cBhvr>
                                        <p:cTn id="4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fltVal val="0"/>
                                          </p:val>
                                        </p:tav>
                                        <p:tav tm="100000">
                                          <p:val>
                                            <p:strVal val="#ppt_w"/>
                                          </p:val>
                                        </p:tav>
                                      </p:tavLst>
                                    </p:anim>
                                    <p:anim calcmode="lin" valueType="num">
                                      <p:cBhvr>
                                        <p:cTn id="60" dur="1000" fill="hold"/>
                                        <p:tgtEl>
                                          <p:spTgt spid="15"/>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ca0c24e580_1_78"/>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Narrow"/>
              <a:buNone/>
            </a:pPr>
            <a:r>
              <a:rPr lang="en-US" b="1" dirty="0">
                <a:latin typeface="Arial Narrow"/>
                <a:sym typeface="Arial Narrow"/>
              </a:rPr>
              <a:t>Thank you</a:t>
            </a:r>
            <a:endParaRPr dirty="0"/>
          </a:p>
        </p:txBody>
      </p:sp>
      <p:sp>
        <p:nvSpPr>
          <p:cNvPr id="350" name="Google Shape;350;gca0c24e580_1_7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640"/>
              </a:spcBef>
              <a:spcAft>
                <a:spcPts val="0"/>
              </a:spcAft>
              <a:buClr>
                <a:schemeClr val="dk1"/>
              </a:buClr>
              <a:buSzPts val="3200"/>
              <a:buNone/>
            </a:pPr>
            <a:r>
              <a:rPr lang="en-US" dirty="0">
                <a:latin typeface="Arial Narrow"/>
                <a:ea typeface="Arial Narrow"/>
                <a:cs typeface="Arial Narrow"/>
                <a:sym typeface="Arial Narrow"/>
              </a:rPr>
              <a:t>Erin Campo – SAEM </a:t>
            </a:r>
            <a:r>
              <a:rPr lang="en-US" dirty="0" err="1">
                <a:latin typeface="Arial Narrow"/>
                <a:ea typeface="Arial Narrow"/>
                <a:cs typeface="Arial Narrow"/>
                <a:sym typeface="Arial Narrow"/>
              </a:rPr>
              <a:t>Liaision</a:t>
            </a:r>
            <a:endParaRPr lang="en-US" dirty="0">
              <a:latin typeface="Arial Narrow"/>
              <a:ea typeface="Arial Narrow"/>
              <a:cs typeface="Arial Narrow"/>
              <a:sym typeface="Arial Narrow"/>
            </a:endParaRPr>
          </a:p>
          <a:p>
            <a:pPr marL="0" indent="0" algn="just">
              <a:spcBef>
                <a:spcPts val="640"/>
              </a:spcBef>
              <a:buSzPts val="3200"/>
              <a:buNone/>
            </a:pPr>
            <a:endParaRPr dirty="0">
              <a:latin typeface="Arial Narrow"/>
              <a:ea typeface="Arial Narrow"/>
              <a:cs typeface="Arial Narrow"/>
              <a:sym typeface="Arial Narrow"/>
            </a:endParaRPr>
          </a:p>
        </p:txBody>
      </p:sp>
    </p:spTree>
    <p:extLst>
      <p:ext uri="{BB962C8B-B14F-4D97-AF65-F5344CB8AC3E}">
        <p14:creationId xmlns:p14="http://schemas.microsoft.com/office/powerpoint/2010/main" val="530675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210e4ebf1e0_1_0"/>
          <p:cNvSpPr txBox="1">
            <a:spLocks noGrp="1"/>
          </p:cNvSpPr>
          <p:nvPr>
            <p:ph type="title"/>
          </p:nvPr>
        </p:nvSpPr>
        <p:spPr>
          <a:xfrm>
            <a:off x="457200" y="157774"/>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Change in Leadership</a:t>
            </a:r>
            <a:endParaRPr dirty="0"/>
          </a:p>
        </p:txBody>
      </p:sp>
      <p:sp>
        <p:nvSpPr>
          <p:cNvPr id="87" name="Google Shape;87;g210e4ebf1e0_1_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fontScale="77500" lnSpcReduction="20000"/>
          </a:bodyPr>
          <a:lstStyle/>
          <a:p>
            <a:pPr lvl="0" indent="-457200">
              <a:buFont typeface="Wingdings" panose="05000000000000000000" pitchFamily="2" charset="2"/>
              <a:buChar char="v"/>
            </a:pPr>
            <a:r>
              <a:rPr lang="en-US" dirty="0"/>
              <a:t>President –  Dave Christiansen, University of Florida College of Medicine, Jacksonville</a:t>
            </a:r>
          </a:p>
          <a:p>
            <a:pPr indent="-457200">
              <a:buFont typeface="Wingdings" panose="05000000000000000000" pitchFamily="2" charset="2"/>
              <a:buChar char="v"/>
            </a:pPr>
            <a:r>
              <a:rPr lang="en-US" dirty="0"/>
              <a:t>Past President – Amy Jameson, University of New Mexico</a:t>
            </a:r>
          </a:p>
          <a:p>
            <a:pPr lvl="0" indent="-457200">
              <a:buFont typeface="Wingdings" panose="05000000000000000000" pitchFamily="2" charset="2"/>
              <a:buChar char="v"/>
            </a:pPr>
            <a:r>
              <a:rPr lang="en-US" dirty="0"/>
              <a:t>President Elect – Becky McGowan, University of Colorado Denver School of Medicine</a:t>
            </a:r>
          </a:p>
          <a:p>
            <a:pPr lvl="0" indent="-457200">
              <a:buFont typeface="Wingdings" panose="05000000000000000000" pitchFamily="2" charset="2"/>
              <a:buChar char="v"/>
            </a:pPr>
            <a:r>
              <a:rPr lang="en-US" dirty="0"/>
              <a:t>Treasurer – Jennifer Muir, The Brody School of Medicine at West Carolina University</a:t>
            </a:r>
          </a:p>
          <a:p>
            <a:pPr indent="-457200">
              <a:buFont typeface="Wingdings" panose="05000000000000000000" pitchFamily="2" charset="2"/>
              <a:buChar char="v"/>
            </a:pPr>
            <a:r>
              <a:rPr lang="en-US" dirty="0"/>
              <a:t>Secretary – Steve Maxwell, University of Michigan</a:t>
            </a:r>
          </a:p>
          <a:p>
            <a:pPr indent="-457200">
              <a:buFont typeface="Wingdings" panose="05000000000000000000" pitchFamily="2" charset="2"/>
              <a:buChar char="v"/>
            </a:pPr>
            <a:r>
              <a:rPr lang="en-US" dirty="0"/>
              <a:t>Member at Large – Diane C. Lee, Einstein Healthcare Network</a:t>
            </a:r>
          </a:p>
          <a:p>
            <a:pPr lvl="0" indent="-457200" algn="l" rtl="0">
              <a:spcBef>
                <a:spcPts val="360"/>
              </a:spcBef>
              <a:spcAft>
                <a:spcPts val="0"/>
              </a:spcAft>
              <a:buFont typeface="Wingdings" panose="05000000000000000000" pitchFamily="2" charset="2"/>
              <a:buChar char="v"/>
            </a:pPr>
            <a:r>
              <a:rPr lang="en-US" dirty="0"/>
              <a:t>Member at Large – Brendan Russell, Mass General Brigham</a:t>
            </a:r>
          </a:p>
        </p:txBody>
      </p:sp>
    </p:spTree>
    <p:extLst>
      <p:ext uri="{BB962C8B-B14F-4D97-AF65-F5344CB8AC3E}">
        <p14:creationId xmlns:p14="http://schemas.microsoft.com/office/powerpoint/2010/main" val="198453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ca0c24e580_1_78"/>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Agenda</a:t>
            </a:r>
            <a:endParaRPr dirty="0"/>
          </a:p>
        </p:txBody>
      </p:sp>
      <p:sp>
        <p:nvSpPr>
          <p:cNvPr id="350" name="Google Shape;350;gca0c24e580_1_7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20000"/>
          </a:bodyPr>
          <a:lstStyle/>
          <a:p>
            <a:pPr fontAlgn="base"/>
            <a:r>
              <a:rPr lang="en-US" dirty="0"/>
              <a:t>Welcome and overview </a:t>
            </a:r>
          </a:p>
          <a:p>
            <a:pPr fontAlgn="base"/>
            <a:r>
              <a:rPr lang="en-US" dirty="0"/>
              <a:t>Ice Breaker  </a:t>
            </a:r>
          </a:p>
          <a:p>
            <a:pPr fontAlgn="base"/>
            <a:r>
              <a:rPr lang="en-US" dirty="0"/>
              <a:t>Introduction of the Member Insider Program (MIP) </a:t>
            </a:r>
          </a:p>
          <a:p>
            <a:pPr fontAlgn="base"/>
            <a:r>
              <a:rPr lang="en-US" dirty="0"/>
              <a:t>Discussion of the Member Assistance Program </a:t>
            </a:r>
          </a:p>
          <a:p>
            <a:pPr fontAlgn="base"/>
            <a:r>
              <a:rPr lang="en-US" dirty="0"/>
              <a:t>Change in Benchmark Committee Structure </a:t>
            </a:r>
          </a:p>
          <a:p>
            <a:pPr fontAlgn="base"/>
            <a:r>
              <a:rPr lang="en-US" dirty="0"/>
              <a:t>Committee Chair changes </a:t>
            </a:r>
          </a:p>
          <a:p>
            <a:pPr fontAlgn="base"/>
            <a:r>
              <a:rPr lang="en-US" dirty="0"/>
              <a:t>Committee Sign up Time </a:t>
            </a:r>
          </a:p>
          <a:p>
            <a:pPr fontAlgn="base"/>
            <a:r>
              <a:rPr lang="en-US" dirty="0"/>
              <a:t>Break </a:t>
            </a:r>
          </a:p>
          <a:p>
            <a:pPr fontAlgn="base"/>
            <a:r>
              <a:rPr lang="en-US" dirty="0"/>
              <a:t>SWOT Analysis </a:t>
            </a:r>
          </a:p>
          <a:p>
            <a:pPr fontAlgn="base"/>
            <a:r>
              <a:rPr lang="en-US" dirty="0"/>
              <a:t>Awards Recognition </a:t>
            </a:r>
          </a:p>
          <a:p>
            <a:pPr fontAlgn="base"/>
            <a:r>
              <a:rPr lang="en-US" dirty="0"/>
              <a:t>Transition of AAAEM Leadership </a:t>
            </a:r>
          </a:p>
          <a:p>
            <a:pPr marL="342900" lvl="0" indent="-342900" algn="l" rtl="0">
              <a:spcBef>
                <a:spcPts val="640"/>
              </a:spcBef>
              <a:spcAft>
                <a:spcPts val="0"/>
              </a:spcAft>
              <a:buClr>
                <a:schemeClr val="dk1"/>
              </a:buClr>
              <a:buSzPts val="3200"/>
              <a:buNone/>
            </a:pPr>
            <a:endParaRPr dirty="0">
              <a:latin typeface="Arial Narrow"/>
              <a:ea typeface="Arial Narrow"/>
              <a:cs typeface="Arial Narrow"/>
              <a:sym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210e4ebf1e0_1_0"/>
          <p:cNvSpPr txBox="1">
            <a:spLocks noGrp="1"/>
          </p:cNvSpPr>
          <p:nvPr>
            <p:ph type="title"/>
          </p:nvPr>
        </p:nvSpPr>
        <p:spPr>
          <a:xfrm>
            <a:off x="457200" y="157774"/>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Executive Committee</a:t>
            </a:r>
            <a:endParaRPr dirty="0"/>
          </a:p>
        </p:txBody>
      </p:sp>
      <p:sp>
        <p:nvSpPr>
          <p:cNvPr id="87" name="Google Shape;87;g210e4ebf1e0_1_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fontScale="62500" lnSpcReduction="20000"/>
          </a:bodyPr>
          <a:lstStyle/>
          <a:p>
            <a:pPr lvl="0" indent="-457200" algn="l" rtl="0">
              <a:spcBef>
                <a:spcPts val="360"/>
              </a:spcBef>
              <a:spcAft>
                <a:spcPts val="0"/>
              </a:spcAft>
              <a:buFont typeface="Wingdings" panose="05000000000000000000" pitchFamily="2" charset="2"/>
              <a:buChar char="v"/>
            </a:pPr>
            <a:r>
              <a:rPr lang="en-US" dirty="0"/>
              <a:t>President – Amy Jameson, University of New Mexico</a:t>
            </a:r>
          </a:p>
          <a:p>
            <a:pPr lvl="0" indent="-457200" algn="l" rtl="0">
              <a:spcBef>
                <a:spcPts val="360"/>
              </a:spcBef>
              <a:spcAft>
                <a:spcPts val="0"/>
              </a:spcAft>
              <a:buFont typeface="Wingdings" panose="05000000000000000000" pitchFamily="2" charset="2"/>
              <a:buChar char="v"/>
            </a:pPr>
            <a:r>
              <a:rPr lang="en-US" dirty="0"/>
              <a:t>Past President – Kain Robbins, Penn State University, Milton S. Hershey Medical Center</a:t>
            </a:r>
          </a:p>
          <a:p>
            <a:pPr lvl="0" indent="-457200" algn="l" rtl="0">
              <a:spcBef>
                <a:spcPts val="360"/>
              </a:spcBef>
              <a:spcAft>
                <a:spcPts val="0"/>
              </a:spcAft>
              <a:buFont typeface="Wingdings" panose="05000000000000000000" pitchFamily="2" charset="2"/>
              <a:buChar char="v"/>
            </a:pPr>
            <a:r>
              <a:rPr lang="en-US" dirty="0"/>
              <a:t>President Elect – David Christiansen, University of Florida College of Medicine, Jacksonville</a:t>
            </a:r>
          </a:p>
          <a:p>
            <a:pPr lvl="0" indent="-457200" algn="l" rtl="0">
              <a:spcBef>
                <a:spcPts val="360"/>
              </a:spcBef>
              <a:spcAft>
                <a:spcPts val="0"/>
              </a:spcAft>
              <a:buFont typeface="Wingdings" panose="05000000000000000000" pitchFamily="2" charset="2"/>
              <a:buChar char="v"/>
            </a:pPr>
            <a:r>
              <a:rPr lang="en-US" dirty="0"/>
              <a:t>Treasurer – Becky McGowan, University of Colorado Denver School of Medicine</a:t>
            </a:r>
          </a:p>
          <a:p>
            <a:pPr lvl="0" indent="-457200" algn="l" rtl="0">
              <a:spcBef>
                <a:spcPts val="360"/>
              </a:spcBef>
              <a:spcAft>
                <a:spcPts val="0"/>
              </a:spcAft>
              <a:buFont typeface="Wingdings" panose="05000000000000000000" pitchFamily="2" charset="2"/>
              <a:buChar char="v"/>
            </a:pPr>
            <a:r>
              <a:rPr lang="en-US" dirty="0"/>
              <a:t>Secretary – Jennifer Muir, The Brody School of Medicine at West Carolina University</a:t>
            </a:r>
          </a:p>
          <a:p>
            <a:pPr lvl="0" indent="-457200" algn="l" rtl="0">
              <a:spcBef>
                <a:spcPts val="360"/>
              </a:spcBef>
              <a:spcAft>
                <a:spcPts val="0"/>
              </a:spcAft>
              <a:buFont typeface="Wingdings" panose="05000000000000000000" pitchFamily="2" charset="2"/>
              <a:buChar char="v"/>
            </a:pPr>
            <a:r>
              <a:rPr lang="en-US" dirty="0"/>
              <a:t>Member at Large – Travis W. Schmitz, Northwestern University, Feinberg School of Medicine – McGaw</a:t>
            </a:r>
          </a:p>
          <a:p>
            <a:pPr lvl="0" indent="-457200" algn="l" rtl="0">
              <a:spcBef>
                <a:spcPts val="360"/>
              </a:spcBef>
              <a:spcAft>
                <a:spcPts val="0"/>
              </a:spcAft>
              <a:buFont typeface="Wingdings" panose="05000000000000000000" pitchFamily="2" charset="2"/>
              <a:buChar char="v"/>
            </a:pPr>
            <a:r>
              <a:rPr lang="en-US" dirty="0"/>
              <a:t>Member at Large – Steve Maxwell, University of Michigan</a:t>
            </a:r>
          </a:p>
          <a:p>
            <a:pPr lvl="0" indent="-457200" algn="l" rtl="0">
              <a:spcBef>
                <a:spcPts val="360"/>
              </a:spcBef>
              <a:spcAft>
                <a:spcPts val="0"/>
              </a:spcAft>
              <a:buFont typeface="Wingdings" panose="05000000000000000000" pitchFamily="2" charset="2"/>
              <a:buChar char="v"/>
            </a:pPr>
            <a:r>
              <a:rPr lang="en-US" dirty="0"/>
              <a:t>SAEM Board Liaison –  Erin Campo</a:t>
            </a:r>
          </a:p>
          <a:p>
            <a:pPr lvl="0" indent="-457200" algn="l" rtl="0">
              <a:spcBef>
                <a:spcPts val="360"/>
              </a:spcBef>
              <a:spcAft>
                <a:spcPts val="0"/>
              </a:spcAft>
              <a:buFont typeface="Wingdings" panose="05000000000000000000" pitchFamily="2" charset="2"/>
              <a:buChar char="v"/>
            </a:pPr>
            <a:r>
              <a:rPr lang="en-US" dirty="0"/>
              <a:t>SAEM Staff Liaison – Pooja Agrawal, MD, MPH</a:t>
            </a:r>
          </a:p>
          <a:p>
            <a:pPr lvl="0" indent="-457200" algn="l" rtl="0">
              <a:spcBef>
                <a:spcPts val="360"/>
              </a:spcBef>
              <a:spcAft>
                <a:spcPts val="0"/>
              </a:spcAft>
              <a:buFont typeface="Wingdings" panose="05000000000000000000" pitchFamily="2" charset="2"/>
              <a:buChar char="v"/>
            </a:pPr>
            <a:r>
              <a:rPr lang="en-US" dirty="0"/>
              <a:t>Member at Large AACEM Liaison - Open</a:t>
            </a:r>
          </a:p>
          <a:p>
            <a:pPr marL="0" lvl="0" indent="0" algn="l" rtl="0">
              <a:spcBef>
                <a:spcPts val="360"/>
              </a:spcBef>
              <a:spcAft>
                <a:spcPts val="0"/>
              </a:spcAft>
              <a:buNone/>
            </a:pPr>
            <a:endParaRPr dirty="0"/>
          </a:p>
        </p:txBody>
      </p:sp>
    </p:spTree>
    <p:extLst>
      <p:ext uri="{BB962C8B-B14F-4D97-AF65-F5344CB8AC3E}">
        <p14:creationId xmlns:p14="http://schemas.microsoft.com/office/powerpoint/2010/main" val="267225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BD43-E5D4-4882-B131-89B3F7C782E5}"/>
              </a:ext>
            </a:extLst>
          </p:cNvPr>
          <p:cNvSpPr>
            <a:spLocks noGrp="1"/>
          </p:cNvSpPr>
          <p:nvPr>
            <p:ph type="title"/>
          </p:nvPr>
        </p:nvSpPr>
        <p:spPr>
          <a:xfrm>
            <a:off x="457200" y="60444"/>
            <a:ext cx="8229600" cy="1143000"/>
          </a:xfrm>
        </p:spPr>
        <p:txBody>
          <a:bodyPr>
            <a:normAutofit fontScale="90000"/>
          </a:bodyPr>
          <a:lstStyle/>
          <a:p>
            <a:r>
              <a:rPr lang="en-US" dirty="0"/>
              <a:t>Incoming EC Members/Committee Chairs	</a:t>
            </a:r>
          </a:p>
        </p:txBody>
      </p:sp>
      <p:sp>
        <p:nvSpPr>
          <p:cNvPr id="3" name="Text Placeholder 2">
            <a:extLst>
              <a:ext uri="{FF2B5EF4-FFF2-40B4-BE49-F238E27FC236}">
                <a16:creationId xmlns:a16="http://schemas.microsoft.com/office/drawing/2014/main" id="{689C6E49-D2A9-4C07-BC42-BB073F2E93F6}"/>
              </a:ext>
            </a:extLst>
          </p:cNvPr>
          <p:cNvSpPr>
            <a:spLocks noGrp="1"/>
          </p:cNvSpPr>
          <p:nvPr>
            <p:ph type="body" idx="1"/>
          </p:nvPr>
        </p:nvSpPr>
        <p:spPr/>
        <p:txBody>
          <a:bodyPr>
            <a:normAutofit lnSpcReduction="10000"/>
          </a:bodyPr>
          <a:lstStyle/>
          <a:p>
            <a:pPr>
              <a:buFont typeface="Wingdings" panose="05000000000000000000" pitchFamily="2" charset="2"/>
              <a:buChar char="v"/>
            </a:pPr>
            <a:r>
              <a:rPr lang="en-US" dirty="0"/>
              <a:t>Steve Maxwell – Secretary, University of Michigan</a:t>
            </a:r>
          </a:p>
          <a:p>
            <a:pPr>
              <a:buFont typeface="Wingdings" panose="05000000000000000000" pitchFamily="2" charset="2"/>
              <a:buChar char="v"/>
            </a:pPr>
            <a:r>
              <a:rPr lang="en-US" dirty="0"/>
              <a:t>Diane C. Lee, Einstein Healthcare Network</a:t>
            </a:r>
          </a:p>
          <a:p>
            <a:pPr>
              <a:buFont typeface="Wingdings" panose="05000000000000000000" pitchFamily="2" charset="2"/>
              <a:buChar char="v"/>
            </a:pPr>
            <a:r>
              <a:rPr lang="en-US" dirty="0"/>
              <a:t>Brendan Russell, Mass General Brigham</a:t>
            </a:r>
          </a:p>
          <a:p>
            <a:pPr>
              <a:buFont typeface="Wingdings" panose="05000000000000000000" pitchFamily="2" charset="2"/>
              <a:buChar char="v"/>
            </a:pPr>
            <a:endParaRPr lang="en-US" dirty="0"/>
          </a:p>
          <a:p>
            <a:pPr>
              <a:buFont typeface="Wingdings" panose="05000000000000000000" pitchFamily="2" charset="2"/>
              <a:buChar char="v"/>
            </a:pPr>
            <a:r>
              <a:rPr lang="en-US" dirty="0"/>
              <a:t>Strategic Planning – Ambrosya Amlong</a:t>
            </a:r>
          </a:p>
          <a:p>
            <a:pPr>
              <a:buFont typeface="Wingdings" panose="05000000000000000000" pitchFamily="2" charset="2"/>
              <a:buChar char="v"/>
            </a:pPr>
            <a:r>
              <a:rPr lang="en-US" dirty="0"/>
              <a:t>Communications - Cali Sanford</a:t>
            </a:r>
          </a:p>
          <a:p>
            <a:pPr>
              <a:buFont typeface="Wingdings" panose="05000000000000000000" pitchFamily="2" charset="2"/>
              <a:buChar char="v"/>
            </a:pPr>
            <a:r>
              <a:rPr lang="en-US" dirty="0"/>
              <a:t>Wellness – TBA, based on Tuesday’s discussion</a:t>
            </a:r>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29165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ca0c24e580_1_78"/>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Narrow"/>
              <a:buNone/>
            </a:pPr>
            <a:r>
              <a:rPr lang="en-US" b="1" dirty="0">
                <a:latin typeface="Arial Narrow"/>
                <a:sym typeface="Arial Narrow"/>
              </a:rPr>
              <a:t>Ice Breaker</a:t>
            </a:r>
            <a:endParaRPr dirty="0"/>
          </a:p>
        </p:txBody>
      </p:sp>
      <p:sp>
        <p:nvSpPr>
          <p:cNvPr id="350" name="Google Shape;350;gca0c24e580_1_78"/>
          <p:cNvSpPr txBox="1">
            <a:spLocks noGrp="1"/>
          </p:cNvSpPr>
          <p:nvPr>
            <p:ph type="body" idx="1"/>
          </p:nvPr>
        </p:nvSpPr>
        <p:spPr>
          <a:xfrm>
            <a:off x="457200" y="1610360"/>
            <a:ext cx="8229600" cy="4525963"/>
          </a:xfrm>
          <a:prstGeom prst="rect">
            <a:avLst/>
          </a:prstGeom>
          <a:noFill/>
          <a:ln>
            <a:noFill/>
          </a:ln>
        </p:spPr>
        <p:txBody>
          <a:bodyPr spcFirstLastPara="1" wrap="square" lIns="91425" tIns="45700" rIns="91425" bIns="45700" anchor="t" anchorCtr="0">
            <a:normAutofit/>
          </a:bodyPr>
          <a:lstStyle/>
          <a:p>
            <a:pPr fontAlgn="base">
              <a:buFont typeface="Wingdings" panose="05000000000000000000" pitchFamily="2" charset="2"/>
              <a:buChar char="v"/>
            </a:pPr>
            <a:r>
              <a:rPr lang="en-US" dirty="0"/>
              <a:t>Ambrosya Amlong, University of Kansas</a:t>
            </a:r>
          </a:p>
          <a:p>
            <a:pPr lvl="1">
              <a:buFont typeface="Wingdings" panose="05000000000000000000" pitchFamily="2" charset="2"/>
              <a:buChar char="v"/>
            </a:pPr>
            <a:r>
              <a:rPr lang="en-US" dirty="0">
                <a:ea typeface="Arial Narrow"/>
              </a:rPr>
              <a:t>Mingle Bingo</a:t>
            </a:r>
          </a:p>
          <a:p>
            <a:pPr lvl="1">
              <a:buFont typeface="Wingdings" panose="05000000000000000000" pitchFamily="2" charset="2"/>
              <a:buChar char="v"/>
            </a:pPr>
            <a:r>
              <a:rPr lang="en-US" dirty="0">
                <a:ea typeface="Arial Narrow"/>
              </a:rPr>
              <a:t>Stand Up and Confess</a:t>
            </a:r>
          </a:p>
          <a:p>
            <a:pPr marL="342900">
              <a:spcBef>
                <a:spcPts val="640"/>
              </a:spcBef>
              <a:buSzPts val="3200"/>
              <a:buNone/>
            </a:pPr>
            <a:endParaRPr lang="en-US" dirty="0">
              <a:latin typeface="Arial Narrow"/>
              <a:ea typeface="Arial Narrow"/>
              <a:cs typeface="Arial Narrow"/>
            </a:endParaRPr>
          </a:p>
        </p:txBody>
      </p:sp>
    </p:spTree>
    <p:extLst>
      <p:ext uri="{BB962C8B-B14F-4D97-AF65-F5344CB8AC3E}">
        <p14:creationId xmlns:p14="http://schemas.microsoft.com/office/powerpoint/2010/main" val="3538645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ca0c24e580_1_78"/>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Narrow"/>
              <a:buNone/>
            </a:pPr>
            <a:r>
              <a:rPr lang="en-US" b="1" dirty="0">
                <a:latin typeface="Arial Narrow"/>
                <a:sym typeface="Arial Narrow"/>
              </a:rPr>
              <a:t>Member Insider Program (MIP)</a:t>
            </a:r>
            <a:endParaRPr dirty="0"/>
          </a:p>
        </p:txBody>
      </p:sp>
      <p:sp>
        <p:nvSpPr>
          <p:cNvPr id="4" name="AutoShape 6" descr="https://usc-powerpoint.officeapps.live.com/pods/GetClipboardImage.ashx?Id=07914465-d032-4257-8e52-7f6b1feaa641&amp;DC=PUS6&amp;pkey=84f8326b-3907-452b-9995-7ef03254f149&amp;wdwaccluster=PUS6">
            <a:extLst>
              <a:ext uri="{FF2B5EF4-FFF2-40B4-BE49-F238E27FC236}">
                <a16:creationId xmlns:a16="http://schemas.microsoft.com/office/drawing/2014/main" id="{3153F412-A68C-4781-AE5B-B9282AF2EB3A}"/>
              </a:ext>
            </a:extLst>
          </p:cNvPr>
          <p:cNvSpPr>
            <a:spLocks noGrp="1" noChangeAspect="1" noChangeArrowheads="1"/>
          </p:cNvSpPr>
          <p:nvPr>
            <p:ph type="body" idx="1"/>
          </p:nvPr>
        </p:nvSpPr>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buFont typeface="Wingdings"/>
              <a:buChar char="v"/>
            </a:pPr>
            <a:r>
              <a:rPr lang="en-US" dirty="0"/>
              <a:t>Presented by Becky McGowan, University of </a:t>
            </a:r>
            <a:r>
              <a:rPr lang="en-US"/>
              <a:t>Colorado School of Medicine</a:t>
            </a:r>
            <a:endParaRPr lang="en-US" dirty="0"/>
          </a:p>
        </p:txBody>
      </p:sp>
    </p:spTree>
    <p:extLst>
      <p:ext uri="{BB962C8B-B14F-4D97-AF65-F5344CB8AC3E}">
        <p14:creationId xmlns:p14="http://schemas.microsoft.com/office/powerpoint/2010/main" val="374812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362CC7-3EAE-1347-A2BE-D0FE0B541F66}"/>
              </a:ext>
            </a:extLst>
          </p:cNvPr>
          <p:cNvSpPr txBox="1"/>
          <p:nvPr/>
        </p:nvSpPr>
        <p:spPr>
          <a:xfrm>
            <a:off x="457200" y="157774"/>
            <a:ext cx="8229600" cy="1143000"/>
          </a:xfrm>
          <a:prstGeom prst="rect">
            <a:avLst/>
          </a:prstGeom>
        </p:spPr>
        <p:txBody>
          <a:bodyPr vert="horz" lIns="91440" tIns="45720" rIns="91440" bIns="45720" rtlCol="0" anchor="ctr">
            <a:normAutofit fontScale="92500"/>
          </a:bodyPr>
          <a:lstStyle/>
          <a:p>
            <a:pPr defTabSz="457200">
              <a:spcBef>
                <a:spcPct val="0"/>
              </a:spcBef>
              <a:spcAft>
                <a:spcPts val="600"/>
              </a:spcAft>
            </a:pPr>
            <a:r>
              <a:rPr lang="en-US" sz="4100" kern="1200">
                <a:solidFill>
                  <a:schemeClr val="bg1"/>
                </a:solidFill>
                <a:latin typeface="+mj-lt"/>
                <a:ea typeface="+mj-ea"/>
                <a:cs typeface="+mj-cs"/>
              </a:rPr>
              <a:t>Member Assistance Program (MAP) </a:t>
            </a:r>
          </a:p>
        </p:txBody>
      </p:sp>
      <p:graphicFrame>
        <p:nvGraphicFramePr>
          <p:cNvPr id="5" name="TextBox 1">
            <a:extLst>
              <a:ext uri="{FF2B5EF4-FFF2-40B4-BE49-F238E27FC236}">
                <a16:creationId xmlns:a16="http://schemas.microsoft.com/office/drawing/2014/main" id="{B8990760-DD15-DD3C-5FFE-7E0BDEDEB021}"/>
              </a:ext>
            </a:extLst>
          </p:cNvPr>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8008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212A38-D8C0-FBBE-21DF-6DD1578188B7}"/>
              </a:ext>
            </a:extLst>
          </p:cNvPr>
          <p:cNvSpPr txBox="1"/>
          <p:nvPr/>
        </p:nvSpPr>
        <p:spPr>
          <a:xfrm>
            <a:off x="0" y="1676758"/>
            <a:ext cx="8753111" cy="3988271"/>
          </a:xfrm>
          <a:prstGeom prst="rect">
            <a:avLst/>
          </a:prstGeom>
          <a:noFill/>
        </p:spPr>
        <p:txBody>
          <a:bodyPr wrap="square">
            <a:spAutoFit/>
          </a:bodyPr>
          <a:lstStyle/>
          <a:p>
            <a:pPr marL="457200" lvl="1" indent="0" algn="ctr">
              <a:spcBef>
                <a:spcPts val="480"/>
              </a:spcBef>
              <a:buSzPts val="2400"/>
              <a:buNone/>
            </a:pPr>
            <a:r>
              <a:rPr lang="en-US" b="1" dirty="0"/>
              <a:t>AAAEM</a:t>
            </a:r>
          </a:p>
          <a:p>
            <a:pPr marL="457200" lvl="1" indent="0" algn="ctr">
              <a:spcBef>
                <a:spcPts val="480"/>
              </a:spcBef>
              <a:buSzPts val="2400"/>
              <a:buNone/>
            </a:pPr>
            <a:r>
              <a:rPr lang="en-US" b="1" dirty="0"/>
              <a:t>Code of Professional Conduct</a:t>
            </a:r>
          </a:p>
          <a:p>
            <a:pPr marL="971550" lvl="1" indent="-514350">
              <a:spcBef>
                <a:spcPts val="480"/>
              </a:spcBef>
              <a:buSzPts val="2400"/>
              <a:buAutoNum type="alphaUcPeriod"/>
            </a:pPr>
            <a:r>
              <a:rPr lang="en-US" dirty="0"/>
              <a:t>Members have an ethical obligation to professionally act in a manner that upholds the purposes, values, and objectives of AAAEM</a:t>
            </a:r>
          </a:p>
          <a:p>
            <a:pPr marL="971550" lvl="1" indent="-514350">
              <a:spcBef>
                <a:spcPts val="480"/>
              </a:spcBef>
              <a:buSzPts val="2400"/>
              <a:buAutoNum type="alphaUcPeriod"/>
            </a:pPr>
            <a:r>
              <a:rPr lang="en-US" dirty="0"/>
              <a:t>Members shall conduct themselves in a professional manner while attending or participating in AAAEM sponsored events and in all communications with SAEM Staff</a:t>
            </a:r>
          </a:p>
          <a:p>
            <a:pPr marL="971550" lvl="1" indent="-514350">
              <a:spcBef>
                <a:spcPts val="480"/>
              </a:spcBef>
              <a:buSzPts val="2400"/>
              <a:buAutoNum type="alphaUcPeriod"/>
            </a:pPr>
            <a:r>
              <a:rPr lang="en-US" dirty="0"/>
              <a:t>While alcohol is served at many AAAEM events, members shall not use any substance to an excess that negatively impacts the member’s ability to act in a professional manner</a:t>
            </a:r>
          </a:p>
          <a:p>
            <a:pPr marL="971550" lvl="1" indent="-514350">
              <a:spcBef>
                <a:spcPts val="480"/>
              </a:spcBef>
              <a:buSzPts val="2400"/>
              <a:buAutoNum type="alphaUcPeriod"/>
            </a:pPr>
            <a:r>
              <a:rPr lang="en-US" dirty="0"/>
              <a:t>Members shall be honest, fair, and act respectfully and with integrity</a:t>
            </a:r>
          </a:p>
          <a:p>
            <a:pPr marL="971550" lvl="1" indent="-514350">
              <a:spcBef>
                <a:spcPts val="480"/>
              </a:spcBef>
              <a:buSzPts val="2400"/>
              <a:buAutoNum type="alphaUcPeriod"/>
            </a:pPr>
            <a:r>
              <a:rPr lang="en-US" dirty="0"/>
              <a:t>Members shall endorse Diversity, Equity, and Inclusion and shall not discriminate against members or AAAEM staff regarding religion, race, ethnicity, color, national origin, sex, sexual orientation, or disability</a:t>
            </a:r>
          </a:p>
          <a:p>
            <a:pPr marL="457200" lvl="1" indent="0">
              <a:spcBef>
                <a:spcPts val="480"/>
              </a:spcBef>
              <a:buSzPts val="2400"/>
              <a:buNone/>
            </a:pPr>
            <a:r>
              <a:rPr lang="en-US" dirty="0"/>
              <a:t>Conduct unbecoming of an AAAEM Member should be reported to the AAAEM President and SAEM CEO.  The AAAEM Executive Committee, including but not limited to the SAEM Ethics Committee, will investigate any reported breaches of professional conduct and reserves the right to enforce the AAAEM Code of Professional Conduct up to and including removal of AAAEM Membership</a:t>
            </a:r>
          </a:p>
        </p:txBody>
      </p:sp>
      <p:sp>
        <p:nvSpPr>
          <p:cNvPr id="7" name="Google Shape;355;gca0c24e580_1_83">
            <a:extLst>
              <a:ext uri="{FF2B5EF4-FFF2-40B4-BE49-F238E27FC236}">
                <a16:creationId xmlns:a16="http://schemas.microsoft.com/office/drawing/2014/main" id="{677E0340-E8BB-486E-3061-D29E32E25080}"/>
              </a:ext>
            </a:extLst>
          </p:cNvPr>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AAAEM Code of Professional Conduct</a:t>
            </a:r>
            <a:endParaRPr dirty="0"/>
          </a:p>
        </p:txBody>
      </p:sp>
    </p:spTree>
    <p:extLst>
      <p:ext uri="{BB962C8B-B14F-4D97-AF65-F5344CB8AC3E}">
        <p14:creationId xmlns:p14="http://schemas.microsoft.com/office/powerpoint/2010/main" val="270883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8ee795922_2_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Benchmark Committee Membership</a:t>
            </a:r>
            <a:endParaRPr dirty="0"/>
          </a:p>
        </p:txBody>
      </p:sp>
      <p:sp>
        <p:nvSpPr>
          <p:cNvPr id="447" name="Google Shape;447;gc8ee795922_2_6"/>
          <p:cNvSpPr txBox="1">
            <a:spLocks noGrp="1"/>
          </p:cNvSpPr>
          <p:nvPr>
            <p:ph type="body" idx="1"/>
          </p:nvPr>
        </p:nvSpPr>
        <p:spPr>
          <a:xfrm>
            <a:off x="304800" y="1560443"/>
            <a:ext cx="8745071" cy="4840357"/>
          </a:xfrm>
          <a:prstGeom prst="rect">
            <a:avLst/>
          </a:prstGeom>
          <a:noFill/>
          <a:ln>
            <a:noFill/>
          </a:ln>
        </p:spPr>
        <p:txBody>
          <a:bodyPr spcFirstLastPara="1" wrap="square" lIns="91425" tIns="45700" rIns="91425" bIns="45700" anchor="t" anchorCtr="0">
            <a:normAutofit fontScale="85000" lnSpcReduction="20000"/>
          </a:bodyPr>
          <a:lstStyle/>
          <a:p>
            <a:pPr>
              <a:buSzPct val="72580"/>
            </a:pPr>
            <a:r>
              <a:rPr lang="en-US" dirty="0"/>
              <a:t>AAAEM Executive Committee approved Benchmark Committee membership structure </a:t>
            </a:r>
          </a:p>
          <a:p>
            <a:pPr marL="457200" lvl="0" indent="-342900" algn="l" rtl="0">
              <a:lnSpc>
                <a:spcPct val="100000"/>
              </a:lnSpc>
              <a:spcBef>
                <a:spcPts val="360"/>
              </a:spcBef>
              <a:spcAft>
                <a:spcPts val="0"/>
              </a:spcAft>
              <a:buSzPct val="72580"/>
              <a:buChar char="•"/>
            </a:pPr>
            <a:r>
              <a:rPr lang="en-US" dirty="0"/>
              <a:t>2 Co-Chairs, Data Manager, Roundtable representative, &amp; AACEM members are not included in numbers below</a:t>
            </a:r>
          </a:p>
          <a:p>
            <a:pPr marL="457200" lvl="0" indent="-342900" algn="l" rtl="0">
              <a:lnSpc>
                <a:spcPct val="100000"/>
              </a:lnSpc>
              <a:spcBef>
                <a:spcPts val="360"/>
              </a:spcBef>
              <a:spcAft>
                <a:spcPts val="0"/>
              </a:spcAft>
              <a:buSzPct val="72580"/>
              <a:buChar char="•"/>
            </a:pPr>
            <a:r>
              <a:rPr lang="en-US" dirty="0"/>
              <a:t>15 AAAEM members (must have completed surveys for the past 2 years)</a:t>
            </a:r>
          </a:p>
          <a:p>
            <a:pPr lvl="1">
              <a:buSzPct val="72580"/>
              <a:buChar char="•"/>
            </a:pPr>
            <a:r>
              <a:rPr lang="en-US" dirty="0"/>
              <a:t>5-year terms, 3 members per term, can be renewed once</a:t>
            </a:r>
          </a:p>
          <a:p>
            <a:pPr lvl="1">
              <a:buSzPct val="72580"/>
              <a:buChar char="•"/>
            </a:pPr>
            <a:r>
              <a:rPr lang="en-US" dirty="0"/>
              <a:t>Accepting applications for 3 new members for a 5-year term</a:t>
            </a:r>
          </a:p>
          <a:p>
            <a:pPr lvl="2">
              <a:buSzPct val="72580"/>
            </a:pPr>
            <a:r>
              <a:rPr lang="en-US" dirty="0"/>
              <a:t>Co-Chairs will select new members</a:t>
            </a:r>
          </a:p>
          <a:p>
            <a:pPr lvl="2">
              <a:buSzPct val="72580"/>
            </a:pPr>
            <a:r>
              <a:rPr lang="en-US" dirty="0"/>
              <a:t>Diversity (</a:t>
            </a:r>
            <a:r>
              <a:rPr lang="en-US" dirty="0" err="1"/>
              <a:t>e.g</a:t>
            </a:r>
            <a:r>
              <a:rPr lang="en-US" dirty="0"/>
              <a:t> race, ethnicity, geographic, size of institution, private v state owned, </a:t>
            </a:r>
            <a:r>
              <a:rPr lang="en-US" dirty="0" err="1"/>
              <a:t>etc</a:t>
            </a:r>
            <a:r>
              <a:rPr lang="en-US" dirty="0"/>
              <a:t>) of committee will be considered when selecting new members</a:t>
            </a:r>
          </a:p>
          <a:p>
            <a:pPr lvl="2">
              <a:buSzPct val="72580"/>
            </a:pPr>
            <a:r>
              <a:rPr lang="en-US" dirty="0"/>
              <a:t>Applicants must email their CV &amp; letter of intent to the Data Manager (</a:t>
            </a:r>
            <a:r>
              <a:rPr lang="en-US" dirty="0">
                <a:hlinkClick r:id="rId3"/>
              </a:rPr>
              <a:t>Alyssa.Tyransky@osumc.edu</a:t>
            </a:r>
            <a:r>
              <a:rPr lang="en-US" dirty="0"/>
              <a:t>) by April 14</a:t>
            </a:r>
            <a:r>
              <a:rPr lang="en-US" baseline="30000" dirty="0"/>
              <a:t>th</a:t>
            </a:r>
            <a:r>
              <a:rPr lang="en-US" dirty="0"/>
              <a:t> </a:t>
            </a:r>
          </a:p>
          <a:p>
            <a:pPr lvl="2">
              <a:buSzPct val="72580"/>
            </a:pPr>
            <a:endParaRPr lang="en-US" dirty="0"/>
          </a:p>
          <a:p>
            <a:pPr lvl="1">
              <a:buSzPct val="72580"/>
              <a:buChar char="•"/>
            </a:pPr>
            <a:endParaRPr lang="en-US" dirty="0"/>
          </a:p>
          <a:p>
            <a:pPr>
              <a:buSzPct val="72580"/>
            </a:pPr>
            <a:endParaRPr lang="en-US" dirty="0"/>
          </a:p>
          <a:p>
            <a:pPr marL="457200" lvl="0" indent="-342900" algn="l" rtl="0">
              <a:lnSpc>
                <a:spcPct val="100000"/>
              </a:lnSpc>
              <a:spcBef>
                <a:spcPts val="360"/>
              </a:spcBef>
              <a:spcAft>
                <a:spcPts val="0"/>
              </a:spcAft>
              <a:buSzPct val="72580"/>
              <a:buChar char="•"/>
            </a:pPr>
            <a:endParaRPr dirty="0"/>
          </a:p>
          <a:p>
            <a:pPr marL="0" lvl="0" indent="0" algn="l" rtl="0">
              <a:lnSpc>
                <a:spcPct val="100000"/>
              </a:lnSpc>
              <a:spcBef>
                <a:spcPts val="592"/>
              </a:spcBef>
              <a:spcAft>
                <a:spcPts val="0"/>
              </a:spcAft>
              <a:buClr>
                <a:schemeClr val="dk1"/>
              </a:buClr>
              <a:buSzPct val="100000"/>
              <a:buNone/>
            </a:pPr>
            <a:endParaRPr lang="en-US" dirty="0"/>
          </a:p>
        </p:txBody>
      </p:sp>
    </p:spTree>
    <p:extLst>
      <p:ext uri="{BB962C8B-B14F-4D97-AF65-F5344CB8AC3E}">
        <p14:creationId xmlns:p14="http://schemas.microsoft.com/office/powerpoint/2010/main" val="2751050351"/>
      </p:ext>
    </p:extLst>
  </p:cSld>
  <p:clrMapOvr>
    <a:masterClrMapping/>
  </p:clrMapOvr>
</p:sld>
</file>

<file path=ppt/theme/theme1.xml><?xml version="1.0" encoding="utf-8"?>
<a:theme xmlns:a="http://schemas.openxmlformats.org/drawingml/2006/main" name="AAAEM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AEM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BF53ECA0C2AE4A804E11E6B4FF4F83" ma:contentTypeVersion="4" ma:contentTypeDescription="Create a new document." ma:contentTypeScope="" ma:versionID="2bb9c1024dbe65c1b6dd7ea56a716066">
  <xsd:schema xmlns:xsd="http://www.w3.org/2001/XMLSchema" xmlns:xs="http://www.w3.org/2001/XMLSchema" xmlns:p="http://schemas.microsoft.com/office/2006/metadata/properties" xmlns:ns2="eaa83493-4603-4f60-85e8-c130356cc041" targetNamespace="http://schemas.microsoft.com/office/2006/metadata/properties" ma:root="true" ma:fieldsID="96a93bdf98d7c9515cc20908e09cea35" ns2:_="">
    <xsd:import namespace="eaa83493-4603-4f60-85e8-c130356cc0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83493-4603-4f60-85e8-c130356cc0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A60F93-A0F9-42FB-AC15-EAA8ACC8CE1C}">
  <ds:schemaRefs>
    <ds:schemaRef ds:uri="http://schemas.microsoft.com/office/infopath/2007/PartnerControls"/>
    <ds:schemaRef ds:uri="http://purl.org/dc/terms/"/>
    <ds:schemaRef ds:uri="http://schemas.microsoft.com/office/2006/metadata/properties"/>
    <ds:schemaRef ds:uri="http://purl.org/dc/elements/1.1/"/>
    <ds:schemaRef ds:uri="http://www.w3.org/XML/1998/namespace"/>
    <ds:schemaRef ds:uri="http://schemas.microsoft.com/office/2006/documentManagement/types"/>
    <ds:schemaRef ds:uri="http://schemas.openxmlformats.org/package/2006/metadata/core-properties"/>
    <ds:schemaRef ds:uri="eaa83493-4603-4f60-85e8-c130356cc041"/>
    <ds:schemaRef ds:uri="http://purl.org/dc/dcmitype/"/>
  </ds:schemaRefs>
</ds:datastoreItem>
</file>

<file path=customXml/itemProps2.xml><?xml version="1.0" encoding="utf-8"?>
<ds:datastoreItem xmlns:ds="http://schemas.openxmlformats.org/officeDocument/2006/customXml" ds:itemID="{47569C71-DE21-4D04-80AA-FA216D620942}">
  <ds:schemaRefs>
    <ds:schemaRef ds:uri="http://schemas.microsoft.com/sharepoint/v3/contenttype/forms"/>
  </ds:schemaRefs>
</ds:datastoreItem>
</file>

<file path=customXml/itemProps3.xml><?xml version="1.0" encoding="utf-8"?>
<ds:datastoreItem xmlns:ds="http://schemas.openxmlformats.org/officeDocument/2006/customXml" ds:itemID="{117C5572-0A8F-4947-873A-1C9A797DB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83493-4603-4f60-85e8-c130356cc0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TotalTime>
  <Words>1245</Words>
  <Application>Microsoft Office PowerPoint</Application>
  <PresentationFormat>On-screen Show (4:3)</PresentationFormat>
  <Paragraphs>123</Paragraphs>
  <Slides>17</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Calibri</vt:lpstr>
      <vt:lpstr>Arial</vt:lpstr>
      <vt:lpstr>Arial Narrow</vt:lpstr>
      <vt:lpstr>Wingdings</vt:lpstr>
      <vt:lpstr>AAAEM PowerPoint Template</vt:lpstr>
      <vt:lpstr>AAAEM PowerPoint Template</vt:lpstr>
      <vt:lpstr>2023 Business Meeting March 19, 2023</vt:lpstr>
      <vt:lpstr>Agenda</vt:lpstr>
      <vt:lpstr>Executive Committee</vt:lpstr>
      <vt:lpstr>Incoming EC Members/Committee Chairs </vt:lpstr>
      <vt:lpstr>Ice Breaker</vt:lpstr>
      <vt:lpstr>Member Insider Program (MIP)</vt:lpstr>
      <vt:lpstr>PowerPoint Presentation</vt:lpstr>
      <vt:lpstr>AAAEM Code of Professional Conduct</vt:lpstr>
      <vt:lpstr>Benchmark Committee Membership</vt:lpstr>
      <vt:lpstr>New Committee Chairs </vt:lpstr>
      <vt:lpstr>AAAEM 2022-2023 Committee Chairs </vt:lpstr>
      <vt:lpstr>Break</vt:lpstr>
      <vt:lpstr>SWOT Analysis</vt:lpstr>
      <vt:lpstr>AAAEM Award Descriptions and Guidelines</vt:lpstr>
      <vt:lpstr>Award Winners</vt:lpstr>
      <vt:lpstr>Thank you</vt:lpstr>
      <vt:lpstr>Change in Leadership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AAAEM “Virtual” Annual Meeting  March 25, 2021</dc:title>
  <dc:creator>Rounds, Kirsten</dc:creator>
  <cp:lastModifiedBy>Amy L Jameson</cp:lastModifiedBy>
  <cp:revision>37</cp:revision>
  <dcterms:created xsi:type="dcterms:W3CDTF">2016-02-16T13:21:42Z</dcterms:created>
  <dcterms:modified xsi:type="dcterms:W3CDTF">2023-03-20T18:43:14Z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0x0101000EBF53ECA0C2AE4A804E11E6B4FF4F83</vt:lpwstr>
  </property>
</Properties>
</file>