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44"/>
  </p:notesMasterIdLst>
  <p:sldIdLst>
    <p:sldId id="564" r:id="rId6"/>
    <p:sldId id="918" r:id="rId7"/>
    <p:sldId id="920" r:id="rId8"/>
    <p:sldId id="702" r:id="rId9"/>
    <p:sldId id="901" r:id="rId10"/>
    <p:sldId id="703" r:id="rId11"/>
    <p:sldId id="941" r:id="rId12"/>
    <p:sldId id="899" r:id="rId13"/>
    <p:sldId id="656" r:id="rId14"/>
    <p:sldId id="657" r:id="rId15"/>
    <p:sldId id="936" r:id="rId16"/>
    <p:sldId id="1011" r:id="rId17"/>
    <p:sldId id="1033" r:id="rId18"/>
    <p:sldId id="659" r:id="rId19"/>
    <p:sldId id="896" r:id="rId20"/>
    <p:sldId id="699" r:id="rId21"/>
    <p:sldId id="700" r:id="rId22"/>
    <p:sldId id="654" r:id="rId23"/>
    <p:sldId id="1042" r:id="rId24"/>
    <p:sldId id="652" r:id="rId25"/>
    <p:sldId id="1018" r:id="rId26"/>
    <p:sldId id="834" r:id="rId27"/>
    <p:sldId id="1044" r:id="rId28"/>
    <p:sldId id="1030" r:id="rId29"/>
    <p:sldId id="1043" r:id="rId30"/>
    <p:sldId id="1013" r:id="rId31"/>
    <p:sldId id="1031" r:id="rId32"/>
    <p:sldId id="604" r:id="rId33"/>
    <p:sldId id="603" r:id="rId34"/>
    <p:sldId id="606" r:id="rId35"/>
    <p:sldId id="605" r:id="rId36"/>
    <p:sldId id="1045" r:id="rId37"/>
    <p:sldId id="618" r:id="rId38"/>
    <p:sldId id="1010" r:id="rId39"/>
    <p:sldId id="935" r:id="rId40"/>
    <p:sldId id="1034" r:id="rId41"/>
    <p:sldId id="1008" r:id="rId42"/>
    <p:sldId id="85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6FBCB5-E85E-1075-7E2E-0DAAF26369CE}" name="Tyransky, Alyssa" initials="AT" userId="S::tyra01@osumc.edu::3f05f058-2ef7-4570-82cb-19ef95a473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FA18"/>
    <a:srgbClr val="FF66FF"/>
    <a:srgbClr val="FF99FF"/>
    <a:srgbClr val="9999FF"/>
    <a:srgbClr val="99CCFF"/>
    <a:srgbClr val="FFCC66"/>
    <a:srgbClr val="6FB185"/>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37" autoAdjust="0"/>
  </p:normalViewPr>
  <p:slideViewPr>
    <p:cSldViewPr snapToGrid="0" snapToObjects="1">
      <p:cViewPr varScale="1">
        <p:scale>
          <a:sx n="91" d="100"/>
          <a:sy n="91" d="100"/>
        </p:scale>
        <p:origin x="1147"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Salary</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Sheet1!$A$3:$A$9</c:f>
              <c:numCache>
                <c:formatCode>General</c:formatCode>
                <c:ptCount val="7"/>
                <c:pt idx="0">
                  <c:v>2017</c:v>
                </c:pt>
                <c:pt idx="1">
                  <c:v>2018</c:v>
                </c:pt>
                <c:pt idx="2">
                  <c:v>2019</c:v>
                </c:pt>
                <c:pt idx="3">
                  <c:v>2021</c:v>
                </c:pt>
                <c:pt idx="4">
                  <c:v>2022</c:v>
                </c:pt>
                <c:pt idx="5">
                  <c:v>2023</c:v>
                </c:pt>
                <c:pt idx="6">
                  <c:v>2024</c:v>
                </c:pt>
              </c:numCache>
            </c:numRef>
          </c:cat>
          <c:val>
            <c:numRef>
              <c:f>Sheet1!$B$3:$B$9</c:f>
              <c:numCache>
                <c:formatCode>"$"#,##0_);[Red]\("$"#,##0\)</c:formatCode>
                <c:ptCount val="7"/>
                <c:pt idx="0">
                  <c:v>109678.55</c:v>
                </c:pt>
                <c:pt idx="1">
                  <c:v>113106</c:v>
                </c:pt>
                <c:pt idx="2">
                  <c:v>115681.46</c:v>
                </c:pt>
                <c:pt idx="3">
                  <c:v>124375</c:v>
                </c:pt>
                <c:pt idx="4" formatCode="&quot;$&quot;#,##0">
                  <c:v>135692</c:v>
                </c:pt>
                <c:pt idx="5">
                  <c:v>143183</c:v>
                </c:pt>
                <c:pt idx="6">
                  <c:v>147414</c:v>
                </c:pt>
              </c:numCache>
            </c:numRef>
          </c:val>
          <c:smooth val="0"/>
          <c:extLst>
            <c:ext xmlns:c16="http://schemas.microsoft.com/office/drawing/2014/chart" uri="{C3380CC4-5D6E-409C-BE32-E72D297353CC}">
              <c16:uniqueId val="{00000000-5E6B-4922-8261-CDC298CAE83B}"/>
            </c:ext>
          </c:extLst>
        </c:ser>
        <c:dLbls>
          <c:showLegendKey val="0"/>
          <c:showVal val="0"/>
          <c:showCatName val="0"/>
          <c:showSerName val="0"/>
          <c:showPercent val="0"/>
          <c:showBubbleSize val="0"/>
        </c:dLbls>
        <c:smooth val="0"/>
        <c:axId val="1709438144"/>
        <c:axId val="1719077824"/>
      </c:lineChart>
      <c:catAx>
        <c:axId val="1709438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719077824"/>
        <c:crosses val="autoZero"/>
        <c:auto val="1"/>
        <c:lblAlgn val="ctr"/>
        <c:lblOffset val="100"/>
        <c:noMultiLvlLbl val="0"/>
      </c:catAx>
      <c:valAx>
        <c:axId val="17190778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709438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Mean Salary</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dLbl>
              <c:idx val="10"/>
              <c:tx>
                <c:rich>
                  <a:bodyPr/>
                  <a:lstStyle/>
                  <a:p>
                    <a:r>
                      <a:rPr lang="en-US"/>
                      <a:t>299,170</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74-4D70-B45B-C82862565D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Sheet1!$B$3:$B$12</c:f>
              <c:numCache>
                <c:formatCode>"$"#,##0</c:formatCode>
                <c:ptCount val="10"/>
                <c:pt idx="0">
                  <c:v>269491</c:v>
                </c:pt>
                <c:pt idx="1">
                  <c:v>284010</c:v>
                </c:pt>
                <c:pt idx="2">
                  <c:v>293140</c:v>
                </c:pt>
                <c:pt idx="3">
                  <c:v>295488</c:v>
                </c:pt>
                <c:pt idx="4">
                  <c:v>296308</c:v>
                </c:pt>
                <c:pt idx="5">
                  <c:v>305960</c:v>
                </c:pt>
                <c:pt idx="6">
                  <c:v>316266</c:v>
                </c:pt>
                <c:pt idx="7">
                  <c:v>330282</c:v>
                </c:pt>
                <c:pt idx="8">
                  <c:v>343175</c:v>
                </c:pt>
                <c:pt idx="9">
                  <c:v>334956</c:v>
                </c:pt>
              </c:numCache>
            </c:numRef>
          </c:val>
          <c:smooth val="0"/>
          <c:extLst>
            <c:ext xmlns:c16="http://schemas.microsoft.com/office/drawing/2014/chart" uri="{C3380CC4-5D6E-409C-BE32-E72D297353CC}">
              <c16:uniqueId val="{00000000-4DA4-4618-9BE1-301FB802349E}"/>
            </c:ext>
          </c:extLst>
        </c:ser>
        <c:dLbls>
          <c:showLegendKey val="0"/>
          <c:showVal val="0"/>
          <c:showCatName val="0"/>
          <c:showSerName val="0"/>
          <c:showPercent val="0"/>
          <c:showBubbleSize val="0"/>
        </c:dLbls>
        <c:smooth val="0"/>
        <c:axId val="780208952"/>
        <c:axId val="780207384"/>
      </c:lineChart>
      <c:catAx>
        <c:axId val="780208952"/>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0207384"/>
        <c:crosses val="autoZero"/>
        <c:auto val="1"/>
        <c:lblAlgn val="ctr"/>
        <c:lblOffset val="100"/>
        <c:noMultiLvlLbl val="0"/>
      </c:catAx>
      <c:valAx>
        <c:axId val="780207384"/>
        <c:scaling>
          <c:orientation val="minMax"/>
          <c:min val="200000"/>
        </c:scaling>
        <c:delete val="0"/>
        <c:axPos val="l"/>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02089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2103144566648"/>
          <c:y val="5.877756025546392E-2"/>
          <c:w val="0.88957896855433349"/>
          <c:h val="0.86070102806037851"/>
        </c:manualLayout>
      </c:layout>
      <c:lineChart>
        <c:grouping val="standard"/>
        <c:varyColors val="0"/>
        <c:ser>
          <c:idx val="0"/>
          <c:order val="0"/>
          <c:tx>
            <c:strRef>
              <c:f>Sheet1!$B$1</c:f>
              <c:strCache>
                <c:ptCount val="1"/>
                <c:pt idx="0">
                  <c:v>Mean Salary</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dLbl>
              <c:idx val="10"/>
              <c:tx>
                <c:rich>
                  <a:bodyPr/>
                  <a:lstStyle/>
                  <a:p>
                    <a:r>
                      <a:rPr lang="en-US"/>
                      <a:t>299,170</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74-4D70-B45B-C82862565D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2020</c:v>
                </c:pt>
                <c:pt idx="1">
                  <c:v>2021</c:v>
                </c:pt>
                <c:pt idx="2">
                  <c:v>2022</c:v>
                </c:pt>
                <c:pt idx="3">
                  <c:v>2023</c:v>
                </c:pt>
                <c:pt idx="4">
                  <c:v>2024</c:v>
                </c:pt>
              </c:strCache>
            </c:strRef>
          </c:cat>
          <c:val>
            <c:numRef>
              <c:f>Sheet1!$B$8:$B$12</c:f>
              <c:numCache>
                <c:formatCode>"$"#,##0</c:formatCode>
                <c:ptCount val="5"/>
                <c:pt idx="0">
                  <c:v>305960</c:v>
                </c:pt>
                <c:pt idx="1">
                  <c:v>316266</c:v>
                </c:pt>
                <c:pt idx="2">
                  <c:v>330282</c:v>
                </c:pt>
                <c:pt idx="3">
                  <c:v>343175</c:v>
                </c:pt>
                <c:pt idx="4">
                  <c:v>334956</c:v>
                </c:pt>
              </c:numCache>
            </c:numRef>
          </c:val>
          <c:smooth val="0"/>
          <c:extLst>
            <c:ext xmlns:c16="http://schemas.microsoft.com/office/drawing/2014/chart" uri="{C3380CC4-5D6E-409C-BE32-E72D297353CC}">
              <c16:uniqueId val="{00000000-4DA4-4618-9BE1-301FB802349E}"/>
            </c:ext>
          </c:extLst>
        </c:ser>
        <c:ser>
          <c:idx val="1"/>
          <c:order val="1"/>
          <c:tx>
            <c:strRef>
              <c:f>Sheet1!$C$1</c:f>
              <c:strCache>
                <c:ptCount val="1"/>
                <c:pt idx="0">
                  <c:v>Base</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4.6230157844812748E-2"/>
                  <c:y val="5.7741476512939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2E-4C2C-ABFC-C18BFE61777D}"/>
                </c:ext>
              </c:extLst>
            </c:dLbl>
            <c:dLbl>
              <c:idx val="1"/>
              <c:layout>
                <c:manualLayout>
                  <c:x val="-2.9825908286975965E-2"/>
                  <c:y val="6.1138033954876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2E-4C2C-ABFC-C18BFE61777D}"/>
                </c:ext>
              </c:extLst>
            </c:dLbl>
            <c:dLbl>
              <c:idx val="2"/>
              <c:layout>
                <c:manualLayout>
                  <c:x val="-3.2808499115673559E-2"/>
                  <c:y val="5.7741476512939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2E-4C2C-ABFC-C18BFE61777D}"/>
                </c:ext>
              </c:extLst>
            </c:dLbl>
            <c:dLbl>
              <c:idx val="3"/>
              <c:layout>
                <c:manualLayout>
                  <c:x val="-1.4912954143487983E-2"/>
                  <c:y val="5.0948361629063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2E-4C2C-ABFC-C18BFE61777D}"/>
                </c:ext>
              </c:extLst>
            </c:dLbl>
            <c:dLbl>
              <c:idx val="4"/>
              <c:layout>
                <c:manualLayout>
                  <c:x val="-2.3860726629580772E-2"/>
                  <c:y val="4.7551804187126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2E-4C2C-ABFC-C18BFE61777D}"/>
                </c:ext>
              </c:extLst>
            </c:dLbl>
            <c:dLbl>
              <c:idx val="5"/>
              <c:layout>
                <c:manualLayout>
                  <c:x val="-3.1317203701324764E-2"/>
                  <c:y val="4.7551804187126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88-4190-816C-8A100C923267}"/>
                </c:ext>
              </c:extLst>
            </c:dLbl>
            <c:dLbl>
              <c:idx val="6"/>
              <c:layout>
                <c:manualLayout>
                  <c:x val="-1.0439067900441587E-2"/>
                  <c:y val="3.0569016977438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88-4190-816C-8A100C9232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Sheet1!$A$8:$A$12</c:f>
              <c:strCache>
                <c:ptCount val="5"/>
                <c:pt idx="0">
                  <c:v>2020</c:v>
                </c:pt>
                <c:pt idx="1">
                  <c:v>2021</c:v>
                </c:pt>
                <c:pt idx="2">
                  <c:v>2022</c:v>
                </c:pt>
                <c:pt idx="3">
                  <c:v>2023</c:v>
                </c:pt>
                <c:pt idx="4">
                  <c:v>2024</c:v>
                </c:pt>
              </c:strCache>
            </c:strRef>
          </c:cat>
          <c:val>
            <c:numRef>
              <c:f>Sheet1!$C$8:$C$12</c:f>
              <c:numCache>
                <c:formatCode>"$"#,##0</c:formatCode>
                <c:ptCount val="5"/>
                <c:pt idx="0">
                  <c:v>257599</c:v>
                </c:pt>
                <c:pt idx="1">
                  <c:v>266662</c:v>
                </c:pt>
                <c:pt idx="2">
                  <c:v>274243</c:v>
                </c:pt>
                <c:pt idx="3" formatCode="&quot;$&quot;#,##0_);[Red]\(&quot;$&quot;#,##0\)">
                  <c:v>288941</c:v>
                </c:pt>
                <c:pt idx="4" formatCode="&quot;$&quot;#,##0_);[Red]\(&quot;$&quot;#,##0\)">
                  <c:v>278554</c:v>
                </c:pt>
              </c:numCache>
            </c:numRef>
          </c:val>
          <c:smooth val="0"/>
          <c:extLst>
            <c:ext xmlns:c16="http://schemas.microsoft.com/office/drawing/2014/chart" uri="{C3380CC4-5D6E-409C-BE32-E72D297353CC}">
              <c16:uniqueId val="{00000000-CC2E-4C2C-ABFC-C18BFE61777D}"/>
            </c:ext>
          </c:extLst>
        </c:ser>
        <c:dLbls>
          <c:showLegendKey val="0"/>
          <c:showVal val="0"/>
          <c:showCatName val="0"/>
          <c:showSerName val="0"/>
          <c:showPercent val="0"/>
          <c:showBubbleSize val="0"/>
        </c:dLbls>
        <c:smooth val="0"/>
        <c:axId val="780208952"/>
        <c:axId val="780207384"/>
      </c:lineChart>
      <c:catAx>
        <c:axId val="780208952"/>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0207384"/>
        <c:crosses val="autoZero"/>
        <c:auto val="1"/>
        <c:lblAlgn val="ctr"/>
        <c:lblOffset val="100"/>
        <c:noMultiLvlLbl val="0"/>
      </c:catAx>
      <c:valAx>
        <c:axId val="780207384"/>
        <c:scaling>
          <c:orientation val="minMax"/>
          <c:min val="200000"/>
        </c:scaling>
        <c:delete val="0"/>
        <c:axPos val="l"/>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02089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Mean Salary by Rank</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Sheet1!$H$1</c:f>
              <c:strCache>
                <c:ptCount val="1"/>
                <c:pt idx="0">
                  <c:v>2020</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Asst Prof</c:v>
                </c:pt>
                <c:pt idx="2">
                  <c:v>Associate</c:v>
                </c:pt>
                <c:pt idx="3">
                  <c:v>Professor</c:v>
                </c:pt>
              </c:strCache>
            </c:strRef>
          </c:cat>
          <c:val>
            <c:numRef>
              <c:f>Sheet1!$H$2:$H$5</c:f>
              <c:numCache>
                <c:formatCode>"$"#,##0</c:formatCode>
                <c:ptCount val="4"/>
                <c:pt idx="0">
                  <c:v>260857</c:v>
                </c:pt>
                <c:pt idx="1">
                  <c:v>289273</c:v>
                </c:pt>
                <c:pt idx="2">
                  <c:v>323126</c:v>
                </c:pt>
                <c:pt idx="3">
                  <c:v>363144</c:v>
                </c:pt>
              </c:numCache>
            </c:numRef>
          </c:val>
          <c:extLst>
            <c:ext xmlns:c16="http://schemas.microsoft.com/office/drawing/2014/chart" uri="{C3380CC4-5D6E-409C-BE32-E72D297353CC}">
              <c16:uniqueId val="{00000000-0041-4E70-9BDD-08A672DAB618}"/>
            </c:ext>
          </c:extLst>
        </c:ser>
        <c:ser>
          <c:idx val="1"/>
          <c:order val="1"/>
          <c:tx>
            <c:strRef>
              <c:f>Sheet1!$I$1</c:f>
              <c:strCache>
                <c:ptCount val="1"/>
                <c:pt idx="0">
                  <c:v>2021</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Asst Prof</c:v>
                </c:pt>
                <c:pt idx="2">
                  <c:v>Associate</c:v>
                </c:pt>
                <c:pt idx="3">
                  <c:v>Professor</c:v>
                </c:pt>
              </c:strCache>
            </c:strRef>
          </c:cat>
          <c:val>
            <c:numRef>
              <c:f>Sheet1!$I$2:$I$5</c:f>
              <c:numCache>
                <c:formatCode>"$"#,##0</c:formatCode>
                <c:ptCount val="4"/>
                <c:pt idx="0">
                  <c:v>285365</c:v>
                </c:pt>
                <c:pt idx="1">
                  <c:v>301931</c:v>
                </c:pt>
                <c:pt idx="2">
                  <c:v>333913</c:v>
                </c:pt>
                <c:pt idx="3">
                  <c:v>370606</c:v>
                </c:pt>
              </c:numCache>
            </c:numRef>
          </c:val>
          <c:extLst>
            <c:ext xmlns:c16="http://schemas.microsoft.com/office/drawing/2014/chart" uri="{C3380CC4-5D6E-409C-BE32-E72D297353CC}">
              <c16:uniqueId val="{00000006-0041-4E70-9BDD-08A672DAB618}"/>
            </c:ext>
          </c:extLst>
        </c:ser>
        <c:ser>
          <c:idx val="2"/>
          <c:order val="2"/>
          <c:tx>
            <c:strRef>
              <c:f>Sheet1!$J$1</c:f>
              <c:strCache>
                <c:ptCount val="1"/>
                <c:pt idx="0">
                  <c:v>2022</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Asst Prof</c:v>
                </c:pt>
                <c:pt idx="2">
                  <c:v>Associate</c:v>
                </c:pt>
                <c:pt idx="3">
                  <c:v>Professor</c:v>
                </c:pt>
              </c:strCache>
            </c:strRef>
          </c:cat>
          <c:val>
            <c:numRef>
              <c:f>Sheet1!$J$2:$J$5</c:f>
              <c:numCache>
                <c:formatCode>"$"#,##0</c:formatCode>
                <c:ptCount val="4"/>
                <c:pt idx="0">
                  <c:v>285076</c:v>
                </c:pt>
                <c:pt idx="1">
                  <c:v>316091</c:v>
                </c:pt>
                <c:pt idx="2">
                  <c:v>349448</c:v>
                </c:pt>
                <c:pt idx="3">
                  <c:v>380826</c:v>
                </c:pt>
              </c:numCache>
            </c:numRef>
          </c:val>
          <c:extLst>
            <c:ext xmlns:c16="http://schemas.microsoft.com/office/drawing/2014/chart" uri="{C3380CC4-5D6E-409C-BE32-E72D297353CC}">
              <c16:uniqueId val="{00000004-AE7E-4A8B-9D51-2FE809305D4F}"/>
            </c:ext>
          </c:extLst>
        </c:ser>
        <c:ser>
          <c:idx val="3"/>
          <c:order val="3"/>
          <c:tx>
            <c:strRef>
              <c:f>Sheet1!$K$1</c:f>
              <c:strCache>
                <c:ptCount val="1"/>
                <c:pt idx="0">
                  <c:v>2023</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Asst Prof</c:v>
                </c:pt>
                <c:pt idx="2">
                  <c:v>Associate</c:v>
                </c:pt>
                <c:pt idx="3">
                  <c:v>Professor</c:v>
                </c:pt>
              </c:strCache>
            </c:strRef>
          </c:cat>
          <c:val>
            <c:numRef>
              <c:f>Sheet1!$K$2:$K$5</c:f>
              <c:numCache>
                <c:formatCode>"$"#,##0</c:formatCode>
                <c:ptCount val="4"/>
                <c:pt idx="0">
                  <c:v>285710</c:v>
                </c:pt>
                <c:pt idx="1">
                  <c:v>322892</c:v>
                </c:pt>
                <c:pt idx="2">
                  <c:v>354594</c:v>
                </c:pt>
                <c:pt idx="3">
                  <c:v>393174</c:v>
                </c:pt>
              </c:numCache>
            </c:numRef>
          </c:val>
          <c:extLst>
            <c:ext xmlns:c16="http://schemas.microsoft.com/office/drawing/2014/chart" uri="{C3380CC4-5D6E-409C-BE32-E72D297353CC}">
              <c16:uniqueId val="{00000000-C0B4-4A1E-A247-8964B0F8FE4E}"/>
            </c:ext>
          </c:extLst>
        </c:ser>
        <c:ser>
          <c:idx val="4"/>
          <c:order val="4"/>
          <c:tx>
            <c:strRef>
              <c:f>Sheet1!$L$1</c:f>
              <c:strCache>
                <c:ptCount val="1"/>
                <c:pt idx="0">
                  <c:v>2024</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Instructor</c:v>
                </c:pt>
                <c:pt idx="1">
                  <c:v>Asst Prof</c:v>
                </c:pt>
                <c:pt idx="2">
                  <c:v>Associate</c:v>
                </c:pt>
                <c:pt idx="3">
                  <c:v>Professor</c:v>
                </c:pt>
              </c:strCache>
            </c:strRef>
          </c:cat>
          <c:val>
            <c:numRef>
              <c:f>Sheet1!$L$2:$L$5</c:f>
              <c:numCache>
                <c:formatCode>"$"#,##0</c:formatCode>
                <c:ptCount val="4"/>
                <c:pt idx="0">
                  <c:v>290741</c:v>
                </c:pt>
                <c:pt idx="1">
                  <c:v>322212</c:v>
                </c:pt>
                <c:pt idx="2">
                  <c:v>348884</c:v>
                </c:pt>
                <c:pt idx="3">
                  <c:v>388980</c:v>
                </c:pt>
              </c:numCache>
            </c:numRef>
          </c:val>
          <c:extLst>
            <c:ext xmlns:c16="http://schemas.microsoft.com/office/drawing/2014/chart" uri="{C3380CC4-5D6E-409C-BE32-E72D297353CC}">
              <c16:uniqueId val="{00000000-D06E-4311-B3F4-3337346B7181}"/>
            </c:ext>
          </c:extLst>
        </c:ser>
        <c:dLbls>
          <c:showLegendKey val="0"/>
          <c:showVal val="0"/>
          <c:showCatName val="0"/>
          <c:showSerName val="0"/>
          <c:showPercent val="0"/>
          <c:showBubbleSize val="0"/>
        </c:dLbls>
        <c:gapWidth val="100"/>
        <c:shape val="box"/>
        <c:axId val="131503280"/>
        <c:axId val="131502496"/>
        <c:axId val="0"/>
      </c:bar3DChart>
      <c:catAx>
        <c:axId val="13150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502496"/>
        <c:crosses val="autoZero"/>
        <c:auto val="1"/>
        <c:lblAlgn val="ctr"/>
        <c:lblOffset val="100"/>
        <c:noMultiLvlLbl val="0"/>
      </c:catAx>
      <c:valAx>
        <c:axId val="131502496"/>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50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Sheet1!$F$13</c:f>
              <c:strCache>
                <c:ptCount val="1"/>
                <c:pt idx="0">
                  <c:v>FY23</c:v>
                </c:pt>
              </c:strCache>
            </c:strRef>
          </c:tx>
          <c:spPr>
            <a:solidFill>
              <a:schemeClr val="bg1">
                <a:lumMod val="65000"/>
              </a:schemeClr>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Sheet1!$E$14:$E$17</c:f>
              <c:strCache>
                <c:ptCount val="4"/>
                <c:pt idx="0">
                  <c:v>Instructor</c:v>
                </c:pt>
                <c:pt idx="1">
                  <c:v>Assistant Professor</c:v>
                </c:pt>
                <c:pt idx="2">
                  <c:v>Associate Professor</c:v>
                </c:pt>
                <c:pt idx="3">
                  <c:v>Professor</c:v>
                </c:pt>
              </c:strCache>
            </c:strRef>
          </c:cat>
          <c:val>
            <c:numRef>
              <c:f>Sheet1!$F$14:$F$17</c:f>
              <c:numCache>
                <c:formatCode>"$"#,##0.00_);[Red]\("$"#,##0.00\)</c:formatCode>
                <c:ptCount val="4"/>
                <c:pt idx="0">
                  <c:v>30656</c:v>
                </c:pt>
                <c:pt idx="1">
                  <c:v>29713</c:v>
                </c:pt>
                <c:pt idx="2">
                  <c:v>39628</c:v>
                </c:pt>
                <c:pt idx="3">
                  <c:v>45638</c:v>
                </c:pt>
              </c:numCache>
            </c:numRef>
          </c:val>
          <c:extLst>
            <c:ext xmlns:c16="http://schemas.microsoft.com/office/drawing/2014/chart" uri="{C3380CC4-5D6E-409C-BE32-E72D297353CC}">
              <c16:uniqueId val="{00000000-3A39-492E-8274-41EFA9EB795A}"/>
            </c:ext>
          </c:extLst>
        </c:ser>
        <c:ser>
          <c:idx val="1"/>
          <c:order val="1"/>
          <c:tx>
            <c:strRef>
              <c:f>Sheet1!$G$13</c:f>
              <c:strCache>
                <c:ptCount val="1"/>
                <c:pt idx="0">
                  <c:v>FY24</c:v>
                </c:pt>
              </c:strCache>
            </c:strRef>
          </c:tx>
          <c:spPr>
            <a:solidFill>
              <a:srgbClr val="C00000"/>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Sheet1!$E$14:$E$17</c:f>
              <c:strCache>
                <c:ptCount val="4"/>
                <c:pt idx="0">
                  <c:v>Instructor</c:v>
                </c:pt>
                <c:pt idx="1">
                  <c:v>Assistant Professor</c:v>
                </c:pt>
                <c:pt idx="2">
                  <c:v>Associate Professor</c:v>
                </c:pt>
                <c:pt idx="3">
                  <c:v>Professor</c:v>
                </c:pt>
              </c:strCache>
            </c:strRef>
          </c:cat>
          <c:val>
            <c:numRef>
              <c:f>Sheet1!$G$14:$G$17</c:f>
              <c:numCache>
                <c:formatCode>"$"#,##0.00_);[Red]\("$"#,##0.00\)</c:formatCode>
                <c:ptCount val="4"/>
                <c:pt idx="0">
                  <c:v>35031.599999999999</c:v>
                </c:pt>
                <c:pt idx="1">
                  <c:v>29705.63</c:v>
                </c:pt>
                <c:pt idx="2">
                  <c:v>33813.660000000003</c:v>
                </c:pt>
                <c:pt idx="3">
                  <c:v>38468.800000000003</c:v>
                </c:pt>
              </c:numCache>
            </c:numRef>
          </c:val>
          <c:extLst>
            <c:ext xmlns:c16="http://schemas.microsoft.com/office/drawing/2014/chart" uri="{C3380CC4-5D6E-409C-BE32-E72D297353CC}">
              <c16:uniqueId val="{00000001-3A39-492E-8274-41EFA9EB795A}"/>
            </c:ext>
          </c:extLst>
        </c:ser>
        <c:dLbls>
          <c:dLblPos val="outEnd"/>
          <c:showLegendKey val="0"/>
          <c:showVal val="1"/>
          <c:showCatName val="0"/>
          <c:showSerName val="0"/>
          <c:showPercent val="0"/>
          <c:showBubbleSize val="0"/>
        </c:dLbls>
        <c:gapWidth val="219"/>
        <c:overlap val="-27"/>
        <c:axId val="1799695247"/>
        <c:axId val="1799702927"/>
      </c:barChart>
      <c:catAx>
        <c:axId val="179969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99702927"/>
        <c:crosses val="autoZero"/>
        <c:auto val="1"/>
        <c:lblAlgn val="ctr"/>
        <c:lblOffset val="100"/>
        <c:noMultiLvlLbl val="0"/>
      </c:catAx>
      <c:valAx>
        <c:axId val="17997029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9969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dLbl>
              <c:idx val="9"/>
              <c:layout>
                <c:manualLayout>
                  <c:x val="-2.1212121212121324E-2"/>
                  <c:y val="-6.50406504065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0F-4A8D-9C93-16FCF2563849}"/>
                </c:ext>
              </c:extLst>
            </c:dLbl>
            <c:dLbl>
              <c:idx val="10"/>
              <c:layout>
                <c:manualLayout>
                  <c:x val="1.0936040037823461E-16"/>
                  <c:y val="3.396557441937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B-4BCA-BA3E-C9BCEC9ACE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Sheet1!$A$14:$A$19</c:f>
              <c:numCache>
                <c:formatCode>General</c:formatCode>
                <c:ptCount val="6"/>
                <c:pt idx="0">
                  <c:v>2019</c:v>
                </c:pt>
                <c:pt idx="1">
                  <c:v>2020</c:v>
                </c:pt>
                <c:pt idx="2">
                  <c:v>2021</c:v>
                </c:pt>
                <c:pt idx="3">
                  <c:v>2022</c:v>
                </c:pt>
                <c:pt idx="4">
                  <c:v>2023</c:v>
                </c:pt>
                <c:pt idx="5">
                  <c:v>2024</c:v>
                </c:pt>
              </c:numCache>
            </c:numRef>
          </c:cat>
          <c:val>
            <c:numRef>
              <c:f>Sheet1!$B$14:$B$19</c:f>
              <c:numCache>
                <c:formatCode>"$"#,##0</c:formatCode>
                <c:ptCount val="6"/>
                <c:pt idx="0">
                  <c:v>257449</c:v>
                </c:pt>
                <c:pt idx="1">
                  <c:v>273843</c:v>
                </c:pt>
                <c:pt idx="2">
                  <c:v>288872</c:v>
                </c:pt>
                <c:pt idx="3" formatCode="&quot;$&quot;#,##0_);[Red]\(&quot;$&quot;#,##0\)">
                  <c:v>293583</c:v>
                </c:pt>
                <c:pt idx="4" formatCode="&quot;$&quot;#,##0_);[Red]\(&quot;$&quot;#,##0\)">
                  <c:v>294088</c:v>
                </c:pt>
                <c:pt idx="5">
                  <c:v>310156</c:v>
                </c:pt>
              </c:numCache>
            </c:numRef>
          </c:val>
          <c:smooth val="0"/>
          <c:extLst>
            <c:ext xmlns:c16="http://schemas.microsoft.com/office/drawing/2014/chart" uri="{C3380CC4-5D6E-409C-BE32-E72D297353CC}">
              <c16:uniqueId val="{00000000-4DA4-4618-9BE1-301FB802349E}"/>
            </c:ext>
          </c:extLst>
        </c:ser>
        <c:dLbls>
          <c:showLegendKey val="0"/>
          <c:showVal val="0"/>
          <c:showCatName val="0"/>
          <c:showSerName val="0"/>
          <c:showPercent val="0"/>
          <c:showBubbleSize val="0"/>
        </c:dLbls>
        <c:smooth val="0"/>
        <c:axId val="131505632"/>
        <c:axId val="131505240"/>
      </c:lineChart>
      <c:catAx>
        <c:axId val="131505632"/>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505240"/>
        <c:crosses val="autoZero"/>
        <c:auto val="1"/>
        <c:lblAlgn val="ctr"/>
        <c:lblOffset val="100"/>
        <c:noMultiLvlLbl val="0"/>
      </c:catAx>
      <c:valAx>
        <c:axId val="131505240"/>
        <c:scaling>
          <c:orientation val="minMax"/>
          <c:min val="225000"/>
        </c:scaling>
        <c:delete val="0"/>
        <c:axPos val="l"/>
        <c:majorGridlines>
          <c:spPr>
            <a:ln w="9525" cap="flat" cmpd="sng" algn="ctr">
              <a:solidFill>
                <a:schemeClr val="lt1">
                  <a:lumMod val="95000"/>
                  <a:alpha val="1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5056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Total</a:t>
            </a:r>
            <a:r>
              <a:rPr lang="en-US" sz="2400" b="1" baseline="0" dirty="0"/>
              <a:t> Salary by Region</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Northeast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General</c:formatCode>
                <c:ptCount val="9"/>
                <c:pt idx="0">
                  <c:v>281490</c:v>
                </c:pt>
                <c:pt idx="1">
                  <c:v>287822</c:v>
                </c:pt>
                <c:pt idx="2">
                  <c:v>297812</c:v>
                </c:pt>
                <c:pt idx="3">
                  <c:v>288873</c:v>
                </c:pt>
                <c:pt idx="4">
                  <c:v>303213</c:v>
                </c:pt>
                <c:pt idx="5">
                  <c:v>318645</c:v>
                </c:pt>
                <c:pt idx="6">
                  <c:v>328639</c:v>
                </c:pt>
                <c:pt idx="7">
                  <c:v>337167</c:v>
                </c:pt>
                <c:pt idx="8">
                  <c:v>327121</c:v>
                </c:pt>
              </c:numCache>
            </c:numRef>
          </c:val>
          <c:smooth val="0"/>
          <c:extLst>
            <c:ext xmlns:c16="http://schemas.microsoft.com/office/drawing/2014/chart" uri="{C3380CC4-5D6E-409C-BE32-E72D297353CC}">
              <c16:uniqueId val="{00000000-2F86-4919-A276-FCCED2D8ED4E}"/>
            </c:ext>
          </c:extLst>
        </c:ser>
        <c:ser>
          <c:idx val="1"/>
          <c:order val="1"/>
          <c:tx>
            <c:strRef>
              <c:f>Sheet1!$C$1</c:f>
              <c:strCache>
                <c:ptCount val="1"/>
                <c:pt idx="0">
                  <c:v>South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General</c:formatCode>
                <c:ptCount val="9"/>
                <c:pt idx="0">
                  <c:v>286422</c:v>
                </c:pt>
                <c:pt idx="1">
                  <c:v>289528</c:v>
                </c:pt>
                <c:pt idx="2">
                  <c:v>293344</c:v>
                </c:pt>
                <c:pt idx="3">
                  <c:v>284139</c:v>
                </c:pt>
                <c:pt idx="4">
                  <c:v>303181</c:v>
                </c:pt>
                <c:pt idx="5">
                  <c:v>305285</c:v>
                </c:pt>
                <c:pt idx="6">
                  <c:v>322327</c:v>
                </c:pt>
                <c:pt idx="7">
                  <c:v>330668</c:v>
                </c:pt>
                <c:pt idx="8">
                  <c:v>328380</c:v>
                </c:pt>
              </c:numCache>
            </c:numRef>
          </c:val>
          <c:smooth val="0"/>
          <c:extLst>
            <c:ext xmlns:c16="http://schemas.microsoft.com/office/drawing/2014/chart" uri="{C3380CC4-5D6E-409C-BE32-E72D297353CC}">
              <c16:uniqueId val="{00000001-2F86-4919-A276-FCCED2D8ED4E}"/>
            </c:ext>
          </c:extLst>
        </c:ser>
        <c:ser>
          <c:idx val="2"/>
          <c:order val="2"/>
          <c:tx>
            <c:strRef>
              <c:f>Sheet1!$D$1</c:f>
              <c:strCache>
                <c:ptCount val="1"/>
                <c:pt idx="0">
                  <c:v>Midwest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Sheet1!$D$2:$D$10</c:f>
              <c:numCache>
                <c:formatCode>General</c:formatCode>
                <c:ptCount val="9"/>
                <c:pt idx="0">
                  <c:v>290313</c:v>
                </c:pt>
                <c:pt idx="1">
                  <c:v>307022</c:v>
                </c:pt>
                <c:pt idx="2">
                  <c:v>300780</c:v>
                </c:pt>
                <c:pt idx="3">
                  <c:v>313966</c:v>
                </c:pt>
                <c:pt idx="4">
                  <c:v>315115</c:v>
                </c:pt>
                <c:pt idx="5">
                  <c:v>316552</c:v>
                </c:pt>
                <c:pt idx="6">
                  <c:v>338354</c:v>
                </c:pt>
                <c:pt idx="7">
                  <c:v>352204</c:v>
                </c:pt>
                <c:pt idx="8">
                  <c:v>341559</c:v>
                </c:pt>
              </c:numCache>
            </c:numRef>
          </c:val>
          <c:smooth val="0"/>
          <c:extLst>
            <c:ext xmlns:c16="http://schemas.microsoft.com/office/drawing/2014/chart" uri="{C3380CC4-5D6E-409C-BE32-E72D297353CC}">
              <c16:uniqueId val="{00000002-2F86-4919-A276-FCCED2D8ED4E}"/>
            </c:ext>
          </c:extLst>
        </c:ser>
        <c:ser>
          <c:idx val="3"/>
          <c:order val="3"/>
          <c:tx>
            <c:strRef>
              <c:f>Sheet1!$E$1</c:f>
              <c:strCache>
                <c:ptCount val="1"/>
                <c:pt idx="0">
                  <c:v>West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Sheet1!$E$2:$E$10</c:f>
              <c:numCache>
                <c:formatCode>General</c:formatCode>
                <c:ptCount val="9"/>
                <c:pt idx="0">
                  <c:v>278583</c:v>
                </c:pt>
                <c:pt idx="1">
                  <c:v>295569</c:v>
                </c:pt>
                <c:pt idx="2">
                  <c:v>289143</c:v>
                </c:pt>
                <c:pt idx="3">
                  <c:v>311832</c:v>
                </c:pt>
                <c:pt idx="4">
                  <c:v>341335</c:v>
                </c:pt>
                <c:pt idx="5">
                  <c:v>331194</c:v>
                </c:pt>
                <c:pt idx="6">
                  <c:v>338233</c:v>
                </c:pt>
                <c:pt idx="7">
                  <c:v>361975</c:v>
                </c:pt>
                <c:pt idx="8">
                  <c:v>370950</c:v>
                </c:pt>
              </c:numCache>
            </c:numRef>
          </c:val>
          <c:smooth val="0"/>
          <c:extLst>
            <c:ext xmlns:c16="http://schemas.microsoft.com/office/drawing/2014/chart" uri="{C3380CC4-5D6E-409C-BE32-E72D297353CC}">
              <c16:uniqueId val="{00000003-2F86-4919-A276-FCCED2D8ED4E}"/>
            </c:ext>
          </c:extLst>
        </c:ser>
        <c:dLbls>
          <c:showLegendKey val="0"/>
          <c:showVal val="0"/>
          <c:showCatName val="0"/>
          <c:showSerName val="0"/>
          <c:showPercent val="0"/>
          <c:showBubbleSize val="0"/>
        </c:dLbls>
        <c:marker val="1"/>
        <c:smooth val="0"/>
        <c:axId val="499662936"/>
        <c:axId val="499658016"/>
      </c:lineChart>
      <c:catAx>
        <c:axId val="49966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658016"/>
        <c:crosses val="autoZero"/>
        <c:auto val="1"/>
        <c:lblAlgn val="ctr"/>
        <c:lblOffset val="100"/>
        <c:noMultiLvlLbl val="0"/>
      </c:catAx>
      <c:valAx>
        <c:axId val="499658016"/>
        <c:scaling>
          <c:orientation val="minMax"/>
          <c:min val="2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966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Comparison of Primary Academic and Community Base and Salary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Community</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Sheet1!$B$1:$C$1</c:f>
              <c:strCache>
                <c:ptCount val="2"/>
                <c:pt idx="0">
                  <c:v>Average Base Compensation</c:v>
                </c:pt>
                <c:pt idx="1">
                  <c:v>Average Total Salary</c:v>
                </c:pt>
              </c:strCache>
            </c:strRef>
          </c:cat>
          <c:val>
            <c:numRef>
              <c:f>Sheet1!$B$2:$C$2</c:f>
              <c:numCache>
                <c:formatCode>_("$"* #,##0.00_);_("$"* \(#,##0.00\);_("$"* "-"??_);_(@_)</c:formatCode>
                <c:ptCount val="2"/>
                <c:pt idx="0">
                  <c:v>272915.46952649695</c:v>
                </c:pt>
                <c:pt idx="1">
                  <c:v>341097.25110648671</c:v>
                </c:pt>
              </c:numCache>
            </c:numRef>
          </c:val>
          <c:extLst>
            <c:ext xmlns:c16="http://schemas.microsoft.com/office/drawing/2014/chart" uri="{C3380CC4-5D6E-409C-BE32-E72D297353CC}">
              <c16:uniqueId val="{00000000-7326-4E74-851F-7E4034B45039}"/>
            </c:ext>
          </c:extLst>
        </c:ser>
        <c:ser>
          <c:idx val="1"/>
          <c:order val="1"/>
          <c:tx>
            <c:strRef>
              <c:f>Sheet1!$A$3</c:f>
              <c:strCache>
                <c:ptCount val="1"/>
                <c:pt idx="0">
                  <c:v>Primary Academic</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Sheet1!$B$1:$C$1</c:f>
              <c:strCache>
                <c:ptCount val="2"/>
                <c:pt idx="0">
                  <c:v>Average Base Compensation</c:v>
                </c:pt>
                <c:pt idx="1">
                  <c:v>Average Total Salary</c:v>
                </c:pt>
              </c:strCache>
            </c:strRef>
          </c:cat>
          <c:val>
            <c:numRef>
              <c:f>Sheet1!$B$3:$C$3</c:f>
              <c:numCache>
                <c:formatCode>_("$"* #,##0.00_);_("$"* \(#,##0.00\);_("$"* "-"??_);_(@_)</c:formatCode>
                <c:ptCount val="2"/>
                <c:pt idx="0">
                  <c:v>280748.75683734147</c:v>
                </c:pt>
                <c:pt idx="1">
                  <c:v>336005.81128349091</c:v>
                </c:pt>
              </c:numCache>
            </c:numRef>
          </c:val>
          <c:extLst>
            <c:ext xmlns:c16="http://schemas.microsoft.com/office/drawing/2014/chart" uri="{C3380CC4-5D6E-409C-BE32-E72D297353CC}">
              <c16:uniqueId val="{00000001-7326-4E74-851F-7E4034B45039}"/>
            </c:ext>
          </c:extLst>
        </c:ser>
        <c:dLbls>
          <c:dLblPos val="outEnd"/>
          <c:showLegendKey val="0"/>
          <c:showVal val="1"/>
          <c:showCatName val="0"/>
          <c:showSerName val="0"/>
          <c:showPercent val="0"/>
          <c:showBubbleSize val="0"/>
        </c:dLbls>
        <c:gapWidth val="100"/>
        <c:overlap val="-24"/>
        <c:axId val="1033718895"/>
        <c:axId val="1033713135"/>
      </c:barChart>
      <c:catAx>
        <c:axId val="103371889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33713135"/>
        <c:crosses val="autoZero"/>
        <c:auto val="1"/>
        <c:lblAlgn val="ctr"/>
        <c:lblOffset val="100"/>
        <c:noMultiLvlLbl val="0"/>
      </c:catAx>
      <c:valAx>
        <c:axId val="1033713135"/>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3371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Faculty Compensation Plans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Compensation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7B6-4637-8E4D-71738276DAAE}"/>
              </c:ext>
            </c:extLst>
          </c:dPt>
          <c:dLbls>
            <c:dLbl>
              <c:idx val="0"/>
              <c:layout>
                <c:manualLayout>
                  <c:x val="1.697530864197528E-2"/>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B6-4637-8E4D-71738276DAAE}"/>
                </c:ext>
              </c:extLst>
            </c:dLbl>
            <c:dLbl>
              <c:idx val="1"/>
              <c:layout>
                <c:manualLayout>
                  <c:x val="1.5432098765432098E-2"/>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B6-4637-8E4D-71738276DAAE}"/>
                </c:ext>
              </c:extLst>
            </c:dLbl>
            <c:dLbl>
              <c:idx val="2"/>
              <c:layout>
                <c:manualLayout>
                  <c:x val="2.7777777777777721E-2"/>
                  <c:y val="-3.928445725252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B6-4637-8E4D-71738276DAAE}"/>
                </c:ext>
              </c:extLst>
            </c:dLbl>
            <c:dLbl>
              <c:idx val="3"/>
              <c:layout>
                <c:manualLayout>
                  <c:x val="1.8518518518518517E-2"/>
                  <c:y val="-3.9284457252522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B6-4637-8E4D-71738276DAAE}"/>
                </c:ext>
              </c:extLst>
            </c:dLbl>
            <c:dLbl>
              <c:idx val="4"/>
              <c:layout>
                <c:manualLayout>
                  <c:x val="2.0061728395061616E-2"/>
                  <c:y val="-3.9284457252522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B6-4637-8E4D-71738276DAAE}"/>
                </c:ext>
              </c:extLst>
            </c:dLbl>
            <c:dLbl>
              <c:idx val="5"/>
              <c:layout>
                <c:manualLayout>
                  <c:x val="1.3888888888888888E-2"/>
                  <c:y val="-2.244826128715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B6-4637-8E4D-71738276DA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Overall Mean</c:v>
                </c:pt>
                <c:pt idx="1">
                  <c:v>Single Component</c:v>
                </c:pt>
                <c:pt idx="2">
                  <c:v>Two Component</c:v>
                </c:pt>
                <c:pt idx="3">
                  <c:v>Three Component</c:v>
                </c:pt>
                <c:pt idx="4">
                  <c:v>Four Component</c:v>
                </c:pt>
              </c:strCache>
            </c:strRef>
          </c:cat>
          <c:val>
            <c:numRef>
              <c:f>Sheet1!$B$2:$B$6</c:f>
              <c:numCache>
                <c:formatCode>"$"#,##0</c:formatCode>
                <c:ptCount val="5"/>
                <c:pt idx="0">
                  <c:v>334956</c:v>
                </c:pt>
                <c:pt idx="1">
                  <c:v>332469</c:v>
                </c:pt>
                <c:pt idx="2">
                  <c:v>336531</c:v>
                </c:pt>
                <c:pt idx="3">
                  <c:v>332563</c:v>
                </c:pt>
                <c:pt idx="4">
                  <c:v>335710</c:v>
                </c:pt>
              </c:numCache>
            </c:numRef>
          </c:val>
          <c:extLst>
            <c:ext xmlns:c16="http://schemas.microsoft.com/office/drawing/2014/chart" uri="{C3380CC4-5D6E-409C-BE32-E72D297353CC}">
              <c16:uniqueId val="{00000007-17B6-4637-8E4D-71738276DAAE}"/>
            </c:ext>
          </c:extLst>
        </c:ser>
        <c:dLbls>
          <c:showLegendKey val="0"/>
          <c:showVal val="0"/>
          <c:showCatName val="0"/>
          <c:showSerName val="0"/>
          <c:showPercent val="0"/>
          <c:showBubbleSize val="0"/>
        </c:dLbls>
        <c:gapWidth val="60"/>
        <c:shape val="box"/>
        <c:axId val="480345632"/>
        <c:axId val="480346024"/>
        <c:axId val="0"/>
      </c:bar3DChart>
      <c:catAx>
        <c:axId val="480345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n-US"/>
          </a:p>
        </c:txPr>
        <c:crossAx val="480346024"/>
        <c:crosses val="autoZero"/>
        <c:auto val="1"/>
        <c:lblAlgn val="ctr"/>
        <c:lblOffset val="100"/>
        <c:noMultiLvlLbl val="0"/>
      </c:catAx>
      <c:valAx>
        <c:axId val="480346024"/>
        <c:scaling>
          <c:orientation val="minMax"/>
          <c:min val="200000"/>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03456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Faculty Compensation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Compensation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CF0-4285-8119-5F4138DA2C9D}"/>
              </c:ext>
            </c:extLst>
          </c:dPt>
          <c:dLbls>
            <c:dLbl>
              <c:idx val="0"/>
              <c:layout>
                <c:manualLayout>
                  <c:x val="1.697530864197528E-2"/>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0-4285-8119-5F4138DA2C9D}"/>
                </c:ext>
              </c:extLst>
            </c:dLbl>
            <c:dLbl>
              <c:idx val="1"/>
              <c:layout>
                <c:manualLayout>
                  <c:x val="1.5432098765432098E-2"/>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0-4285-8119-5F4138DA2C9D}"/>
                </c:ext>
              </c:extLst>
            </c:dLbl>
            <c:dLbl>
              <c:idx val="2"/>
              <c:layout>
                <c:manualLayout>
                  <c:x val="2.3148148148148091E-2"/>
                  <c:y val="-0.120659404418462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0-4285-8119-5F4138DA2C9D}"/>
                </c:ext>
              </c:extLst>
            </c:dLbl>
            <c:dLbl>
              <c:idx val="3"/>
              <c:layout>
                <c:manualLayout>
                  <c:x val="1.0802469135802469E-2"/>
                  <c:y val="-6.173271853967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0-4285-8119-5F4138DA2C9D}"/>
                </c:ext>
              </c:extLst>
            </c:dLbl>
            <c:dLbl>
              <c:idx val="4"/>
              <c:layout>
                <c:manualLayout>
                  <c:x val="1.2345679012345678E-2"/>
                  <c:y val="-0.10101717579220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F0-4285-8119-5F4138DA2C9D}"/>
                </c:ext>
              </c:extLst>
            </c:dLbl>
            <c:dLbl>
              <c:idx val="5"/>
              <c:layout>
                <c:manualLayout>
                  <c:x val="1.3888888888888775E-2"/>
                  <c:y val="-4.7702555235206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0-4285-8119-5F4138DA2C9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Salary</c:v>
                </c:pt>
                <c:pt idx="1">
                  <c:v>Base Salary</c:v>
                </c:pt>
                <c:pt idx="2">
                  <c:v>Extra Hour</c:v>
                </c:pt>
                <c:pt idx="3">
                  <c:v>Stipend</c:v>
                </c:pt>
                <c:pt idx="4">
                  <c:v>Bonus</c:v>
                </c:pt>
                <c:pt idx="5">
                  <c:v>Benefits</c:v>
                </c:pt>
              </c:strCache>
            </c:strRef>
          </c:cat>
          <c:val>
            <c:numRef>
              <c:f>Sheet1!$B$2:$B$7</c:f>
              <c:numCache>
                <c:formatCode>"$"#,##0</c:formatCode>
                <c:ptCount val="6"/>
                <c:pt idx="0">
                  <c:v>334956</c:v>
                </c:pt>
                <c:pt idx="1">
                  <c:v>278553</c:v>
                </c:pt>
                <c:pt idx="2">
                  <c:v>24520</c:v>
                </c:pt>
                <c:pt idx="3">
                  <c:v>36068</c:v>
                </c:pt>
                <c:pt idx="4">
                  <c:v>32203</c:v>
                </c:pt>
                <c:pt idx="5">
                  <c:v>83739</c:v>
                </c:pt>
              </c:numCache>
            </c:numRef>
          </c:val>
          <c:extLst>
            <c:ext xmlns:c16="http://schemas.microsoft.com/office/drawing/2014/chart" uri="{C3380CC4-5D6E-409C-BE32-E72D297353CC}">
              <c16:uniqueId val="{00000007-0CF0-4285-8119-5F4138DA2C9D}"/>
            </c:ext>
          </c:extLst>
        </c:ser>
        <c:dLbls>
          <c:showLegendKey val="0"/>
          <c:showVal val="0"/>
          <c:showCatName val="0"/>
          <c:showSerName val="0"/>
          <c:showPercent val="0"/>
          <c:showBubbleSize val="0"/>
        </c:dLbls>
        <c:gapWidth val="60"/>
        <c:shape val="box"/>
        <c:axId val="480344456"/>
        <c:axId val="480344848"/>
        <c:axId val="0"/>
      </c:bar3DChart>
      <c:catAx>
        <c:axId val="480344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n-US"/>
          </a:p>
        </c:txPr>
        <c:crossAx val="480344848"/>
        <c:crosses val="autoZero"/>
        <c:auto val="1"/>
        <c:lblAlgn val="ctr"/>
        <c:lblOffset val="100"/>
        <c:noMultiLvlLbl val="0"/>
      </c:catAx>
      <c:valAx>
        <c:axId val="480344848"/>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03444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Faculty Effort</c:v>
                </c:pt>
              </c:strCache>
            </c:strRef>
          </c:tx>
          <c:dPt>
            <c:idx val="0"/>
            <c:bubble3D val="0"/>
            <c:explosion val="36"/>
            <c:extLst>
              <c:ext xmlns:c16="http://schemas.microsoft.com/office/drawing/2014/chart" uri="{C3380CC4-5D6E-409C-BE32-E72D297353CC}">
                <c16:uniqueId val="{00000000-EC46-4B20-A65C-5B85C9266B74}"/>
              </c:ext>
            </c:extLst>
          </c:dPt>
          <c:dLbls>
            <c:dLbl>
              <c:idx val="0"/>
              <c:layout>
                <c:manualLayout>
                  <c:x val="-0.14462717792875529"/>
                  <c:y val="-0.218773958939701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46-4B20-A65C-5B85C9266B74}"/>
                </c:ext>
              </c:extLst>
            </c:dLbl>
            <c:dLbl>
              <c:idx val="1"/>
              <c:layout>
                <c:manualLayout>
                  <c:x val="-3.301395848246242E-2"/>
                  <c:y val="-8.2004921259842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46-4B20-A65C-5B85C9266B74}"/>
                </c:ext>
              </c:extLst>
            </c:dLbl>
            <c:dLbl>
              <c:idx val="2"/>
              <c:layout>
                <c:manualLayout>
                  <c:x val="-3.1517776187067525E-2"/>
                  <c:y val="-7.2905839895013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46-4B20-A65C-5B85C9266B74}"/>
                </c:ext>
              </c:extLst>
            </c:dLbl>
            <c:dLbl>
              <c:idx val="3"/>
              <c:layout>
                <c:manualLayout>
                  <c:x val="-5.0537103316630874E-2"/>
                  <c:y val="-2.849376640419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46-4B20-A65C-5B85C9266B74}"/>
                </c:ext>
              </c:extLst>
            </c:dLbl>
            <c:spPr>
              <a:noFill/>
              <a:ln>
                <a:noFill/>
              </a:ln>
              <a:effectLst/>
            </c:spPr>
            <c:txPr>
              <a:bodyPr/>
              <a:lstStyle/>
              <a:p>
                <a:pPr>
                  <a:defRPr sz="1600" b="1"/>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Clinical</c:v>
                </c:pt>
                <c:pt idx="1">
                  <c:v>Research</c:v>
                </c:pt>
                <c:pt idx="2">
                  <c:v>Education</c:v>
                </c:pt>
                <c:pt idx="3">
                  <c:v>Admin</c:v>
                </c:pt>
              </c:strCache>
            </c:strRef>
          </c:cat>
          <c:val>
            <c:numRef>
              <c:f>Sheet1!$B$2:$B$5</c:f>
              <c:numCache>
                <c:formatCode>0%</c:formatCode>
                <c:ptCount val="4"/>
                <c:pt idx="0">
                  <c:v>0.72</c:v>
                </c:pt>
                <c:pt idx="1">
                  <c:v>7.0000000000000007E-2</c:v>
                </c:pt>
                <c:pt idx="2">
                  <c:v>0.1</c:v>
                </c:pt>
                <c:pt idx="3">
                  <c:v>0.12</c:v>
                </c:pt>
              </c:numCache>
            </c:numRef>
          </c:val>
          <c:extLst>
            <c:ext xmlns:c16="http://schemas.microsoft.com/office/drawing/2014/chart" uri="{C3380CC4-5D6E-409C-BE32-E72D297353CC}">
              <c16:uniqueId val="{00000004-EC46-4B20-A65C-5B85C9266B74}"/>
            </c:ext>
          </c:extLst>
        </c:ser>
        <c:dLbls>
          <c:showLegendKey val="0"/>
          <c:showVal val="0"/>
          <c:showCatName val="0"/>
          <c:showSerName val="0"/>
          <c:showPercent val="0"/>
          <c:showBubbleSize val="0"/>
          <c:showLeaderLines val="1"/>
        </c:dLbls>
      </c:pie3DChart>
    </c:plotArea>
    <c:legend>
      <c:legendPos val="r"/>
      <c:overlay val="0"/>
      <c:txPr>
        <a:bodyPr/>
        <a:lstStyle/>
        <a:p>
          <a:pPr>
            <a:defRPr sz="12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PA</a:t>
            </a:r>
            <a:r>
              <a:rPr lang="en-US" b="1" baseline="0" dirty="0"/>
              <a:t> and NP </a:t>
            </a:r>
            <a:r>
              <a:rPr lang="en-US" b="1" dirty="0"/>
              <a:t>Salary:</a:t>
            </a:r>
            <a:r>
              <a:rPr lang="en-US" b="1" baseline="0" dirty="0"/>
              <a:t>  Years post training</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FY 2019</c:v>
                </c:pt>
              </c:strCache>
            </c:strRef>
          </c:tx>
          <c:spPr>
            <a:solidFill>
              <a:schemeClr val="accent1"/>
            </a:solidFill>
            <a:ln>
              <a:noFill/>
            </a:ln>
            <a:effectLst/>
            <a:sp3d/>
          </c:spPr>
          <c:invertIfNegative val="0"/>
          <c:cat>
            <c:strRef>
              <c:f>Sheet1!$A$2:$A$7</c:f>
              <c:strCache>
                <c:ptCount val="6"/>
                <c:pt idx="0">
                  <c:v>0 to 1</c:v>
                </c:pt>
                <c:pt idx="1">
                  <c:v>2 to 4</c:v>
                </c:pt>
                <c:pt idx="2">
                  <c:v>5 to 9</c:v>
                </c:pt>
                <c:pt idx="3">
                  <c:v>10 to 14</c:v>
                </c:pt>
                <c:pt idx="4">
                  <c:v>15 to 19</c:v>
                </c:pt>
                <c:pt idx="5">
                  <c:v>&gt;20</c:v>
                </c:pt>
              </c:strCache>
            </c:strRef>
          </c:cat>
          <c:val>
            <c:numRef>
              <c:f>Sheet1!$B$2:$B$7</c:f>
              <c:numCache>
                <c:formatCode>"$"#,##0</c:formatCode>
                <c:ptCount val="6"/>
                <c:pt idx="0">
                  <c:v>103969</c:v>
                </c:pt>
                <c:pt idx="1">
                  <c:v>117032</c:v>
                </c:pt>
                <c:pt idx="2">
                  <c:v>120538</c:v>
                </c:pt>
                <c:pt idx="3">
                  <c:v>130170</c:v>
                </c:pt>
                <c:pt idx="4">
                  <c:v>135697</c:v>
                </c:pt>
                <c:pt idx="5">
                  <c:v>143310</c:v>
                </c:pt>
              </c:numCache>
            </c:numRef>
          </c:val>
          <c:extLst>
            <c:ext xmlns:c16="http://schemas.microsoft.com/office/drawing/2014/chart" uri="{C3380CC4-5D6E-409C-BE32-E72D297353CC}">
              <c16:uniqueId val="{00000000-54D8-4A56-93CC-57C497A71BC3}"/>
            </c:ext>
          </c:extLst>
        </c:ser>
        <c:ser>
          <c:idx val="1"/>
          <c:order val="1"/>
          <c:tx>
            <c:strRef>
              <c:f>Sheet1!$C$1</c:f>
              <c:strCache>
                <c:ptCount val="1"/>
                <c:pt idx="0">
                  <c:v>FY 2021</c:v>
                </c:pt>
              </c:strCache>
            </c:strRef>
          </c:tx>
          <c:spPr>
            <a:solidFill>
              <a:schemeClr val="accent2"/>
            </a:solidFill>
            <a:ln>
              <a:noFill/>
            </a:ln>
            <a:effectLst/>
            <a:sp3d/>
          </c:spPr>
          <c:invertIfNegative val="0"/>
          <c:cat>
            <c:strRef>
              <c:f>Sheet1!$A$2:$A$7</c:f>
              <c:strCache>
                <c:ptCount val="6"/>
                <c:pt idx="0">
                  <c:v>0 to 1</c:v>
                </c:pt>
                <c:pt idx="1">
                  <c:v>2 to 4</c:v>
                </c:pt>
                <c:pt idx="2">
                  <c:v>5 to 9</c:v>
                </c:pt>
                <c:pt idx="3">
                  <c:v>10 to 14</c:v>
                </c:pt>
                <c:pt idx="4">
                  <c:v>15 to 19</c:v>
                </c:pt>
                <c:pt idx="5">
                  <c:v>&gt;20</c:v>
                </c:pt>
              </c:strCache>
            </c:strRef>
          </c:cat>
          <c:val>
            <c:numRef>
              <c:f>Sheet1!$C$2:$C$7</c:f>
              <c:numCache>
                <c:formatCode>"$"#,##0</c:formatCode>
                <c:ptCount val="6"/>
                <c:pt idx="0">
                  <c:v>103902</c:v>
                </c:pt>
                <c:pt idx="1">
                  <c:v>117710</c:v>
                </c:pt>
                <c:pt idx="2">
                  <c:v>128036</c:v>
                </c:pt>
                <c:pt idx="3">
                  <c:v>139456</c:v>
                </c:pt>
                <c:pt idx="4">
                  <c:v>142642</c:v>
                </c:pt>
                <c:pt idx="5">
                  <c:v>151122</c:v>
                </c:pt>
              </c:numCache>
            </c:numRef>
          </c:val>
          <c:extLst>
            <c:ext xmlns:c16="http://schemas.microsoft.com/office/drawing/2014/chart" uri="{C3380CC4-5D6E-409C-BE32-E72D297353CC}">
              <c16:uniqueId val="{00000000-9855-4B01-912F-199761C9DADC}"/>
            </c:ext>
          </c:extLst>
        </c:ser>
        <c:ser>
          <c:idx val="2"/>
          <c:order val="2"/>
          <c:tx>
            <c:strRef>
              <c:f>Sheet1!$D$1</c:f>
              <c:strCache>
                <c:ptCount val="1"/>
                <c:pt idx="0">
                  <c:v>FY 2022</c:v>
                </c:pt>
              </c:strCache>
            </c:strRef>
          </c:tx>
          <c:spPr>
            <a:solidFill>
              <a:schemeClr val="accent3"/>
            </a:solidFill>
            <a:ln>
              <a:noFill/>
            </a:ln>
            <a:effectLst/>
            <a:sp3d/>
          </c:spPr>
          <c:invertIfNegative val="0"/>
          <c:cat>
            <c:strRef>
              <c:f>Sheet1!$A$2:$A$7</c:f>
              <c:strCache>
                <c:ptCount val="6"/>
                <c:pt idx="0">
                  <c:v>0 to 1</c:v>
                </c:pt>
                <c:pt idx="1">
                  <c:v>2 to 4</c:v>
                </c:pt>
                <c:pt idx="2">
                  <c:v>5 to 9</c:v>
                </c:pt>
                <c:pt idx="3">
                  <c:v>10 to 14</c:v>
                </c:pt>
                <c:pt idx="4">
                  <c:v>15 to 19</c:v>
                </c:pt>
                <c:pt idx="5">
                  <c:v>&gt;20</c:v>
                </c:pt>
              </c:strCache>
            </c:strRef>
          </c:cat>
          <c:val>
            <c:numRef>
              <c:f>Sheet1!$D$2:$D$7</c:f>
              <c:numCache>
                <c:formatCode>"$"#,##0</c:formatCode>
                <c:ptCount val="6"/>
                <c:pt idx="0">
                  <c:v>114438</c:v>
                </c:pt>
                <c:pt idx="1">
                  <c:v>121491</c:v>
                </c:pt>
                <c:pt idx="2">
                  <c:v>133057</c:v>
                </c:pt>
                <c:pt idx="3">
                  <c:v>151760</c:v>
                </c:pt>
                <c:pt idx="4">
                  <c:v>154276</c:v>
                </c:pt>
                <c:pt idx="5">
                  <c:v>163844</c:v>
                </c:pt>
              </c:numCache>
            </c:numRef>
          </c:val>
          <c:extLst>
            <c:ext xmlns:c16="http://schemas.microsoft.com/office/drawing/2014/chart" uri="{C3380CC4-5D6E-409C-BE32-E72D297353CC}">
              <c16:uniqueId val="{00000000-E17A-4202-BEC5-1E09F38C497F}"/>
            </c:ext>
          </c:extLst>
        </c:ser>
        <c:ser>
          <c:idx val="3"/>
          <c:order val="3"/>
          <c:tx>
            <c:strRef>
              <c:f>Sheet1!$E$1</c:f>
              <c:strCache>
                <c:ptCount val="1"/>
                <c:pt idx="0">
                  <c:v>FT 2023</c:v>
                </c:pt>
              </c:strCache>
            </c:strRef>
          </c:tx>
          <c:spPr>
            <a:solidFill>
              <a:schemeClr val="accent4"/>
            </a:solidFill>
            <a:ln>
              <a:noFill/>
            </a:ln>
            <a:effectLst/>
            <a:sp3d/>
          </c:spPr>
          <c:invertIfNegative val="0"/>
          <c:cat>
            <c:strRef>
              <c:f>Sheet1!$A$2:$A$7</c:f>
              <c:strCache>
                <c:ptCount val="6"/>
                <c:pt idx="0">
                  <c:v>0 to 1</c:v>
                </c:pt>
                <c:pt idx="1">
                  <c:v>2 to 4</c:v>
                </c:pt>
                <c:pt idx="2">
                  <c:v>5 to 9</c:v>
                </c:pt>
                <c:pt idx="3">
                  <c:v>10 to 14</c:v>
                </c:pt>
                <c:pt idx="4">
                  <c:v>15 to 19</c:v>
                </c:pt>
                <c:pt idx="5">
                  <c:v>&gt;20</c:v>
                </c:pt>
              </c:strCache>
            </c:strRef>
          </c:cat>
          <c:val>
            <c:numRef>
              <c:f>Sheet1!$E$2:$E$7</c:f>
              <c:numCache>
                <c:formatCode>"$"#,##0</c:formatCode>
                <c:ptCount val="6"/>
                <c:pt idx="0">
                  <c:v>120130</c:v>
                </c:pt>
                <c:pt idx="1">
                  <c:v>130191</c:v>
                </c:pt>
                <c:pt idx="2">
                  <c:v>139697</c:v>
                </c:pt>
                <c:pt idx="3">
                  <c:v>163395</c:v>
                </c:pt>
                <c:pt idx="4">
                  <c:v>157853</c:v>
                </c:pt>
                <c:pt idx="5">
                  <c:v>177974</c:v>
                </c:pt>
              </c:numCache>
            </c:numRef>
          </c:val>
          <c:extLst>
            <c:ext xmlns:c16="http://schemas.microsoft.com/office/drawing/2014/chart" uri="{C3380CC4-5D6E-409C-BE32-E72D297353CC}">
              <c16:uniqueId val="{00000001-8EEE-47E0-9E99-ECE978DD6B40}"/>
            </c:ext>
          </c:extLst>
        </c:ser>
        <c:ser>
          <c:idx val="4"/>
          <c:order val="4"/>
          <c:tx>
            <c:strRef>
              <c:f>Sheet1!$F$1</c:f>
              <c:strCache>
                <c:ptCount val="1"/>
                <c:pt idx="0">
                  <c:v>FY 2024</c:v>
                </c:pt>
              </c:strCache>
            </c:strRef>
          </c:tx>
          <c:spPr>
            <a:solidFill>
              <a:schemeClr val="accent5"/>
            </a:solidFill>
            <a:ln>
              <a:noFill/>
            </a:ln>
            <a:effectLst/>
            <a:sp3d/>
          </c:spPr>
          <c:invertIfNegative val="0"/>
          <c:dLbls>
            <c:dLbl>
              <c:idx val="0"/>
              <c:layout>
                <c:manualLayout>
                  <c:x val="6.1728395061728678E-3"/>
                  <c:y val="-2.244826128715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A-45E3-8C80-9ED3A9691A2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 to 1</c:v>
                </c:pt>
                <c:pt idx="1">
                  <c:v>2 to 4</c:v>
                </c:pt>
                <c:pt idx="2">
                  <c:v>5 to 9</c:v>
                </c:pt>
                <c:pt idx="3">
                  <c:v>10 to 14</c:v>
                </c:pt>
                <c:pt idx="4">
                  <c:v>15 to 19</c:v>
                </c:pt>
                <c:pt idx="5">
                  <c:v>&gt;20</c:v>
                </c:pt>
              </c:strCache>
            </c:strRef>
          </c:cat>
          <c:val>
            <c:numRef>
              <c:f>Sheet1!$F$2:$F$7</c:f>
              <c:numCache>
                <c:formatCode>"$"#,##0</c:formatCode>
                <c:ptCount val="6"/>
                <c:pt idx="0">
                  <c:v>115644.87</c:v>
                </c:pt>
                <c:pt idx="1">
                  <c:v>134313.16</c:v>
                </c:pt>
                <c:pt idx="2">
                  <c:v>148406.82999999999</c:v>
                </c:pt>
                <c:pt idx="3">
                  <c:v>169402.18</c:v>
                </c:pt>
                <c:pt idx="4">
                  <c:v>174858.79</c:v>
                </c:pt>
                <c:pt idx="5">
                  <c:v>179023.57</c:v>
                </c:pt>
              </c:numCache>
            </c:numRef>
          </c:val>
          <c:extLst>
            <c:ext xmlns:c16="http://schemas.microsoft.com/office/drawing/2014/chart" uri="{C3380CC4-5D6E-409C-BE32-E72D297353CC}">
              <c16:uniqueId val="{00000000-D0AA-45E3-8C80-9ED3A9691A23}"/>
            </c:ext>
          </c:extLst>
        </c:ser>
        <c:dLbls>
          <c:showLegendKey val="0"/>
          <c:showVal val="0"/>
          <c:showCatName val="0"/>
          <c:showSerName val="0"/>
          <c:showPercent val="0"/>
          <c:showBubbleSize val="0"/>
        </c:dLbls>
        <c:gapWidth val="84"/>
        <c:shape val="box"/>
        <c:axId val="473599376"/>
        <c:axId val="473597736"/>
        <c:axId val="0"/>
      </c:bar3DChart>
      <c:catAx>
        <c:axId val="473599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597736"/>
        <c:crosses val="autoZero"/>
        <c:auto val="1"/>
        <c:lblAlgn val="ctr"/>
        <c:lblOffset val="100"/>
        <c:noMultiLvlLbl val="0"/>
      </c:catAx>
      <c:valAx>
        <c:axId val="473597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59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Mean wRVUs/Hour</c:v>
                </c:pt>
              </c:strCache>
            </c:strRef>
          </c:tx>
          <c:spPr>
            <a:ln w="28575" cap="rnd">
              <a:solidFill>
                <a:schemeClr val="accent1"/>
              </a:solidFill>
              <a:round/>
            </a:ln>
            <a:effectLst/>
          </c:spPr>
          <c:marker>
            <c:symbol val="none"/>
          </c:marker>
          <c:cat>
            <c:strRef>
              <c:f>Sheet1!$A$5:$A$9</c:f>
              <c:strCache>
                <c:ptCount val="5"/>
                <c:pt idx="0">
                  <c:v>FY20</c:v>
                </c:pt>
                <c:pt idx="1">
                  <c:v>FY21</c:v>
                </c:pt>
                <c:pt idx="2">
                  <c:v>FY22</c:v>
                </c:pt>
                <c:pt idx="3">
                  <c:v>FY23</c:v>
                </c:pt>
                <c:pt idx="4">
                  <c:v>FY24</c:v>
                </c:pt>
              </c:strCache>
            </c:strRef>
          </c:cat>
          <c:val>
            <c:numRef>
              <c:f>Sheet1!$B$5:$B$9</c:f>
              <c:numCache>
                <c:formatCode>General</c:formatCode>
                <c:ptCount val="5"/>
                <c:pt idx="0">
                  <c:v>6.6</c:v>
                </c:pt>
                <c:pt idx="1">
                  <c:v>6.3</c:v>
                </c:pt>
                <c:pt idx="2">
                  <c:v>6.8</c:v>
                </c:pt>
                <c:pt idx="3">
                  <c:v>6.7</c:v>
                </c:pt>
                <c:pt idx="4">
                  <c:v>6.7</c:v>
                </c:pt>
              </c:numCache>
            </c:numRef>
          </c:val>
          <c:smooth val="0"/>
          <c:extLst>
            <c:ext xmlns:c16="http://schemas.microsoft.com/office/drawing/2014/chart" uri="{C3380CC4-5D6E-409C-BE32-E72D297353CC}">
              <c16:uniqueId val="{00000000-FFED-49EC-B879-C24CD00C8D04}"/>
            </c:ext>
          </c:extLst>
        </c:ser>
        <c:ser>
          <c:idx val="1"/>
          <c:order val="1"/>
          <c:tx>
            <c:strRef>
              <c:f>Sheet1!$C$1</c:f>
              <c:strCache>
                <c:ptCount val="1"/>
                <c:pt idx="0">
                  <c:v>Median wRVUs/Hour</c:v>
                </c:pt>
              </c:strCache>
            </c:strRef>
          </c:tx>
          <c:spPr>
            <a:ln w="28575" cap="rnd">
              <a:solidFill>
                <a:schemeClr val="accent2"/>
              </a:solidFill>
              <a:round/>
            </a:ln>
            <a:effectLst/>
          </c:spPr>
          <c:marker>
            <c:symbol val="none"/>
          </c:marker>
          <c:cat>
            <c:strRef>
              <c:f>Sheet1!$A$5:$A$9</c:f>
              <c:strCache>
                <c:ptCount val="5"/>
                <c:pt idx="0">
                  <c:v>FY20</c:v>
                </c:pt>
                <c:pt idx="1">
                  <c:v>FY21</c:v>
                </c:pt>
                <c:pt idx="2">
                  <c:v>FY22</c:v>
                </c:pt>
                <c:pt idx="3">
                  <c:v>FY23</c:v>
                </c:pt>
                <c:pt idx="4">
                  <c:v>FY24</c:v>
                </c:pt>
              </c:strCache>
            </c:strRef>
          </c:cat>
          <c:val>
            <c:numRef>
              <c:f>Sheet1!$C$5:$C$9</c:f>
              <c:numCache>
                <c:formatCode>General</c:formatCode>
                <c:ptCount val="5"/>
                <c:pt idx="0">
                  <c:v>6.8</c:v>
                </c:pt>
                <c:pt idx="1">
                  <c:v>6</c:v>
                </c:pt>
                <c:pt idx="2">
                  <c:v>6.1</c:v>
                </c:pt>
                <c:pt idx="3">
                  <c:v>6.5</c:v>
                </c:pt>
                <c:pt idx="4">
                  <c:v>6.4</c:v>
                </c:pt>
              </c:numCache>
            </c:numRef>
          </c:val>
          <c:smooth val="0"/>
          <c:extLst>
            <c:ext xmlns:c16="http://schemas.microsoft.com/office/drawing/2014/chart" uri="{C3380CC4-5D6E-409C-BE32-E72D297353CC}">
              <c16:uniqueId val="{00000003-FFED-49EC-B879-C24CD00C8D04}"/>
            </c:ext>
          </c:extLst>
        </c:ser>
        <c:dLbls>
          <c:showLegendKey val="0"/>
          <c:showVal val="0"/>
          <c:showCatName val="0"/>
          <c:showSerName val="0"/>
          <c:showPercent val="0"/>
          <c:showBubbleSize val="0"/>
        </c:dLbls>
        <c:smooth val="0"/>
        <c:axId val="1087649759"/>
        <c:axId val="1087650239"/>
      </c:lineChart>
      <c:catAx>
        <c:axId val="10876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7650239"/>
        <c:crosses val="autoZero"/>
        <c:auto val="1"/>
        <c:lblAlgn val="ctr"/>
        <c:lblOffset val="100"/>
        <c:noMultiLvlLbl val="0"/>
      </c:catAx>
      <c:valAx>
        <c:axId val="1087650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764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EM Years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Sheet1!$G$1</c:f>
              <c:strCache>
                <c:ptCount val="1"/>
                <c:pt idx="0">
                  <c:v>FY 20</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D67-4FF0-A602-900B08DECF16}"/>
              </c:ext>
            </c:extLst>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D67-4FF0-A602-900B08DECF16}"/>
              </c:ext>
            </c:extLst>
          </c:dPt>
          <c:dPt>
            <c:idx val="2"/>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D67-4FF0-A602-900B08DECF16}"/>
              </c:ext>
            </c:extLst>
          </c:dPt>
          <c:dPt>
            <c:idx val="3"/>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D67-4FF0-A602-900B08DECF16}"/>
              </c:ext>
            </c:extLst>
          </c:dPt>
          <c:dPt>
            <c:idx val="4"/>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0D67-4FF0-A602-900B08DECF16}"/>
              </c:ext>
            </c:extLst>
          </c:dPt>
          <c:dPt>
            <c:idx val="5"/>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0D67-4FF0-A602-900B08DECF16}"/>
              </c:ext>
            </c:extLst>
          </c:dPt>
          <c:dPt>
            <c:idx val="6"/>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0D67-4FF0-A602-900B08DECF16}"/>
              </c:ext>
            </c:extLst>
          </c:dPt>
          <c:cat>
            <c:strRef>
              <c:f>Sheet1!$A$2:$A$8</c:f>
              <c:strCache>
                <c:ptCount val="7"/>
                <c:pt idx="0">
                  <c:v>0-1</c:v>
                </c:pt>
                <c:pt idx="1">
                  <c:v>2-4</c:v>
                </c:pt>
                <c:pt idx="2">
                  <c:v>5-9</c:v>
                </c:pt>
                <c:pt idx="3">
                  <c:v>10-14</c:v>
                </c:pt>
                <c:pt idx="4">
                  <c:v>15-19</c:v>
                </c:pt>
                <c:pt idx="5">
                  <c:v>20-24</c:v>
                </c:pt>
                <c:pt idx="6">
                  <c:v>&gt;24</c:v>
                </c:pt>
              </c:strCache>
            </c:strRef>
          </c:cat>
          <c:val>
            <c:numRef>
              <c:f>Sheet1!$G$2:$G$8</c:f>
              <c:numCache>
                <c:formatCode>0.0%</c:formatCode>
                <c:ptCount val="7"/>
                <c:pt idx="0">
                  <c:v>5.2999999999999999E-2</c:v>
                </c:pt>
                <c:pt idx="1">
                  <c:v>0.20799999999999999</c:v>
                </c:pt>
                <c:pt idx="2">
                  <c:v>0.251</c:v>
                </c:pt>
                <c:pt idx="3">
                  <c:v>0.185</c:v>
                </c:pt>
                <c:pt idx="4">
                  <c:v>0.113</c:v>
                </c:pt>
                <c:pt idx="5">
                  <c:v>7.9000000000000001E-2</c:v>
                </c:pt>
                <c:pt idx="6">
                  <c:v>0.11</c:v>
                </c:pt>
              </c:numCache>
            </c:numRef>
          </c:val>
          <c:extLst>
            <c:ext xmlns:c16="http://schemas.microsoft.com/office/drawing/2014/chart" uri="{C3380CC4-5D6E-409C-BE32-E72D297353CC}">
              <c16:uniqueId val="{0000000E-0D67-4FF0-A602-900B08DECF16}"/>
            </c:ext>
          </c:extLst>
        </c:ser>
        <c:ser>
          <c:idx val="1"/>
          <c:order val="1"/>
          <c:tx>
            <c:strRef>
              <c:f>Sheet1!$H$1</c:f>
              <c:strCache>
                <c:ptCount val="1"/>
                <c:pt idx="0">
                  <c:v>FY 21</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Sheet1!$A$2:$A$8</c:f>
              <c:strCache>
                <c:ptCount val="7"/>
                <c:pt idx="0">
                  <c:v>0-1</c:v>
                </c:pt>
                <c:pt idx="1">
                  <c:v>2-4</c:v>
                </c:pt>
                <c:pt idx="2">
                  <c:v>5-9</c:v>
                </c:pt>
                <c:pt idx="3">
                  <c:v>10-14</c:v>
                </c:pt>
                <c:pt idx="4">
                  <c:v>15-19</c:v>
                </c:pt>
                <c:pt idx="5">
                  <c:v>20-24</c:v>
                </c:pt>
                <c:pt idx="6">
                  <c:v>&gt;24</c:v>
                </c:pt>
              </c:strCache>
            </c:strRef>
          </c:cat>
          <c:val>
            <c:numRef>
              <c:f>Sheet1!$H$2:$H$8</c:f>
              <c:numCache>
                <c:formatCode>0.0%</c:formatCode>
                <c:ptCount val="7"/>
                <c:pt idx="0">
                  <c:v>7.1999999999999995E-2</c:v>
                </c:pt>
                <c:pt idx="1">
                  <c:v>0.21099999999999999</c:v>
                </c:pt>
                <c:pt idx="2">
                  <c:v>0.28499999999999998</c:v>
                </c:pt>
                <c:pt idx="3">
                  <c:v>0.17899999999999999</c:v>
                </c:pt>
                <c:pt idx="4">
                  <c:v>0.106</c:v>
                </c:pt>
                <c:pt idx="5">
                  <c:v>7.2999999999999995E-2</c:v>
                </c:pt>
                <c:pt idx="6">
                  <c:v>7.3999999999999996E-2</c:v>
                </c:pt>
              </c:numCache>
            </c:numRef>
          </c:val>
          <c:extLst>
            <c:ext xmlns:c16="http://schemas.microsoft.com/office/drawing/2014/chart" uri="{C3380CC4-5D6E-409C-BE32-E72D297353CC}">
              <c16:uniqueId val="{0000000E-B857-4262-9B03-0C38EEB98140}"/>
            </c:ext>
          </c:extLst>
        </c:ser>
        <c:ser>
          <c:idx val="2"/>
          <c:order val="2"/>
          <c:tx>
            <c:strRef>
              <c:f>Sheet1!$I$1</c:f>
              <c:strCache>
                <c:ptCount val="1"/>
                <c:pt idx="0">
                  <c:v>FY 22</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Sheet1!$A$2:$A$8</c:f>
              <c:strCache>
                <c:ptCount val="7"/>
                <c:pt idx="0">
                  <c:v>0-1</c:v>
                </c:pt>
                <c:pt idx="1">
                  <c:v>2-4</c:v>
                </c:pt>
                <c:pt idx="2">
                  <c:v>5-9</c:v>
                </c:pt>
                <c:pt idx="3">
                  <c:v>10-14</c:v>
                </c:pt>
                <c:pt idx="4">
                  <c:v>15-19</c:v>
                </c:pt>
                <c:pt idx="5">
                  <c:v>20-24</c:v>
                </c:pt>
                <c:pt idx="6">
                  <c:v>&gt;24</c:v>
                </c:pt>
              </c:strCache>
            </c:strRef>
          </c:cat>
          <c:val>
            <c:numRef>
              <c:f>Sheet1!$I$2:$I$8</c:f>
              <c:numCache>
                <c:formatCode>0.0%</c:formatCode>
                <c:ptCount val="7"/>
                <c:pt idx="0">
                  <c:v>5.7000000000000002E-2</c:v>
                </c:pt>
                <c:pt idx="1">
                  <c:v>0.192</c:v>
                </c:pt>
                <c:pt idx="2">
                  <c:v>0.29899999999999999</c:v>
                </c:pt>
                <c:pt idx="3">
                  <c:v>0.17799999999999999</c:v>
                </c:pt>
                <c:pt idx="4">
                  <c:v>0.11899999999999999</c:v>
                </c:pt>
                <c:pt idx="5">
                  <c:v>7.8E-2</c:v>
                </c:pt>
                <c:pt idx="6">
                  <c:v>7.8E-2</c:v>
                </c:pt>
              </c:numCache>
            </c:numRef>
          </c:val>
          <c:extLst>
            <c:ext xmlns:c16="http://schemas.microsoft.com/office/drawing/2014/chart" uri="{C3380CC4-5D6E-409C-BE32-E72D297353CC}">
              <c16:uniqueId val="{0000000F-B857-4262-9B03-0C38EEB98140}"/>
            </c:ext>
          </c:extLst>
        </c:ser>
        <c:ser>
          <c:idx val="3"/>
          <c:order val="3"/>
          <c:tx>
            <c:strRef>
              <c:f>Sheet1!$J$1</c:f>
              <c:strCache>
                <c:ptCount val="1"/>
                <c:pt idx="0">
                  <c:v>FY 23</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Sheet1!$A$2:$A$8</c:f>
              <c:strCache>
                <c:ptCount val="7"/>
                <c:pt idx="0">
                  <c:v>0-1</c:v>
                </c:pt>
                <c:pt idx="1">
                  <c:v>2-4</c:v>
                </c:pt>
                <c:pt idx="2">
                  <c:v>5-9</c:v>
                </c:pt>
                <c:pt idx="3">
                  <c:v>10-14</c:v>
                </c:pt>
                <c:pt idx="4">
                  <c:v>15-19</c:v>
                </c:pt>
                <c:pt idx="5">
                  <c:v>20-24</c:v>
                </c:pt>
                <c:pt idx="6">
                  <c:v>&gt;24</c:v>
                </c:pt>
              </c:strCache>
            </c:strRef>
          </c:cat>
          <c:val>
            <c:numRef>
              <c:f>Sheet1!$J$2:$J$8</c:f>
              <c:numCache>
                <c:formatCode>0.0%</c:formatCode>
                <c:ptCount val="7"/>
                <c:pt idx="0">
                  <c:v>7.1999999999999995E-2</c:v>
                </c:pt>
                <c:pt idx="1">
                  <c:v>0.189</c:v>
                </c:pt>
                <c:pt idx="2">
                  <c:v>0.28199999999999997</c:v>
                </c:pt>
                <c:pt idx="3">
                  <c:v>0.17799999999999999</c:v>
                </c:pt>
                <c:pt idx="4">
                  <c:v>0.122</c:v>
                </c:pt>
                <c:pt idx="5">
                  <c:v>7.3999999999999996E-2</c:v>
                </c:pt>
                <c:pt idx="6">
                  <c:v>8.3000000000000004E-2</c:v>
                </c:pt>
              </c:numCache>
            </c:numRef>
          </c:val>
          <c:extLst>
            <c:ext xmlns:c16="http://schemas.microsoft.com/office/drawing/2014/chart" uri="{C3380CC4-5D6E-409C-BE32-E72D297353CC}">
              <c16:uniqueId val="{00000000-9135-4F9E-B3AE-AD8042219DA5}"/>
            </c:ext>
          </c:extLst>
        </c:ser>
        <c:ser>
          <c:idx val="4"/>
          <c:order val="4"/>
          <c:tx>
            <c:strRef>
              <c:f>Sheet1!$K$1</c:f>
              <c:strCache>
                <c:ptCount val="1"/>
                <c:pt idx="0">
                  <c:v>FY24</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Sheet1!$A$2:$A$8</c:f>
              <c:strCache>
                <c:ptCount val="7"/>
                <c:pt idx="0">
                  <c:v>0-1</c:v>
                </c:pt>
                <c:pt idx="1">
                  <c:v>2-4</c:v>
                </c:pt>
                <c:pt idx="2">
                  <c:v>5-9</c:v>
                </c:pt>
                <c:pt idx="3">
                  <c:v>10-14</c:v>
                </c:pt>
                <c:pt idx="4">
                  <c:v>15-19</c:v>
                </c:pt>
                <c:pt idx="5">
                  <c:v>20-24</c:v>
                </c:pt>
                <c:pt idx="6">
                  <c:v>&gt;24</c:v>
                </c:pt>
              </c:strCache>
            </c:strRef>
          </c:cat>
          <c:val>
            <c:numRef>
              <c:f>Sheet1!$K$2:$K$8</c:f>
              <c:numCache>
                <c:formatCode>0.0%</c:formatCode>
                <c:ptCount val="7"/>
                <c:pt idx="0">
                  <c:v>6.1600000000000002E-2</c:v>
                </c:pt>
                <c:pt idx="1">
                  <c:v>0.21149999999999999</c:v>
                </c:pt>
                <c:pt idx="2">
                  <c:v>0.26040000000000002</c:v>
                </c:pt>
                <c:pt idx="3">
                  <c:v>0.16370000000000001</c:v>
                </c:pt>
                <c:pt idx="4">
                  <c:v>0.1275</c:v>
                </c:pt>
                <c:pt idx="5">
                  <c:v>7.3300000000000004E-2</c:v>
                </c:pt>
                <c:pt idx="6">
                  <c:v>0.10199999999999999</c:v>
                </c:pt>
              </c:numCache>
            </c:numRef>
          </c:val>
          <c:extLst>
            <c:ext xmlns:c16="http://schemas.microsoft.com/office/drawing/2014/chart" uri="{C3380CC4-5D6E-409C-BE32-E72D297353CC}">
              <c16:uniqueId val="{0000000E-E694-4A33-AE73-EAEFA6E5E439}"/>
            </c:ext>
          </c:extLst>
        </c:ser>
        <c:dLbls>
          <c:showLegendKey val="0"/>
          <c:showVal val="0"/>
          <c:showCatName val="0"/>
          <c:showSerName val="0"/>
          <c:showPercent val="0"/>
          <c:showBubbleSize val="0"/>
        </c:dLbls>
        <c:gapWidth val="150"/>
        <c:shape val="box"/>
        <c:axId val="786064824"/>
        <c:axId val="786065216"/>
        <c:axId val="0"/>
      </c:bar3DChart>
      <c:catAx>
        <c:axId val="786064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6065216"/>
        <c:crosses val="autoZero"/>
        <c:auto val="1"/>
        <c:lblAlgn val="ctr"/>
        <c:lblOffset val="100"/>
        <c:noMultiLvlLbl val="0"/>
      </c:catAx>
      <c:valAx>
        <c:axId val="786065216"/>
        <c:scaling>
          <c:orientation val="minMax"/>
        </c:scaling>
        <c:delete val="0"/>
        <c:axPos val="l"/>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6064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Sheet1!$I$1</c:f>
              <c:strCache>
                <c:ptCount val="1"/>
                <c:pt idx="0">
                  <c:v>FY 20</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Assistant</c:v>
                </c:pt>
                <c:pt idx="2">
                  <c:v>Associate</c:v>
                </c:pt>
                <c:pt idx="3">
                  <c:v>Professor</c:v>
                </c:pt>
              </c:strCache>
            </c:strRef>
          </c:cat>
          <c:val>
            <c:numRef>
              <c:f>Sheet1!$I$2:$I$5</c:f>
              <c:numCache>
                <c:formatCode>General</c:formatCode>
                <c:ptCount val="4"/>
                <c:pt idx="0">
                  <c:v>7</c:v>
                </c:pt>
                <c:pt idx="1">
                  <c:v>56</c:v>
                </c:pt>
                <c:pt idx="2">
                  <c:v>25</c:v>
                </c:pt>
                <c:pt idx="3">
                  <c:v>12</c:v>
                </c:pt>
              </c:numCache>
            </c:numRef>
          </c:val>
          <c:extLst>
            <c:ext xmlns:c16="http://schemas.microsoft.com/office/drawing/2014/chart" uri="{C3380CC4-5D6E-409C-BE32-E72D297353CC}">
              <c16:uniqueId val="{00000000-F372-4A2D-BFA0-2DC6466C4CC0}"/>
            </c:ext>
          </c:extLst>
        </c:ser>
        <c:ser>
          <c:idx val="1"/>
          <c:order val="1"/>
          <c:tx>
            <c:strRef>
              <c:f>Sheet1!$J$1</c:f>
              <c:strCache>
                <c:ptCount val="1"/>
                <c:pt idx="0">
                  <c:v>FY 21</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Assistant</c:v>
                </c:pt>
                <c:pt idx="2">
                  <c:v>Associate</c:v>
                </c:pt>
                <c:pt idx="3">
                  <c:v>Professor</c:v>
                </c:pt>
              </c:strCache>
            </c:strRef>
          </c:cat>
          <c:val>
            <c:numRef>
              <c:f>Sheet1!$J$2:$J$5</c:f>
              <c:numCache>
                <c:formatCode>General</c:formatCode>
                <c:ptCount val="4"/>
                <c:pt idx="0">
                  <c:v>8</c:v>
                </c:pt>
                <c:pt idx="1">
                  <c:v>56</c:v>
                </c:pt>
                <c:pt idx="2">
                  <c:v>24</c:v>
                </c:pt>
                <c:pt idx="3">
                  <c:v>12</c:v>
                </c:pt>
              </c:numCache>
            </c:numRef>
          </c:val>
          <c:extLst>
            <c:ext xmlns:c16="http://schemas.microsoft.com/office/drawing/2014/chart" uri="{C3380CC4-5D6E-409C-BE32-E72D297353CC}">
              <c16:uniqueId val="{00000001-F372-4A2D-BFA0-2DC6466C4CC0}"/>
            </c:ext>
          </c:extLst>
        </c:ser>
        <c:ser>
          <c:idx val="2"/>
          <c:order val="2"/>
          <c:tx>
            <c:strRef>
              <c:f>Sheet1!$K$1</c:f>
              <c:strCache>
                <c:ptCount val="1"/>
                <c:pt idx="0">
                  <c:v>FY 22</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Assistant</c:v>
                </c:pt>
                <c:pt idx="2">
                  <c:v>Associate</c:v>
                </c:pt>
                <c:pt idx="3">
                  <c:v>Professor</c:v>
                </c:pt>
              </c:strCache>
            </c:strRef>
          </c:cat>
          <c:val>
            <c:numRef>
              <c:f>Sheet1!$K$2:$K$5</c:f>
              <c:numCache>
                <c:formatCode>General</c:formatCode>
                <c:ptCount val="4"/>
                <c:pt idx="0">
                  <c:v>7</c:v>
                </c:pt>
                <c:pt idx="1">
                  <c:v>55</c:v>
                </c:pt>
                <c:pt idx="2">
                  <c:v>24</c:v>
                </c:pt>
                <c:pt idx="3">
                  <c:v>14</c:v>
                </c:pt>
              </c:numCache>
            </c:numRef>
          </c:val>
          <c:extLst>
            <c:ext xmlns:c16="http://schemas.microsoft.com/office/drawing/2014/chart" uri="{C3380CC4-5D6E-409C-BE32-E72D297353CC}">
              <c16:uniqueId val="{00000002-F372-4A2D-BFA0-2DC6466C4CC0}"/>
            </c:ext>
          </c:extLst>
        </c:ser>
        <c:ser>
          <c:idx val="3"/>
          <c:order val="3"/>
          <c:tx>
            <c:strRef>
              <c:f>Sheet1!$L$1</c:f>
              <c:strCache>
                <c:ptCount val="1"/>
                <c:pt idx="0">
                  <c:v>FY 23</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Instructor</c:v>
                </c:pt>
                <c:pt idx="1">
                  <c:v>Assistant</c:v>
                </c:pt>
                <c:pt idx="2">
                  <c:v>Associate</c:v>
                </c:pt>
                <c:pt idx="3">
                  <c:v>Professor</c:v>
                </c:pt>
              </c:strCache>
            </c:strRef>
          </c:cat>
          <c:val>
            <c:numRef>
              <c:f>Sheet1!$L$2:$L$5</c:f>
              <c:numCache>
                <c:formatCode>General</c:formatCode>
                <c:ptCount val="4"/>
                <c:pt idx="0">
                  <c:v>2</c:v>
                </c:pt>
                <c:pt idx="1">
                  <c:v>51</c:v>
                </c:pt>
                <c:pt idx="2">
                  <c:v>28</c:v>
                </c:pt>
                <c:pt idx="3">
                  <c:v>14</c:v>
                </c:pt>
              </c:numCache>
            </c:numRef>
          </c:val>
          <c:extLst>
            <c:ext xmlns:c16="http://schemas.microsoft.com/office/drawing/2014/chart" uri="{C3380CC4-5D6E-409C-BE32-E72D297353CC}">
              <c16:uniqueId val="{00000000-0368-4D6A-902C-29C19C44E6EF}"/>
            </c:ext>
          </c:extLst>
        </c:ser>
        <c:ser>
          <c:idx val="4"/>
          <c:order val="4"/>
          <c:tx>
            <c:strRef>
              <c:f>Sheet1!$M$1</c:f>
              <c:strCache>
                <c:ptCount val="1"/>
                <c:pt idx="0">
                  <c:v>FY24</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635810090706157E-17"/>
                  <c:y val="-3.4818192516134258E-2"/>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902-4C1F-96D3-3D7399BC3B4E}"/>
                </c:ext>
              </c:extLst>
            </c:dLbl>
            <c:dLbl>
              <c:idx val="1"/>
              <c:layout>
                <c:manualLayout>
                  <c:x val="7.5569913177905264E-3"/>
                  <c:y val="-2.4104902511169871E-2"/>
                </c:manualLayout>
              </c:layout>
              <c:tx>
                <c:rich>
                  <a:bodyPr/>
                  <a:lstStyle/>
                  <a:p>
                    <a:fld id="{B65545B8-AFB3-41F1-9540-3B300164140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02-4C1F-96D3-3D7399BC3B4E}"/>
                </c:ext>
              </c:extLst>
            </c:dLbl>
            <c:dLbl>
              <c:idx val="2"/>
              <c:layout>
                <c:manualLayout>
                  <c:x val="1.133548697668579E-2"/>
                  <c:y val="-2.6783225012411017E-2"/>
                </c:manualLayout>
              </c:layout>
              <c:tx>
                <c:rich>
                  <a:bodyPr/>
                  <a:lstStyle/>
                  <a:p>
                    <a:fld id="{9EB0AE13-5B2C-4611-BE47-2D374421C3E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02-4C1F-96D3-3D7399BC3B4E}"/>
                </c:ext>
              </c:extLst>
            </c:dLbl>
            <c:dLbl>
              <c:idx val="3"/>
              <c:layout>
                <c:manualLayout>
                  <c:x val="1.1335486976685651E-2"/>
                  <c:y val="-2.946154751365216E-2"/>
                </c:manualLayout>
              </c:layout>
              <c:tx>
                <c:rich>
                  <a:bodyPr/>
                  <a:lstStyle/>
                  <a:p>
                    <a:r>
                      <a:rPr lang="en-US" dirty="0"/>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833-4131-A32B-8FA640E3BA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Instructor</c:v>
                </c:pt>
                <c:pt idx="1">
                  <c:v>Assistant</c:v>
                </c:pt>
                <c:pt idx="2">
                  <c:v>Associate</c:v>
                </c:pt>
                <c:pt idx="3">
                  <c:v>Professor</c:v>
                </c:pt>
              </c:strCache>
            </c:strRef>
          </c:cat>
          <c:val>
            <c:numRef>
              <c:f>Sheet1!$M$2:$M$5</c:f>
              <c:numCache>
                <c:formatCode>General</c:formatCode>
                <c:ptCount val="4"/>
                <c:pt idx="0">
                  <c:v>6</c:v>
                </c:pt>
                <c:pt idx="1">
                  <c:v>52</c:v>
                </c:pt>
                <c:pt idx="2">
                  <c:v>26</c:v>
                </c:pt>
                <c:pt idx="3">
                  <c:v>14</c:v>
                </c:pt>
              </c:numCache>
            </c:numRef>
          </c:val>
          <c:extLst>
            <c:ext xmlns:c16="http://schemas.microsoft.com/office/drawing/2014/chart" uri="{C3380CC4-5D6E-409C-BE32-E72D297353CC}">
              <c16:uniqueId val="{00000000-8A4D-4E3A-8FD9-BCEC8CF250F5}"/>
            </c:ext>
          </c:extLst>
        </c:ser>
        <c:dLbls>
          <c:showLegendKey val="0"/>
          <c:showVal val="0"/>
          <c:showCatName val="0"/>
          <c:showSerName val="0"/>
          <c:showPercent val="0"/>
          <c:showBubbleSize val="0"/>
        </c:dLbls>
        <c:gapWidth val="150"/>
        <c:shape val="box"/>
        <c:axId val="786068744"/>
        <c:axId val="786068352"/>
        <c:axId val="0"/>
      </c:bar3DChart>
      <c:catAx>
        <c:axId val="78606874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6068352"/>
        <c:crosses val="autoZero"/>
        <c:auto val="1"/>
        <c:lblAlgn val="ctr"/>
        <c:lblOffset val="100"/>
        <c:noMultiLvlLbl val="0"/>
      </c:catAx>
      <c:valAx>
        <c:axId val="78606835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err="1"/>
                  <a:t>PERCENTage</a:t>
                </a:r>
                <a:endParaRPr lang="en-US" dirty="0"/>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8606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Race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2020</c:v>
                </c:pt>
                <c:pt idx="1">
                  <c:v>2021</c:v>
                </c:pt>
                <c:pt idx="2">
                  <c:v>2022</c:v>
                </c:pt>
                <c:pt idx="3">
                  <c:v>2023</c:v>
                </c:pt>
                <c:pt idx="4">
                  <c:v>2024</c:v>
                </c:pt>
              </c:numCache>
            </c:numRef>
          </c:cat>
          <c:val>
            <c:numRef>
              <c:f>Sheet1!$B$8:$B$12</c:f>
              <c:numCache>
                <c:formatCode>General</c:formatCode>
                <c:ptCount val="5"/>
                <c:pt idx="0">
                  <c:v>82</c:v>
                </c:pt>
                <c:pt idx="1">
                  <c:v>80</c:v>
                </c:pt>
                <c:pt idx="2">
                  <c:v>81</c:v>
                </c:pt>
                <c:pt idx="3">
                  <c:v>82</c:v>
                </c:pt>
                <c:pt idx="4">
                  <c:v>81</c:v>
                </c:pt>
              </c:numCache>
            </c:numRef>
          </c:val>
          <c:smooth val="0"/>
          <c:extLst>
            <c:ext xmlns:c16="http://schemas.microsoft.com/office/drawing/2014/chart" uri="{C3380CC4-5D6E-409C-BE32-E72D297353CC}">
              <c16:uniqueId val="{00000000-4E4B-4692-AC6A-DA288242490D}"/>
            </c:ext>
          </c:extLst>
        </c:ser>
        <c:ser>
          <c:idx val="1"/>
          <c:order val="1"/>
          <c:tx>
            <c:strRef>
              <c:f>Sheet1!$C$1</c:f>
              <c:strCache>
                <c:ptCount val="1"/>
                <c:pt idx="0">
                  <c:v>African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2020</c:v>
                </c:pt>
                <c:pt idx="1">
                  <c:v>2021</c:v>
                </c:pt>
                <c:pt idx="2">
                  <c:v>2022</c:v>
                </c:pt>
                <c:pt idx="3">
                  <c:v>2023</c:v>
                </c:pt>
                <c:pt idx="4">
                  <c:v>2024</c:v>
                </c:pt>
              </c:numCache>
            </c:numRef>
          </c:cat>
          <c:val>
            <c:numRef>
              <c:f>Sheet1!$C$8:$C$12</c:f>
              <c:numCache>
                <c:formatCode>General</c:formatCode>
                <c:ptCount val="5"/>
                <c:pt idx="0">
                  <c:v>5</c:v>
                </c:pt>
                <c:pt idx="1">
                  <c:v>5</c:v>
                </c:pt>
                <c:pt idx="2">
                  <c:v>5</c:v>
                </c:pt>
                <c:pt idx="3">
                  <c:v>5</c:v>
                </c:pt>
                <c:pt idx="4">
                  <c:v>5</c:v>
                </c:pt>
              </c:numCache>
            </c:numRef>
          </c:val>
          <c:smooth val="0"/>
          <c:extLst>
            <c:ext xmlns:c16="http://schemas.microsoft.com/office/drawing/2014/chart" uri="{C3380CC4-5D6E-409C-BE32-E72D297353CC}">
              <c16:uniqueId val="{00000001-4E4B-4692-AC6A-DA288242490D}"/>
            </c:ext>
          </c:extLst>
        </c:ser>
        <c:ser>
          <c:idx val="2"/>
          <c:order val="2"/>
          <c:tx>
            <c:strRef>
              <c:f>Sheet1!$D$1</c:f>
              <c:strCache>
                <c:ptCount val="1"/>
                <c:pt idx="0">
                  <c:v>Other Asian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Sheet1!$A$8:$A$12</c:f>
              <c:numCache>
                <c:formatCode>General</c:formatCode>
                <c:ptCount val="5"/>
                <c:pt idx="0">
                  <c:v>2020</c:v>
                </c:pt>
                <c:pt idx="1">
                  <c:v>2021</c:v>
                </c:pt>
                <c:pt idx="2">
                  <c:v>2022</c:v>
                </c:pt>
                <c:pt idx="3">
                  <c:v>2023</c:v>
                </c:pt>
                <c:pt idx="4">
                  <c:v>2024</c:v>
                </c:pt>
              </c:numCache>
            </c:numRef>
          </c:cat>
          <c:val>
            <c:numRef>
              <c:f>Sheet1!$D$8:$D$12</c:f>
              <c:numCache>
                <c:formatCode>General</c:formatCode>
                <c:ptCount val="5"/>
                <c:pt idx="0">
                  <c:v>6</c:v>
                </c:pt>
                <c:pt idx="1">
                  <c:v>6</c:v>
                </c:pt>
                <c:pt idx="2">
                  <c:v>4</c:v>
                </c:pt>
                <c:pt idx="3">
                  <c:v>5</c:v>
                </c:pt>
                <c:pt idx="4">
                  <c:v>5</c:v>
                </c:pt>
              </c:numCache>
            </c:numRef>
          </c:val>
          <c:smooth val="0"/>
          <c:extLst>
            <c:ext xmlns:c16="http://schemas.microsoft.com/office/drawing/2014/chart" uri="{C3380CC4-5D6E-409C-BE32-E72D297353CC}">
              <c16:uniqueId val="{00000001-0205-4082-BF0E-B4EA78F358C6}"/>
            </c:ext>
          </c:extLst>
        </c:ser>
        <c:ser>
          <c:idx val="3"/>
          <c:order val="3"/>
          <c:tx>
            <c:strRef>
              <c:f>Sheet1!$E$1</c:f>
              <c:strCache>
                <c:ptCount val="1"/>
                <c:pt idx="0">
                  <c:v>Asia Indian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Sheet1!$A$8:$A$12</c:f>
              <c:numCache>
                <c:formatCode>General</c:formatCode>
                <c:ptCount val="5"/>
                <c:pt idx="0">
                  <c:v>2020</c:v>
                </c:pt>
                <c:pt idx="1">
                  <c:v>2021</c:v>
                </c:pt>
                <c:pt idx="2">
                  <c:v>2022</c:v>
                </c:pt>
                <c:pt idx="3">
                  <c:v>2023</c:v>
                </c:pt>
                <c:pt idx="4">
                  <c:v>2024</c:v>
                </c:pt>
              </c:numCache>
            </c:numRef>
          </c:cat>
          <c:val>
            <c:numRef>
              <c:f>Sheet1!$E$8:$E$12</c:f>
              <c:numCache>
                <c:formatCode>General</c:formatCode>
                <c:ptCount val="5"/>
                <c:pt idx="0">
                  <c:v>3</c:v>
                </c:pt>
                <c:pt idx="1">
                  <c:v>4</c:v>
                </c:pt>
                <c:pt idx="2">
                  <c:v>4</c:v>
                </c:pt>
                <c:pt idx="3">
                  <c:v>3</c:v>
                </c:pt>
                <c:pt idx="4">
                  <c:v>3</c:v>
                </c:pt>
              </c:numCache>
            </c:numRef>
          </c:val>
          <c:smooth val="0"/>
          <c:extLst>
            <c:ext xmlns:c16="http://schemas.microsoft.com/office/drawing/2014/chart" uri="{C3380CC4-5D6E-409C-BE32-E72D297353CC}">
              <c16:uniqueId val="{00000002-0205-4082-BF0E-B4EA78F358C6}"/>
            </c:ext>
          </c:extLst>
        </c:ser>
        <c:ser>
          <c:idx val="4"/>
          <c:order val="4"/>
          <c:tx>
            <c:strRef>
              <c:f>Sheet1!$F$1</c:f>
              <c:strCache>
                <c:ptCount val="1"/>
                <c:pt idx="0">
                  <c:v>Chinese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Sheet1!$A$8:$A$12</c:f>
              <c:numCache>
                <c:formatCode>General</c:formatCode>
                <c:ptCount val="5"/>
                <c:pt idx="0">
                  <c:v>2020</c:v>
                </c:pt>
                <c:pt idx="1">
                  <c:v>2021</c:v>
                </c:pt>
                <c:pt idx="2">
                  <c:v>2022</c:v>
                </c:pt>
                <c:pt idx="3">
                  <c:v>2023</c:v>
                </c:pt>
                <c:pt idx="4">
                  <c:v>2024</c:v>
                </c:pt>
              </c:numCache>
            </c:numRef>
          </c:cat>
          <c:val>
            <c:numRef>
              <c:f>Sheet1!$F$8:$F$12</c:f>
              <c:numCache>
                <c:formatCode>General</c:formatCode>
                <c:ptCount val="5"/>
                <c:pt idx="0">
                  <c:v>1</c:v>
                </c:pt>
                <c:pt idx="1">
                  <c:v>2</c:v>
                </c:pt>
                <c:pt idx="2">
                  <c:v>2</c:v>
                </c:pt>
                <c:pt idx="3">
                  <c:v>2</c:v>
                </c:pt>
                <c:pt idx="4">
                  <c:v>1</c:v>
                </c:pt>
              </c:numCache>
            </c:numRef>
          </c:val>
          <c:smooth val="0"/>
          <c:extLst>
            <c:ext xmlns:c16="http://schemas.microsoft.com/office/drawing/2014/chart" uri="{C3380CC4-5D6E-409C-BE32-E72D297353CC}">
              <c16:uniqueId val="{00000003-0205-4082-BF0E-B4EA78F358C6}"/>
            </c:ext>
          </c:extLst>
        </c:ser>
        <c:ser>
          <c:idx val="5"/>
          <c:order val="5"/>
          <c:tx>
            <c:strRef>
              <c:f>Sheet1!$G$1</c:f>
              <c:strCache>
                <c:ptCount val="1"/>
                <c:pt idx="0">
                  <c:v>Other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Sheet1!$A$8:$A$12</c:f>
              <c:numCache>
                <c:formatCode>General</c:formatCode>
                <c:ptCount val="5"/>
                <c:pt idx="0">
                  <c:v>2020</c:v>
                </c:pt>
                <c:pt idx="1">
                  <c:v>2021</c:v>
                </c:pt>
                <c:pt idx="2">
                  <c:v>2022</c:v>
                </c:pt>
                <c:pt idx="3">
                  <c:v>2023</c:v>
                </c:pt>
                <c:pt idx="4">
                  <c:v>2024</c:v>
                </c:pt>
              </c:numCache>
            </c:numRef>
          </c:cat>
          <c:val>
            <c:numRef>
              <c:f>Sheet1!$G$8:$G$12</c:f>
              <c:numCache>
                <c:formatCode>General</c:formatCode>
                <c:ptCount val="5"/>
                <c:pt idx="0">
                  <c:v>3</c:v>
                </c:pt>
                <c:pt idx="1">
                  <c:v>3</c:v>
                </c:pt>
                <c:pt idx="2">
                  <c:v>4</c:v>
                </c:pt>
                <c:pt idx="3">
                  <c:v>3</c:v>
                </c:pt>
                <c:pt idx="4">
                  <c:v>5</c:v>
                </c:pt>
              </c:numCache>
            </c:numRef>
          </c:val>
          <c:smooth val="0"/>
          <c:extLst>
            <c:ext xmlns:c16="http://schemas.microsoft.com/office/drawing/2014/chart" uri="{C3380CC4-5D6E-409C-BE32-E72D297353CC}">
              <c16:uniqueId val="{00000004-0205-4082-BF0E-B4EA78F358C6}"/>
            </c:ext>
          </c:extLst>
        </c:ser>
        <c:dLbls>
          <c:showLegendKey val="0"/>
          <c:showVal val="0"/>
          <c:showCatName val="0"/>
          <c:showSerName val="0"/>
          <c:showPercent val="0"/>
          <c:showBubbleSize val="0"/>
        </c:dLbls>
        <c:marker val="1"/>
        <c:smooth val="0"/>
        <c:axId val="399903256"/>
        <c:axId val="399901616"/>
      </c:lineChart>
      <c:catAx>
        <c:axId val="3999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1616"/>
        <c:crosses val="autoZero"/>
        <c:auto val="1"/>
        <c:lblAlgn val="ctr"/>
        <c:lblOffset val="100"/>
        <c:noMultiLvlLbl val="0"/>
      </c:catAx>
      <c:valAx>
        <c:axId val="39990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Ethnicity</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Hispanic, Latino, or Spanish Origin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Sheet1!$B$3:$B$12</c:f>
              <c:numCache>
                <c:formatCode>General</c:formatCode>
                <c:ptCount val="10"/>
                <c:pt idx="0">
                  <c:v>2.94</c:v>
                </c:pt>
                <c:pt idx="1">
                  <c:v>2.81</c:v>
                </c:pt>
                <c:pt idx="2">
                  <c:v>3.22</c:v>
                </c:pt>
                <c:pt idx="3">
                  <c:v>3.07</c:v>
                </c:pt>
                <c:pt idx="4">
                  <c:v>2.76</c:v>
                </c:pt>
                <c:pt idx="5">
                  <c:v>3.34</c:v>
                </c:pt>
                <c:pt idx="6">
                  <c:v>3.19</c:v>
                </c:pt>
                <c:pt idx="7">
                  <c:v>3.39</c:v>
                </c:pt>
                <c:pt idx="8">
                  <c:v>3.4</c:v>
                </c:pt>
                <c:pt idx="9">
                  <c:v>3.36</c:v>
                </c:pt>
              </c:numCache>
            </c:numRef>
          </c:val>
          <c:smooth val="0"/>
          <c:extLst>
            <c:ext xmlns:c16="http://schemas.microsoft.com/office/drawing/2014/chart" uri="{C3380CC4-5D6E-409C-BE32-E72D297353CC}">
              <c16:uniqueId val="{00000001-4E4B-4692-AC6A-DA288242490D}"/>
            </c:ext>
          </c:extLst>
        </c:ser>
        <c:dLbls>
          <c:showLegendKey val="0"/>
          <c:showVal val="0"/>
          <c:showCatName val="0"/>
          <c:showSerName val="0"/>
          <c:showPercent val="0"/>
          <c:showBubbleSize val="0"/>
        </c:dLbls>
        <c:marker val="1"/>
        <c:smooth val="0"/>
        <c:axId val="399903256"/>
        <c:axId val="399901616"/>
      </c:lineChart>
      <c:catAx>
        <c:axId val="3999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1616"/>
        <c:crosses val="autoZero"/>
        <c:auto val="1"/>
        <c:lblAlgn val="ctr"/>
        <c:lblOffset val="100"/>
        <c:noMultiLvlLbl val="0"/>
      </c:catAx>
      <c:valAx>
        <c:axId val="39990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Gender</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2013</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67</c:v>
                </c:pt>
                <c:pt idx="1">
                  <c:v>65</c:v>
                </c:pt>
                <c:pt idx="2">
                  <c:v>64</c:v>
                </c:pt>
                <c:pt idx="3">
                  <c:v>64</c:v>
                </c:pt>
                <c:pt idx="4">
                  <c:v>63</c:v>
                </c:pt>
                <c:pt idx="5">
                  <c:v>62</c:v>
                </c:pt>
                <c:pt idx="6">
                  <c:v>61</c:v>
                </c:pt>
                <c:pt idx="7">
                  <c:v>61</c:v>
                </c:pt>
                <c:pt idx="8">
                  <c:v>60</c:v>
                </c:pt>
                <c:pt idx="9">
                  <c:v>57</c:v>
                </c:pt>
                <c:pt idx="10">
                  <c:v>59</c:v>
                </c:pt>
              </c:numCache>
            </c:numRef>
          </c:val>
          <c:smooth val="0"/>
          <c:extLst>
            <c:ext xmlns:c16="http://schemas.microsoft.com/office/drawing/2014/chart" uri="{C3380CC4-5D6E-409C-BE32-E72D297353CC}">
              <c16:uniqueId val="{00000000-4E4B-4692-AC6A-DA288242490D}"/>
            </c:ext>
          </c:extLst>
        </c:ser>
        <c:ser>
          <c:idx val="1"/>
          <c:order val="1"/>
          <c:tx>
            <c:strRef>
              <c:f>Sheet1!$C$1</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2013</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0">
                  <c:v>33</c:v>
                </c:pt>
                <c:pt idx="1">
                  <c:v>35</c:v>
                </c:pt>
                <c:pt idx="2">
                  <c:v>36</c:v>
                </c:pt>
                <c:pt idx="3">
                  <c:v>36</c:v>
                </c:pt>
                <c:pt idx="4">
                  <c:v>37</c:v>
                </c:pt>
                <c:pt idx="5">
                  <c:v>38</c:v>
                </c:pt>
                <c:pt idx="6">
                  <c:v>39</c:v>
                </c:pt>
                <c:pt idx="7">
                  <c:v>39</c:v>
                </c:pt>
                <c:pt idx="8">
                  <c:v>40</c:v>
                </c:pt>
                <c:pt idx="9">
                  <c:v>40</c:v>
                </c:pt>
                <c:pt idx="10">
                  <c:v>41</c:v>
                </c:pt>
              </c:numCache>
            </c:numRef>
          </c:val>
          <c:smooth val="0"/>
          <c:extLst>
            <c:ext xmlns:c16="http://schemas.microsoft.com/office/drawing/2014/chart" uri="{C3380CC4-5D6E-409C-BE32-E72D297353CC}">
              <c16:uniqueId val="{00000001-4E4B-4692-AC6A-DA288242490D}"/>
            </c:ext>
          </c:extLst>
        </c:ser>
        <c:dLbls>
          <c:showLegendKey val="0"/>
          <c:showVal val="0"/>
          <c:showCatName val="0"/>
          <c:showSerName val="0"/>
          <c:showPercent val="0"/>
          <c:showBubbleSize val="0"/>
        </c:dLbls>
        <c:marker val="1"/>
        <c:smooth val="0"/>
        <c:axId val="399903256"/>
        <c:axId val="399901616"/>
      </c:lineChart>
      <c:catAx>
        <c:axId val="3999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1616"/>
        <c:crosses val="autoZero"/>
        <c:auto val="1"/>
        <c:lblAlgn val="ctr"/>
        <c:lblOffset val="100"/>
        <c:noMultiLvlLbl val="0"/>
      </c:catAx>
      <c:valAx>
        <c:axId val="399901616"/>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90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Base vs Worked</a:t>
            </a:r>
            <a:r>
              <a:rPr lang="en-US" baseline="0" dirty="0"/>
              <a:t> </a:t>
            </a:r>
            <a:r>
              <a:rPr lang="en-US" dirty="0"/>
              <a:t>Clinical Hours </a:t>
            </a:r>
          </a:p>
        </c:rich>
      </c:tx>
      <c:layout>
        <c:manualLayout>
          <c:xMode val="edge"/>
          <c:yMode val="edge"/>
          <c:x val="0.18436495470323341"/>
          <c:y val="2.1676031736441302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Base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989697005361523E-3"/>
                  <c:y val="0.119115085391617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BD-4F09-BF63-59A92ED3055A}"/>
                </c:ext>
              </c:extLst>
            </c:dLbl>
            <c:dLbl>
              <c:idx val="1"/>
              <c:layout>
                <c:manualLayout>
                  <c:x val="-1.5431858827521636E-3"/>
                  <c:y val="0.106109466349752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BD-4F09-BF63-59A92ED3055A}"/>
                </c:ext>
              </c:extLst>
            </c:dLbl>
            <c:dLbl>
              <c:idx val="2"/>
              <c:layout>
                <c:manualLayout>
                  <c:x val="-1.5431858827521178E-3"/>
                  <c:y val="0.113250609403711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BD-4F09-BF63-59A92ED3055A}"/>
                </c:ext>
              </c:extLst>
            </c:dLbl>
            <c:dLbl>
              <c:idx val="3"/>
              <c:layout>
                <c:manualLayout>
                  <c:x val="-4.9989697005361298E-3"/>
                  <c:y val="0.1197534189246436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19834573464878E-2"/>
                      <c:h val="0.10877032725346245"/>
                    </c:manualLayout>
                  </c15:layout>
                </c:ext>
                <c:ext xmlns:c16="http://schemas.microsoft.com/office/drawing/2014/chart" uri="{C3380CC4-5D6E-409C-BE32-E72D297353CC}">
                  <c16:uniqueId val="{00000003-D5BD-4F09-BF63-59A92ED3055A}"/>
                </c:ext>
              </c:extLst>
            </c:dLbl>
            <c:dLbl>
              <c:idx val="4"/>
              <c:layout>
                <c:manualLayout>
                  <c:x val="-1.5431858827522095E-3"/>
                  <c:y val="0.13212070443348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BD-4F09-BF63-59A92ED3055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Overall Mean</c:v>
                </c:pt>
                <c:pt idx="1">
                  <c:v>Instructor</c:v>
                </c:pt>
                <c:pt idx="2">
                  <c:v>Assistant</c:v>
                </c:pt>
                <c:pt idx="3">
                  <c:v>Associate</c:v>
                </c:pt>
                <c:pt idx="4">
                  <c:v>Professor</c:v>
                </c:pt>
              </c:strCache>
            </c:strRef>
          </c:cat>
          <c:val>
            <c:numRef>
              <c:f>Sheet1!$B$2:$B$6</c:f>
              <c:numCache>
                <c:formatCode>General</c:formatCode>
                <c:ptCount val="5"/>
                <c:pt idx="0">
                  <c:v>915</c:v>
                </c:pt>
                <c:pt idx="1">
                  <c:v>1047</c:v>
                </c:pt>
                <c:pt idx="2">
                  <c:v>1019</c:v>
                </c:pt>
                <c:pt idx="3">
                  <c:v>789</c:v>
                </c:pt>
                <c:pt idx="4">
                  <c:v>627</c:v>
                </c:pt>
              </c:numCache>
            </c:numRef>
          </c:val>
          <c:extLst>
            <c:ext xmlns:c16="http://schemas.microsoft.com/office/drawing/2014/chart" uri="{C3380CC4-5D6E-409C-BE32-E72D297353CC}">
              <c16:uniqueId val="{00000005-D5BD-4F09-BF63-59A92ED3055A}"/>
            </c:ext>
          </c:extLst>
        </c:ser>
        <c:ser>
          <c:idx val="1"/>
          <c:order val="1"/>
          <c:tx>
            <c:strRef>
              <c:f>Sheet1!$C$1</c:f>
              <c:strCache>
                <c:ptCount val="1"/>
                <c:pt idx="0">
                  <c:v>Worked</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Overall Mean</c:v>
                </c:pt>
                <c:pt idx="1">
                  <c:v>Instructor</c:v>
                </c:pt>
                <c:pt idx="2">
                  <c:v>Assistant</c:v>
                </c:pt>
                <c:pt idx="3">
                  <c:v>Associate</c:v>
                </c:pt>
                <c:pt idx="4">
                  <c:v>Professor</c:v>
                </c:pt>
              </c:strCache>
            </c:strRef>
          </c:cat>
          <c:val>
            <c:numRef>
              <c:f>Sheet1!$C$2:$C$6</c:f>
              <c:numCache>
                <c:formatCode>General</c:formatCode>
                <c:ptCount val="5"/>
                <c:pt idx="0">
                  <c:v>995</c:v>
                </c:pt>
                <c:pt idx="1">
                  <c:v>1107</c:v>
                </c:pt>
                <c:pt idx="2">
                  <c:v>1098</c:v>
                </c:pt>
                <c:pt idx="3">
                  <c:v>875</c:v>
                </c:pt>
                <c:pt idx="4">
                  <c:v>711</c:v>
                </c:pt>
              </c:numCache>
            </c:numRef>
          </c:val>
          <c:extLst>
            <c:ext xmlns:c16="http://schemas.microsoft.com/office/drawing/2014/chart" uri="{C3380CC4-5D6E-409C-BE32-E72D297353CC}">
              <c16:uniqueId val="{00000001-8C80-459B-81E7-ED3A68F2754E}"/>
            </c:ext>
          </c:extLst>
        </c:ser>
        <c:dLbls>
          <c:showLegendKey val="0"/>
          <c:showVal val="0"/>
          <c:showCatName val="0"/>
          <c:showSerName val="0"/>
          <c:showPercent val="0"/>
          <c:showBubbleSize val="0"/>
        </c:dLbls>
        <c:gapWidth val="90"/>
        <c:shape val="box"/>
        <c:axId val="479840272"/>
        <c:axId val="479840664"/>
        <c:axId val="0"/>
      </c:bar3DChart>
      <c:catAx>
        <c:axId val="479840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9840664"/>
        <c:crosses val="autoZero"/>
        <c:auto val="1"/>
        <c:lblAlgn val="ctr"/>
        <c:lblOffset val="100"/>
        <c:noMultiLvlLbl val="0"/>
      </c:catAx>
      <c:valAx>
        <c:axId val="479840664"/>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984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Clinical Hours and Location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2016</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432098765432098E-3"/>
                  <c:y val="0.112241306435779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09-440F-B5CB-6585EE407159}"/>
                </c:ext>
              </c:extLst>
            </c:dLbl>
            <c:dLbl>
              <c:idx val="1"/>
              <c:layout>
                <c:manualLayout>
                  <c:x val="-1.5431773489484729E-3"/>
                  <c:y val="0.119887189094126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09-440F-B5CB-6585EE407159}"/>
                </c:ext>
              </c:extLst>
            </c:dLbl>
            <c:dLbl>
              <c:idx val="2"/>
              <c:layout>
                <c:manualLayout>
                  <c:x val="-1.5432098765432664E-3"/>
                  <c:y val="0.123465437079357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09-440F-B5CB-6585EE407159}"/>
                </c:ext>
              </c:extLst>
            </c:dLbl>
            <c:dLbl>
              <c:idx val="3"/>
              <c:layout>
                <c:manualLayout>
                  <c:x val="8.0452076898285967E-17"/>
                  <c:y val="0.12625618534741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9-440F-B5CB-6585EE407159}"/>
                </c:ext>
              </c:extLst>
            </c:dLbl>
            <c:dLbl>
              <c:idx val="4"/>
              <c:layout>
                <c:manualLayout>
                  <c:x val="-1.1316741696017772E-16"/>
                  <c:y val="8.9793045148623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09-440F-B5CB-6585EE407159}"/>
                </c:ext>
              </c:extLst>
            </c:dLbl>
            <c:dLbl>
              <c:idx val="5"/>
              <c:layout>
                <c:manualLayout>
                  <c:x val="1.5432098765432098E-3"/>
                  <c:y val="8.1374947165940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09-440F-B5CB-6585EE407159}"/>
                </c:ext>
              </c:extLst>
            </c:dLbl>
            <c:dLbl>
              <c:idx val="6"/>
              <c:layout>
                <c:manualLayout>
                  <c:x val="0"/>
                  <c:y val="9.2599077809518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09-440F-B5CB-6585EE40715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Academic</c:v>
                </c:pt>
                <c:pt idx="1">
                  <c:v>Affiliated</c:v>
                </c:pt>
                <c:pt idx="2">
                  <c:v>Community</c:v>
                </c:pt>
                <c:pt idx="3">
                  <c:v>Freestanding</c:v>
                </c:pt>
              </c:strCache>
            </c:strRef>
          </c:cat>
          <c:val>
            <c:numRef>
              <c:f>Sheet1!$B$2:$B$5</c:f>
              <c:numCache>
                <c:formatCode>General</c:formatCode>
                <c:ptCount val="4"/>
                <c:pt idx="0">
                  <c:v>859</c:v>
                </c:pt>
                <c:pt idx="1">
                  <c:v>988</c:v>
                </c:pt>
                <c:pt idx="2">
                  <c:v>1217</c:v>
                </c:pt>
                <c:pt idx="3">
                  <c:v>1111</c:v>
                </c:pt>
              </c:numCache>
            </c:numRef>
          </c:val>
          <c:extLst>
            <c:ext xmlns:c16="http://schemas.microsoft.com/office/drawing/2014/chart" uri="{C3380CC4-5D6E-409C-BE32-E72D297353CC}">
              <c16:uniqueId val="{00000007-F709-440F-B5CB-6585EE407159}"/>
            </c:ext>
          </c:extLst>
        </c:ser>
        <c:dLbls>
          <c:showLegendKey val="0"/>
          <c:showVal val="0"/>
          <c:showCatName val="0"/>
          <c:showSerName val="0"/>
          <c:showPercent val="0"/>
          <c:showBubbleSize val="0"/>
        </c:dLbls>
        <c:gapWidth val="90"/>
        <c:shape val="box"/>
        <c:axId val="479843800"/>
        <c:axId val="479268096"/>
        <c:axId val="0"/>
      </c:bar3DChart>
      <c:catAx>
        <c:axId val="479843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mn-lt"/>
                <a:ea typeface="+mn-ea"/>
                <a:cs typeface="+mn-cs"/>
              </a:defRPr>
            </a:pPr>
            <a:endParaRPr lang="en-US"/>
          </a:p>
        </c:txPr>
        <c:crossAx val="479268096"/>
        <c:crosses val="autoZero"/>
        <c:auto val="1"/>
        <c:lblAlgn val="ctr"/>
        <c:lblOffset val="100"/>
        <c:noMultiLvlLbl val="0"/>
      </c:catAx>
      <c:valAx>
        <c:axId val="47926809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98438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5EFD3-DCA2-4EAA-9EE0-1B81E6D38DA2}" type="datetimeFigureOut">
              <a:rPr lang="en-US" smtClean="0"/>
              <a:t>3/18/2025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1BECA-E095-4DB3-A569-547F0757AEAE}" type="slidenum">
              <a:rPr lang="en-US" smtClean="0"/>
              <a:t>‹#›</a:t>
            </a:fld>
            <a:endParaRPr lang="en-US"/>
          </a:p>
        </p:txBody>
      </p:sp>
    </p:spTree>
    <p:extLst>
      <p:ext uri="{BB962C8B-B14F-4D97-AF65-F5344CB8AC3E}">
        <p14:creationId xmlns:p14="http://schemas.microsoft.com/office/powerpoint/2010/main" val="236452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4</a:t>
            </a:fld>
            <a:endParaRPr lang="en-US"/>
          </a:p>
        </p:txBody>
      </p:sp>
    </p:spTree>
    <p:extLst>
      <p:ext uri="{BB962C8B-B14F-4D97-AF65-F5344CB8AC3E}">
        <p14:creationId xmlns:p14="http://schemas.microsoft.com/office/powerpoint/2010/main" val="6991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01BECA-E095-4DB3-A569-547F0757AEA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235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19</a:t>
            </a:fld>
            <a:endParaRPr lang="en-US"/>
          </a:p>
        </p:txBody>
      </p:sp>
    </p:spTree>
    <p:extLst>
      <p:ext uri="{BB962C8B-B14F-4D97-AF65-F5344CB8AC3E}">
        <p14:creationId xmlns:p14="http://schemas.microsoft.com/office/powerpoint/2010/main" val="336527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20</a:t>
            </a:fld>
            <a:endParaRPr lang="en-US"/>
          </a:p>
        </p:txBody>
      </p:sp>
    </p:spTree>
    <p:extLst>
      <p:ext uri="{BB962C8B-B14F-4D97-AF65-F5344CB8AC3E}">
        <p14:creationId xmlns:p14="http://schemas.microsoft.com/office/powerpoint/2010/main" val="172488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 direct, if you want to highlight something </a:t>
            </a:r>
          </a:p>
        </p:txBody>
      </p:sp>
      <p:sp>
        <p:nvSpPr>
          <p:cNvPr id="4" name="Slide Number Placeholder 3"/>
          <p:cNvSpPr>
            <a:spLocks noGrp="1"/>
          </p:cNvSpPr>
          <p:nvPr>
            <p:ph type="sldNum" sz="quarter" idx="5"/>
          </p:nvPr>
        </p:nvSpPr>
        <p:spPr/>
        <p:txBody>
          <a:bodyPr/>
          <a:lstStyle/>
          <a:p>
            <a:fld id="{3601BECA-E095-4DB3-A569-547F0757AEAE}" type="slidenum">
              <a:rPr lang="en-US" smtClean="0"/>
              <a:t>21</a:t>
            </a:fld>
            <a:endParaRPr lang="en-US"/>
          </a:p>
        </p:txBody>
      </p:sp>
    </p:spTree>
    <p:extLst>
      <p:ext uri="{BB962C8B-B14F-4D97-AF65-F5344CB8AC3E}">
        <p14:creationId xmlns:p14="http://schemas.microsoft.com/office/powerpoint/2010/main" val="67590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 difference between northeast and west</a:t>
            </a:r>
          </a:p>
        </p:txBody>
      </p:sp>
      <p:sp>
        <p:nvSpPr>
          <p:cNvPr id="4" name="Slide Number Placeholder 3"/>
          <p:cNvSpPr>
            <a:spLocks noGrp="1"/>
          </p:cNvSpPr>
          <p:nvPr>
            <p:ph type="sldNum" sz="quarter" idx="5"/>
          </p:nvPr>
        </p:nvSpPr>
        <p:spPr/>
        <p:txBody>
          <a:bodyPr/>
          <a:lstStyle/>
          <a:p>
            <a:fld id="{3601BECA-E095-4DB3-A569-547F0757AEAE}" type="slidenum">
              <a:rPr lang="en-US" smtClean="0"/>
              <a:t>22</a:t>
            </a:fld>
            <a:endParaRPr lang="en-US"/>
          </a:p>
        </p:txBody>
      </p:sp>
    </p:spTree>
    <p:extLst>
      <p:ext uri="{BB962C8B-B14F-4D97-AF65-F5344CB8AC3E}">
        <p14:creationId xmlns:p14="http://schemas.microsoft.com/office/powerpoint/2010/main" val="79440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94F9-3562-A0E0-E129-8E4DC67DE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5C591-7E83-DC6B-3335-3ADCE38A1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0A5DC-E2A5-75AE-1C66-21CB1DD272BB}"/>
              </a:ext>
            </a:extLst>
          </p:cNvPr>
          <p:cNvSpPr>
            <a:spLocks noGrp="1"/>
          </p:cNvSpPr>
          <p:nvPr>
            <p:ph type="body" idx="1"/>
          </p:nvPr>
        </p:nvSpPr>
        <p:spPr/>
        <p:txBody>
          <a:bodyPr/>
          <a:lstStyle/>
          <a:p>
            <a:r>
              <a:rPr lang="en-US" dirty="0"/>
              <a:t>FTE in FY23 is the same as FY24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data is based on the exclusion of chairs and chiefs (75% male/25% female), and pure peds (65% female/35% male).</a:t>
            </a:r>
          </a:p>
          <a:p>
            <a:endParaRPr lang="en-US" dirty="0"/>
          </a:p>
          <a:p>
            <a:r>
              <a:rPr lang="en-US" dirty="0"/>
              <a:t>Give time to talk about this slide</a:t>
            </a:r>
          </a:p>
          <a:p>
            <a:r>
              <a:rPr lang="en-US" dirty="0"/>
              <a:t>This is an important slide</a:t>
            </a:r>
          </a:p>
          <a:p>
            <a:r>
              <a:rPr lang="en-US" dirty="0"/>
              <a:t>Maybe put in bullet points</a:t>
            </a:r>
          </a:p>
          <a:p>
            <a:r>
              <a:rPr lang="en-US" dirty="0"/>
              <a:t>What’s important?</a:t>
            </a:r>
          </a:p>
        </p:txBody>
      </p:sp>
      <p:sp>
        <p:nvSpPr>
          <p:cNvPr id="4" name="Slide Number Placeholder 3">
            <a:extLst>
              <a:ext uri="{FF2B5EF4-FFF2-40B4-BE49-F238E27FC236}">
                <a16:creationId xmlns:a16="http://schemas.microsoft.com/office/drawing/2014/main" id="{26C794BA-A944-5525-1D84-3AB755482FAF}"/>
              </a:ext>
            </a:extLst>
          </p:cNvPr>
          <p:cNvSpPr>
            <a:spLocks noGrp="1"/>
          </p:cNvSpPr>
          <p:nvPr>
            <p:ph type="sldNum" sz="quarter" idx="5"/>
          </p:nvPr>
        </p:nvSpPr>
        <p:spPr/>
        <p:txBody>
          <a:bodyPr/>
          <a:lstStyle/>
          <a:p>
            <a:fld id="{3601BECA-E095-4DB3-A569-547F0757AEAE}" type="slidenum">
              <a:rPr lang="en-US" smtClean="0"/>
              <a:t>23</a:t>
            </a:fld>
            <a:endParaRPr lang="en-US"/>
          </a:p>
        </p:txBody>
      </p:sp>
    </p:spTree>
    <p:extLst>
      <p:ext uri="{BB962C8B-B14F-4D97-AF65-F5344CB8AC3E}">
        <p14:creationId xmlns:p14="http://schemas.microsoft.com/office/powerpoint/2010/main" val="3081218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6619-0C30-95E5-8367-DB6EB9300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26F9E-693F-9BAD-5361-F4B256621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2B9C0-0A2D-9C6B-D116-2D33B59271DF}"/>
              </a:ext>
            </a:extLst>
          </p:cNvPr>
          <p:cNvSpPr>
            <a:spLocks noGrp="1"/>
          </p:cNvSpPr>
          <p:nvPr>
            <p:ph type="body" idx="1"/>
          </p:nvPr>
        </p:nvSpPr>
        <p:spPr/>
        <p:txBody>
          <a:bodyPr/>
          <a:lstStyle/>
          <a:p>
            <a:r>
              <a:rPr lang="en-US" dirty="0"/>
              <a:t>FTE in FY23 is the same as FY24</a:t>
            </a:r>
          </a:p>
          <a:p>
            <a:r>
              <a:rPr lang="en-US" dirty="0"/>
              <a:t>Check years in rank and FTE</a:t>
            </a:r>
          </a:p>
          <a:p>
            <a:endParaRPr lang="en-US" dirty="0"/>
          </a:p>
          <a:p>
            <a:r>
              <a:rPr lang="en-US" dirty="0"/>
              <a:t>LOOK AT RANGE/BELL CURVE – I have this information but it’s better to first discuss than blindly show</a:t>
            </a:r>
          </a:p>
          <a:p>
            <a:endParaRPr lang="en-US" dirty="0"/>
          </a:p>
          <a:p>
            <a:r>
              <a:rPr lang="en-US" dirty="0"/>
              <a:t>One of the things that we thought when looking at salary difference was longevity but not truly the case</a:t>
            </a:r>
          </a:p>
        </p:txBody>
      </p:sp>
      <p:sp>
        <p:nvSpPr>
          <p:cNvPr id="4" name="Slide Number Placeholder 3">
            <a:extLst>
              <a:ext uri="{FF2B5EF4-FFF2-40B4-BE49-F238E27FC236}">
                <a16:creationId xmlns:a16="http://schemas.microsoft.com/office/drawing/2014/main" id="{8E7DDD7F-C7A8-19DE-48C5-D09BEEC9B4FE}"/>
              </a:ext>
            </a:extLst>
          </p:cNvPr>
          <p:cNvSpPr>
            <a:spLocks noGrp="1"/>
          </p:cNvSpPr>
          <p:nvPr>
            <p:ph type="sldNum" sz="quarter" idx="5"/>
          </p:nvPr>
        </p:nvSpPr>
        <p:spPr/>
        <p:txBody>
          <a:bodyPr/>
          <a:lstStyle/>
          <a:p>
            <a:fld id="{3601BECA-E095-4DB3-A569-547F0757AEAE}" type="slidenum">
              <a:rPr lang="en-US" smtClean="0"/>
              <a:t>24</a:t>
            </a:fld>
            <a:endParaRPr lang="en-US"/>
          </a:p>
        </p:txBody>
      </p:sp>
    </p:spTree>
    <p:extLst>
      <p:ext uri="{BB962C8B-B14F-4D97-AF65-F5344CB8AC3E}">
        <p14:creationId xmlns:p14="http://schemas.microsoft.com/office/powerpoint/2010/main" val="295085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adjusted for FTE, nocturnists still make out with more money across the board</a:t>
            </a:r>
          </a:p>
        </p:txBody>
      </p:sp>
      <p:sp>
        <p:nvSpPr>
          <p:cNvPr id="4" name="Slide Number Placeholder 3"/>
          <p:cNvSpPr>
            <a:spLocks noGrp="1"/>
          </p:cNvSpPr>
          <p:nvPr>
            <p:ph type="sldNum" sz="quarter" idx="5"/>
          </p:nvPr>
        </p:nvSpPr>
        <p:spPr/>
        <p:txBody>
          <a:bodyPr/>
          <a:lstStyle/>
          <a:p>
            <a:fld id="{3601BECA-E095-4DB3-A569-547F0757AEAE}" type="slidenum">
              <a:rPr lang="en-US" smtClean="0"/>
              <a:t>25</a:t>
            </a:fld>
            <a:endParaRPr lang="en-US"/>
          </a:p>
        </p:txBody>
      </p:sp>
    </p:spTree>
    <p:extLst>
      <p:ext uri="{BB962C8B-B14F-4D97-AF65-F5344CB8AC3E}">
        <p14:creationId xmlns:p14="http://schemas.microsoft.com/office/powerpoint/2010/main" val="92350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importance? Huge difference?</a:t>
            </a:r>
          </a:p>
          <a:p>
            <a:r>
              <a:rPr lang="en-US" dirty="0"/>
              <a:t>Change axis?</a:t>
            </a:r>
          </a:p>
        </p:txBody>
      </p:sp>
      <p:sp>
        <p:nvSpPr>
          <p:cNvPr id="4" name="Slide Number Placeholder 3"/>
          <p:cNvSpPr>
            <a:spLocks noGrp="1"/>
          </p:cNvSpPr>
          <p:nvPr>
            <p:ph type="sldNum" sz="quarter" idx="5"/>
          </p:nvPr>
        </p:nvSpPr>
        <p:spPr/>
        <p:txBody>
          <a:bodyPr/>
          <a:lstStyle/>
          <a:p>
            <a:fld id="{3601BECA-E095-4DB3-A569-547F0757AEAE}" type="slidenum">
              <a:rPr lang="en-US" smtClean="0"/>
              <a:t>27</a:t>
            </a:fld>
            <a:endParaRPr lang="en-US"/>
          </a:p>
        </p:txBody>
      </p:sp>
    </p:spTree>
    <p:extLst>
      <p:ext uri="{BB962C8B-B14F-4D97-AF65-F5344CB8AC3E}">
        <p14:creationId xmlns:p14="http://schemas.microsoft.com/office/powerpoint/2010/main" val="198482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this is self selection. We are only basing this off the information they provide for us</a:t>
            </a:r>
          </a:p>
        </p:txBody>
      </p:sp>
      <p:sp>
        <p:nvSpPr>
          <p:cNvPr id="4" name="Slide Number Placeholder 3"/>
          <p:cNvSpPr>
            <a:spLocks noGrp="1"/>
          </p:cNvSpPr>
          <p:nvPr>
            <p:ph type="sldNum" sz="quarter" idx="5"/>
          </p:nvPr>
        </p:nvSpPr>
        <p:spPr/>
        <p:txBody>
          <a:bodyPr/>
          <a:lstStyle/>
          <a:p>
            <a:fld id="{3601BECA-E095-4DB3-A569-547F0757AEAE}" type="slidenum">
              <a:rPr lang="en-US" smtClean="0"/>
              <a:t>29</a:t>
            </a:fld>
            <a:endParaRPr lang="en-US"/>
          </a:p>
        </p:txBody>
      </p:sp>
    </p:spTree>
    <p:extLst>
      <p:ext uri="{BB962C8B-B14F-4D97-AF65-F5344CB8AC3E}">
        <p14:creationId xmlns:p14="http://schemas.microsoft.com/office/powerpoint/2010/main" val="183313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5</a:t>
            </a:fld>
            <a:endParaRPr lang="en-US"/>
          </a:p>
        </p:txBody>
      </p:sp>
    </p:spTree>
    <p:extLst>
      <p:ext uri="{BB962C8B-B14F-4D97-AF65-F5344CB8AC3E}">
        <p14:creationId xmlns:p14="http://schemas.microsoft.com/office/powerpoint/2010/main" val="58890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that no matter the model, it appears we are paying our docs about the same, regardless of components, which is not what last year’s model showed</a:t>
            </a:r>
          </a:p>
        </p:txBody>
      </p:sp>
      <p:sp>
        <p:nvSpPr>
          <p:cNvPr id="4" name="Slide Number Placeholder 3"/>
          <p:cNvSpPr>
            <a:spLocks noGrp="1"/>
          </p:cNvSpPr>
          <p:nvPr>
            <p:ph type="sldNum" sz="quarter" idx="5"/>
          </p:nvPr>
        </p:nvSpPr>
        <p:spPr/>
        <p:txBody>
          <a:bodyPr/>
          <a:lstStyle/>
          <a:p>
            <a:fld id="{3601BECA-E095-4DB3-A569-547F0757AEAE}" type="slidenum">
              <a:rPr lang="en-US" smtClean="0"/>
              <a:t>30</a:t>
            </a:fld>
            <a:endParaRPr lang="en-US"/>
          </a:p>
        </p:txBody>
      </p:sp>
    </p:spTree>
    <p:extLst>
      <p:ext uri="{BB962C8B-B14F-4D97-AF65-F5344CB8AC3E}">
        <p14:creationId xmlns:p14="http://schemas.microsoft.com/office/powerpoint/2010/main" val="1223923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benefits was calculated based on the base salary and not total salary</a:t>
            </a:r>
          </a:p>
          <a:p>
            <a:r>
              <a:rPr lang="en-US" dirty="0"/>
              <a:t>Also my calculation was a slight estimate (average of average) but was still greater than last year’s values. </a:t>
            </a:r>
          </a:p>
          <a:p>
            <a:r>
              <a:rPr lang="en-US" dirty="0"/>
              <a:t>Bases went down and everything else pretty much stayed the same, except bonuses</a:t>
            </a:r>
          </a:p>
        </p:txBody>
      </p:sp>
      <p:sp>
        <p:nvSpPr>
          <p:cNvPr id="4" name="Slide Number Placeholder 3"/>
          <p:cNvSpPr>
            <a:spLocks noGrp="1"/>
          </p:cNvSpPr>
          <p:nvPr>
            <p:ph type="sldNum" sz="quarter" idx="5"/>
          </p:nvPr>
        </p:nvSpPr>
        <p:spPr/>
        <p:txBody>
          <a:bodyPr/>
          <a:lstStyle/>
          <a:p>
            <a:fld id="{3601BECA-E095-4DB3-A569-547F0757AEAE}" type="slidenum">
              <a:rPr lang="en-US" smtClean="0"/>
              <a:t>31</a:t>
            </a:fld>
            <a:endParaRPr lang="en-US"/>
          </a:p>
        </p:txBody>
      </p:sp>
    </p:spTree>
    <p:extLst>
      <p:ext uri="{BB962C8B-B14F-4D97-AF65-F5344CB8AC3E}">
        <p14:creationId xmlns:p14="http://schemas.microsoft.com/office/powerpoint/2010/main" val="1679115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FY23, </a:t>
            </a:r>
            <a:r>
              <a:rPr lang="en-US" sz="1800" b="0" i="0" u="none" strike="noStrike" dirty="0">
                <a:solidFill>
                  <a:srgbClr val="000000"/>
                </a:solidFill>
                <a:effectLst/>
                <a:latin typeface="Calibri" panose="020F0502020204030204" pitchFamily="34" charset="0"/>
              </a:rPr>
              <a:t>Faculty Effort</a:t>
            </a:r>
            <a:r>
              <a:rPr lang="en-US" dirty="0"/>
              <a:t> </a:t>
            </a:r>
            <a:r>
              <a:rPr lang="en-US" sz="1800" b="0" i="0" u="none" strike="noStrike" dirty="0">
                <a:solidFill>
                  <a:srgbClr val="000000"/>
                </a:solidFill>
                <a:effectLst/>
                <a:latin typeface="Calibri" panose="020F0502020204030204" pitchFamily="34" charset="0"/>
              </a:rPr>
              <a:t>Clinical</a:t>
            </a:r>
            <a:r>
              <a:rPr lang="en-US" dirty="0"/>
              <a:t> </a:t>
            </a:r>
            <a:r>
              <a:rPr lang="en-US" sz="1800" b="0" i="0" u="none" strike="noStrike" dirty="0">
                <a:solidFill>
                  <a:srgbClr val="000000"/>
                </a:solidFill>
                <a:effectLst/>
                <a:latin typeface="Calibri" panose="020F0502020204030204" pitchFamily="34" charset="0"/>
              </a:rPr>
              <a:t>72%</a:t>
            </a:r>
            <a:r>
              <a:rPr lang="en-US" dirty="0"/>
              <a:t> </a:t>
            </a:r>
            <a:r>
              <a:rPr lang="en-US" sz="1800" b="0" i="0" u="none" strike="noStrike" dirty="0">
                <a:solidFill>
                  <a:srgbClr val="000000"/>
                </a:solidFill>
                <a:effectLst/>
                <a:latin typeface="Calibri" panose="020F0502020204030204" pitchFamily="34" charset="0"/>
              </a:rPr>
              <a:t>Research</a:t>
            </a:r>
            <a:r>
              <a:rPr lang="en-US" dirty="0"/>
              <a:t> </a:t>
            </a:r>
            <a:r>
              <a:rPr lang="en-US" sz="1800" b="0" i="0" u="none" strike="noStrike" dirty="0">
                <a:solidFill>
                  <a:srgbClr val="000000"/>
                </a:solidFill>
                <a:effectLst/>
                <a:latin typeface="Calibri" panose="020F0502020204030204" pitchFamily="34" charset="0"/>
              </a:rPr>
              <a:t>6%</a:t>
            </a:r>
            <a:r>
              <a:rPr lang="en-US" dirty="0"/>
              <a:t> </a:t>
            </a:r>
            <a:r>
              <a:rPr lang="en-US" sz="1800" b="0" i="0" u="none" strike="noStrike" dirty="0">
                <a:solidFill>
                  <a:srgbClr val="000000"/>
                </a:solidFill>
                <a:effectLst/>
                <a:latin typeface="Calibri" panose="020F0502020204030204" pitchFamily="34" charset="0"/>
              </a:rPr>
              <a:t>Education</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Admin</a:t>
            </a:r>
            <a:r>
              <a:rPr lang="en-US" dirty="0"/>
              <a:t> </a:t>
            </a:r>
            <a:r>
              <a:rPr lang="en-US" sz="1800" b="0" i="0" u="none" strike="noStrike" dirty="0">
                <a:solidFill>
                  <a:srgbClr val="000000"/>
                </a:solidFill>
                <a:effectLst/>
                <a:latin typeface="Calibri" panose="020F0502020204030204" pitchFamily="34" charset="0"/>
              </a:rPr>
              <a:t>10%</a:t>
            </a:r>
            <a:r>
              <a:rPr lang="en-US" dirty="0"/>
              <a:t> </a:t>
            </a:r>
          </a:p>
        </p:txBody>
      </p:sp>
      <p:sp>
        <p:nvSpPr>
          <p:cNvPr id="4" name="Slide Number Placeholder 3"/>
          <p:cNvSpPr>
            <a:spLocks noGrp="1"/>
          </p:cNvSpPr>
          <p:nvPr>
            <p:ph type="sldNum" sz="quarter" idx="5"/>
          </p:nvPr>
        </p:nvSpPr>
        <p:spPr/>
        <p:txBody>
          <a:bodyPr/>
          <a:lstStyle/>
          <a:p>
            <a:fld id="{3601BECA-E095-4DB3-A569-547F0757AEAE}" type="slidenum">
              <a:rPr lang="en-US" smtClean="0"/>
              <a:t>33</a:t>
            </a:fld>
            <a:endParaRPr lang="en-US"/>
          </a:p>
        </p:txBody>
      </p:sp>
    </p:spTree>
    <p:extLst>
      <p:ext uri="{BB962C8B-B14F-4D97-AF65-F5344CB8AC3E}">
        <p14:creationId xmlns:p14="http://schemas.microsoft.com/office/powerpoint/2010/main" val="2900487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=160356 total median COLLECTION $44.44, PER MD HOUR 6.54; PER PATIENT BILLED 2.88; RVU PER CLINICAL </a:t>
            </a:r>
            <a:r>
              <a:rPr lang="en-US" dirty="0" err="1"/>
              <a:t>fte</a:t>
            </a:r>
            <a:r>
              <a:rPr lang="en-US" dirty="0"/>
              <a:t> 10613</a:t>
            </a:r>
          </a:p>
          <a:p>
            <a:r>
              <a:rPr lang="en-US" dirty="0"/>
              <a:t>2017= 173902 total median; Collection $45.76; PER MD HOUR 6.73; PER PATIENT BILL 2.86, PER FTE 10127</a:t>
            </a:r>
          </a:p>
          <a:p>
            <a:r>
              <a:rPr lang="en-US" dirty="0"/>
              <a:t>Work RVU</a:t>
            </a:r>
            <a:r>
              <a:rPr lang="en-US" baseline="0" dirty="0"/>
              <a:t> per MD hour up slightly from last yeas as is collection per RVU.</a:t>
            </a:r>
          </a:p>
          <a:p>
            <a:endParaRPr lang="en-US" baseline="0" dirty="0"/>
          </a:p>
          <a:p>
            <a:r>
              <a:rPr lang="en-US" baseline="0" dirty="0"/>
              <a:t>RVU collection range 93.63-9.92</a:t>
            </a:r>
          </a:p>
          <a:p>
            <a:r>
              <a:rPr lang="en-US" baseline="0" dirty="0"/>
              <a:t>25</a:t>
            </a:r>
            <a:r>
              <a:rPr lang="en-US" baseline="30000" dirty="0"/>
              <a:t>th</a:t>
            </a:r>
            <a:r>
              <a:rPr lang="en-US" baseline="0" dirty="0"/>
              <a:t> percentile = 39.08</a:t>
            </a:r>
          </a:p>
          <a:p>
            <a:r>
              <a:rPr lang="en-US" baseline="0" dirty="0"/>
              <a:t>75</a:t>
            </a:r>
            <a:r>
              <a:rPr lang="en-US" baseline="30000" dirty="0"/>
              <a:t>th</a:t>
            </a:r>
            <a:r>
              <a:rPr lang="en-US" baseline="0" dirty="0"/>
              <a:t> percentile 51.77</a:t>
            </a:r>
            <a:endParaRPr lang="en-US" dirty="0"/>
          </a:p>
        </p:txBody>
      </p:sp>
      <p:sp>
        <p:nvSpPr>
          <p:cNvPr id="4" name="Slide Number Placeholder 3"/>
          <p:cNvSpPr>
            <a:spLocks noGrp="1"/>
          </p:cNvSpPr>
          <p:nvPr>
            <p:ph type="sldNum" sz="quarter" idx="10"/>
          </p:nvPr>
        </p:nvSpPr>
        <p:spPr/>
        <p:txBody>
          <a:bodyPr/>
          <a:lstStyle/>
          <a:p>
            <a:fld id="{3601BECA-E095-4DB3-A569-547F0757AEAE}" type="slidenum">
              <a:rPr lang="en-US" smtClean="0"/>
              <a:t>34</a:t>
            </a:fld>
            <a:endParaRPr lang="en-US"/>
          </a:p>
        </p:txBody>
      </p:sp>
    </p:spTree>
    <p:extLst>
      <p:ext uri="{BB962C8B-B14F-4D97-AF65-F5344CB8AC3E}">
        <p14:creationId xmlns:p14="http://schemas.microsoft.com/office/powerpoint/2010/main" val="252852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base" latinLnBrk="0" hangingPunct="1">
              <a:spcBef>
                <a:spcPts val="672"/>
              </a:spcBef>
            </a:pPr>
            <a:endParaRPr lang="en-US" sz="1800" b="0" i="0" u="none" strike="noStrike" dirty="0">
              <a:effectLst/>
              <a:latin typeface="Arial" panose="020B0604020202020204" pitchFamily="34" charset="0"/>
            </a:endParaRPr>
          </a:p>
          <a:p>
            <a:pPr marL="0" marR="0" indent="0" algn="l" rtl="0" eaLnBrk="1" fontAlgn="base" latinLnBrk="0" hangingPunct="1">
              <a:spcBef>
                <a:spcPts val="576"/>
              </a:spcBef>
            </a:pPr>
            <a:r>
              <a:rPr lang="en-US" sz="1800" b="1" i="0" u="none" strike="noStrike" kern="1200" baseline="0" dirty="0">
                <a:ln>
                  <a:noFill/>
                </a:ln>
                <a:solidFill>
                  <a:srgbClr val="FFFFFF"/>
                </a:solidFill>
                <a:effectLst/>
                <a:latin typeface="Calibri" panose="020F0502020204030204" pitchFamily="34" charset="0"/>
              </a:rPr>
              <a:t>Mean</a:t>
            </a:r>
            <a:endParaRPr lang="en-US" sz="1800" b="0" i="0" u="none" strike="noStrike" dirty="0">
              <a:effectLst/>
              <a:latin typeface="Arial" panose="020B0604020202020204" pitchFamily="34" charset="0"/>
            </a:endParaRPr>
          </a:p>
          <a:p>
            <a:pPr marL="0" marR="0" indent="0" algn="l" rtl="0" eaLnBrk="1" fontAlgn="base" latinLnBrk="0" hangingPunct="1">
              <a:spcBef>
                <a:spcPts val="576"/>
              </a:spcBef>
            </a:pPr>
            <a:r>
              <a:rPr lang="en-US" sz="1800" b="1" i="0" u="none" strike="noStrike" kern="1200" baseline="0" dirty="0">
                <a:ln>
                  <a:noFill/>
                </a:ln>
                <a:solidFill>
                  <a:srgbClr val="FFFFFF"/>
                </a:solidFill>
                <a:effectLst/>
                <a:latin typeface="Calibri" panose="020F0502020204030204" pitchFamily="34" charset="0"/>
              </a:rPr>
              <a:t>Median</a:t>
            </a:r>
            <a:endParaRPr lang="en-US" sz="1800" b="0" i="0" u="none" strike="noStrike" dirty="0">
              <a:effectLst/>
              <a:latin typeface="Arial" panose="020B0604020202020204" pitchFamily="34" charset="0"/>
            </a:endParaRPr>
          </a:p>
          <a:p>
            <a:pPr marL="0" marR="0" indent="0" algn="ctr" rtl="0" eaLnBrk="1" fontAlgn="base" latinLnBrk="0" hangingPunct="1">
              <a:spcBef>
                <a:spcPts val="480"/>
              </a:spcBef>
            </a:pPr>
            <a:r>
              <a:rPr lang="en-US" sz="1800" b="1" i="0" u="none" strike="noStrike" kern="1200" baseline="0" dirty="0">
                <a:ln>
                  <a:noFill/>
                </a:ln>
                <a:solidFill>
                  <a:srgbClr val="FFFFFF"/>
                </a:solidFill>
                <a:effectLst/>
                <a:latin typeface="Calibri" panose="020F0502020204030204" pitchFamily="34" charset="0"/>
              </a:rPr>
              <a:t>Annual Physician </a:t>
            </a:r>
            <a:r>
              <a:rPr lang="en-US" sz="1800" b="1" i="0" u="none" strike="noStrike" kern="1200" baseline="0" dirty="0" err="1">
                <a:ln>
                  <a:noFill/>
                </a:ln>
                <a:solidFill>
                  <a:srgbClr val="FFFFFF"/>
                </a:solidFill>
                <a:effectLst/>
                <a:latin typeface="Calibri" panose="020F0502020204030204" pitchFamily="34" charset="0"/>
              </a:rPr>
              <a:t>Hrs</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cs typeface="Times New Roman" panose="02020603050405020304" pitchFamily="18" charset="0"/>
              </a:rPr>
              <a:t>28540</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rPr>
              <a:t>27375</a:t>
            </a:r>
            <a:endParaRPr lang="en-US" sz="1800" b="0" i="0" u="none" strike="noStrike" dirty="0">
              <a:effectLst/>
              <a:latin typeface="Arial" panose="020B0604020202020204" pitchFamily="34" charset="0"/>
            </a:endParaRPr>
          </a:p>
          <a:p>
            <a:pPr marL="0" marR="0" indent="0" algn="ctr" rtl="0" eaLnBrk="1" fontAlgn="base" latinLnBrk="0" hangingPunct="1">
              <a:spcBef>
                <a:spcPts val="480"/>
              </a:spcBef>
            </a:pPr>
            <a:r>
              <a:rPr lang="en-US" sz="1800" b="1" i="0" u="none" strike="noStrike" kern="1200" baseline="0" dirty="0">
                <a:ln>
                  <a:noFill/>
                </a:ln>
                <a:solidFill>
                  <a:srgbClr val="FFFFFF"/>
                </a:solidFill>
                <a:effectLst/>
                <a:latin typeface="Calibri" panose="020F0502020204030204" pitchFamily="34" charset="0"/>
              </a:rPr>
              <a:t>PPH Staffed</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rPr>
              <a:t>2.3</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rPr>
              <a:t>2.3</a:t>
            </a:r>
            <a:endParaRPr lang="en-US" sz="1800" b="0" i="0" u="none" strike="noStrike" dirty="0">
              <a:effectLst/>
              <a:latin typeface="Arial" panose="020B0604020202020204" pitchFamily="34" charset="0"/>
            </a:endParaRPr>
          </a:p>
          <a:p>
            <a:pPr marL="0" marR="0" indent="0" algn="ctr" rtl="0" eaLnBrk="1" fontAlgn="base" latinLnBrk="0" hangingPunct="1">
              <a:spcBef>
                <a:spcPts val="480"/>
              </a:spcBef>
            </a:pPr>
            <a:r>
              <a:rPr lang="en-US" sz="1800" b="1" i="0" u="none" strike="noStrike" kern="1200" baseline="0" dirty="0">
                <a:ln>
                  <a:noFill/>
                </a:ln>
                <a:solidFill>
                  <a:srgbClr val="FFFFFF"/>
                </a:solidFill>
                <a:effectLst/>
                <a:latin typeface="Calibri" panose="020F0502020204030204" pitchFamily="34" charset="0"/>
              </a:rPr>
              <a:t>PPH Billed</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cs typeface="Times New Roman" panose="02020603050405020304" pitchFamily="18" charset="0"/>
              </a:rPr>
              <a:t>2.09</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cs typeface="Times New Roman" panose="02020603050405020304" pitchFamily="18" charset="0"/>
              </a:rPr>
              <a:t>1.96</a:t>
            </a:r>
            <a:endParaRPr lang="en-US" sz="1800" b="0" i="0" u="none" strike="noStrike" dirty="0">
              <a:effectLst/>
              <a:latin typeface="Arial" panose="020B0604020202020204" pitchFamily="34" charset="0"/>
            </a:endParaRPr>
          </a:p>
          <a:p>
            <a:pPr marL="0" marR="0" indent="0" algn="ctr" rtl="0" eaLnBrk="1" fontAlgn="base" latinLnBrk="0" hangingPunct="1">
              <a:spcBef>
                <a:spcPts val="480"/>
              </a:spcBef>
            </a:pPr>
            <a:r>
              <a:rPr lang="en-US" sz="1800" b="1" i="0" u="none" strike="noStrike" kern="1200" baseline="0" dirty="0">
                <a:ln>
                  <a:noFill/>
                </a:ln>
                <a:solidFill>
                  <a:srgbClr val="FFFFFF"/>
                </a:solidFill>
                <a:effectLst/>
                <a:latin typeface="Calibri" panose="020F0502020204030204" pitchFamily="34" charset="0"/>
              </a:rPr>
              <a:t>WRVU/CFTE</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cs typeface="Times New Roman" panose="02020603050405020304" pitchFamily="18" charset="0"/>
              </a:rPr>
              <a:t>13751</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cs typeface="Times New Roman" panose="02020603050405020304" pitchFamily="18" charset="0"/>
              </a:rPr>
              <a:t>9751</a:t>
            </a:r>
            <a:endParaRPr lang="en-US" sz="1800" b="0" i="0" u="none" strike="noStrike" dirty="0">
              <a:effectLst/>
              <a:latin typeface="Arial" panose="020B0604020202020204" pitchFamily="34" charset="0"/>
            </a:endParaRPr>
          </a:p>
          <a:p>
            <a:pPr marL="0" marR="0" indent="0" algn="ctr" rtl="0" eaLnBrk="1" fontAlgn="base" latinLnBrk="0" hangingPunct="1">
              <a:spcBef>
                <a:spcPts val="480"/>
              </a:spcBef>
            </a:pPr>
            <a:r>
              <a:rPr lang="en-US" sz="1800" b="1" i="0" u="none" strike="noStrike" kern="1200" baseline="0" dirty="0">
                <a:ln>
                  <a:noFill/>
                </a:ln>
                <a:solidFill>
                  <a:srgbClr val="FFFFFF"/>
                </a:solidFill>
                <a:effectLst/>
                <a:latin typeface="Calibri" panose="020F0502020204030204" pitchFamily="34" charset="0"/>
              </a:rPr>
              <a:t>WRVU per MD Hour</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rPr>
              <a:t>6.8</a:t>
            </a:r>
            <a:endParaRPr lang="en-US" sz="1800" b="0" i="0" u="none" strike="noStrike" dirty="0">
              <a:effectLst/>
              <a:latin typeface="Arial" panose="020B0604020202020204" pitchFamily="34" charset="0"/>
            </a:endParaRPr>
          </a:p>
          <a:p>
            <a:pPr marL="0" algn="l" rtl="0" eaLnBrk="1" fontAlgn="ctr" latinLnBrk="0" hangingPunct="1"/>
            <a:r>
              <a:rPr lang="en-US" sz="1800" b="1" i="0" u="none" strike="noStrike" kern="1200" dirty="0">
                <a:solidFill>
                  <a:srgbClr val="FFFFFF"/>
                </a:solidFill>
                <a:effectLst/>
                <a:latin typeface="Calibri" panose="020F0502020204030204" pitchFamily="34" charset="0"/>
              </a:rPr>
              <a:t>6.5</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35</a:t>
            </a:fld>
            <a:endParaRPr lang="en-US"/>
          </a:p>
        </p:txBody>
      </p:sp>
    </p:spTree>
    <p:extLst>
      <p:ext uri="{BB962C8B-B14F-4D97-AF65-F5344CB8AC3E}">
        <p14:creationId xmlns:p14="http://schemas.microsoft.com/office/powerpoint/2010/main" val="2854306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37</a:t>
            </a:fld>
            <a:endParaRPr lang="en-US"/>
          </a:p>
        </p:txBody>
      </p:sp>
    </p:spTree>
    <p:extLst>
      <p:ext uri="{BB962C8B-B14F-4D97-AF65-F5344CB8AC3E}">
        <p14:creationId xmlns:p14="http://schemas.microsoft.com/office/powerpoint/2010/main" val="3961378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participation bias and when compared like to like only a 1% increase overall</a:t>
            </a:r>
          </a:p>
        </p:txBody>
      </p:sp>
      <p:sp>
        <p:nvSpPr>
          <p:cNvPr id="4" name="Slide Number Placeholder 3"/>
          <p:cNvSpPr>
            <a:spLocks noGrp="1"/>
          </p:cNvSpPr>
          <p:nvPr>
            <p:ph type="sldNum" sz="quarter" idx="5"/>
          </p:nvPr>
        </p:nvSpPr>
        <p:spPr/>
        <p:txBody>
          <a:bodyPr/>
          <a:lstStyle/>
          <a:p>
            <a:fld id="{3601BECA-E095-4DB3-A569-547F0757AEAE}" type="slidenum">
              <a:rPr lang="en-US" smtClean="0"/>
              <a:t>38</a:t>
            </a:fld>
            <a:endParaRPr lang="en-US"/>
          </a:p>
        </p:txBody>
      </p:sp>
    </p:spTree>
    <p:extLst>
      <p:ext uri="{BB962C8B-B14F-4D97-AF65-F5344CB8AC3E}">
        <p14:creationId xmlns:p14="http://schemas.microsoft.com/office/powerpoint/2010/main" val="423915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hourly rate on base is $85.00</a:t>
            </a:r>
          </a:p>
        </p:txBody>
      </p:sp>
      <p:sp>
        <p:nvSpPr>
          <p:cNvPr id="4" name="Slide Number Placeholder 3"/>
          <p:cNvSpPr>
            <a:spLocks noGrp="1"/>
          </p:cNvSpPr>
          <p:nvPr>
            <p:ph type="sldNum" sz="quarter" idx="5"/>
          </p:nvPr>
        </p:nvSpPr>
        <p:spPr/>
        <p:txBody>
          <a:bodyPr/>
          <a:lstStyle/>
          <a:p>
            <a:fld id="{3601BECA-E095-4DB3-A569-547F0757AEAE}" type="slidenum">
              <a:rPr lang="en-US" smtClean="0"/>
              <a:t>7</a:t>
            </a:fld>
            <a:endParaRPr lang="en-US"/>
          </a:p>
        </p:txBody>
      </p:sp>
    </p:spTree>
    <p:extLst>
      <p:ext uri="{BB962C8B-B14F-4D97-AF65-F5344CB8AC3E}">
        <p14:creationId xmlns:p14="http://schemas.microsoft.com/office/powerpoint/2010/main" val="283153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1BECA-E095-4DB3-A569-547F0757AEA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622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10</a:t>
            </a:fld>
            <a:endParaRPr lang="en-US"/>
          </a:p>
        </p:txBody>
      </p:sp>
    </p:spTree>
    <p:extLst>
      <p:ext uri="{BB962C8B-B14F-4D97-AF65-F5344CB8AC3E}">
        <p14:creationId xmlns:p14="http://schemas.microsoft.com/office/powerpoint/2010/main" val="285097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11</a:t>
            </a:fld>
            <a:endParaRPr lang="en-US"/>
          </a:p>
        </p:txBody>
      </p:sp>
    </p:spTree>
    <p:extLst>
      <p:ext uri="{BB962C8B-B14F-4D97-AF65-F5344CB8AC3E}">
        <p14:creationId xmlns:p14="http://schemas.microsoft.com/office/powerpoint/2010/main" val="291642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03EE5-DE7F-CF90-8EAF-489A66007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31619-4884-5D78-F29F-B151370AE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BE16B-958A-67BE-3C8E-4DB48432F1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1ADFB-CBE5-6113-AD37-4986DF898528}"/>
              </a:ext>
            </a:extLst>
          </p:cNvPr>
          <p:cNvSpPr>
            <a:spLocks noGrp="1"/>
          </p:cNvSpPr>
          <p:nvPr>
            <p:ph type="sldNum" sz="quarter" idx="5"/>
          </p:nvPr>
        </p:nvSpPr>
        <p:spPr/>
        <p:txBody>
          <a:bodyPr/>
          <a:lstStyle/>
          <a:p>
            <a:fld id="{3601BECA-E095-4DB3-A569-547F0757AEAE}" type="slidenum">
              <a:rPr lang="en-US" smtClean="0"/>
              <a:t>13</a:t>
            </a:fld>
            <a:endParaRPr lang="en-US"/>
          </a:p>
        </p:txBody>
      </p:sp>
    </p:spTree>
    <p:extLst>
      <p:ext uri="{BB962C8B-B14F-4D97-AF65-F5344CB8AC3E}">
        <p14:creationId xmlns:p14="http://schemas.microsoft.com/office/powerpoint/2010/main" val="408997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14</a:t>
            </a:fld>
            <a:endParaRPr lang="en-US"/>
          </a:p>
        </p:txBody>
      </p:sp>
    </p:spTree>
    <p:extLst>
      <p:ext uri="{BB962C8B-B14F-4D97-AF65-F5344CB8AC3E}">
        <p14:creationId xmlns:p14="http://schemas.microsoft.com/office/powerpoint/2010/main" val="292047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1BECA-E095-4DB3-A569-547F0757AEAE}" type="slidenum">
              <a:rPr lang="en-US" smtClean="0"/>
              <a:t>15</a:t>
            </a:fld>
            <a:endParaRPr lang="en-US"/>
          </a:p>
        </p:txBody>
      </p:sp>
    </p:spTree>
    <p:extLst>
      <p:ext uri="{BB962C8B-B14F-4D97-AF65-F5344CB8AC3E}">
        <p14:creationId xmlns:p14="http://schemas.microsoft.com/office/powerpoint/2010/main" val="418055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EMF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74138"/>
            <a:ext cx="7772400" cy="1470025"/>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BC5976D-5DE2-354B-A04A-366661B73D9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459038" y="6356350"/>
            <a:ext cx="1253162" cy="365125"/>
          </a:xfrm>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6783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8364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4EFE-3725-40E3-9461-B5C161FE4B3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9AAC3A-B11C-4DA6-9B00-DD2B5A69ACF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0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AEMF Pg 2">
    <p:spTree>
      <p:nvGrpSpPr>
        <p:cNvPr id="1" name=""/>
        <p:cNvGrpSpPr/>
        <p:nvPr/>
      </p:nvGrpSpPr>
      <p:grpSpPr>
        <a:xfrm>
          <a:off x="0" y="0"/>
          <a:ext cx="0" cy="0"/>
          <a:chOff x="0" y="0"/>
          <a:chExt cx="0" cy="0"/>
        </a:xfrm>
      </p:grpSpPr>
      <p:pic>
        <p:nvPicPr>
          <p:cNvPr id="7" name="Picture 6"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6652"/>
          <a:stretch/>
        </p:blipFill>
        <p:spPr>
          <a:xfrm>
            <a:off x="0" y="0"/>
            <a:ext cx="9144000" cy="571601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5976D-5DE2-354B-A04A-366661B73D9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1581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5880"/>
          <a:stretch/>
        </p:blipFill>
        <p:spPr>
          <a:xfrm>
            <a:off x="0" y="0"/>
            <a:ext cx="9144000" cy="5768975"/>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5976D-5DE2-354B-A04A-366661B73D93}"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7715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702"/>
          <a:stretch/>
        </p:blipFill>
        <p:spPr>
          <a:xfrm>
            <a:off x="0" y="0"/>
            <a:ext cx="9144000" cy="564396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C5976D-5DE2-354B-A04A-366661B73D9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7680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20103"/>
          <a:stretch/>
        </p:blipFill>
        <p:spPr>
          <a:xfrm>
            <a:off x="0" y="0"/>
            <a:ext cx="9144000" cy="5479345"/>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C5976D-5DE2-354B-A04A-366661B73D93}"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413184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8045"/>
          <a:stretch/>
        </p:blipFill>
        <p:spPr>
          <a:xfrm>
            <a:off x="0" y="0"/>
            <a:ext cx="9144000" cy="56204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C5976D-5DE2-354B-A04A-366661B73D93}"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9865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017"/>
          <a:stretch/>
        </p:blipFill>
        <p:spPr>
          <a:xfrm>
            <a:off x="0" y="0"/>
            <a:ext cx="9144000" cy="5690994"/>
          </a:xfrm>
          <a:prstGeom prst="rect">
            <a:avLst/>
          </a:prstGeom>
        </p:spPr>
      </p:pic>
      <p:sp>
        <p:nvSpPr>
          <p:cNvPr id="2" name="Date Placeholder 1"/>
          <p:cNvSpPr>
            <a:spLocks noGrp="1"/>
          </p:cNvSpPr>
          <p:nvPr>
            <p:ph type="dt" sz="half" idx="10"/>
          </p:nvPr>
        </p:nvSpPr>
        <p:spPr/>
        <p:txBody>
          <a:bodyPr/>
          <a:lstStyle/>
          <a:p>
            <a:fld id="{FBC5976D-5DE2-354B-A04A-366661B73D93}"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53629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8731"/>
          <a:stretch/>
        </p:blipFill>
        <p:spPr>
          <a:xfrm>
            <a:off x="0" y="0"/>
            <a:ext cx="9144000" cy="557341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976D-5DE2-354B-A04A-366661B73D9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8935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359"/>
          <a:stretch/>
        </p:blipFill>
        <p:spPr>
          <a:xfrm>
            <a:off x="0" y="0"/>
            <a:ext cx="9144000" cy="5667477"/>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976D-5DE2-354B-A04A-366661B73D93}"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212888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itle 3 AEM.jpg"/>
          <p:cNvPicPr>
            <a:picLocks noChangeAspect="1"/>
          </p:cNvPicPr>
          <p:nvPr/>
        </p:nvPicPr>
        <p:blipFill rotWithShape="1">
          <a:blip r:embed="rId12">
            <a:extLst>
              <a:ext uri="{28A0092B-C50C-407E-A947-70E740481C1C}">
                <a14:useLocalDpi xmlns:a14="http://schemas.microsoft.com/office/drawing/2010/main" val="0"/>
              </a:ext>
            </a:extLst>
          </a:blip>
          <a:srcRect b="10671"/>
          <a:stretch/>
        </p:blipFill>
        <p:spPr>
          <a:xfrm>
            <a:off x="0" y="0"/>
            <a:ext cx="9144000" cy="6126163"/>
          </a:xfrm>
          <a:prstGeom prst="rect">
            <a:avLst/>
          </a:prstGeom>
        </p:spPr>
      </p:pic>
      <p:sp>
        <p:nvSpPr>
          <p:cNvPr id="2" name="Title Placeholder 1"/>
          <p:cNvSpPr>
            <a:spLocks noGrp="1"/>
          </p:cNvSpPr>
          <p:nvPr>
            <p:ph type="title"/>
          </p:nvPr>
        </p:nvSpPr>
        <p:spPr>
          <a:xfrm>
            <a:off x="457200" y="15777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5976D-5DE2-354B-A04A-366661B73D93}" type="datetimeFigureOut">
              <a:rPr lang="en-US" smtClean="0"/>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8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A9E1-8368-1447-BC79-45B8A86C6384}" type="slidenum">
              <a:rPr lang="en-US" smtClean="0"/>
              <a:t>‹#›</a:t>
            </a:fld>
            <a:endParaRPr lang="en-US"/>
          </a:p>
        </p:txBody>
      </p:sp>
      <p:pic>
        <p:nvPicPr>
          <p:cNvPr id="8" name="Picture 7" descr="AAAEM.png"/>
          <p:cNvPicPr>
            <a:picLocks noChangeAspect="1"/>
          </p:cNvPicPr>
          <p:nvPr/>
        </p:nvPicPr>
        <p:blipFill rotWithShape="1">
          <a:blip r:embed="rId13">
            <a:extLst>
              <a:ext uri="{28A0092B-C50C-407E-A947-70E740481C1C}">
                <a14:useLocalDpi xmlns:a14="http://schemas.microsoft.com/office/drawing/2010/main" val="0"/>
              </a:ext>
            </a:extLst>
          </a:blip>
          <a:srcRect t="18213" r="7735" b="21315"/>
          <a:stretch/>
        </p:blipFill>
        <p:spPr>
          <a:xfrm>
            <a:off x="6553200" y="6283937"/>
            <a:ext cx="2159000" cy="452428"/>
          </a:xfrm>
          <a:prstGeom prst="rect">
            <a:avLst/>
          </a:prstGeom>
        </p:spPr>
      </p:pic>
    </p:spTree>
    <p:extLst>
      <p:ext uri="{BB962C8B-B14F-4D97-AF65-F5344CB8AC3E}">
        <p14:creationId xmlns:p14="http://schemas.microsoft.com/office/powerpoint/2010/main" val="130624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AAEM logo.jpg"/>
          <p:cNvPicPr>
            <a:picLocks noChangeAspect="1"/>
          </p:cNvPicPr>
          <p:nvPr/>
        </p:nvPicPr>
        <p:blipFill>
          <a:blip r:embed="rId4" cstate="print"/>
          <a:stretch>
            <a:fillRect/>
          </a:stretch>
        </p:blipFill>
        <p:spPr>
          <a:xfrm>
            <a:off x="0" y="6521303"/>
            <a:ext cx="1676400" cy="336697"/>
          </a:xfrm>
          <a:prstGeom prst="rect">
            <a:avLst/>
          </a:prstGeom>
        </p:spPr>
      </p:pic>
    </p:spTree>
    <p:extLst>
      <p:ext uri="{BB962C8B-B14F-4D97-AF65-F5344CB8AC3E}">
        <p14:creationId xmlns:p14="http://schemas.microsoft.com/office/powerpoint/2010/main" val="1094494771"/>
      </p:ext>
    </p:extLst>
  </p:cSld>
  <p:clrMap bg1="dk1" tx1="lt1" bg2="dk2" tx2="lt2" accent1="accent1" accent2="accent2" accent3="accent3" accent4="accent4" accent5="accent5" accent6="accent6" hlink="hlink" folHlink="folHlink"/>
  <p:sldLayoutIdLst>
    <p:sldLayoutId id="214748366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212" y="1611860"/>
            <a:ext cx="7772400" cy="1470025"/>
          </a:xfrm>
        </p:spPr>
        <p:txBody>
          <a:bodyPr>
            <a:normAutofit fontScale="90000"/>
          </a:bodyPr>
          <a:lstStyle/>
          <a:p>
            <a:pPr algn="ctr"/>
            <a:r>
              <a:rPr lang="en-US" sz="4900" b="1" i="1" dirty="0"/>
              <a:t>Academy of Administrators in Academic Emergency Medicine</a:t>
            </a:r>
            <a:br>
              <a:rPr lang="en-US" b="1" dirty="0"/>
            </a:br>
            <a:br>
              <a:rPr lang="en-US" b="1" dirty="0"/>
            </a:br>
            <a:r>
              <a:rPr lang="en-US" b="1" dirty="0">
                <a:solidFill>
                  <a:srgbClr val="FFC000"/>
                </a:solidFill>
              </a:rPr>
              <a:t>Salary and Productivity Survey</a:t>
            </a:r>
            <a:br>
              <a:rPr lang="en-US" b="1" dirty="0">
                <a:solidFill>
                  <a:srgbClr val="FFC000"/>
                </a:solidFill>
              </a:rPr>
            </a:br>
            <a:r>
              <a:rPr lang="en-US" b="1" dirty="0">
                <a:solidFill>
                  <a:srgbClr val="FFC000"/>
                </a:solidFill>
              </a:rPr>
              <a:t>Fiscal Year 2024</a:t>
            </a:r>
          </a:p>
        </p:txBody>
      </p:sp>
      <p:sp>
        <p:nvSpPr>
          <p:cNvPr id="3" name="TextBox 2"/>
          <p:cNvSpPr txBox="1"/>
          <p:nvPr/>
        </p:nvSpPr>
        <p:spPr>
          <a:xfrm>
            <a:off x="423081" y="5049672"/>
            <a:ext cx="4036939" cy="1077218"/>
          </a:xfrm>
          <a:prstGeom prst="rect">
            <a:avLst/>
          </a:prstGeom>
          <a:noFill/>
        </p:spPr>
        <p:txBody>
          <a:bodyPr wrap="none" rtlCol="0">
            <a:spAutoFit/>
          </a:bodyPr>
          <a:lstStyle/>
          <a:p>
            <a:r>
              <a:rPr lang="en-US" sz="1600" b="1" dirty="0"/>
              <a:t>Deborah </a:t>
            </a:r>
            <a:r>
              <a:rPr lang="en-US" sz="1600" b="1" dirty="0" err="1"/>
              <a:t>Diercks</a:t>
            </a:r>
            <a:r>
              <a:rPr lang="en-US" sz="1600" b="1" dirty="0"/>
              <a:t>, MD, Alyssa Tyransky, MTDA</a:t>
            </a:r>
          </a:p>
          <a:p>
            <a:r>
              <a:rPr lang="en-US" sz="1600" b="1" dirty="0"/>
              <a:t>On behalf of the</a:t>
            </a:r>
          </a:p>
          <a:p>
            <a:r>
              <a:rPr lang="en-US" sz="1600" b="1" dirty="0"/>
              <a:t>AAAEM Benchmark Committee</a:t>
            </a:r>
          </a:p>
          <a:p>
            <a:r>
              <a:rPr lang="en-US" sz="1600" b="1" dirty="0"/>
              <a:t>March, 2024</a:t>
            </a:r>
          </a:p>
        </p:txBody>
      </p:sp>
      <p:pic>
        <p:nvPicPr>
          <p:cNvPr id="4" name="Picture 3"/>
          <p:cNvPicPr>
            <a:picLocks noChangeAspect="1"/>
          </p:cNvPicPr>
          <p:nvPr/>
        </p:nvPicPr>
        <p:blipFill>
          <a:blip r:embed="rId2"/>
          <a:stretch>
            <a:fillRect/>
          </a:stretch>
        </p:blipFill>
        <p:spPr>
          <a:xfrm>
            <a:off x="4421875" y="5070765"/>
            <a:ext cx="2392252" cy="1086903"/>
          </a:xfrm>
          <a:prstGeom prst="rect">
            <a:avLst/>
          </a:prstGeom>
        </p:spPr>
      </p:pic>
    </p:spTree>
    <p:extLst>
      <p:ext uri="{BB962C8B-B14F-4D97-AF65-F5344CB8AC3E}">
        <p14:creationId xmlns:p14="http://schemas.microsoft.com/office/powerpoint/2010/main" val="29135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Demographics</a:t>
            </a:r>
          </a:p>
        </p:txBody>
      </p:sp>
      <p:graphicFrame>
        <p:nvGraphicFramePr>
          <p:cNvPr id="6" name="Content Placeholder 6"/>
          <p:cNvGraphicFramePr>
            <a:graphicFrameLocks noGrp="1"/>
          </p:cNvGraphicFramePr>
          <p:nvPr>
            <p:ph sz="half" idx="2"/>
            <p:extLst>
              <p:ext uri="{D42A27DB-BD31-4B8C-83A1-F6EECF244321}">
                <p14:modId xmlns:p14="http://schemas.microsoft.com/office/powerpoint/2010/main" val="2721913751"/>
              </p:ext>
            </p:extLst>
          </p:nvPr>
        </p:nvGraphicFramePr>
        <p:xfrm>
          <a:off x="192206" y="2353575"/>
          <a:ext cx="4913194" cy="409007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5387887" y="3119066"/>
            <a:ext cx="3563907" cy="1806536"/>
          </a:xfrm>
        </p:spPr>
        <p:txBody>
          <a:bodyPr>
            <a:normAutofit/>
          </a:bodyPr>
          <a:lstStyle/>
          <a:p>
            <a:r>
              <a:rPr lang="en-US" sz="2400" b="1" dirty="0"/>
              <a:t>53.35% &lt; 10 years</a:t>
            </a:r>
          </a:p>
          <a:p>
            <a:r>
              <a:rPr lang="en-US" sz="2400" b="1" dirty="0"/>
              <a:t>30.5% = 10 to 20 years</a:t>
            </a:r>
          </a:p>
          <a:p>
            <a:r>
              <a:rPr lang="en-US" sz="2400" b="1" dirty="0"/>
              <a:t>16.15% &gt; 20 years </a:t>
            </a:r>
          </a:p>
          <a:p>
            <a:endParaRPr lang="en-US" b="1" dirty="0"/>
          </a:p>
        </p:txBody>
      </p:sp>
      <p:sp>
        <p:nvSpPr>
          <p:cNvPr id="9" name="TextBox 8"/>
          <p:cNvSpPr txBox="1"/>
          <p:nvPr/>
        </p:nvSpPr>
        <p:spPr>
          <a:xfrm>
            <a:off x="951970" y="1534145"/>
            <a:ext cx="3490636" cy="584775"/>
          </a:xfrm>
          <a:prstGeom prst="rect">
            <a:avLst/>
          </a:prstGeom>
          <a:noFill/>
        </p:spPr>
        <p:txBody>
          <a:bodyPr wrap="none" rtlCol="0">
            <a:spAutoFit/>
          </a:bodyPr>
          <a:lstStyle/>
          <a:p>
            <a:r>
              <a:rPr lang="en-US" sz="3200" b="1" dirty="0">
                <a:solidFill>
                  <a:prstClr val="black"/>
                </a:solidFill>
              </a:rPr>
              <a:t>Years as EM Faculty</a:t>
            </a:r>
          </a:p>
        </p:txBody>
      </p:sp>
    </p:spTree>
    <p:extLst>
      <p:ext uri="{BB962C8B-B14F-4D97-AF65-F5344CB8AC3E}">
        <p14:creationId xmlns:p14="http://schemas.microsoft.com/office/powerpoint/2010/main" val="6641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 y="9406"/>
            <a:ext cx="8229600" cy="1143000"/>
          </a:xfrm>
        </p:spPr>
        <p:txBody>
          <a:bodyPr>
            <a:normAutofit/>
          </a:bodyPr>
          <a:lstStyle/>
          <a:p>
            <a:r>
              <a:rPr lang="en-US" sz="4400" dirty="0"/>
              <a:t>Faculty Demographics </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885416171"/>
              </p:ext>
            </p:extLst>
          </p:nvPr>
        </p:nvGraphicFramePr>
        <p:xfrm>
          <a:off x="982638" y="1505345"/>
          <a:ext cx="6722252" cy="47417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28813" y="1616314"/>
            <a:ext cx="2399074" cy="523220"/>
          </a:xfrm>
          <a:prstGeom prst="rect">
            <a:avLst/>
          </a:prstGeom>
          <a:noFill/>
        </p:spPr>
        <p:txBody>
          <a:bodyPr wrap="square" rtlCol="0">
            <a:spAutoFit/>
          </a:bodyPr>
          <a:lstStyle/>
          <a:p>
            <a:r>
              <a:rPr lang="en-US" sz="2800" b="1" dirty="0">
                <a:solidFill>
                  <a:prstClr val="white"/>
                </a:solidFill>
              </a:rPr>
              <a:t>Faculty Rank</a:t>
            </a:r>
          </a:p>
        </p:txBody>
      </p:sp>
      <p:sp>
        <p:nvSpPr>
          <p:cNvPr id="10" name="TextBox 9">
            <a:extLst>
              <a:ext uri="{FF2B5EF4-FFF2-40B4-BE49-F238E27FC236}">
                <a16:creationId xmlns:a16="http://schemas.microsoft.com/office/drawing/2014/main" id="{C70E41F1-9EDA-4841-99FF-46DE75EA9587}"/>
              </a:ext>
            </a:extLst>
          </p:cNvPr>
          <p:cNvSpPr txBox="1"/>
          <p:nvPr/>
        </p:nvSpPr>
        <p:spPr>
          <a:xfrm>
            <a:off x="1794140" y="3917482"/>
            <a:ext cx="1148071" cy="369332"/>
          </a:xfrm>
          <a:prstGeom prst="rect">
            <a:avLst/>
          </a:prstGeom>
          <a:noFill/>
        </p:spPr>
        <p:txBody>
          <a:bodyPr wrap="none" rtlCol="0">
            <a:spAutoFit/>
          </a:bodyPr>
          <a:lstStyle/>
          <a:p>
            <a:r>
              <a:rPr lang="en-US" b="1" dirty="0">
                <a:solidFill>
                  <a:schemeClr val="bg1"/>
                </a:solidFill>
              </a:rPr>
              <a:t>In EM: 3.8</a:t>
            </a:r>
          </a:p>
        </p:txBody>
      </p:sp>
      <p:sp>
        <p:nvSpPr>
          <p:cNvPr id="11" name="TextBox 10">
            <a:extLst>
              <a:ext uri="{FF2B5EF4-FFF2-40B4-BE49-F238E27FC236}">
                <a16:creationId xmlns:a16="http://schemas.microsoft.com/office/drawing/2014/main" id="{DA5FEA30-C335-43EA-A941-3326EB1ABC12}"/>
              </a:ext>
            </a:extLst>
          </p:cNvPr>
          <p:cNvSpPr txBox="1"/>
          <p:nvPr/>
        </p:nvSpPr>
        <p:spPr>
          <a:xfrm>
            <a:off x="3289868" y="3876232"/>
            <a:ext cx="1148071" cy="369332"/>
          </a:xfrm>
          <a:prstGeom prst="rect">
            <a:avLst/>
          </a:prstGeom>
          <a:noFill/>
        </p:spPr>
        <p:txBody>
          <a:bodyPr wrap="none" rtlCol="0">
            <a:spAutoFit/>
          </a:bodyPr>
          <a:lstStyle/>
          <a:p>
            <a:r>
              <a:rPr lang="en-US" b="1" dirty="0">
                <a:solidFill>
                  <a:schemeClr val="tx2"/>
                </a:solidFill>
              </a:rPr>
              <a:t>In EM: 7.2</a:t>
            </a:r>
          </a:p>
        </p:txBody>
      </p:sp>
      <p:sp>
        <p:nvSpPr>
          <p:cNvPr id="12" name="TextBox 11">
            <a:extLst>
              <a:ext uri="{FF2B5EF4-FFF2-40B4-BE49-F238E27FC236}">
                <a16:creationId xmlns:a16="http://schemas.microsoft.com/office/drawing/2014/main" id="{2207EF2B-7D16-4E77-A469-6364052F34A8}"/>
              </a:ext>
            </a:extLst>
          </p:cNvPr>
          <p:cNvSpPr txBox="1"/>
          <p:nvPr/>
        </p:nvSpPr>
        <p:spPr>
          <a:xfrm>
            <a:off x="4680071" y="4394772"/>
            <a:ext cx="1265090" cy="369332"/>
          </a:xfrm>
          <a:prstGeom prst="rect">
            <a:avLst/>
          </a:prstGeom>
          <a:noFill/>
        </p:spPr>
        <p:txBody>
          <a:bodyPr wrap="none" rtlCol="0">
            <a:spAutoFit/>
          </a:bodyPr>
          <a:lstStyle/>
          <a:p>
            <a:r>
              <a:rPr lang="en-US" b="1" dirty="0">
                <a:solidFill>
                  <a:schemeClr val="tx2"/>
                </a:solidFill>
              </a:rPr>
              <a:t>In EM: 14.7</a:t>
            </a:r>
          </a:p>
        </p:txBody>
      </p:sp>
      <p:sp>
        <p:nvSpPr>
          <p:cNvPr id="13" name="TextBox 12">
            <a:extLst>
              <a:ext uri="{FF2B5EF4-FFF2-40B4-BE49-F238E27FC236}">
                <a16:creationId xmlns:a16="http://schemas.microsoft.com/office/drawing/2014/main" id="{9ABF41F8-152C-43E8-BE5A-D89790BC60AA}"/>
              </a:ext>
            </a:extLst>
          </p:cNvPr>
          <p:cNvSpPr txBox="1"/>
          <p:nvPr/>
        </p:nvSpPr>
        <p:spPr>
          <a:xfrm>
            <a:off x="6145730" y="3823994"/>
            <a:ext cx="1265090" cy="369332"/>
          </a:xfrm>
          <a:prstGeom prst="rect">
            <a:avLst/>
          </a:prstGeom>
          <a:noFill/>
        </p:spPr>
        <p:txBody>
          <a:bodyPr wrap="none" rtlCol="0">
            <a:spAutoFit/>
          </a:bodyPr>
          <a:lstStyle/>
          <a:p>
            <a:r>
              <a:rPr lang="en-US" b="1" dirty="0">
                <a:solidFill>
                  <a:schemeClr val="bg1"/>
                </a:solidFill>
              </a:rPr>
              <a:t>In EM: 21.8</a:t>
            </a:r>
          </a:p>
        </p:txBody>
      </p:sp>
    </p:spTree>
    <p:extLst>
      <p:ext uri="{BB962C8B-B14F-4D97-AF65-F5344CB8AC3E}">
        <p14:creationId xmlns:p14="http://schemas.microsoft.com/office/powerpoint/2010/main" val="33213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Demographics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5431734"/>
              </p:ext>
            </p:extLst>
          </p:nvPr>
        </p:nvGraphicFramePr>
        <p:xfrm>
          <a:off x="457200" y="171776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98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BFB2F-B631-5DF5-FDF3-BF3826A1E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F89F6-F633-AD5A-1D62-C6B7218636D0}"/>
              </a:ext>
            </a:extLst>
          </p:cNvPr>
          <p:cNvSpPr>
            <a:spLocks noGrp="1"/>
          </p:cNvSpPr>
          <p:nvPr>
            <p:ph type="title"/>
          </p:nvPr>
        </p:nvSpPr>
        <p:spPr/>
        <p:txBody>
          <a:bodyPr/>
          <a:lstStyle/>
          <a:p>
            <a:r>
              <a:rPr lang="en-US" dirty="0"/>
              <a:t>Faculty Demographics</a:t>
            </a:r>
          </a:p>
        </p:txBody>
      </p:sp>
      <p:graphicFrame>
        <p:nvGraphicFramePr>
          <p:cNvPr id="7" name="Content Placeholder 6">
            <a:extLst>
              <a:ext uri="{FF2B5EF4-FFF2-40B4-BE49-F238E27FC236}">
                <a16:creationId xmlns:a16="http://schemas.microsoft.com/office/drawing/2014/main" id="{0E209B31-AA3F-7DD1-CDB6-0DACAE8BEFE4}"/>
              </a:ext>
            </a:extLst>
          </p:cNvPr>
          <p:cNvGraphicFramePr>
            <a:graphicFrameLocks noGrp="1"/>
          </p:cNvGraphicFramePr>
          <p:nvPr>
            <p:ph idx="1"/>
            <p:extLst>
              <p:ext uri="{D42A27DB-BD31-4B8C-83A1-F6EECF244321}">
                <p14:modId xmlns:p14="http://schemas.microsoft.com/office/powerpoint/2010/main" val="3166212051"/>
              </p:ext>
            </p:extLst>
          </p:nvPr>
        </p:nvGraphicFramePr>
        <p:xfrm>
          <a:off x="457200" y="1717765"/>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Demographics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21457159"/>
              </p:ext>
            </p:extLst>
          </p:nvPr>
        </p:nvGraphicFramePr>
        <p:xfrm>
          <a:off x="457200" y="1717765"/>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6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E7EBA-A2C2-457F-9C10-BAB7C6338410}"/>
              </a:ext>
            </a:extLst>
          </p:cNvPr>
          <p:cNvSpPr>
            <a:spLocks noGrp="1"/>
          </p:cNvSpPr>
          <p:nvPr>
            <p:ph type="title"/>
          </p:nvPr>
        </p:nvSpPr>
        <p:spPr/>
        <p:txBody>
          <a:bodyPr>
            <a:normAutofit/>
          </a:bodyPr>
          <a:lstStyle/>
          <a:p>
            <a:r>
              <a:rPr lang="en-US" dirty="0"/>
              <a:t>Clinical Hours: Rank &amp; Site</a:t>
            </a:r>
          </a:p>
        </p:txBody>
      </p:sp>
      <p:graphicFrame>
        <p:nvGraphicFramePr>
          <p:cNvPr id="7" name="Content Placeholder 6">
            <a:extLst>
              <a:ext uri="{FF2B5EF4-FFF2-40B4-BE49-F238E27FC236}">
                <a16:creationId xmlns:a16="http://schemas.microsoft.com/office/drawing/2014/main" id="{E4BF6A19-9EE9-4A9A-9D89-7A534CF86BFE}"/>
              </a:ext>
            </a:extLst>
          </p:cNvPr>
          <p:cNvGraphicFramePr>
            <a:graphicFrameLocks/>
          </p:cNvGraphicFramePr>
          <p:nvPr>
            <p:extLst>
              <p:ext uri="{D42A27DB-BD31-4B8C-83A1-F6EECF244321}">
                <p14:modId xmlns:p14="http://schemas.microsoft.com/office/powerpoint/2010/main" val="3305855565"/>
              </p:ext>
            </p:extLst>
          </p:nvPr>
        </p:nvGraphicFramePr>
        <p:xfrm>
          <a:off x="-1" y="1225358"/>
          <a:ext cx="5081047" cy="2929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8EE04F83-91D1-4B43-825E-0C59E141C667}"/>
              </a:ext>
            </a:extLst>
          </p:cNvPr>
          <p:cNvGraphicFramePr>
            <a:graphicFrameLocks noGrp="1"/>
          </p:cNvGraphicFramePr>
          <p:nvPr>
            <p:ph idx="1"/>
            <p:extLst>
              <p:ext uri="{D42A27DB-BD31-4B8C-83A1-F6EECF244321}">
                <p14:modId xmlns:p14="http://schemas.microsoft.com/office/powerpoint/2010/main" val="2024284281"/>
              </p:ext>
            </p:extLst>
          </p:nvPr>
        </p:nvGraphicFramePr>
        <p:xfrm>
          <a:off x="3978484" y="4154860"/>
          <a:ext cx="5165516" cy="27031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73F8F72-E93D-4560-B344-B2A0345174A0}"/>
              </a:ext>
            </a:extLst>
          </p:cNvPr>
          <p:cNvSpPr txBox="1"/>
          <p:nvPr/>
        </p:nvSpPr>
        <p:spPr>
          <a:xfrm>
            <a:off x="-1" y="4349397"/>
            <a:ext cx="3978485" cy="1815882"/>
          </a:xfrm>
          <a:prstGeom prst="rect">
            <a:avLst/>
          </a:prstGeom>
          <a:noFill/>
        </p:spPr>
        <p:txBody>
          <a:bodyPr wrap="square" rtlCol="0">
            <a:spAutoFit/>
          </a:bodyPr>
          <a:lstStyle/>
          <a:p>
            <a:r>
              <a:rPr lang="en-US" sz="2000" b="1" dirty="0"/>
              <a:t>Do shifts recognize sign in &amp; out?</a:t>
            </a:r>
          </a:p>
          <a:p>
            <a:pPr marL="285750" indent="-285750">
              <a:buFont typeface="Arial" panose="020B0604020202020204" pitchFamily="34" charset="0"/>
              <a:buChar char="•"/>
            </a:pPr>
            <a:r>
              <a:rPr lang="en-US" b="1" dirty="0"/>
              <a:t>42% = Yes</a:t>
            </a:r>
          </a:p>
          <a:p>
            <a:pPr marL="285750" indent="-285750">
              <a:buFont typeface="Arial" panose="020B0604020202020204" pitchFamily="34" charset="0"/>
              <a:buChar char="•"/>
            </a:pPr>
            <a:endParaRPr lang="en-US" b="1" dirty="0"/>
          </a:p>
          <a:p>
            <a:r>
              <a:rPr lang="en-US" sz="2000" b="1" dirty="0"/>
              <a:t>Assumed work week hours for 1.0?</a:t>
            </a:r>
          </a:p>
          <a:p>
            <a:pPr marL="342900" indent="-342900">
              <a:buFont typeface="Arial" panose="020B0604020202020204" pitchFamily="34" charset="0"/>
              <a:buChar char="•"/>
            </a:pPr>
            <a:r>
              <a:rPr lang="en-US" b="1" dirty="0"/>
              <a:t>40 hours</a:t>
            </a:r>
          </a:p>
          <a:p>
            <a:pPr marL="342900" indent="-342900">
              <a:buFont typeface="Arial" panose="020B0604020202020204" pitchFamily="34" charset="0"/>
              <a:buChar char="•"/>
            </a:pPr>
            <a:endParaRPr lang="en-US" b="1" dirty="0"/>
          </a:p>
        </p:txBody>
      </p:sp>
      <p:sp>
        <p:nvSpPr>
          <p:cNvPr id="10" name="TextBox 9">
            <a:extLst>
              <a:ext uri="{FF2B5EF4-FFF2-40B4-BE49-F238E27FC236}">
                <a16:creationId xmlns:a16="http://schemas.microsoft.com/office/drawing/2014/main" id="{0928F7E7-109E-476B-8AC1-D0115AF44082}"/>
              </a:ext>
            </a:extLst>
          </p:cNvPr>
          <p:cNvSpPr txBox="1"/>
          <p:nvPr/>
        </p:nvSpPr>
        <p:spPr>
          <a:xfrm>
            <a:off x="5231876" y="1520785"/>
            <a:ext cx="3912124" cy="3170099"/>
          </a:xfrm>
          <a:prstGeom prst="rect">
            <a:avLst/>
          </a:prstGeom>
          <a:noFill/>
        </p:spPr>
        <p:txBody>
          <a:bodyPr wrap="square" rtlCol="0">
            <a:spAutoFit/>
          </a:bodyPr>
          <a:lstStyle/>
          <a:p>
            <a:r>
              <a:rPr lang="en-US" b="1" dirty="0"/>
              <a:t>What is the hours </a:t>
            </a:r>
            <a:r>
              <a:rPr lang="en-US" b="1" dirty="0" err="1"/>
              <a:t>workedfor</a:t>
            </a:r>
            <a:r>
              <a:rPr lang="en-US" b="1" dirty="0"/>
              <a:t> a pure 1.0 FTE, no buydown, accounting for vacation?</a:t>
            </a:r>
          </a:p>
          <a:p>
            <a:r>
              <a:rPr lang="en-US" b="1" dirty="0"/>
              <a:t>1440</a:t>
            </a:r>
          </a:p>
          <a:p>
            <a:endParaRPr lang="en-US" b="1" dirty="0"/>
          </a:p>
          <a:p>
            <a:r>
              <a:rPr lang="en-US" sz="1800" b="1" dirty="0"/>
              <a:t>Do you require a minimum number</a:t>
            </a:r>
          </a:p>
          <a:p>
            <a:r>
              <a:rPr lang="en-US" sz="1800" b="1" dirty="0"/>
              <a:t>of clinical hours?</a:t>
            </a:r>
            <a:endParaRPr lang="en-US" dirty="0"/>
          </a:p>
          <a:p>
            <a:pPr marL="285750" indent="-285750">
              <a:buFont typeface="Arial" panose="020B0604020202020204" pitchFamily="34" charset="0"/>
              <a:buChar char="•"/>
            </a:pPr>
            <a:r>
              <a:rPr lang="en-US" b="1" dirty="0"/>
              <a:t>75% = Yes</a:t>
            </a:r>
          </a:p>
          <a:p>
            <a:pPr marL="285750" indent="-285750">
              <a:buFont typeface="Arial" panose="020B0604020202020204" pitchFamily="34" charset="0"/>
              <a:buChar char="•"/>
            </a:pPr>
            <a:r>
              <a:rPr lang="en-US" b="1" dirty="0"/>
              <a:t>Median = 384</a:t>
            </a:r>
          </a:p>
          <a:p>
            <a:endParaRPr lang="en-US" sz="2000" b="1" dirty="0"/>
          </a:p>
          <a:p>
            <a:endParaRPr lang="en-US" b="1" dirty="0"/>
          </a:p>
        </p:txBody>
      </p:sp>
    </p:spTree>
    <p:extLst>
      <p:ext uri="{BB962C8B-B14F-4D97-AF65-F5344CB8AC3E}">
        <p14:creationId xmlns:p14="http://schemas.microsoft.com/office/powerpoint/2010/main" val="302189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14" y="29570"/>
            <a:ext cx="8382000" cy="1218795"/>
          </a:xfrm>
        </p:spPr>
        <p:txBody>
          <a:bodyPr>
            <a:normAutofit/>
          </a:bodyPr>
          <a:lstStyle/>
          <a:p>
            <a:r>
              <a:rPr lang="en-US" sz="4400" dirty="0"/>
              <a:t>Salary Trends: No Chair &amp; Chief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506630"/>
              </p:ext>
            </p:extLst>
          </p:nvPr>
        </p:nvGraphicFramePr>
        <p:xfrm>
          <a:off x="246914" y="1903020"/>
          <a:ext cx="8516086" cy="37390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53122" y="1356982"/>
            <a:ext cx="4569584" cy="523220"/>
          </a:xfrm>
          <a:prstGeom prst="rect">
            <a:avLst/>
          </a:prstGeom>
          <a:noFill/>
        </p:spPr>
        <p:txBody>
          <a:bodyPr wrap="none" rtlCol="0">
            <a:spAutoFit/>
          </a:bodyPr>
          <a:lstStyle/>
          <a:p>
            <a:r>
              <a:rPr lang="en-US" sz="2800" b="1" dirty="0">
                <a:solidFill>
                  <a:prstClr val="black"/>
                </a:solidFill>
              </a:rPr>
              <a:t>Mean Total Salary = $334,956</a:t>
            </a:r>
            <a:endParaRPr lang="en-US" sz="2800" b="1" dirty="0">
              <a:solidFill>
                <a:srgbClr val="00B050"/>
              </a:solidFill>
            </a:endParaRPr>
          </a:p>
        </p:txBody>
      </p:sp>
      <p:sp>
        <p:nvSpPr>
          <p:cNvPr id="3" name="TextBox 2"/>
          <p:cNvSpPr txBox="1"/>
          <p:nvPr/>
        </p:nvSpPr>
        <p:spPr>
          <a:xfrm>
            <a:off x="246914" y="6489876"/>
            <a:ext cx="6475792" cy="338554"/>
          </a:xfrm>
          <a:prstGeom prst="rect">
            <a:avLst/>
          </a:prstGeom>
          <a:noFill/>
        </p:spPr>
        <p:txBody>
          <a:bodyPr wrap="square" rtlCol="0">
            <a:spAutoFit/>
          </a:bodyPr>
          <a:lstStyle/>
          <a:p>
            <a:r>
              <a:rPr lang="en-US" sz="1600" dirty="0">
                <a:solidFill>
                  <a:prstClr val="black"/>
                </a:solidFill>
              </a:rPr>
              <a:t>Chairs and Chiefs and Pure Pediatrics excluded from graph</a:t>
            </a:r>
          </a:p>
        </p:txBody>
      </p:sp>
      <p:sp>
        <p:nvSpPr>
          <p:cNvPr id="6" name="TextBox 5">
            <a:extLst>
              <a:ext uri="{FF2B5EF4-FFF2-40B4-BE49-F238E27FC236}">
                <a16:creationId xmlns:a16="http://schemas.microsoft.com/office/drawing/2014/main" id="{5E522AC3-953C-4E0A-1736-0CE4FEFCF985}"/>
              </a:ext>
            </a:extLst>
          </p:cNvPr>
          <p:cNvSpPr txBox="1"/>
          <p:nvPr/>
        </p:nvSpPr>
        <p:spPr>
          <a:xfrm>
            <a:off x="2419764" y="5872294"/>
            <a:ext cx="4036299" cy="646331"/>
          </a:xfrm>
          <a:prstGeom prst="rect">
            <a:avLst/>
          </a:prstGeom>
          <a:noFill/>
        </p:spPr>
        <p:txBody>
          <a:bodyPr wrap="square" rtlCol="0">
            <a:spAutoFit/>
          </a:bodyPr>
          <a:lstStyle/>
          <a:p>
            <a:r>
              <a:rPr lang="en-US" sz="1800" b="1" dirty="0">
                <a:solidFill>
                  <a:prstClr val="black"/>
                </a:solidFill>
              </a:rPr>
              <a:t>Mean Total Salary All Faculty = $341,257</a:t>
            </a:r>
            <a:endParaRPr lang="en-US" sz="1800" b="1" dirty="0">
              <a:solidFill>
                <a:srgbClr val="00B050"/>
              </a:solidFill>
            </a:endParaRPr>
          </a:p>
          <a:p>
            <a:endParaRPr lang="en-US" dirty="0"/>
          </a:p>
        </p:txBody>
      </p:sp>
    </p:spTree>
    <p:extLst>
      <p:ext uri="{BB962C8B-B14F-4D97-AF65-F5344CB8AC3E}">
        <p14:creationId xmlns:p14="http://schemas.microsoft.com/office/powerpoint/2010/main" val="287983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14" y="29570"/>
            <a:ext cx="8382000" cy="1218795"/>
          </a:xfrm>
        </p:spPr>
        <p:txBody>
          <a:bodyPr>
            <a:normAutofit/>
          </a:bodyPr>
          <a:lstStyle/>
          <a:p>
            <a:r>
              <a:rPr lang="en-US" sz="4400" dirty="0"/>
              <a:t>Salary Trends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7695390"/>
              </p:ext>
            </p:extLst>
          </p:nvPr>
        </p:nvGraphicFramePr>
        <p:xfrm>
          <a:off x="377543" y="2408635"/>
          <a:ext cx="8516086" cy="37390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88172" y="1337250"/>
            <a:ext cx="4651338" cy="954107"/>
          </a:xfrm>
          <a:prstGeom prst="rect">
            <a:avLst/>
          </a:prstGeom>
          <a:noFill/>
        </p:spPr>
        <p:txBody>
          <a:bodyPr wrap="none" rtlCol="0">
            <a:spAutoFit/>
          </a:bodyPr>
          <a:lstStyle/>
          <a:p>
            <a:r>
              <a:rPr lang="en-US" sz="2800" b="1" dirty="0">
                <a:solidFill>
                  <a:prstClr val="black"/>
                </a:solidFill>
              </a:rPr>
              <a:t>Mean Total Salary = $334,956 </a:t>
            </a:r>
          </a:p>
          <a:p>
            <a:r>
              <a:rPr lang="en-US" sz="2800" b="1" dirty="0">
                <a:solidFill>
                  <a:prstClr val="black"/>
                </a:solidFill>
              </a:rPr>
              <a:t>Mean Base Salary = $278,554</a:t>
            </a:r>
          </a:p>
        </p:txBody>
      </p:sp>
      <p:sp>
        <p:nvSpPr>
          <p:cNvPr id="3" name="TextBox 2"/>
          <p:cNvSpPr txBox="1"/>
          <p:nvPr/>
        </p:nvSpPr>
        <p:spPr>
          <a:xfrm>
            <a:off x="377543" y="6347473"/>
            <a:ext cx="4036298" cy="338554"/>
          </a:xfrm>
          <a:prstGeom prst="rect">
            <a:avLst/>
          </a:prstGeom>
          <a:noFill/>
        </p:spPr>
        <p:txBody>
          <a:bodyPr wrap="none" rtlCol="0">
            <a:spAutoFit/>
          </a:bodyPr>
          <a:lstStyle/>
          <a:p>
            <a:r>
              <a:rPr lang="en-US" sz="1600" dirty="0">
                <a:solidFill>
                  <a:prstClr val="black"/>
                </a:solidFill>
              </a:rPr>
              <a:t>Chairs and Chiefs and Pure Pediatrics excluded</a:t>
            </a:r>
          </a:p>
        </p:txBody>
      </p:sp>
      <p:sp>
        <p:nvSpPr>
          <p:cNvPr id="7" name="TextBox 6"/>
          <p:cNvSpPr txBox="1"/>
          <p:nvPr/>
        </p:nvSpPr>
        <p:spPr>
          <a:xfrm>
            <a:off x="6344337" y="5000024"/>
            <a:ext cx="2531783" cy="369332"/>
          </a:xfrm>
          <a:prstGeom prst="rect">
            <a:avLst/>
          </a:prstGeom>
          <a:noFill/>
        </p:spPr>
        <p:txBody>
          <a:bodyPr wrap="none" rtlCol="0">
            <a:spAutoFit/>
          </a:bodyPr>
          <a:lstStyle/>
          <a:p>
            <a:r>
              <a:rPr lang="en-US" b="1" dirty="0">
                <a:solidFill>
                  <a:prstClr val="white"/>
                </a:solidFill>
              </a:rPr>
              <a:t>2024 Base = 83% of total</a:t>
            </a:r>
          </a:p>
        </p:txBody>
      </p:sp>
    </p:spTree>
    <p:extLst>
      <p:ext uri="{BB962C8B-B14F-4D97-AF65-F5344CB8AC3E}">
        <p14:creationId xmlns:p14="http://schemas.microsoft.com/office/powerpoint/2010/main" val="21512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8" y="15922"/>
            <a:ext cx="8382000" cy="1218795"/>
          </a:xfrm>
        </p:spPr>
        <p:txBody>
          <a:bodyPr>
            <a:normAutofit/>
          </a:bodyPr>
          <a:lstStyle/>
          <a:p>
            <a:r>
              <a:rPr lang="en-US" sz="4400" dirty="0"/>
              <a:t>Total Salary by Rank</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187989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73679" y="6318376"/>
            <a:ext cx="3787127" cy="369332"/>
          </a:xfrm>
          <a:prstGeom prst="rect">
            <a:avLst/>
          </a:prstGeom>
          <a:noFill/>
        </p:spPr>
        <p:txBody>
          <a:bodyPr wrap="none" rtlCol="0">
            <a:spAutoFit/>
          </a:bodyPr>
          <a:lstStyle/>
          <a:p>
            <a:r>
              <a:rPr lang="en-US" dirty="0">
                <a:solidFill>
                  <a:prstClr val="black"/>
                </a:solidFill>
              </a:rPr>
              <a:t>Chairs, Chiefs, pure </a:t>
            </a:r>
            <a:r>
              <a:rPr lang="en-US" dirty="0" err="1">
                <a:solidFill>
                  <a:prstClr val="black"/>
                </a:solidFill>
              </a:rPr>
              <a:t>Peds</a:t>
            </a:r>
            <a:r>
              <a:rPr lang="en-US" dirty="0">
                <a:solidFill>
                  <a:prstClr val="black"/>
                </a:solidFill>
              </a:rPr>
              <a:t> EM excluded</a:t>
            </a:r>
          </a:p>
        </p:txBody>
      </p:sp>
    </p:spTree>
    <p:extLst>
      <p:ext uri="{BB962C8B-B14F-4D97-AF65-F5344CB8AC3E}">
        <p14:creationId xmlns:p14="http://schemas.microsoft.com/office/powerpoint/2010/main" val="14281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CCDA-5A50-27FD-8B2B-C35F2D1063C6}"/>
              </a:ext>
            </a:extLst>
          </p:cNvPr>
          <p:cNvSpPr>
            <a:spLocks noGrp="1"/>
          </p:cNvSpPr>
          <p:nvPr>
            <p:ph type="title"/>
          </p:nvPr>
        </p:nvSpPr>
        <p:spPr/>
        <p:txBody>
          <a:bodyPr/>
          <a:lstStyle/>
          <a:p>
            <a:r>
              <a:rPr lang="en-US" dirty="0"/>
              <a:t>Total Bonus/Incentive by Rank</a:t>
            </a:r>
          </a:p>
        </p:txBody>
      </p:sp>
      <p:graphicFrame>
        <p:nvGraphicFramePr>
          <p:cNvPr id="4" name="Content Placeholder 3">
            <a:extLst>
              <a:ext uri="{FF2B5EF4-FFF2-40B4-BE49-F238E27FC236}">
                <a16:creationId xmlns:a16="http://schemas.microsoft.com/office/drawing/2014/main" id="{D1816526-3381-68B0-3CA8-91F666D3B685}"/>
              </a:ext>
            </a:extLst>
          </p:cNvPr>
          <p:cNvGraphicFramePr>
            <a:graphicFrameLocks noGrp="1"/>
          </p:cNvGraphicFramePr>
          <p:nvPr>
            <p:ph idx="1"/>
            <p:extLst>
              <p:ext uri="{D42A27DB-BD31-4B8C-83A1-F6EECF244321}">
                <p14:modId xmlns:p14="http://schemas.microsoft.com/office/powerpoint/2010/main" val="30040683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0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4527"/>
            <a:ext cx="7772400" cy="1470025"/>
          </a:xfrm>
        </p:spPr>
        <p:txBody>
          <a:bodyPr>
            <a:normAutofit fontScale="90000"/>
          </a:bodyPr>
          <a:lstStyle/>
          <a:p>
            <a:r>
              <a:rPr lang="en-US" sz="4000" b="1" dirty="0"/>
              <a:t>Faculty Salary</a:t>
            </a:r>
            <a:br>
              <a:rPr lang="en-US" sz="4000" b="1" dirty="0"/>
            </a:br>
            <a:r>
              <a:rPr lang="en-US" sz="4000" b="1" dirty="0"/>
              <a:t>APP Salary</a:t>
            </a:r>
            <a:br>
              <a:rPr lang="en-US" sz="2700" b="1" dirty="0"/>
            </a:br>
            <a:br>
              <a:rPr lang="en-US" sz="3600" b="1" dirty="0"/>
            </a:br>
            <a:endParaRPr lang="en-US" b="1" dirty="0"/>
          </a:p>
        </p:txBody>
      </p:sp>
      <p:pic>
        <p:nvPicPr>
          <p:cNvPr id="4" name="Picture 3"/>
          <p:cNvPicPr>
            <a:picLocks noChangeAspect="1"/>
          </p:cNvPicPr>
          <p:nvPr/>
        </p:nvPicPr>
        <p:blipFill>
          <a:blip r:embed="rId2"/>
          <a:stretch>
            <a:fillRect/>
          </a:stretch>
        </p:blipFill>
        <p:spPr>
          <a:xfrm>
            <a:off x="4343400" y="2066905"/>
            <a:ext cx="2650300" cy="1987725"/>
          </a:xfrm>
          <a:prstGeom prst="rect">
            <a:avLst/>
          </a:prstGeom>
        </p:spPr>
      </p:pic>
    </p:spTree>
    <p:extLst>
      <p:ext uri="{BB962C8B-B14F-4D97-AF65-F5344CB8AC3E}">
        <p14:creationId xmlns:p14="http://schemas.microsoft.com/office/powerpoint/2010/main" val="19453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14" y="29570"/>
            <a:ext cx="8382000" cy="1218795"/>
          </a:xfrm>
        </p:spPr>
        <p:txBody>
          <a:bodyPr>
            <a:normAutofit/>
          </a:bodyPr>
          <a:lstStyle/>
          <a:p>
            <a:r>
              <a:rPr lang="en-US" sz="4400" dirty="0"/>
              <a:t>Salary Trends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5214472"/>
              </p:ext>
            </p:extLst>
          </p:nvPr>
        </p:nvGraphicFramePr>
        <p:xfrm>
          <a:off x="313957" y="2312329"/>
          <a:ext cx="8516086" cy="3739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56820" y="1355439"/>
            <a:ext cx="4962192" cy="830997"/>
          </a:xfrm>
          <a:prstGeom prst="rect">
            <a:avLst/>
          </a:prstGeom>
          <a:noFill/>
        </p:spPr>
        <p:txBody>
          <a:bodyPr wrap="none" rtlCol="0">
            <a:spAutoFit/>
          </a:bodyPr>
          <a:lstStyle/>
          <a:p>
            <a:pPr algn="ctr"/>
            <a:r>
              <a:rPr lang="en-US" sz="2400" b="1" dirty="0">
                <a:solidFill>
                  <a:prstClr val="black"/>
                </a:solidFill>
              </a:rPr>
              <a:t>First Year Faculty </a:t>
            </a:r>
          </a:p>
          <a:p>
            <a:pPr algn="ctr"/>
            <a:r>
              <a:rPr lang="en-US" sz="2400" b="1" dirty="0">
                <a:solidFill>
                  <a:prstClr val="black"/>
                </a:solidFill>
              </a:rPr>
              <a:t>Mean Total Salary = $310,156 (+5.5%)</a:t>
            </a:r>
          </a:p>
        </p:txBody>
      </p:sp>
    </p:spTree>
    <p:extLst>
      <p:ext uri="{BB962C8B-B14F-4D97-AF65-F5344CB8AC3E}">
        <p14:creationId xmlns:p14="http://schemas.microsoft.com/office/powerpoint/2010/main" val="8787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EA45-68E5-56D8-5BEC-0C14EEDC271B}"/>
              </a:ext>
            </a:extLst>
          </p:cNvPr>
          <p:cNvSpPr>
            <a:spLocks noGrp="1"/>
          </p:cNvSpPr>
          <p:nvPr>
            <p:ph type="title"/>
          </p:nvPr>
        </p:nvSpPr>
        <p:spPr>
          <a:xfrm>
            <a:off x="457200" y="157774"/>
            <a:ext cx="8229600" cy="1143000"/>
          </a:xfrm>
        </p:spPr>
        <p:txBody>
          <a:bodyPr anchor="ctr">
            <a:normAutofit/>
          </a:bodyPr>
          <a:lstStyle/>
          <a:p>
            <a:r>
              <a:rPr lang="en-US" dirty="0"/>
              <a:t>FTE Breakdown by Rank</a:t>
            </a:r>
            <a:endParaRPr lang="en-US" dirty="0">
              <a:solidFill>
                <a:srgbClr val="FF0000"/>
              </a:solidFill>
            </a:endParaRPr>
          </a:p>
        </p:txBody>
      </p:sp>
      <p:graphicFrame>
        <p:nvGraphicFramePr>
          <p:cNvPr id="10" name="Content Placeholder 3">
            <a:extLst>
              <a:ext uri="{FF2B5EF4-FFF2-40B4-BE49-F238E27FC236}">
                <a16:creationId xmlns:a16="http://schemas.microsoft.com/office/drawing/2014/main" id="{3543F6F4-5CC0-F4CC-586C-5A4206F8A9D5}"/>
              </a:ext>
            </a:extLst>
          </p:cNvPr>
          <p:cNvGraphicFramePr>
            <a:graphicFrameLocks/>
          </p:cNvGraphicFramePr>
          <p:nvPr>
            <p:extLst>
              <p:ext uri="{D42A27DB-BD31-4B8C-83A1-F6EECF244321}">
                <p14:modId xmlns:p14="http://schemas.microsoft.com/office/powerpoint/2010/main" val="3364119053"/>
              </p:ext>
            </p:extLst>
          </p:nvPr>
        </p:nvGraphicFramePr>
        <p:xfrm>
          <a:off x="684210" y="1723893"/>
          <a:ext cx="7921907" cy="3903715"/>
        </p:xfrm>
        <a:graphic>
          <a:graphicData uri="http://schemas.openxmlformats.org/drawingml/2006/table">
            <a:tbl>
              <a:tblPr firstRow="1" bandRow="1">
                <a:tableStyleId>{5C22544A-7EE6-4342-B048-85BDC9FD1C3A}</a:tableStyleId>
              </a:tblPr>
              <a:tblGrid>
                <a:gridCol w="2799695">
                  <a:extLst>
                    <a:ext uri="{9D8B030D-6E8A-4147-A177-3AD203B41FA5}">
                      <a16:colId xmlns:a16="http://schemas.microsoft.com/office/drawing/2014/main" val="2426062561"/>
                    </a:ext>
                  </a:extLst>
                </a:gridCol>
                <a:gridCol w="1707404">
                  <a:extLst>
                    <a:ext uri="{9D8B030D-6E8A-4147-A177-3AD203B41FA5}">
                      <a16:colId xmlns:a16="http://schemas.microsoft.com/office/drawing/2014/main" val="3503797901"/>
                    </a:ext>
                  </a:extLst>
                </a:gridCol>
                <a:gridCol w="1707404">
                  <a:extLst>
                    <a:ext uri="{9D8B030D-6E8A-4147-A177-3AD203B41FA5}">
                      <a16:colId xmlns:a16="http://schemas.microsoft.com/office/drawing/2014/main" val="1256111902"/>
                    </a:ext>
                  </a:extLst>
                </a:gridCol>
                <a:gridCol w="1707404">
                  <a:extLst>
                    <a:ext uri="{9D8B030D-6E8A-4147-A177-3AD203B41FA5}">
                      <a16:colId xmlns:a16="http://schemas.microsoft.com/office/drawing/2014/main" val="1427633707"/>
                    </a:ext>
                  </a:extLst>
                </a:gridCol>
              </a:tblGrid>
              <a:tr h="780743">
                <a:tc>
                  <a:txBody>
                    <a:bodyPr/>
                    <a:lstStyle/>
                    <a:p>
                      <a:pPr algn="l" fontAlgn="b"/>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u="none" strike="noStrike" dirty="0">
                          <a:effectLst/>
                        </a:rPr>
                        <a:t>FY23</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u="none" strike="noStrike" dirty="0">
                          <a:effectLst/>
                        </a:rPr>
                        <a:t>FY24</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b="1" i="0" u="none" strike="noStrike" dirty="0">
                          <a:solidFill>
                            <a:schemeClr val="bg1"/>
                          </a:solidFill>
                          <a:effectLst/>
                          <a:latin typeface="+mj-lt"/>
                        </a:rPr>
                        <a:t>Delta</a:t>
                      </a:r>
                    </a:p>
                  </a:txBody>
                  <a:tcPr marL="19043" marR="19043" marT="19043" marB="0" anchor="b"/>
                </a:tc>
                <a:extLst>
                  <a:ext uri="{0D108BD9-81ED-4DB2-BD59-A6C34878D82A}">
                    <a16:rowId xmlns:a16="http://schemas.microsoft.com/office/drawing/2014/main" val="790188011"/>
                  </a:ext>
                </a:extLst>
              </a:tr>
              <a:tr h="780743">
                <a:tc>
                  <a:txBody>
                    <a:bodyPr/>
                    <a:lstStyle/>
                    <a:p>
                      <a:pPr algn="l" fontAlgn="b"/>
                      <a:r>
                        <a:rPr lang="en-US" sz="2700" u="none" strike="noStrike" dirty="0">
                          <a:effectLst/>
                        </a:rPr>
                        <a:t>Instructor</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b="0" i="0" u="none" strike="noStrike" dirty="0">
                          <a:solidFill>
                            <a:srgbClr val="000000"/>
                          </a:solidFill>
                          <a:effectLst/>
                          <a:latin typeface="+mj-lt"/>
                        </a:rPr>
                        <a:t>0.92</a:t>
                      </a:r>
                    </a:p>
                  </a:txBody>
                  <a:tcPr marL="7620" marR="7620" marT="7620" marB="0" anchor="b"/>
                </a:tc>
                <a:tc>
                  <a:txBody>
                    <a:bodyPr/>
                    <a:lstStyle/>
                    <a:p>
                      <a:pPr algn="ctr" fontAlgn="b"/>
                      <a:r>
                        <a:rPr lang="en-US" sz="2700" b="0" i="0" u="none" strike="noStrike" dirty="0">
                          <a:solidFill>
                            <a:srgbClr val="000000"/>
                          </a:solidFill>
                          <a:effectLst/>
                          <a:latin typeface="+mj-lt"/>
                        </a:rPr>
                        <a:t>0.93</a:t>
                      </a:r>
                    </a:p>
                  </a:txBody>
                  <a:tcPr marL="7620" marR="7620" marT="7620" marB="0" anchor="b"/>
                </a:tc>
                <a:tc>
                  <a:txBody>
                    <a:bodyPr/>
                    <a:lstStyle/>
                    <a:p>
                      <a:pPr algn="ctr" fontAlgn="b"/>
                      <a:r>
                        <a:rPr lang="en-US" sz="2700" b="0" i="0" u="none" strike="noStrike" dirty="0">
                          <a:solidFill>
                            <a:srgbClr val="000000"/>
                          </a:solidFill>
                          <a:effectLst/>
                          <a:latin typeface="+mj-lt"/>
                        </a:rPr>
                        <a:t>0.01</a:t>
                      </a:r>
                    </a:p>
                  </a:txBody>
                  <a:tcPr marL="7620" marR="7620" marT="7620" marB="0" anchor="b"/>
                </a:tc>
                <a:extLst>
                  <a:ext uri="{0D108BD9-81ED-4DB2-BD59-A6C34878D82A}">
                    <a16:rowId xmlns:a16="http://schemas.microsoft.com/office/drawing/2014/main" val="1360878592"/>
                  </a:ext>
                </a:extLst>
              </a:tr>
              <a:tr h="780743">
                <a:tc>
                  <a:txBody>
                    <a:bodyPr/>
                    <a:lstStyle/>
                    <a:p>
                      <a:pPr algn="l" fontAlgn="b"/>
                      <a:r>
                        <a:rPr lang="en-US" sz="2700" u="none" strike="noStrike" dirty="0">
                          <a:effectLst/>
                        </a:rPr>
                        <a:t>Assistant Professor</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b="0" i="0" u="none" strike="noStrike" dirty="0">
                          <a:solidFill>
                            <a:srgbClr val="000000"/>
                          </a:solidFill>
                          <a:effectLst/>
                          <a:latin typeface="+mj-lt"/>
                        </a:rPr>
                        <a:t>0.94</a:t>
                      </a:r>
                    </a:p>
                  </a:txBody>
                  <a:tcPr marL="7620" marR="7620" marT="7620" marB="0" anchor="b"/>
                </a:tc>
                <a:tc>
                  <a:txBody>
                    <a:bodyPr/>
                    <a:lstStyle/>
                    <a:p>
                      <a:pPr algn="ctr" fontAlgn="b"/>
                      <a:r>
                        <a:rPr lang="en-US" sz="2700" b="0" i="0" u="none" strike="noStrike" dirty="0">
                          <a:solidFill>
                            <a:srgbClr val="000000"/>
                          </a:solidFill>
                          <a:effectLst/>
                          <a:latin typeface="+mj-lt"/>
                        </a:rPr>
                        <a:t>0.95</a:t>
                      </a:r>
                    </a:p>
                  </a:txBody>
                  <a:tcPr marL="7620" marR="7620" marT="7620" marB="0" anchor="b"/>
                </a:tc>
                <a:tc>
                  <a:txBody>
                    <a:bodyPr/>
                    <a:lstStyle/>
                    <a:p>
                      <a:pPr algn="ctr" fontAlgn="b"/>
                      <a:r>
                        <a:rPr lang="en-US" sz="2700" b="0" i="0" u="none" strike="noStrike" dirty="0">
                          <a:solidFill>
                            <a:srgbClr val="000000"/>
                          </a:solidFill>
                          <a:effectLst/>
                          <a:latin typeface="+mj-lt"/>
                        </a:rPr>
                        <a:t>0.01</a:t>
                      </a:r>
                    </a:p>
                  </a:txBody>
                  <a:tcPr marL="7620" marR="7620" marT="7620" marB="0" anchor="b"/>
                </a:tc>
                <a:extLst>
                  <a:ext uri="{0D108BD9-81ED-4DB2-BD59-A6C34878D82A}">
                    <a16:rowId xmlns:a16="http://schemas.microsoft.com/office/drawing/2014/main" val="800943041"/>
                  </a:ext>
                </a:extLst>
              </a:tr>
              <a:tr h="780743">
                <a:tc>
                  <a:txBody>
                    <a:bodyPr/>
                    <a:lstStyle/>
                    <a:p>
                      <a:pPr algn="l" fontAlgn="b"/>
                      <a:r>
                        <a:rPr lang="en-US" sz="2700" u="none" strike="noStrike" dirty="0">
                          <a:effectLst/>
                        </a:rPr>
                        <a:t>Associate Professor</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b="0" i="0" u="none" strike="noStrike" dirty="0">
                          <a:solidFill>
                            <a:srgbClr val="000000"/>
                          </a:solidFill>
                          <a:effectLst/>
                          <a:latin typeface="+mj-lt"/>
                        </a:rPr>
                        <a:t>0.97</a:t>
                      </a:r>
                    </a:p>
                  </a:txBody>
                  <a:tcPr marL="7620" marR="7620" marT="7620" marB="0" anchor="b"/>
                </a:tc>
                <a:tc>
                  <a:txBody>
                    <a:bodyPr/>
                    <a:lstStyle/>
                    <a:p>
                      <a:pPr algn="ctr" fontAlgn="b"/>
                      <a:r>
                        <a:rPr lang="en-US" sz="2700" b="0" i="0" u="none" strike="noStrike" dirty="0">
                          <a:solidFill>
                            <a:srgbClr val="000000"/>
                          </a:solidFill>
                          <a:effectLst/>
                          <a:latin typeface="+mj-lt"/>
                        </a:rPr>
                        <a:t>0.95</a:t>
                      </a:r>
                    </a:p>
                  </a:txBody>
                  <a:tcPr marL="7620" marR="7620" marT="7620" marB="0" anchor="b"/>
                </a:tc>
                <a:tc>
                  <a:txBody>
                    <a:bodyPr/>
                    <a:lstStyle/>
                    <a:p>
                      <a:pPr algn="ctr" fontAlgn="b"/>
                      <a:r>
                        <a:rPr lang="en-US" sz="2700" b="0" i="0" u="none" strike="noStrike" dirty="0">
                          <a:solidFill>
                            <a:srgbClr val="000000"/>
                          </a:solidFill>
                          <a:effectLst/>
                          <a:latin typeface="+mj-lt"/>
                        </a:rPr>
                        <a:t>(0.02)</a:t>
                      </a:r>
                    </a:p>
                  </a:txBody>
                  <a:tcPr marL="7620" marR="7620" marT="7620" marB="0" anchor="b"/>
                </a:tc>
                <a:extLst>
                  <a:ext uri="{0D108BD9-81ED-4DB2-BD59-A6C34878D82A}">
                    <a16:rowId xmlns:a16="http://schemas.microsoft.com/office/drawing/2014/main" val="2042416302"/>
                  </a:ext>
                </a:extLst>
              </a:tr>
              <a:tr h="780743">
                <a:tc>
                  <a:txBody>
                    <a:bodyPr/>
                    <a:lstStyle/>
                    <a:p>
                      <a:pPr algn="l" fontAlgn="b"/>
                      <a:r>
                        <a:rPr lang="en-US" sz="2700" u="none" strike="noStrike" dirty="0">
                          <a:effectLst/>
                        </a:rPr>
                        <a:t>Professor</a:t>
                      </a:r>
                      <a:endParaRPr lang="en-US" sz="2700" b="0" i="0" u="none" strike="noStrike" dirty="0">
                        <a:solidFill>
                          <a:srgbClr val="000000"/>
                        </a:solidFill>
                        <a:effectLst/>
                        <a:latin typeface="Aptos Narrow" panose="020B0004020202020204" pitchFamily="34" charset="0"/>
                      </a:endParaRPr>
                    </a:p>
                  </a:txBody>
                  <a:tcPr marL="19043" marR="19043" marT="19043" marB="0" anchor="b"/>
                </a:tc>
                <a:tc>
                  <a:txBody>
                    <a:bodyPr/>
                    <a:lstStyle/>
                    <a:p>
                      <a:pPr algn="ctr" fontAlgn="b"/>
                      <a:r>
                        <a:rPr lang="en-US" sz="2700" b="0" i="0" u="none" strike="noStrike" dirty="0">
                          <a:solidFill>
                            <a:srgbClr val="000000"/>
                          </a:solidFill>
                          <a:effectLst/>
                          <a:latin typeface="+mj-lt"/>
                        </a:rPr>
                        <a:t>0.98</a:t>
                      </a:r>
                    </a:p>
                  </a:txBody>
                  <a:tcPr marL="7620" marR="7620" marT="7620" marB="0" anchor="b"/>
                </a:tc>
                <a:tc>
                  <a:txBody>
                    <a:bodyPr/>
                    <a:lstStyle/>
                    <a:p>
                      <a:pPr algn="ctr" fontAlgn="b"/>
                      <a:r>
                        <a:rPr lang="en-US" sz="2700" b="0" i="0" u="none" strike="noStrike" dirty="0">
                          <a:solidFill>
                            <a:srgbClr val="000000"/>
                          </a:solidFill>
                          <a:effectLst/>
                          <a:latin typeface="+mj-lt"/>
                        </a:rPr>
                        <a:t>0.96</a:t>
                      </a:r>
                    </a:p>
                  </a:txBody>
                  <a:tcPr marL="7620" marR="7620" marT="7620" marB="0" anchor="b"/>
                </a:tc>
                <a:tc>
                  <a:txBody>
                    <a:bodyPr/>
                    <a:lstStyle/>
                    <a:p>
                      <a:pPr algn="ctr" fontAlgn="b"/>
                      <a:r>
                        <a:rPr lang="en-US" sz="2700" b="0" i="0" u="none" strike="noStrike" dirty="0">
                          <a:solidFill>
                            <a:srgbClr val="000000"/>
                          </a:solidFill>
                          <a:effectLst/>
                          <a:latin typeface="+mj-lt"/>
                        </a:rPr>
                        <a:t>(0.02)</a:t>
                      </a:r>
                    </a:p>
                  </a:txBody>
                  <a:tcPr marL="7620" marR="7620" marT="7620" marB="0" anchor="b"/>
                </a:tc>
                <a:extLst>
                  <a:ext uri="{0D108BD9-81ED-4DB2-BD59-A6C34878D82A}">
                    <a16:rowId xmlns:a16="http://schemas.microsoft.com/office/drawing/2014/main" val="3799177994"/>
                  </a:ext>
                </a:extLst>
              </a:tr>
            </a:tbl>
          </a:graphicData>
        </a:graphic>
      </p:graphicFrame>
      <p:sp>
        <p:nvSpPr>
          <p:cNvPr id="4" name="TextBox 3">
            <a:extLst>
              <a:ext uri="{FF2B5EF4-FFF2-40B4-BE49-F238E27FC236}">
                <a16:creationId xmlns:a16="http://schemas.microsoft.com/office/drawing/2014/main" id="{16917970-A170-3C30-E8F1-F1FEA88ADA94}"/>
              </a:ext>
            </a:extLst>
          </p:cNvPr>
          <p:cNvSpPr txBox="1"/>
          <p:nvPr/>
        </p:nvSpPr>
        <p:spPr>
          <a:xfrm>
            <a:off x="2578869" y="6005569"/>
            <a:ext cx="3986261" cy="369332"/>
          </a:xfrm>
          <a:prstGeom prst="rect">
            <a:avLst/>
          </a:prstGeom>
          <a:noFill/>
        </p:spPr>
        <p:txBody>
          <a:bodyPr wrap="square">
            <a:spAutoFit/>
          </a:bodyPr>
          <a:lstStyle/>
          <a:p>
            <a:r>
              <a:rPr lang="en-US" dirty="0"/>
              <a:t>20% of faculty have an FTE &lt; 1.0 in FY24</a:t>
            </a:r>
          </a:p>
        </p:txBody>
      </p:sp>
    </p:spTree>
    <p:extLst>
      <p:ext uri="{BB962C8B-B14F-4D97-AF65-F5344CB8AC3E}">
        <p14:creationId xmlns:p14="http://schemas.microsoft.com/office/powerpoint/2010/main" val="58993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14" y="29570"/>
            <a:ext cx="8382000" cy="1218795"/>
          </a:xfrm>
        </p:spPr>
        <p:txBody>
          <a:bodyPr>
            <a:normAutofit/>
          </a:bodyPr>
          <a:lstStyle/>
          <a:p>
            <a:r>
              <a:rPr lang="en-US" sz="4400" dirty="0"/>
              <a:t>Salary Trends: Regions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536355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7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F3D68-DB1D-EB8D-23D2-C66D546561D7}"/>
            </a:ext>
          </a:extLst>
        </p:cNvPr>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A0AF36DE-B56C-891A-20F3-4DEFC1D991CC}"/>
              </a:ext>
            </a:extLst>
          </p:cNvPr>
          <p:cNvGraphicFramePr>
            <a:graphicFrameLocks/>
          </p:cNvGraphicFramePr>
          <p:nvPr>
            <p:extLst>
              <p:ext uri="{D42A27DB-BD31-4B8C-83A1-F6EECF244321}">
                <p14:modId xmlns:p14="http://schemas.microsoft.com/office/powerpoint/2010/main" val="337309030"/>
              </p:ext>
            </p:extLst>
          </p:nvPr>
        </p:nvGraphicFramePr>
        <p:xfrm>
          <a:off x="679623" y="3273235"/>
          <a:ext cx="8007177" cy="2181711"/>
        </p:xfrm>
        <a:graphic>
          <a:graphicData uri="http://schemas.openxmlformats.org/drawingml/2006/table">
            <a:tbl>
              <a:tblPr firstRow="1" bandRow="1">
                <a:tableStyleId>{5C22544A-7EE6-4342-B048-85BDC9FD1C3A}</a:tableStyleId>
              </a:tblPr>
              <a:tblGrid>
                <a:gridCol w="2669059">
                  <a:extLst>
                    <a:ext uri="{9D8B030D-6E8A-4147-A177-3AD203B41FA5}">
                      <a16:colId xmlns:a16="http://schemas.microsoft.com/office/drawing/2014/main" val="4127130928"/>
                    </a:ext>
                  </a:extLst>
                </a:gridCol>
                <a:gridCol w="2669059">
                  <a:extLst>
                    <a:ext uri="{9D8B030D-6E8A-4147-A177-3AD203B41FA5}">
                      <a16:colId xmlns:a16="http://schemas.microsoft.com/office/drawing/2014/main" val="4002086985"/>
                    </a:ext>
                  </a:extLst>
                </a:gridCol>
                <a:gridCol w="2669059">
                  <a:extLst>
                    <a:ext uri="{9D8B030D-6E8A-4147-A177-3AD203B41FA5}">
                      <a16:colId xmlns:a16="http://schemas.microsoft.com/office/drawing/2014/main" val="2576318380"/>
                    </a:ext>
                  </a:extLst>
                </a:gridCol>
              </a:tblGrid>
              <a:tr h="441441">
                <a:tc>
                  <a:txBody>
                    <a:bodyPr/>
                    <a:lstStyle/>
                    <a:p>
                      <a:r>
                        <a:rPr lang="en-US" dirty="0"/>
                        <a:t>Metric</a:t>
                      </a:r>
                    </a:p>
                  </a:txBody>
                  <a:tcPr/>
                </a:tc>
                <a:tc>
                  <a:txBody>
                    <a:bodyPr/>
                    <a:lstStyle/>
                    <a:p>
                      <a:r>
                        <a:rPr lang="en-US" dirty="0"/>
                        <a:t>Male Average</a:t>
                      </a:r>
                    </a:p>
                  </a:txBody>
                  <a:tcPr/>
                </a:tc>
                <a:tc>
                  <a:txBody>
                    <a:bodyPr/>
                    <a:lstStyle/>
                    <a:p>
                      <a:r>
                        <a:rPr lang="en-US" dirty="0"/>
                        <a:t>Female Average</a:t>
                      </a:r>
                    </a:p>
                  </a:txBody>
                  <a:tcPr/>
                </a:tc>
                <a:extLst>
                  <a:ext uri="{0D108BD9-81ED-4DB2-BD59-A6C34878D82A}">
                    <a16:rowId xmlns:a16="http://schemas.microsoft.com/office/drawing/2014/main" val="2877507378"/>
                  </a:ext>
                </a:extLst>
              </a:tr>
              <a:tr h="441441">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32170651"/>
                  </a:ext>
                </a:extLst>
              </a:tr>
              <a:tr h="441441">
                <a:tc>
                  <a:txBody>
                    <a:bodyPr/>
                    <a:lstStyle/>
                    <a:p>
                      <a:r>
                        <a:rPr lang="en-US" dirty="0"/>
                        <a:t>Clinical Base</a:t>
                      </a:r>
                    </a:p>
                  </a:txBody>
                  <a:tcPr/>
                </a:tc>
                <a:tc>
                  <a:txBody>
                    <a:bodyPr/>
                    <a:lstStyle/>
                    <a:p>
                      <a:r>
                        <a:rPr lang="en-US" dirty="0"/>
                        <a:t>932.9 hours</a:t>
                      </a:r>
                    </a:p>
                  </a:txBody>
                  <a:tcPr/>
                </a:tc>
                <a:tc>
                  <a:txBody>
                    <a:bodyPr/>
                    <a:lstStyle/>
                    <a:p>
                      <a:r>
                        <a:rPr lang="en-US" dirty="0"/>
                        <a:t>916.6 hours</a:t>
                      </a:r>
                    </a:p>
                  </a:txBody>
                  <a:tcPr/>
                </a:tc>
                <a:extLst>
                  <a:ext uri="{0D108BD9-81ED-4DB2-BD59-A6C34878D82A}">
                    <a16:rowId xmlns:a16="http://schemas.microsoft.com/office/drawing/2014/main" val="678036635"/>
                  </a:ext>
                </a:extLst>
              </a:tr>
              <a:tr h="441441">
                <a:tc>
                  <a:txBody>
                    <a:bodyPr/>
                    <a:lstStyle/>
                    <a:p>
                      <a:r>
                        <a:rPr lang="en-US" b="1" dirty="0"/>
                        <a:t>Extra Clinical Hours</a:t>
                      </a:r>
                    </a:p>
                  </a:txBody>
                  <a:tcPr/>
                </a:tc>
                <a:tc>
                  <a:txBody>
                    <a:bodyPr/>
                    <a:lstStyle/>
                    <a:p>
                      <a:r>
                        <a:rPr lang="en-US" b="1" dirty="0"/>
                        <a:t>102.1 hours</a:t>
                      </a:r>
                    </a:p>
                  </a:txBody>
                  <a:tcPr/>
                </a:tc>
                <a:tc>
                  <a:txBody>
                    <a:bodyPr/>
                    <a:lstStyle/>
                    <a:p>
                      <a:r>
                        <a:rPr lang="en-US" b="1" dirty="0"/>
                        <a:t>73.5 hours</a:t>
                      </a:r>
                    </a:p>
                  </a:txBody>
                  <a:tcPr/>
                </a:tc>
                <a:extLst>
                  <a:ext uri="{0D108BD9-81ED-4DB2-BD59-A6C34878D82A}">
                    <a16:rowId xmlns:a16="http://schemas.microsoft.com/office/drawing/2014/main" val="3816179186"/>
                  </a:ext>
                </a:extLst>
              </a:tr>
              <a:tr h="415947">
                <a:tc>
                  <a:txBody>
                    <a:bodyPr/>
                    <a:lstStyle/>
                    <a:p>
                      <a:r>
                        <a:rPr lang="en-US" b="0" dirty="0"/>
                        <a:t>Adjusted Bonus/Incentive</a:t>
                      </a:r>
                    </a:p>
                  </a:txBody>
                  <a:tcPr/>
                </a:tc>
                <a:tc>
                  <a:txBody>
                    <a:bodyPr/>
                    <a:lstStyle/>
                    <a:p>
                      <a:r>
                        <a:rPr lang="en-US" b="0" dirty="0"/>
                        <a:t>$34,336.14</a:t>
                      </a:r>
                    </a:p>
                  </a:txBody>
                  <a:tcPr/>
                </a:tc>
                <a:tc>
                  <a:txBody>
                    <a:bodyPr/>
                    <a:lstStyle/>
                    <a:p>
                      <a:r>
                        <a:rPr lang="en-US" b="0" dirty="0"/>
                        <a:t>$33,356.82</a:t>
                      </a:r>
                    </a:p>
                  </a:txBody>
                  <a:tcPr/>
                </a:tc>
                <a:extLst>
                  <a:ext uri="{0D108BD9-81ED-4DB2-BD59-A6C34878D82A}">
                    <a16:rowId xmlns:a16="http://schemas.microsoft.com/office/drawing/2014/main" val="2988620645"/>
                  </a:ext>
                </a:extLst>
              </a:tr>
            </a:tbl>
          </a:graphicData>
        </a:graphic>
      </p:graphicFrame>
      <p:sp>
        <p:nvSpPr>
          <p:cNvPr id="2" name="Title 1">
            <a:extLst>
              <a:ext uri="{FF2B5EF4-FFF2-40B4-BE49-F238E27FC236}">
                <a16:creationId xmlns:a16="http://schemas.microsoft.com/office/drawing/2014/main" id="{B7B85E17-C37A-8494-50DB-AD76003A7E04}"/>
              </a:ext>
            </a:extLst>
          </p:cNvPr>
          <p:cNvSpPr>
            <a:spLocks noGrp="1"/>
          </p:cNvSpPr>
          <p:nvPr>
            <p:ph type="title"/>
          </p:nvPr>
        </p:nvSpPr>
        <p:spPr/>
        <p:txBody>
          <a:bodyPr/>
          <a:lstStyle/>
          <a:p>
            <a:r>
              <a:rPr lang="en-US" dirty="0"/>
              <a:t>Gender Salary Breakdown</a:t>
            </a:r>
          </a:p>
        </p:txBody>
      </p:sp>
      <p:sp>
        <p:nvSpPr>
          <p:cNvPr id="3" name="TextBox 2">
            <a:extLst>
              <a:ext uri="{FF2B5EF4-FFF2-40B4-BE49-F238E27FC236}">
                <a16:creationId xmlns:a16="http://schemas.microsoft.com/office/drawing/2014/main" id="{A1791B07-D21E-488F-03A8-30815A3FBF1F}"/>
              </a:ext>
            </a:extLst>
          </p:cNvPr>
          <p:cNvSpPr txBox="1"/>
          <p:nvPr/>
        </p:nvSpPr>
        <p:spPr>
          <a:xfrm>
            <a:off x="344129" y="6569421"/>
            <a:ext cx="5914103" cy="307777"/>
          </a:xfrm>
          <a:prstGeom prst="rect">
            <a:avLst/>
          </a:prstGeom>
          <a:noFill/>
        </p:spPr>
        <p:txBody>
          <a:bodyPr wrap="square" rtlCol="0">
            <a:spAutoFit/>
          </a:bodyPr>
          <a:lstStyle/>
          <a:p>
            <a:r>
              <a:rPr lang="en-US" sz="1400" dirty="0"/>
              <a:t>Bold denotes significance, no chairs, chiefs or peds included</a:t>
            </a:r>
          </a:p>
        </p:txBody>
      </p:sp>
      <p:graphicFrame>
        <p:nvGraphicFramePr>
          <p:cNvPr id="5" name="Content Placeholder 3">
            <a:extLst>
              <a:ext uri="{FF2B5EF4-FFF2-40B4-BE49-F238E27FC236}">
                <a16:creationId xmlns:a16="http://schemas.microsoft.com/office/drawing/2014/main" id="{FA99FFB9-F81F-2751-47A1-726025F4BFD2}"/>
              </a:ext>
            </a:extLst>
          </p:cNvPr>
          <p:cNvGraphicFramePr>
            <a:graphicFrameLocks/>
          </p:cNvGraphicFramePr>
          <p:nvPr>
            <p:extLst>
              <p:ext uri="{D42A27DB-BD31-4B8C-83A1-F6EECF244321}">
                <p14:modId xmlns:p14="http://schemas.microsoft.com/office/powerpoint/2010/main" val="2148155590"/>
              </p:ext>
            </p:extLst>
          </p:nvPr>
        </p:nvGraphicFramePr>
        <p:xfrm>
          <a:off x="679623" y="2390353"/>
          <a:ext cx="8007177" cy="1765764"/>
        </p:xfrm>
        <a:graphic>
          <a:graphicData uri="http://schemas.openxmlformats.org/drawingml/2006/table">
            <a:tbl>
              <a:tblPr firstRow="1" bandRow="1">
                <a:tableStyleId>{5C22544A-7EE6-4342-B048-85BDC9FD1C3A}</a:tableStyleId>
              </a:tblPr>
              <a:tblGrid>
                <a:gridCol w="2669059">
                  <a:extLst>
                    <a:ext uri="{9D8B030D-6E8A-4147-A177-3AD203B41FA5}">
                      <a16:colId xmlns:a16="http://schemas.microsoft.com/office/drawing/2014/main" val="4127130928"/>
                    </a:ext>
                  </a:extLst>
                </a:gridCol>
                <a:gridCol w="2669059">
                  <a:extLst>
                    <a:ext uri="{9D8B030D-6E8A-4147-A177-3AD203B41FA5}">
                      <a16:colId xmlns:a16="http://schemas.microsoft.com/office/drawing/2014/main" val="4002086985"/>
                    </a:ext>
                  </a:extLst>
                </a:gridCol>
                <a:gridCol w="2669059">
                  <a:extLst>
                    <a:ext uri="{9D8B030D-6E8A-4147-A177-3AD203B41FA5}">
                      <a16:colId xmlns:a16="http://schemas.microsoft.com/office/drawing/2014/main" val="2576318380"/>
                    </a:ext>
                  </a:extLst>
                </a:gridCol>
              </a:tblGrid>
              <a:tr h="441441">
                <a:tc>
                  <a:txBody>
                    <a:bodyPr/>
                    <a:lstStyle/>
                    <a:p>
                      <a:r>
                        <a:rPr lang="en-US" dirty="0"/>
                        <a:t>Metric</a:t>
                      </a:r>
                    </a:p>
                  </a:txBody>
                  <a:tcPr/>
                </a:tc>
                <a:tc>
                  <a:txBody>
                    <a:bodyPr/>
                    <a:lstStyle/>
                    <a:p>
                      <a:r>
                        <a:rPr lang="en-US" dirty="0"/>
                        <a:t>Male Average</a:t>
                      </a:r>
                    </a:p>
                  </a:txBody>
                  <a:tcPr/>
                </a:tc>
                <a:tc>
                  <a:txBody>
                    <a:bodyPr/>
                    <a:lstStyle/>
                    <a:p>
                      <a:r>
                        <a:rPr lang="en-US" dirty="0"/>
                        <a:t>Female Average</a:t>
                      </a:r>
                    </a:p>
                  </a:txBody>
                  <a:tcPr/>
                </a:tc>
                <a:extLst>
                  <a:ext uri="{0D108BD9-81ED-4DB2-BD59-A6C34878D82A}">
                    <a16:rowId xmlns:a16="http://schemas.microsoft.com/office/drawing/2014/main" val="2877507378"/>
                  </a:ext>
                </a:extLst>
              </a:tr>
              <a:tr h="441441">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045479"/>
                  </a:ext>
                </a:extLst>
              </a:tr>
              <a:tr h="441441">
                <a:tc>
                  <a:txBody>
                    <a:bodyPr/>
                    <a:lstStyle/>
                    <a:p>
                      <a:r>
                        <a:rPr lang="en-US" dirty="0"/>
                        <a:t>FTE Adjusted Base</a:t>
                      </a:r>
                    </a:p>
                  </a:txBody>
                  <a:tcPr/>
                </a:tc>
                <a:tc>
                  <a:txBody>
                    <a:bodyPr/>
                    <a:lstStyle/>
                    <a:p>
                      <a:r>
                        <a:rPr lang="en-US" dirty="0"/>
                        <a:t>$296,297.90</a:t>
                      </a:r>
                    </a:p>
                  </a:txBody>
                  <a:tcPr/>
                </a:tc>
                <a:tc>
                  <a:txBody>
                    <a:bodyPr/>
                    <a:lstStyle/>
                    <a:p>
                      <a:r>
                        <a:rPr lang="en-US" dirty="0"/>
                        <a:t>$295,906.50</a:t>
                      </a:r>
                    </a:p>
                  </a:txBody>
                  <a:tcPr/>
                </a:tc>
                <a:extLst>
                  <a:ext uri="{0D108BD9-81ED-4DB2-BD59-A6C34878D82A}">
                    <a16:rowId xmlns:a16="http://schemas.microsoft.com/office/drawing/2014/main" val="1242707106"/>
                  </a:ext>
                </a:extLst>
              </a:tr>
              <a:tr h="441441">
                <a:tc>
                  <a:txBody>
                    <a:bodyPr/>
                    <a:lstStyle/>
                    <a:p>
                      <a:r>
                        <a:rPr lang="en-US" b="1" dirty="0"/>
                        <a:t>FTE Adjusted Total</a:t>
                      </a:r>
                    </a:p>
                  </a:txBody>
                  <a:tcPr/>
                </a:tc>
                <a:tc>
                  <a:txBody>
                    <a:bodyPr/>
                    <a:lstStyle/>
                    <a:p>
                      <a:r>
                        <a:rPr lang="en-US" b="1" dirty="0"/>
                        <a:t>$360,311.30</a:t>
                      </a:r>
                    </a:p>
                  </a:txBody>
                  <a:tcPr/>
                </a:tc>
                <a:tc>
                  <a:txBody>
                    <a:bodyPr/>
                    <a:lstStyle/>
                    <a:p>
                      <a:r>
                        <a:rPr lang="en-US" b="1" dirty="0"/>
                        <a:t>$349,200.70</a:t>
                      </a:r>
                    </a:p>
                  </a:txBody>
                  <a:tcPr/>
                </a:tc>
                <a:extLst>
                  <a:ext uri="{0D108BD9-81ED-4DB2-BD59-A6C34878D82A}">
                    <a16:rowId xmlns:a16="http://schemas.microsoft.com/office/drawing/2014/main" val="3138634162"/>
                  </a:ext>
                </a:extLst>
              </a:tr>
            </a:tbl>
          </a:graphicData>
        </a:graphic>
      </p:graphicFrame>
      <p:graphicFrame>
        <p:nvGraphicFramePr>
          <p:cNvPr id="9" name="Content Placeholder 3">
            <a:extLst>
              <a:ext uri="{FF2B5EF4-FFF2-40B4-BE49-F238E27FC236}">
                <a16:creationId xmlns:a16="http://schemas.microsoft.com/office/drawing/2014/main" id="{89E8E93A-685C-8012-4C3C-3E56255D10A3}"/>
              </a:ext>
            </a:extLst>
          </p:cNvPr>
          <p:cNvGraphicFramePr>
            <a:graphicFrameLocks/>
          </p:cNvGraphicFramePr>
          <p:nvPr>
            <p:extLst>
              <p:ext uri="{D42A27DB-BD31-4B8C-83A1-F6EECF244321}">
                <p14:modId xmlns:p14="http://schemas.microsoft.com/office/powerpoint/2010/main" val="3919120592"/>
              </p:ext>
            </p:extLst>
          </p:nvPr>
        </p:nvGraphicFramePr>
        <p:xfrm>
          <a:off x="679623" y="2426686"/>
          <a:ext cx="8007177" cy="882882"/>
        </p:xfrm>
        <a:graphic>
          <a:graphicData uri="http://schemas.openxmlformats.org/drawingml/2006/table">
            <a:tbl>
              <a:tblPr firstRow="1" bandRow="1">
                <a:tableStyleId>{5C22544A-7EE6-4342-B048-85BDC9FD1C3A}</a:tableStyleId>
              </a:tblPr>
              <a:tblGrid>
                <a:gridCol w="2669059">
                  <a:extLst>
                    <a:ext uri="{9D8B030D-6E8A-4147-A177-3AD203B41FA5}">
                      <a16:colId xmlns:a16="http://schemas.microsoft.com/office/drawing/2014/main" val="4127130928"/>
                    </a:ext>
                  </a:extLst>
                </a:gridCol>
                <a:gridCol w="2669059">
                  <a:extLst>
                    <a:ext uri="{9D8B030D-6E8A-4147-A177-3AD203B41FA5}">
                      <a16:colId xmlns:a16="http://schemas.microsoft.com/office/drawing/2014/main" val="4002086985"/>
                    </a:ext>
                  </a:extLst>
                </a:gridCol>
                <a:gridCol w="2669059">
                  <a:extLst>
                    <a:ext uri="{9D8B030D-6E8A-4147-A177-3AD203B41FA5}">
                      <a16:colId xmlns:a16="http://schemas.microsoft.com/office/drawing/2014/main" val="2576318380"/>
                    </a:ext>
                  </a:extLst>
                </a:gridCol>
              </a:tblGrid>
              <a:tr h="441441">
                <a:tc>
                  <a:txBody>
                    <a:bodyPr/>
                    <a:lstStyle/>
                    <a:p>
                      <a:r>
                        <a:rPr lang="en-US" dirty="0"/>
                        <a:t>Metric</a:t>
                      </a:r>
                    </a:p>
                  </a:txBody>
                  <a:tcPr/>
                </a:tc>
                <a:tc>
                  <a:txBody>
                    <a:bodyPr/>
                    <a:lstStyle/>
                    <a:p>
                      <a:r>
                        <a:rPr lang="en-US" dirty="0"/>
                        <a:t>Male Average</a:t>
                      </a:r>
                    </a:p>
                  </a:txBody>
                  <a:tcPr/>
                </a:tc>
                <a:tc>
                  <a:txBody>
                    <a:bodyPr/>
                    <a:lstStyle/>
                    <a:p>
                      <a:r>
                        <a:rPr lang="en-US" dirty="0"/>
                        <a:t>Female Average</a:t>
                      </a:r>
                    </a:p>
                  </a:txBody>
                  <a:tcPr/>
                </a:tc>
                <a:extLst>
                  <a:ext uri="{0D108BD9-81ED-4DB2-BD59-A6C34878D82A}">
                    <a16:rowId xmlns:a16="http://schemas.microsoft.com/office/drawing/2014/main" val="2877507378"/>
                  </a:ext>
                </a:extLst>
              </a:tr>
              <a:tr h="441441">
                <a:tc>
                  <a:txBody>
                    <a:bodyPr/>
                    <a:lstStyle/>
                    <a:p>
                      <a:r>
                        <a:rPr lang="en-US" b="1" dirty="0"/>
                        <a:t>FTE</a:t>
                      </a:r>
                    </a:p>
                  </a:txBody>
                  <a:tcPr/>
                </a:tc>
                <a:tc>
                  <a:txBody>
                    <a:bodyPr/>
                    <a:lstStyle/>
                    <a:p>
                      <a:r>
                        <a:rPr lang="en-US" b="1" dirty="0"/>
                        <a:t>0.96</a:t>
                      </a:r>
                    </a:p>
                  </a:txBody>
                  <a:tcPr/>
                </a:tc>
                <a:tc>
                  <a:txBody>
                    <a:bodyPr/>
                    <a:lstStyle/>
                    <a:p>
                      <a:r>
                        <a:rPr lang="en-US" b="1" dirty="0"/>
                        <a:t>0.93</a:t>
                      </a:r>
                    </a:p>
                  </a:txBody>
                  <a:tcPr/>
                </a:tc>
                <a:extLst>
                  <a:ext uri="{0D108BD9-81ED-4DB2-BD59-A6C34878D82A}">
                    <a16:rowId xmlns:a16="http://schemas.microsoft.com/office/drawing/2014/main" val="3519983929"/>
                  </a:ext>
                </a:extLst>
              </a:tr>
            </a:tbl>
          </a:graphicData>
        </a:graphic>
      </p:graphicFrame>
      <p:graphicFrame>
        <p:nvGraphicFramePr>
          <p:cNvPr id="4" name="Content Placeholder 3">
            <a:extLst>
              <a:ext uri="{FF2B5EF4-FFF2-40B4-BE49-F238E27FC236}">
                <a16:creationId xmlns:a16="http://schemas.microsoft.com/office/drawing/2014/main" id="{FFF8FD80-F7A5-51C2-EC45-BC1E02D0F354}"/>
              </a:ext>
            </a:extLst>
          </p:cNvPr>
          <p:cNvGraphicFramePr>
            <a:graphicFrameLocks noGrp="1"/>
          </p:cNvGraphicFramePr>
          <p:nvPr>
            <p:ph idx="1"/>
            <p:extLst>
              <p:ext uri="{D42A27DB-BD31-4B8C-83A1-F6EECF244321}">
                <p14:modId xmlns:p14="http://schemas.microsoft.com/office/powerpoint/2010/main" val="2908569520"/>
              </p:ext>
            </p:extLst>
          </p:nvPr>
        </p:nvGraphicFramePr>
        <p:xfrm>
          <a:off x="679622" y="1543804"/>
          <a:ext cx="8007177" cy="1324323"/>
        </p:xfrm>
        <a:graphic>
          <a:graphicData uri="http://schemas.openxmlformats.org/drawingml/2006/table">
            <a:tbl>
              <a:tblPr firstRow="1" bandRow="1">
                <a:tableStyleId>{5C22544A-7EE6-4342-B048-85BDC9FD1C3A}</a:tableStyleId>
              </a:tblPr>
              <a:tblGrid>
                <a:gridCol w="2669059">
                  <a:extLst>
                    <a:ext uri="{9D8B030D-6E8A-4147-A177-3AD203B41FA5}">
                      <a16:colId xmlns:a16="http://schemas.microsoft.com/office/drawing/2014/main" val="4127130928"/>
                    </a:ext>
                  </a:extLst>
                </a:gridCol>
                <a:gridCol w="2669059">
                  <a:extLst>
                    <a:ext uri="{9D8B030D-6E8A-4147-A177-3AD203B41FA5}">
                      <a16:colId xmlns:a16="http://schemas.microsoft.com/office/drawing/2014/main" val="4002086985"/>
                    </a:ext>
                  </a:extLst>
                </a:gridCol>
                <a:gridCol w="2669059">
                  <a:extLst>
                    <a:ext uri="{9D8B030D-6E8A-4147-A177-3AD203B41FA5}">
                      <a16:colId xmlns:a16="http://schemas.microsoft.com/office/drawing/2014/main" val="2576318380"/>
                    </a:ext>
                  </a:extLst>
                </a:gridCol>
              </a:tblGrid>
              <a:tr h="441441">
                <a:tc>
                  <a:txBody>
                    <a:bodyPr/>
                    <a:lstStyle/>
                    <a:p>
                      <a:r>
                        <a:rPr lang="en-US" dirty="0"/>
                        <a:t>Metric</a:t>
                      </a:r>
                    </a:p>
                  </a:txBody>
                  <a:tcPr/>
                </a:tc>
                <a:tc>
                  <a:txBody>
                    <a:bodyPr/>
                    <a:lstStyle/>
                    <a:p>
                      <a:r>
                        <a:rPr lang="en-US" dirty="0"/>
                        <a:t>Male Average</a:t>
                      </a:r>
                    </a:p>
                  </a:txBody>
                  <a:tcPr/>
                </a:tc>
                <a:tc>
                  <a:txBody>
                    <a:bodyPr/>
                    <a:lstStyle/>
                    <a:p>
                      <a:r>
                        <a:rPr lang="en-US" dirty="0"/>
                        <a:t>Female Average</a:t>
                      </a:r>
                    </a:p>
                  </a:txBody>
                  <a:tcPr/>
                </a:tc>
                <a:extLst>
                  <a:ext uri="{0D108BD9-81ED-4DB2-BD59-A6C34878D82A}">
                    <a16:rowId xmlns:a16="http://schemas.microsoft.com/office/drawing/2014/main" val="2877507378"/>
                  </a:ext>
                </a:extLst>
              </a:tr>
              <a:tr h="441441">
                <a:tc>
                  <a:txBody>
                    <a:bodyPr/>
                    <a:lstStyle/>
                    <a:p>
                      <a:r>
                        <a:rPr lang="en-US" b="1" dirty="0"/>
                        <a:t>Base Compensation</a:t>
                      </a:r>
                    </a:p>
                  </a:txBody>
                  <a:tcPr/>
                </a:tc>
                <a:tc>
                  <a:txBody>
                    <a:bodyPr/>
                    <a:lstStyle/>
                    <a:p>
                      <a:r>
                        <a:rPr lang="en-US" b="1" dirty="0"/>
                        <a:t>$282,531.7</a:t>
                      </a:r>
                    </a:p>
                  </a:txBody>
                  <a:tcPr/>
                </a:tc>
                <a:tc>
                  <a:txBody>
                    <a:bodyPr/>
                    <a:lstStyle/>
                    <a:p>
                      <a:r>
                        <a:rPr lang="en-US" b="1" dirty="0"/>
                        <a:t>$272,335.20</a:t>
                      </a:r>
                    </a:p>
                  </a:txBody>
                  <a:tcPr/>
                </a:tc>
                <a:extLst>
                  <a:ext uri="{0D108BD9-81ED-4DB2-BD59-A6C34878D82A}">
                    <a16:rowId xmlns:a16="http://schemas.microsoft.com/office/drawing/2014/main" val="3379714370"/>
                  </a:ext>
                </a:extLst>
              </a:tr>
              <a:tr h="441441">
                <a:tc>
                  <a:txBody>
                    <a:bodyPr/>
                    <a:lstStyle/>
                    <a:p>
                      <a:r>
                        <a:rPr lang="en-US" b="1" dirty="0"/>
                        <a:t>Total Salary</a:t>
                      </a:r>
                    </a:p>
                  </a:txBody>
                  <a:tcPr/>
                </a:tc>
                <a:tc>
                  <a:txBody>
                    <a:bodyPr/>
                    <a:lstStyle/>
                    <a:p>
                      <a:r>
                        <a:rPr lang="en-US" b="1" dirty="0"/>
                        <a:t>$343,850.30</a:t>
                      </a:r>
                    </a:p>
                  </a:txBody>
                  <a:tcPr/>
                </a:tc>
                <a:tc>
                  <a:txBody>
                    <a:bodyPr/>
                    <a:lstStyle/>
                    <a:p>
                      <a:r>
                        <a:rPr lang="en-US" b="1" dirty="0"/>
                        <a:t>$321,061.80</a:t>
                      </a:r>
                    </a:p>
                  </a:txBody>
                  <a:tcPr/>
                </a:tc>
                <a:extLst>
                  <a:ext uri="{0D108BD9-81ED-4DB2-BD59-A6C34878D82A}">
                    <a16:rowId xmlns:a16="http://schemas.microsoft.com/office/drawing/2014/main" val="3219440492"/>
                  </a:ext>
                </a:extLst>
              </a:tr>
            </a:tbl>
          </a:graphicData>
        </a:graphic>
      </p:graphicFrame>
    </p:spTree>
    <p:extLst>
      <p:ext uri="{BB962C8B-B14F-4D97-AF65-F5344CB8AC3E}">
        <p14:creationId xmlns:p14="http://schemas.microsoft.com/office/powerpoint/2010/main" val="212384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E4FFB-01E3-4CD0-9D18-2A50CA9C0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4DA22-780B-6FBD-0D85-12CBEAF20CEB}"/>
              </a:ext>
            </a:extLst>
          </p:cNvPr>
          <p:cNvSpPr>
            <a:spLocks noGrp="1"/>
          </p:cNvSpPr>
          <p:nvPr>
            <p:ph type="title"/>
          </p:nvPr>
        </p:nvSpPr>
        <p:spPr/>
        <p:txBody>
          <a:bodyPr/>
          <a:lstStyle/>
          <a:p>
            <a:r>
              <a:rPr lang="en-US" dirty="0"/>
              <a:t>Gender Years in Rank</a:t>
            </a:r>
            <a:endParaRPr lang="en-US" dirty="0">
              <a:solidFill>
                <a:srgbClr val="FF0000"/>
              </a:solidFill>
            </a:endParaRPr>
          </a:p>
        </p:txBody>
      </p:sp>
      <p:graphicFrame>
        <p:nvGraphicFramePr>
          <p:cNvPr id="4" name="Content Placeholder 3">
            <a:extLst>
              <a:ext uri="{FF2B5EF4-FFF2-40B4-BE49-F238E27FC236}">
                <a16:creationId xmlns:a16="http://schemas.microsoft.com/office/drawing/2014/main" id="{9E8199E3-81A2-F360-1778-198A086F2133}"/>
              </a:ext>
            </a:extLst>
          </p:cNvPr>
          <p:cNvGraphicFramePr>
            <a:graphicFrameLocks noGrp="1"/>
          </p:cNvGraphicFramePr>
          <p:nvPr>
            <p:ph idx="1"/>
            <p:extLst>
              <p:ext uri="{D42A27DB-BD31-4B8C-83A1-F6EECF244321}">
                <p14:modId xmlns:p14="http://schemas.microsoft.com/office/powerpoint/2010/main" val="247824202"/>
              </p:ext>
            </p:extLst>
          </p:nvPr>
        </p:nvGraphicFramePr>
        <p:xfrm>
          <a:off x="457200" y="2135239"/>
          <a:ext cx="8229600" cy="2095500"/>
        </p:xfrm>
        <a:graphic>
          <a:graphicData uri="http://schemas.openxmlformats.org/drawingml/2006/table">
            <a:tbl>
              <a:tblPr firstRow="1" bandRow="1">
                <a:tableStyleId>{5C22544A-7EE6-4342-B048-85BDC9FD1C3A}</a:tableStyleId>
              </a:tblPr>
              <a:tblGrid>
                <a:gridCol w="3325091">
                  <a:extLst>
                    <a:ext uri="{9D8B030D-6E8A-4147-A177-3AD203B41FA5}">
                      <a16:colId xmlns:a16="http://schemas.microsoft.com/office/drawing/2014/main" val="4127130928"/>
                    </a:ext>
                  </a:extLst>
                </a:gridCol>
                <a:gridCol w="1745673">
                  <a:extLst>
                    <a:ext uri="{9D8B030D-6E8A-4147-A177-3AD203B41FA5}">
                      <a16:colId xmlns:a16="http://schemas.microsoft.com/office/drawing/2014/main" val="4002086985"/>
                    </a:ext>
                  </a:extLst>
                </a:gridCol>
                <a:gridCol w="1101436">
                  <a:extLst>
                    <a:ext uri="{9D8B030D-6E8A-4147-A177-3AD203B41FA5}">
                      <a16:colId xmlns:a16="http://schemas.microsoft.com/office/drawing/2014/main" val="2576318380"/>
                    </a:ext>
                  </a:extLst>
                </a:gridCol>
                <a:gridCol w="2057400">
                  <a:extLst>
                    <a:ext uri="{9D8B030D-6E8A-4147-A177-3AD203B41FA5}">
                      <a16:colId xmlns:a16="http://schemas.microsoft.com/office/drawing/2014/main" val="1678135859"/>
                    </a:ext>
                  </a:extLst>
                </a:gridCol>
              </a:tblGrid>
              <a:tr h="370840">
                <a:tc>
                  <a:txBody>
                    <a:bodyPr/>
                    <a:lstStyle/>
                    <a:p>
                      <a:pPr algn="l" fontAlgn="b"/>
                      <a:r>
                        <a:rPr lang="en-US" sz="2700" b="1" i="0" u="none" strike="noStrike" dirty="0">
                          <a:solidFill>
                            <a:schemeClr val="bg1"/>
                          </a:solidFill>
                          <a:effectLst/>
                          <a:latin typeface="+mj-lt"/>
                        </a:rPr>
                        <a:t>Rank</a:t>
                      </a:r>
                    </a:p>
                  </a:txBody>
                  <a:tcPr marL="7620" marR="7620" marT="7620" marB="0" anchor="b"/>
                </a:tc>
                <a:tc>
                  <a:txBody>
                    <a:bodyPr/>
                    <a:lstStyle/>
                    <a:p>
                      <a:pPr algn="ctr" fontAlgn="b"/>
                      <a:r>
                        <a:rPr lang="en-US" sz="2700" b="1" i="0" u="none" strike="noStrike" dirty="0">
                          <a:solidFill>
                            <a:schemeClr val="bg1"/>
                          </a:solidFill>
                          <a:effectLst/>
                          <a:latin typeface="+mj-lt"/>
                        </a:rPr>
                        <a:t>Female</a:t>
                      </a:r>
                    </a:p>
                  </a:txBody>
                  <a:tcPr marL="7620" marR="7620" marT="7620" marB="0" anchor="b"/>
                </a:tc>
                <a:tc>
                  <a:txBody>
                    <a:bodyPr/>
                    <a:lstStyle/>
                    <a:p>
                      <a:pPr algn="ctr" fontAlgn="b"/>
                      <a:r>
                        <a:rPr lang="en-US" sz="2700" b="1" i="0" u="none" strike="noStrike" dirty="0">
                          <a:solidFill>
                            <a:schemeClr val="bg1"/>
                          </a:solidFill>
                          <a:effectLst/>
                          <a:latin typeface="+mj-lt"/>
                        </a:rPr>
                        <a:t>Male</a:t>
                      </a:r>
                    </a:p>
                  </a:txBody>
                  <a:tcPr marL="7620" marR="7620" marT="7620" marB="0" anchor="b"/>
                </a:tc>
                <a:tc>
                  <a:txBody>
                    <a:bodyPr/>
                    <a:lstStyle/>
                    <a:p>
                      <a:pPr algn="ctr" fontAlgn="b"/>
                      <a:r>
                        <a:rPr lang="en-US" sz="2700" b="1" i="0" u="none" strike="noStrike" dirty="0">
                          <a:solidFill>
                            <a:schemeClr val="bg1"/>
                          </a:solidFill>
                          <a:effectLst/>
                          <a:latin typeface="+mj-lt"/>
                        </a:rPr>
                        <a:t>Rank Average</a:t>
                      </a:r>
                    </a:p>
                  </a:txBody>
                  <a:tcPr marL="7620" marR="7620" marT="7620" marB="0" anchor="b"/>
                </a:tc>
                <a:extLst>
                  <a:ext uri="{0D108BD9-81ED-4DB2-BD59-A6C34878D82A}">
                    <a16:rowId xmlns:a16="http://schemas.microsoft.com/office/drawing/2014/main" val="2877507378"/>
                  </a:ext>
                </a:extLst>
              </a:tr>
              <a:tr h="370840">
                <a:tc>
                  <a:txBody>
                    <a:bodyPr/>
                    <a:lstStyle/>
                    <a:p>
                      <a:pPr algn="l" fontAlgn="b"/>
                      <a:r>
                        <a:rPr lang="en-US" sz="2700" b="0" i="0" u="none" strike="noStrike" dirty="0">
                          <a:solidFill>
                            <a:srgbClr val="000000"/>
                          </a:solidFill>
                          <a:effectLst/>
                          <a:latin typeface="+mj-lt"/>
                        </a:rPr>
                        <a:t>Instructor</a:t>
                      </a:r>
                    </a:p>
                  </a:txBody>
                  <a:tcPr marL="7620" marR="7620" marT="7620" marB="0" anchor="b"/>
                </a:tc>
                <a:tc>
                  <a:txBody>
                    <a:bodyPr/>
                    <a:lstStyle/>
                    <a:p>
                      <a:pPr algn="ctr" fontAlgn="b"/>
                      <a:r>
                        <a:rPr lang="en-US" sz="2700" b="0" i="0" u="none" strike="noStrike" dirty="0">
                          <a:solidFill>
                            <a:srgbClr val="000000"/>
                          </a:solidFill>
                          <a:effectLst/>
                          <a:latin typeface="+mj-lt"/>
                        </a:rPr>
                        <a:t>4.5</a:t>
                      </a:r>
                    </a:p>
                  </a:txBody>
                  <a:tcPr marL="7620" marR="7620" marT="7620" marB="0" anchor="b"/>
                </a:tc>
                <a:tc>
                  <a:txBody>
                    <a:bodyPr/>
                    <a:lstStyle/>
                    <a:p>
                      <a:pPr algn="ctr" fontAlgn="b"/>
                      <a:r>
                        <a:rPr lang="en-US" sz="2700" b="0" i="0" u="none" strike="noStrike" dirty="0">
                          <a:solidFill>
                            <a:srgbClr val="000000"/>
                          </a:solidFill>
                          <a:effectLst/>
                          <a:latin typeface="+mj-lt"/>
                        </a:rPr>
                        <a:t>5.5</a:t>
                      </a:r>
                    </a:p>
                  </a:txBody>
                  <a:tcPr marL="7620" marR="7620" marT="7620" marB="0" anchor="b"/>
                </a:tc>
                <a:tc>
                  <a:txBody>
                    <a:bodyPr/>
                    <a:lstStyle/>
                    <a:p>
                      <a:pPr algn="ctr" fontAlgn="b"/>
                      <a:r>
                        <a:rPr lang="en-US" sz="2700" b="0" i="0" u="none" strike="noStrike">
                          <a:solidFill>
                            <a:srgbClr val="000000"/>
                          </a:solidFill>
                          <a:effectLst/>
                          <a:latin typeface="+mj-lt"/>
                        </a:rPr>
                        <a:t>5.0</a:t>
                      </a:r>
                    </a:p>
                  </a:txBody>
                  <a:tcPr marL="7620" marR="7620" marT="7620" marB="0" anchor="b"/>
                </a:tc>
                <a:extLst>
                  <a:ext uri="{0D108BD9-81ED-4DB2-BD59-A6C34878D82A}">
                    <a16:rowId xmlns:a16="http://schemas.microsoft.com/office/drawing/2014/main" val="3379714370"/>
                  </a:ext>
                </a:extLst>
              </a:tr>
              <a:tr h="370840">
                <a:tc>
                  <a:txBody>
                    <a:bodyPr/>
                    <a:lstStyle/>
                    <a:p>
                      <a:pPr algn="l" fontAlgn="b"/>
                      <a:r>
                        <a:rPr lang="en-US" sz="2700" b="0" i="0" u="none" strike="noStrike">
                          <a:solidFill>
                            <a:srgbClr val="000000"/>
                          </a:solidFill>
                          <a:effectLst/>
                          <a:latin typeface="+mj-lt"/>
                        </a:rPr>
                        <a:t>Assistant Professor</a:t>
                      </a:r>
                    </a:p>
                  </a:txBody>
                  <a:tcPr marL="7620" marR="7620" marT="7620" marB="0" anchor="b"/>
                </a:tc>
                <a:tc>
                  <a:txBody>
                    <a:bodyPr/>
                    <a:lstStyle/>
                    <a:p>
                      <a:pPr algn="ctr" fontAlgn="b"/>
                      <a:r>
                        <a:rPr lang="en-US" sz="2700" b="0" i="0" u="none" strike="noStrike" dirty="0">
                          <a:solidFill>
                            <a:srgbClr val="000000"/>
                          </a:solidFill>
                          <a:effectLst/>
                          <a:latin typeface="+mj-lt"/>
                        </a:rPr>
                        <a:t>4.9</a:t>
                      </a:r>
                    </a:p>
                  </a:txBody>
                  <a:tcPr marL="7620" marR="7620" marT="7620" marB="0" anchor="b"/>
                </a:tc>
                <a:tc>
                  <a:txBody>
                    <a:bodyPr/>
                    <a:lstStyle/>
                    <a:p>
                      <a:pPr algn="ctr" fontAlgn="b"/>
                      <a:r>
                        <a:rPr lang="en-US" sz="2700" b="0" i="0" u="none" strike="noStrike" dirty="0">
                          <a:solidFill>
                            <a:srgbClr val="000000"/>
                          </a:solidFill>
                          <a:effectLst/>
                          <a:latin typeface="+mj-lt"/>
                        </a:rPr>
                        <a:t>5.3</a:t>
                      </a:r>
                    </a:p>
                  </a:txBody>
                  <a:tcPr marL="7620" marR="7620" marT="7620" marB="0" anchor="b"/>
                </a:tc>
                <a:tc>
                  <a:txBody>
                    <a:bodyPr/>
                    <a:lstStyle/>
                    <a:p>
                      <a:pPr algn="ctr" fontAlgn="b"/>
                      <a:r>
                        <a:rPr lang="en-US" sz="2700" b="0" i="0" u="none" strike="noStrike">
                          <a:solidFill>
                            <a:srgbClr val="000000"/>
                          </a:solidFill>
                          <a:effectLst/>
                          <a:latin typeface="+mj-lt"/>
                        </a:rPr>
                        <a:t>5.1</a:t>
                      </a:r>
                    </a:p>
                  </a:txBody>
                  <a:tcPr marL="7620" marR="7620" marT="7620" marB="0" anchor="b"/>
                </a:tc>
                <a:extLst>
                  <a:ext uri="{0D108BD9-81ED-4DB2-BD59-A6C34878D82A}">
                    <a16:rowId xmlns:a16="http://schemas.microsoft.com/office/drawing/2014/main" val="3219440492"/>
                  </a:ext>
                </a:extLst>
              </a:tr>
              <a:tr h="370840">
                <a:tc>
                  <a:txBody>
                    <a:bodyPr/>
                    <a:lstStyle/>
                    <a:p>
                      <a:pPr algn="l" fontAlgn="b"/>
                      <a:r>
                        <a:rPr lang="en-US" sz="2700" b="0" i="0" u="none" strike="noStrike" dirty="0">
                          <a:solidFill>
                            <a:srgbClr val="000000"/>
                          </a:solidFill>
                          <a:effectLst/>
                          <a:latin typeface="+mj-lt"/>
                        </a:rPr>
                        <a:t>Associate Professor</a:t>
                      </a:r>
                    </a:p>
                  </a:txBody>
                  <a:tcPr marL="7620" marR="7620" marT="7620" marB="0" anchor="b"/>
                </a:tc>
                <a:tc>
                  <a:txBody>
                    <a:bodyPr/>
                    <a:lstStyle/>
                    <a:p>
                      <a:pPr algn="ctr" fontAlgn="b"/>
                      <a:r>
                        <a:rPr lang="en-US" sz="2700" b="0" i="0" u="none" strike="noStrike" dirty="0">
                          <a:solidFill>
                            <a:srgbClr val="000000"/>
                          </a:solidFill>
                          <a:effectLst/>
                          <a:latin typeface="+mj-lt"/>
                        </a:rPr>
                        <a:t>4.7</a:t>
                      </a:r>
                    </a:p>
                  </a:txBody>
                  <a:tcPr marL="7620" marR="7620" marT="7620" marB="0" anchor="b"/>
                </a:tc>
                <a:tc>
                  <a:txBody>
                    <a:bodyPr/>
                    <a:lstStyle/>
                    <a:p>
                      <a:pPr algn="ctr" fontAlgn="b"/>
                      <a:r>
                        <a:rPr lang="en-US" sz="2700" b="0" i="0" u="none" strike="noStrike" dirty="0">
                          <a:solidFill>
                            <a:srgbClr val="000000"/>
                          </a:solidFill>
                          <a:effectLst/>
                          <a:latin typeface="+mj-lt"/>
                        </a:rPr>
                        <a:t>5.7</a:t>
                      </a:r>
                    </a:p>
                  </a:txBody>
                  <a:tcPr marL="7620" marR="7620" marT="7620" marB="0" anchor="b"/>
                </a:tc>
                <a:tc>
                  <a:txBody>
                    <a:bodyPr/>
                    <a:lstStyle/>
                    <a:p>
                      <a:pPr algn="ctr" fontAlgn="b"/>
                      <a:r>
                        <a:rPr lang="en-US" sz="2700" b="0" i="0" u="none" strike="noStrike" dirty="0">
                          <a:solidFill>
                            <a:srgbClr val="000000"/>
                          </a:solidFill>
                          <a:effectLst/>
                          <a:latin typeface="+mj-lt"/>
                        </a:rPr>
                        <a:t>5.3</a:t>
                      </a:r>
                    </a:p>
                  </a:txBody>
                  <a:tcPr marL="7620" marR="7620" marT="7620" marB="0" anchor="b"/>
                </a:tc>
                <a:extLst>
                  <a:ext uri="{0D108BD9-81ED-4DB2-BD59-A6C34878D82A}">
                    <a16:rowId xmlns:a16="http://schemas.microsoft.com/office/drawing/2014/main" val="3519983929"/>
                  </a:ext>
                </a:extLst>
              </a:tr>
              <a:tr h="370840">
                <a:tc>
                  <a:txBody>
                    <a:bodyPr/>
                    <a:lstStyle/>
                    <a:p>
                      <a:pPr algn="l" fontAlgn="b"/>
                      <a:r>
                        <a:rPr lang="en-US" sz="2700" b="0" i="0" u="none" strike="noStrike">
                          <a:solidFill>
                            <a:srgbClr val="000000"/>
                          </a:solidFill>
                          <a:effectLst/>
                          <a:latin typeface="+mj-lt"/>
                        </a:rPr>
                        <a:t>Professor</a:t>
                      </a:r>
                    </a:p>
                  </a:txBody>
                  <a:tcPr marL="7620" marR="7620" marT="7620" marB="0" anchor="b"/>
                </a:tc>
                <a:tc>
                  <a:txBody>
                    <a:bodyPr/>
                    <a:lstStyle/>
                    <a:p>
                      <a:pPr algn="ctr" fontAlgn="b"/>
                      <a:r>
                        <a:rPr lang="en-US" sz="2700" b="0" i="0" u="none" strike="noStrike">
                          <a:solidFill>
                            <a:srgbClr val="000000"/>
                          </a:solidFill>
                          <a:effectLst/>
                          <a:latin typeface="+mj-lt"/>
                        </a:rPr>
                        <a:t>6.7</a:t>
                      </a:r>
                    </a:p>
                  </a:txBody>
                  <a:tcPr marL="7620" marR="7620" marT="7620" marB="0" anchor="b"/>
                </a:tc>
                <a:tc>
                  <a:txBody>
                    <a:bodyPr/>
                    <a:lstStyle/>
                    <a:p>
                      <a:pPr algn="ctr" fontAlgn="b"/>
                      <a:r>
                        <a:rPr lang="en-US" sz="2700" b="0" i="0" u="none" strike="noStrike" dirty="0">
                          <a:solidFill>
                            <a:srgbClr val="000000"/>
                          </a:solidFill>
                          <a:effectLst/>
                          <a:latin typeface="+mj-lt"/>
                        </a:rPr>
                        <a:t>7.2</a:t>
                      </a:r>
                    </a:p>
                  </a:txBody>
                  <a:tcPr marL="7620" marR="7620" marT="7620" marB="0" anchor="b"/>
                </a:tc>
                <a:tc>
                  <a:txBody>
                    <a:bodyPr/>
                    <a:lstStyle/>
                    <a:p>
                      <a:pPr algn="ctr" fontAlgn="b"/>
                      <a:r>
                        <a:rPr lang="en-US" sz="2700" b="0" i="0" u="none" strike="noStrike" dirty="0">
                          <a:solidFill>
                            <a:srgbClr val="000000"/>
                          </a:solidFill>
                          <a:effectLst/>
                          <a:latin typeface="+mj-lt"/>
                        </a:rPr>
                        <a:t>7.1</a:t>
                      </a:r>
                    </a:p>
                  </a:txBody>
                  <a:tcPr marL="7620" marR="7620" marT="7620" marB="0" anchor="b"/>
                </a:tc>
                <a:extLst>
                  <a:ext uri="{0D108BD9-81ED-4DB2-BD59-A6C34878D82A}">
                    <a16:rowId xmlns:a16="http://schemas.microsoft.com/office/drawing/2014/main" val="1242707106"/>
                  </a:ext>
                </a:extLst>
              </a:tr>
            </a:tbl>
          </a:graphicData>
        </a:graphic>
      </p:graphicFrame>
    </p:spTree>
    <p:extLst>
      <p:ext uri="{BB962C8B-B14F-4D97-AF65-F5344CB8AC3E}">
        <p14:creationId xmlns:p14="http://schemas.microsoft.com/office/powerpoint/2010/main" val="270117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6D5D-5619-6C16-F31C-878F7DFD7500}"/>
              </a:ext>
            </a:extLst>
          </p:cNvPr>
          <p:cNvSpPr>
            <a:spLocks noGrp="1"/>
          </p:cNvSpPr>
          <p:nvPr>
            <p:ph type="title"/>
          </p:nvPr>
        </p:nvSpPr>
        <p:spPr/>
        <p:txBody>
          <a:bodyPr/>
          <a:lstStyle/>
          <a:p>
            <a:r>
              <a:rPr lang="en-US" dirty="0"/>
              <a:t>Nocturnists</a:t>
            </a:r>
          </a:p>
        </p:txBody>
      </p:sp>
      <p:sp>
        <p:nvSpPr>
          <p:cNvPr id="3" name="Content Placeholder 2">
            <a:extLst>
              <a:ext uri="{FF2B5EF4-FFF2-40B4-BE49-F238E27FC236}">
                <a16:creationId xmlns:a16="http://schemas.microsoft.com/office/drawing/2014/main" id="{7E15BBB8-D995-5C85-CEE5-C66252F4EE3C}"/>
              </a:ext>
            </a:extLst>
          </p:cNvPr>
          <p:cNvSpPr>
            <a:spLocks noGrp="1"/>
          </p:cNvSpPr>
          <p:nvPr>
            <p:ph idx="1"/>
          </p:nvPr>
        </p:nvSpPr>
        <p:spPr/>
        <p:txBody>
          <a:bodyPr/>
          <a:lstStyle/>
          <a:p>
            <a:r>
              <a:rPr lang="en-US" dirty="0"/>
              <a:t>14% of our workforce is a nocturnist</a:t>
            </a:r>
          </a:p>
          <a:p>
            <a:endParaRPr lang="en-US" dirty="0"/>
          </a:p>
        </p:txBody>
      </p:sp>
      <p:graphicFrame>
        <p:nvGraphicFramePr>
          <p:cNvPr id="5" name="Content Placeholder 3">
            <a:extLst>
              <a:ext uri="{FF2B5EF4-FFF2-40B4-BE49-F238E27FC236}">
                <a16:creationId xmlns:a16="http://schemas.microsoft.com/office/drawing/2014/main" id="{B2DA7087-FE04-B8BB-3307-52676A51BA39}"/>
              </a:ext>
            </a:extLst>
          </p:cNvPr>
          <p:cNvGraphicFramePr>
            <a:graphicFrameLocks/>
          </p:cNvGraphicFramePr>
          <p:nvPr>
            <p:extLst>
              <p:ext uri="{D42A27DB-BD31-4B8C-83A1-F6EECF244321}">
                <p14:modId xmlns:p14="http://schemas.microsoft.com/office/powerpoint/2010/main" val="2601647436"/>
              </p:ext>
            </p:extLst>
          </p:nvPr>
        </p:nvGraphicFramePr>
        <p:xfrm>
          <a:off x="457199" y="2627471"/>
          <a:ext cx="8229599" cy="2471420"/>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val="4127130928"/>
                    </a:ext>
                  </a:extLst>
                </a:gridCol>
                <a:gridCol w="2542478">
                  <a:extLst>
                    <a:ext uri="{9D8B030D-6E8A-4147-A177-3AD203B41FA5}">
                      <a16:colId xmlns:a16="http://schemas.microsoft.com/office/drawing/2014/main" val="4002086985"/>
                    </a:ext>
                  </a:extLst>
                </a:gridCol>
                <a:gridCol w="2029520">
                  <a:extLst>
                    <a:ext uri="{9D8B030D-6E8A-4147-A177-3AD203B41FA5}">
                      <a16:colId xmlns:a16="http://schemas.microsoft.com/office/drawing/2014/main" val="2576318380"/>
                    </a:ext>
                  </a:extLst>
                </a:gridCol>
              </a:tblGrid>
              <a:tr h="370840">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Not Nocturnist</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Nocturnist</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877507378"/>
                  </a:ext>
                </a:extLst>
              </a:tr>
              <a:tr h="370840">
                <a:tc>
                  <a:txBody>
                    <a:bodyPr/>
                    <a:lstStyle/>
                    <a:p>
                      <a:pPr algn="l" fontAlgn="b"/>
                      <a:r>
                        <a:rPr lang="en-US" sz="2000" u="none" strike="noStrike" dirty="0">
                          <a:effectLst/>
                        </a:rPr>
                        <a:t>Average Total Salary</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$331,697.78 </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$347,520.35 </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379714370"/>
                  </a:ext>
                </a:extLst>
              </a:tr>
              <a:tr h="370840">
                <a:tc>
                  <a:txBody>
                    <a:bodyPr/>
                    <a:lstStyle/>
                    <a:p>
                      <a:pPr algn="l" fontAlgn="b"/>
                      <a:r>
                        <a:rPr lang="en-US" sz="2000" u="none" strike="noStrike" dirty="0">
                          <a:effectLst/>
                        </a:rPr>
                        <a:t>Average Base Compensation</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$276,576.96 </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$287,461.83 </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17563993"/>
                  </a:ext>
                </a:extLst>
              </a:tr>
              <a:tr h="370840">
                <a:tc>
                  <a:txBody>
                    <a:bodyPr/>
                    <a:lstStyle/>
                    <a:p>
                      <a:pPr algn="l" fontAlgn="b"/>
                      <a:r>
                        <a:rPr lang="en-US" sz="2000" u="none" strike="noStrike" dirty="0">
                          <a:effectLst/>
                        </a:rPr>
                        <a:t>Average Extra Hour Pay</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$23,607.42 </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$34,240.50 </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13502899"/>
                  </a:ext>
                </a:extLst>
              </a:tr>
              <a:tr h="370840">
                <a:tc>
                  <a:txBody>
                    <a:bodyPr/>
                    <a:lstStyle/>
                    <a:p>
                      <a:pPr algn="l" fontAlgn="b"/>
                      <a:r>
                        <a:rPr lang="en-US" sz="2000" u="none" strike="noStrike">
                          <a:effectLst/>
                        </a:rPr>
                        <a:t>Average Annual Extra Clinical Shift Hours</a:t>
                      </a:r>
                      <a:endParaRPr lang="en-US"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88.61</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113.19</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19440492"/>
                  </a:ext>
                </a:extLst>
              </a:tr>
              <a:tr h="370840">
                <a:tc>
                  <a:txBody>
                    <a:bodyPr/>
                    <a:lstStyle/>
                    <a:p>
                      <a:pPr algn="l" fontAlgn="b"/>
                      <a:r>
                        <a:rPr lang="en-US" sz="2000" u="none" strike="noStrike">
                          <a:effectLst/>
                        </a:rPr>
                        <a:t>Average Annual Base Clinical Hours</a:t>
                      </a:r>
                      <a:endParaRPr lang="en-US"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921.02</a:t>
                      </a:r>
                      <a:endParaRPr lang="en-US" sz="20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2000" u="none" strike="noStrike" dirty="0">
                          <a:effectLst/>
                        </a:rPr>
                        <a:t>1061.11</a:t>
                      </a:r>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19983929"/>
                  </a:ext>
                </a:extLst>
              </a:tr>
            </a:tbl>
          </a:graphicData>
        </a:graphic>
      </p:graphicFrame>
    </p:spTree>
    <p:extLst>
      <p:ext uri="{BB962C8B-B14F-4D97-AF65-F5344CB8AC3E}">
        <p14:creationId xmlns:p14="http://schemas.microsoft.com/office/powerpoint/2010/main" val="63155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E813-334D-9AFA-D028-090BDA1F9FC4}"/>
              </a:ext>
            </a:extLst>
          </p:cNvPr>
          <p:cNvSpPr>
            <a:spLocks noGrp="1"/>
          </p:cNvSpPr>
          <p:nvPr>
            <p:ph type="title"/>
          </p:nvPr>
        </p:nvSpPr>
        <p:spPr/>
        <p:txBody>
          <a:bodyPr>
            <a:normAutofit/>
          </a:bodyPr>
          <a:lstStyle/>
          <a:p>
            <a:r>
              <a:rPr lang="en-US" dirty="0"/>
              <a:t>New Q on Salary Composition</a:t>
            </a:r>
          </a:p>
        </p:txBody>
      </p:sp>
      <p:sp>
        <p:nvSpPr>
          <p:cNvPr id="3" name="Content Placeholder 2">
            <a:extLst>
              <a:ext uri="{FF2B5EF4-FFF2-40B4-BE49-F238E27FC236}">
                <a16:creationId xmlns:a16="http://schemas.microsoft.com/office/drawing/2014/main" id="{6038846B-5988-93D8-DFCA-9411A9D575F9}"/>
              </a:ext>
            </a:extLst>
          </p:cNvPr>
          <p:cNvSpPr>
            <a:spLocks noGrp="1"/>
          </p:cNvSpPr>
          <p:nvPr>
            <p:ph sz="half" idx="1"/>
          </p:nvPr>
        </p:nvSpPr>
        <p:spPr>
          <a:xfrm>
            <a:off x="457200" y="1600200"/>
            <a:ext cx="8073736" cy="4525963"/>
          </a:xfrm>
        </p:spPr>
        <p:txBody>
          <a:bodyPr/>
          <a:lstStyle/>
          <a:p>
            <a:r>
              <a:rPr lang="en-US" dirty="0"/>
              <a:t>Does this faculty member work more than 20 percent of their clinical effort in at least two of these types of sites Primary Academic, Academic Affiliate, or Community and is their pay different based on where they work</a:t>
            </a:r>
          </a:p>
          <a:p>
            <a:pPr lvl="1"/>
            <a:r>
              <a:rPr lang="en-US" dirty="0"/>
              <a:t>34% answered Yes</a:t>
            </a:r>
          </a:p>
        </p:txBody>
      </p:sp>
    </p:spTree>
    <p:extLst>
      <p:ext uri="{BB962C8B-B14F-4D97-AF65-F5344CB8AC3E}">
        <p14:creationId xmlns:p14="http://schemas.microsoft.com/office/powerpoint/2010/main" val="364240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3E9C-5FC4-0BF0-80BA-9D4BC211F259}"/>
              </a:ext>
            </a:extLst>
          </p:cNvPr>
          <p:cNvSpPr>
            <a:spLocks noGrp="1"/>
          </p:cNvSpPr>
          <p:nvPr>
            <p:ph type="title"/>
          </p:nvPr>
        </p:nvSpPr>
        <p:spPr/>
        <p:txBody>
          <a:bodyPr>
            <a:normAutofit fontScale="90000"/>
          </a:bodyPr>
          <a:lstStyle/>
          <a:p>
            <a:r>
              <a:rPr lang="en-US" dirty="0"/>
              <a:t>Comparison of Primary Academic and Community Sites</a:t>
            </a:r>
          </a:p>
        </p:txBody>
      </p:sp>
      <p:graphicFrame>
        <p:nvGraphicFramePr>
          <p:cNvPr id="5" name="Chart 4">
            <a:extLst>
              <a:ext uri="{FF2B5EF4-FFF2-40B4-BE49-F238E27FC236}">
                <a16:creationId xmlns:a16="http://schemas.microsoft.com/office/drawing/2014/main" id="{285FD2AE-1912-F6E1-6AFC-B635479E08D3}"/>
              </a:ext>
            </a:extLst>
          </p:cNvPr>
          <p:cNvGraphicFramePr>
            <a:graphicFrameLocks/>
          </p:cNvGraphicFramePr>
          <p:nvPr>
            <p:extLst>
              <p:ext uri="{D42A27DB-BD31-4B8C-83A1-F6EECF244321}">
                <p14:modId xmlns:p14="http://schemas.microsoft.com/office/powerpoint/2010/main" val="1792963660"/>
              </p:ext>
            </p:extLst>
          </p:nvPr>
        </p:nvGraphicFramePr>
        <p:xfrm>
          <a:off x="768927" y="1724891"/>
          <a:ext cx="7606145" cy="4156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04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0210" y="1897233"/>
            <a:ext cx="7772400" cy="2111612"/>
          </a:xfrm>
        </p:spPr>
        <p:txBody>
          <a:bodyPr>
            <a:noAutofit/>
          </a:bodyPr>
          <a:lstStyle/>
          <a:p>
            <a:pPr algn="ctr"/>
            <a:r>
              <a:rPr lang="en-US" sz="3600" b="1" dirty="0"/>
              <a:t>Compensation Plans</a:t>
            </a:r>
          </a:p>
        </p:txBody>
      </p:sp>
    </p:spTree>
    <p:extLst>
      <p:ext uri="{BB962C8B-B14F-4D97-AF65-F5344CB8AC3E}">
        <p14:creationId xmlns:p14="http://schemas.microsoft.com/office/powerpoint/2010/main" val="15762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041" y="1213658"/>
            <a:ext cx="9147041" cy="5644341"/>
          </a:xfrm>
          <a:prstGeom prst="rect">
            <a:avLst/>
          </a:prstGeom>
        </p:spPr>
      </p:pic>
      <p:sp>
        <p:nvSpPr>
          <p:cNvPr id="2" name="Title 1"/>
          <p:cNvSpPr>
            <a:spLocks noGrp="1"/>
          </p:cNvSpPr>
          <p:nvPr>
            <p:ph type="title"/>
          </p:nvPr>
        </p:nvSpPr>
        <p:spPr/>
        <p:txBody>
          <a:bodyPr>
            <a:normAutofit/>
          </a:bodyPr>
          <a:lstStyle/>
          <a:p>
            <a:r>
              <a:rPr lang="en-US" sz="4000" dirty="0"/>
              <a:t>How do we pay our faculty? </a:t>
            </a:r>
          </a:p>
        </p:txBody>
      </p:sp>
      <p:sp>
        <p:nvSpPr>
          <p:cNvPr id="3" name="TextBox 2"/>
          <p:cNvSpPr txBox="1"/>
          <p:nvPr/>
        </p:nvSpPr>
        <p:spPr>
          <a:xfrm>
            <a:off x="2097893" y="1447689"/>
            <a:ext cx="4948214" cy="584775"/>
          </a:xfrm>
          <a:prstGeom prst="rect">
            <a:avLst/>
          </a:prstGeom>
          <a:noFill/>
        </p:spPr>
        <p:txBody>
          <a:bodyPr wrap="none" rtlCol="0">
            <a:spAutoFit/>
          </a:bodyPr>
          <a:lstStyle/>
          <a:p>
            <a:r>
              <a:rPr lang="en-US" sz="3200" b="1" dirty="0"/>
              <a:t>Faculty Compensation Plans</a:t>
            </a:r>
          </a:p>
        </p:txBody>
      </p:sp>
      <p:sp>
        <p:nvSpPr>
          <p:cNvPr id="8" name="TextBox 7"/>
          <p:cNvSpPr txBox="1"/>
          <p:nvPr/>
        </p:nvSpPr>
        <p:spPr>
          <a:xfrm>
            <a:off x="648399" y="2345640"/>
            <a:ext cx="3250057" cy="830997"/>
          </a:xfrm>
          <a:prstGeom prst="rect">
            <a:avLst/>
          </a:prstGeom>
          <a:noFill/>
        </p:spPr>
        <p:txBody>
          <a:bodyPr wrap="none" rtlCol="0">
            <a:spAutoFit/>
          </a:bodyPr>
          <a:lstStyle/>
          <a:p>
            <a:r>
              <a:rPr lang="en-US" sz="2400" b="1" dirty="0"/>
              <a:t>Single component: 4.3%</a:t>
            </a:r>
          </a:p>
          <a:p>
            <a:pPr marL="285750" indent="-285750">
              <a:buFont typeface="Arial" panose="020B0604020202020204" pitchFamily="34" charset="0"/>
              <a:buChar char="•"/>
            </a:pPr>
            <a:r>
              <a:rPr lang="en-US" sz="2400" b="1" dirty="0">
                <a:solidFill>
                  <a:schemeClr val="accent2">
                    <a:lumMod val="75000"/>
                  </a:schemeClr>
                </a:solidFill>
              </a:rPr>
              <a:t>Salary only</a:t>
            </a:r>
          </a:p>
        </p:txBody>
      </p:sp>
      <p:sp>
        <p:nvSpPr>
          <p:cNvPr id="9" name="TextBox 8"/>
          <p:cNvSpPr txBox="1"/>
          <p:nvPr/>
        </p:nvSpPr>
        <p:spPr>
          <a:xfrm>
            <a:off x="648399" y="4599889"/>
            <a:ext cx="3022046" cy="1569660"/>
          </a:xfrm>
          <a:prstGeom prst="rect">
            <a:avLst/>
          </a:prstGeom>
          <a:noFill/>
        </p:spPr>
        <p:txBody>
          <a:bodyPr wrap="none" rtlCol="0">
            <a:spAutoFit/>
          </a:bodyPr>
          <a:lstStyle/>
          <a:p>
            <a:r>
              <a:rPr lang="en-US" sz="2400" b="1" dirty="0"/>
              <a:t>Two component: 4.3%</a:t>
            </a:r>
          </a:p>
          <a:p>
            <a:pPr marL="285750" indent="-285750">
              <a:buFont typeface="Arial" panose="020B0604020202020204" pitchFamily="34" charset="0"/>
              <a:buChar char="•"/>
            </a:pPr>
            <a:r>
              <a:rPr lang="en-US" sz="2400" b="1" dirty="0">
                <a:solidFill>
                  <a:schemeClr val="accent2">
                    <a:lumMod val="75000"/>
                  </a:schemeClr>
                </a:solidFill>
              </a:rPr>
              <a:t>Base + Extra hours</a:t>
            </a:r>
          </a:p>
          <a:p>
            <a:pPr marL="285750" indent="-285750">
              <a:buFont typeface="Arial" panose="020B0604020202020204" pitchFamily="34" charset="0"/>
              <a:buChar char="•"/>
            </a:pPr>
            <a:r>
              <a:rPr lang="en-US" sz="2400" b="1" dirty="0">
                <a:solidFill>
                  <a:schemeClr val="accent2">
                    <a:lumMod val="75000"/>
                  </a:schemeClr>
                </a:solidFill>
              </a:rPr>
              <a:t>Base + Stipend</a:t>
            </a:r>
          </a:p>
          <a:p>
            <a:pPr marL="285750" indent="-285750">
              <a:buFont typeface="Arial" panose="020B0604020202020204" pitchFamily="34" charset="0"/>
              <a:buChar char="•"/>
            </a:pPr>
            <a:r>
              <a:rPr lang="en-US" sz="2400" b="1" i="1" dirty="0">
                <a:solidFill>
                  <a:schemeClr val="accent2">
                    <a:lumMod val="75000"/>
                  </a:schemeClr>
                </a:solidFill>
              </a:rPr>
              <a:t>Base + Bonus </a:t>
            </a:r>
          </a:p>
        </p:txBody>
      </p:sp>
      <p:sp>
        <p:nvSpPr>
          <p:cNvPr id="10" name="TextBox 9"/>
          <p:cNvSpPr txBox="1"/>
          <p:nvPr/>
        </p:nvSpPr>
        <p:spPr>
          <a:xfrm>
            <a:off x="4688733" y="2345640"/>
            <a:ext cx="3562194" cy="1569660"/>
          </a:xfrm>
          <a:prstGeom prst="rect">
            <a:avLst/>
          </a:prstGeom>
          <a:noFill/>
        </p:spPr>
        <p:txBody>
          <a:bodyPr wrap="none" rtlCol="0">
            <a:spAutoFit/>
          </a:bodyPr>
          <a:lstStyle/>
          <a:p>
            <a:r>
              <a:rPr lang="en-US" sz="2400" b="1" dirty="0"/>
              <a:t>Three component: 26.0%</a:t>
            </a:r>
          </a:p>
          <a:p>
            <a:pPr marL="285750" indent="-285750">
              <a:buFont typeface="Arial" panose="020B0604020202020204" pitchFamily="34" charset="0"/>
              <a:buChar char="•"/>
            </a:pPr>
            <a:r>
              <a:rPr lang="en-US" sz="2400" b="1" dirty="0">
                <a:solidFill>
                  <a:schemeClr val="accent2">
                    <a:lumMod val="75000"/>
                  </a:schemeClr>
                </a:solidFill>
              </a:rPr>
              <a:t>Base + Extra + Stipend</a:t>
            </a:r>
          </a:p>
          <a:p>
            <a:pPr marL="285750" indent="-285750">
              <a:buFont typeface="Arial" panose="020B0604020202020204" pitchFamily="34" charset="0"/>
              <a:buChar char="•"/>
            </a:pPr>
            <a:r>
              <a:rPr lang="en-US" sz="2400" b="1" i="1" dirty="0">
                <a:solidFill>
                  <a:schemeClr val="accent2">
                    <a:lumMod val="75000"/>
                  </a:schemeClr>
                </a:solidFill>
              </a:rPr>
              <a:t>Base + Extra + Bonus </a:t>
            </a:r>
          </a:p>
          <a:p>
            <a:pPr marL="285750" indent="-285750">
              <a:buFont typeface="Arial" panose="020B0604020202020204" pitchFamily="34" charset="0"/>
              <a:buChar char="•"/>
            </a:pPr>
            <a:r>
              <a:rPr lang="en-US" sz="2400" b="1" dirty="0">
                <a:solidFill>
                  <a:schemeClr val="accent2">
                    <a:lumMod val="75000"/>
                  </a:schemeClr>
                </a:solidFill>
              </a:rPr>
              <a:t>Base + Stipend + Bonus</a:t>
            </a:r>
          </a:p>
        </p:txBody>
      </p:sp>
      <p:sp>
        <p:nvSpPr>
          <p:cNvPr id="11" name="TextBox 10"/>
          <p:cNvSpPr txBox="1"/>
          <p:nvPr/>
        </p:nvSpPr>
        <p:spPr>
          <a:xfrm>
            <a:off x="4688733" y="4602564"/>
            <a:ext cx="4308872" cy="830997"/>
          </a:xfrm>
          <a:prstGeom prst="rect">
            <a:avLst/>
          </a:prstGeom>
          <a:noFill/>
        </p:spPr>
        <p:txBody>
          <a:bodyPr wrap="none" rtlCol="0">
            <a:spAutoFit/>
          </a:bodyPr>
          <a:lstStyle/>
          <a:p>
            <a:r>
              <a:rPr lang="en-US" sz="2400" b="1" dirty="0"/>
              <a:t>Four component: 65%</a:t>
            </a:r>
          </a:p>
          <a:p>
            <a:pPr marL="285750" indent="-285750">
              <a:buFont typeface="Arial" panose="020B0604020202020204" pitchFamily="34" charset="0"/>
              <a:buChar char="•"/>
            </a:pPr>
            <a:r>
              <a:rPr lang="en-US" sz="2400" b="1" dirty="0">
                <a:solidFill>
                  <a:schemeClr val="accent2">
                    <a:lumMod val="75000"/>
                  </a:schemeClr>
                </a:solidFill>
              </a:rPr>
              <a:t>Base + Extra+ Stipend + Bonus</a:t>
            </a:r>
          </a:p>
        </p:txBody>
      </p:sp>
      <p:sp>
        <p:nvSpPr>
          <p:cNvPr id="4" name="Rectangle 3">
            <a:extLst>
              <a:ext uri="{FF2B5EF4-FFF2-40B4-BE49-F238E27FC236}">
                <a16:creationId xmlns:a16="http://schemas.microsoft.com/office/drawing/2014/main" id="{DE964DFC-0D3B-435A-9CA6-C88E3483173F}"/>
              </a:ext>
            </a:extLst>
          </p:cNvPr>
          <p:cNvSpPr/>
          <p:nvPr/>
        </p:nvSpPr>
        <p:spPr>
          <a:xfrm>
            <a:off x="4501019" y="4596749"/>
            <a:ext cx="4496586" cy="962388"/>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44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 and NP Demographics</a:t>
            </a:r>
          </a:p>
        </p:txBody>
      </p:sp>
      <p:sp>
        <p:nvSpPr>
          <p:cNvPr id="2" name="Content Placeholder 1"/>
          <p:cNvSpPr>
            <a:spLocks noGrp="1"/>
          </p:cNvSpPr>
          <p:nvPr>
            <p:ph idx="1"/>
          </p:nvPr>
        </p:nvSpPr>
        <p:spPr>
          <a:xfrm>
            <a:off x="457200" y="1695298"/>
            <a:ext cx="8229600" cy="4525963"/>
          </a:xfrm>
        </p:spPr>
        <p:txBody>
          <a:bodyPr>
            <a:normAutofit/>
          </a:bodyPr>
          <a:lstStyle/>
          <a:p>
            <a:r>
              <a:rPr lang="en-US" b="1" dirty="0"/>
              <a:t>778 Advanced Practice Providers</a:t>
            </a:r>
          </a:p>
          <a:p>
            <a:pPr marL="0" indent="0">
              <a:buNone/>
            </a:pPr>
            <a:endParaRPr lang="en-US" sz="1000" dirty="0"/>
          </a:p>
          <a:p>
            <a:pPr lvl="1"/>
            <a:r>
              <a:rPr lang="en-US" dirty="0"/>
              <a:t>9.28 years post training</a:t>
            </a:r>
          </a:p>
          <a:p>
            <a:pPr lvl="1"/>
            <a:endParaRPr lang="en-US" sz="1200" dirty="0"/>
          </a:p>
          <a:p>
            <a:pPr lvl="1"/>
            <a:r>
              <a:rPr lang="en-US" dirty="0"/>
              <a:t>71% Physician Assistant</a:t>
            </a:r>
          </a:p>
          <a:p>
            <a:pPr lvl="1"/>
            <a:r>
              <a:rPr lang="en-US" dirty="0"/>
              <a:t>29% Nurse Practitioner</a:t>
            </a:r>
          </a:p>
          <a:p>
            <a:pPr lvl="1"/>
            <a:endParaRPr lang="en-US" sz="1200" dirty="0"/>
          </a:p>
          <a:p>
            <a:pPr lvl="1"/>
            <a:r>
              <a:rPr lang="en-US" dirty="0"/>
              <a:t>66% Female</a:t>
            </a:r>
          </a:p>
          <a:p>
            <a:pPr lvl="1"/>
            <a:r>
              <a:rPr lang="en-US" dirty="0"/>
              <a:t>34% Male</a:t>
            </a:r>
          </a:p>
          <a:p>
            <a:pPr lvl="1"/>
            <a:r>
              <a:rPr lang="en-US" dirty="0"/>
              <a:t>  1 Do not disclose</a:t>
            </a:r>
          </a:p>
        </p:txBody>
      </p:sp>
      <p:pic>
        <p:nvPicPr>
          <p:cNvPr id="3" name="Picture 2"/>
          <p:cNvPicPr>
            <a:picLocks noChangeAspect="1"/>
          </p:cNvPicPr>
          <p:nvPr/>
        </p:nvPicPr>
        <p:blipFill>
          <a:blip r:embed="rId2"/>
          <a:stretch>
            <a:fillRect/>
          </a:stretch>
        </p:blipFill>
        <p:spPr>
          <a:xfrm>
            <a:off x="5780836" y="2752375"/>
            <a:ext cx="2221611" cy="2221611"/>
          </a:xfrm>
          <a:prstGeom prst="rect">
            <a:avLst/>
          </a:prstGeom>
        </p:spPr>
      </p:pic>
      <p:pic>
        <p:nvPicPr>
          <p:cNvPr id="4" name="Picture 3"/>
          <p:cNvPicPr>
            <a:picLocks noChangeAspect="1"/>
          </p:cNvPicPr>
          <p:nvPr/>
        </p:nvPicPr>
        <p:blipFill>
          <a:blip r:embed="rId3"/>
          <a:stretch>
            <a:fillRect/>
          </a:stretch>
        </p:blipFill>
        <p:spPr>
          <a:xfrm>
            <a:off x="4732933" y="5256650"/>
            <a:ext cx="4123029" cy="1498034"/>
          </a:xfrm>
          <a:prstGeom prst="rect">
            <a:avLst/>
          </a:prstGeom>
        </p:spPr>
      </p:pic>
    </p:spTree>
    <p:extLst>
      <p:ext uri="{BB962C8B-B14F-4D97-AF65-F5344CB8AC3E}">
        <p14:creationId xmlns:p14="http://schemas.microsoft.com/office/powerpoint/2010/main" val="850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Salary Components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212850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368" y="6317927"/>
            <a:ext cx="393319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Chairs, Chiefs, pure</a:t>
            </a:r>
            <a:r>
              <a:rPr kumimoji="0" lang="en-US" sz="1600" b="0" i="0" u="none" strike="noStrike" kern="1200" cap="none" spc="0" normalizeH="0" noProof="0" dirty="0">
                <a:ln>
                  <a:noFill/>
                </a:ln>
                <a:solidFill>
                  <a:prstClr val="black"/>
                </a:solidFill>
                <a:effectLst/>
                <a:uLnTx/>
                <a:uFillTx/>
                <a:latin typeface="Calibri"/>
                <a:ea typeface="+mn-ea"/>
                <a:cs typeface="+mn-cs"/>
              </a:rPr>
              <a:t> </a:t>
            </a:r>
            <a:r>
              <a:rPr kumimoji="0" lang="en-US" sz="1600" b="0" i="0" u="none" strike="noStrike" kern="1200" cap="none" spc="0" normalizeH="0" noProof="0" dirty="0" err="1">
                <a:ln>
                  <a:noFill/>
                </a:ln>
                <a:solidFill>
                  <a:prstClr val="black"/>
                </a:solidFill>
                <a:effectLst/>
                <a:uLnTx/>
                <a:uFillTx/>
                <a:latin typeface="Calibri"/>
                <a:ea typeface="+mn-ea"/>
                <a:cs typeface="+mn-cs"/>
              </a:rPr>
              <a:t>Peds</a:t>
            </a:r>
            <a:r>
              <a:rPr kumimoji="0" lang="en-US" sz="1600" b="0" i="0" u="none" strike="noStrike" kern="1200" cap="none" spc="0" normalizeH="0" noProof="0" dirty="0">
                <a:ln>
                  <a:noFill/>
                </a:ln>
                <a:solidFill>
                  <a:prstClr val="black"/>
                </a:solidFill>
                <a:effectLst/>
                <a:uLnTx/>
                <a:uFillTx/>
                <a:latin typeface="Calibri"/>
                <a:ea typeface="+mn-ea"/>
                <a:cs typeface="+mn-cs"/>
              </a:rPr>
              <a:t> EM faculty</a:t>
            </a:r>
            <a:r>
              <a:rPr kumimoji="0" lang="en-US" sz="1600" b="0" i="0" u="none" strike="noStrike" kern="1200" cap="none" spc="0" normalizeH="0" baseline="0" noProof="0" dirty="0">
                <a:ln>
                  <a:noFill/>
                </a:ln>
                <a:solidFill>
                  <a:prstClr val="black"/>
                </a:solidFill>
                <a:effectLst/>
                <a:uLnTx/>
                <a:uFillTx/>
                <a:latin typeface="Calibri"/>
                <a:ea typeface="+mn-ea"/>
                <a:cs typeface="+mn-cs"/>
              </a:rPr>
              <a:t> excluded</a:t>
            </a:r>
          </a:p>
        </p:txBody>
      </p:sp>
      <p:sp>
        <p:nvSpPr>
          <p:cNvPr id="10" name="TextBox 9"/>
          <p:cNvSpPr txBox="1"/>
          <p:nvPr/>
        </p:nvSpPr>
        <p:spPr>
          <a:xfrm>
            <a:off x="3240358" y="4164866"/>
            <a:ext cx="64633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Base</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4454683" y="4158680"/>
            <a:ext cx="58541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89</a:t>
            </a:r>
            <a:r>
              <a:rPr kumimoji="0" lang="en-US" sz="16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Base</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5692158" y="4158680"/>
            <a:ext cx="58541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88%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Base</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929633" y="4164866"/>
            <a:ext cx="58541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81</a:t>
            </a:r>
            <a:r>
              <a:rPr kumimoji="0" lang="en-US" sz="16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Base</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75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Salary Components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76964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5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0E91-9809-A61E-01F0-0BB3F9A6E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9A0CC-8F27-6EB2-1F17-594B925F7A5D}"/>
              </a:ext>
            </a:extLst>
          </p:cNvPr>
          <p:cNvSpPr>
            <a:spLocks noGrp="1"/>
          </p:cNvSpPr>
          <p:nvPr>
            <p:ph type="ctrTitle"/>
          </p:nvPr>
        </p:nvSpPr>
        <p:spPr>
          <a:xfrm>
            <a:off x="685800" y="2614527"/>
            <a:ext cx="7772400" cy="1470025"/>
          </a:xfrm>
        </p:spPr>
        <p:txBody>
          <a:bodyPr>
            <a:normAutofit fontScale="90000"/>
          </a:bodyPr>
          <a:lstStyle/>
          <a:p>
            <a:r>
              <a:rPr lang="en-US" sz="4000" b="1" dirty="0"/>
              <a:t>Faculty Productivity</a:t>
            </a:r>
            <a:br>
              <a:rPr lang="en-US" sz="2700" b="1" dirty="0"/>
            </a:br>
            <a:br>
              <a:rPr lang="en-US" sz="3600" b="1" dirty="0"/>
            </a:br>
            <a:endParaRPr lang="en-US" b="1" dirty="0"/>
          </a:p>
        </p:txBody>
      </p:sp>
    </p:spTree>
    <p:extLst>
      <p:ext uri="{BB962C8B-B14F-4D97-AF65-F5344CB8AC3E}">
        <p14:creationId xmlns:p14="http://schemas.microsoft.com/office/powerpoint/2010/main" val="22985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68" y="222430"/>
            <a:ext cx="8382000" cy="900752"/>
          </a:xfrm>
        </p:spPr>
        <p:txBody>
          <a:bodyPr>
            <a:normAutofit/>
          </a:bodyPr>
          <a:lstStyle/>
          <a:p>
            <a:r>
              <a:rPr lang="en-US" sz="4400" dirty="0"/>
              <a:t>Faculty Effort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2115990"/>
              </p:ext>
            </p:extLst>
          </p:nvPr>
        </p:nvGraphicFramePr>
        <p:xfrm>
          <a:off x="1981270" y="3874416"/>
          <a:ext cx="7162730" cy="290459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14400" y="1470713"/>
            <a:ext cx="716273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Percent Faculty Effort:  Multiple Missions</a:t>
            </a:r>
          </a:p>
        </p:txBody>
      </p:sp>
      <p:sp>
        <p:nvSpPr>
          <p:cNvPr id="3" name="TextBox 2"/>
          <p:cNvSpPr txBox="1"/>
          <p:nvPr/>
        </p:nvSpPr>
        <p:spPr>
          <a:xfrm>
            <a:off x="304765" y="6509982"/>
            <a:ext cx="17025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Academic Centers</a:t>
            </a:r>
          </a:p>
        </p:txBody>
      </p:sp>
      <p:pic>
        <p:nvPicPr>
          <p:cNvPr id="5" name="Picture 4"/>
          <p:cNvPicPr>
            <a:picLocks noChangeAspect="1"/>
          </p:cNvPicPr>
          <p:nvPr/>
        </p:nvPicPr>
        <p:blipFill>
          <a:blip r:embed="rId4"/>
          <a:stretch>
            <a:fillRect/>
          </a:stretch>
        </p:blipFill>
        <p:spPr>
          <a:xfrm>
            <a:off x="105260" y="2068148"/>
            <a:ext cx="5981985" cy="2175267"/>
          </a:xfrm>
          <a:prstGeom prst="rect">
            <a:avLst/>
          </a:prstGeom>
        </p:spPr>
      </p:pic>
      <p:sp>
        <p:nvSpPr>
          <p:cNvPr id="7" name="TextBox 6"/>
          <p:cNvSpPr txBox="1"/>
          <p:nvPr/>
        </p:nvSpPr>
        <p:spPr>
          <a:xfrm>
            <a:off x="681192" y="3933500"/>
            <a:ext cx="923651" cy="369332"/>
          </a:xfrm>
          <a:prstGeom prst="rect">
            <a:avLst/>
          </a:prstGeom>
          <a:noFill/>
        </p:spPr>
        <p:txBody>
          <a:bodyPr wrap="none" rtlCol="0">
            <a:spAutoFit/>
          </a:bodyPr>
          <a:lstStyle/>
          <a:p>
            <a:r>
              <a:rPr lang="en-US" b="1" dirty="0"/>
              <a:t>FY 2015</a:t>
            </a:r>
          </a:p>
        </p:txBody>
      </p:sp>
      <p:sp>
        <p:nvSpPr>
          <p:cNvPr id="10" name="TextBox 9"/>
          <p:cNvSpPr txBox="1"/>
          <p:nvPr/>
        </p:nvSpPr>
        <p:spPr>
          <a:xfrm>
            <a:off x="6231065" y="4284956"/>
            <a:ext cx="931665" cy="369332"/>
          </a:xfrm>
          <a:prstGeom prst="rect">
            <a:avLst/>
          </a:prstGeom>
          <a:noFill/>
        </p:spPr>
        <p:txBody>
          <a:bodyPr wrap="none" rtlCol="0">
            <a:spAutoFit/>
          </a:bodyPr>
          <a:lstStyle/>
          <a:p>
            <a:r>
              <a:rPr lang="en-US" b="1" dirty="0"/>
              <a:t>FY 2024</a:t>
            </a:r>
          </a:p>
        </p:txBody>
      </p:sp>
      <p:sp>
        <p:nvSpPr>
          <p:cNvPr id="4" name="TextBox 3">
            <a:extLst>
              <a:ext uri="{FF2B5EF4-FFF2-40B4-BE49-F238E27FC236}">
                <a16:creationId xmlns:a16="http://schemas.microsoft.com/office/drawing/2014/main" id="{C2E1220B-741F-419C-99F9-6059D3B58685}"/>
              </a:ext>
            </a:extLst>
          </p:cNvPr>
          <p:cNvSpPr txBox="1"/>
          <p:nvPr/>
        </p:nvSpPr>
        <p:spPr>
          <a:xfrm>
            <a:off x="4401368" y="1914023"/>
            <a:ext cx="4231992" cy="584775"/>
          </a:xfrm>
          <a:prstGeom prst="rect">
            <a:avLst/>
          </a:prstGeom>
          <a:noFill/>
        </p:spPr>
        <p:txBody>
          <a:bodyPr wrap="none" rtlCol="0">
            <a:spAutoFit/>
          </a:bodyPr>
          <a:lstStyle/>
          <a:p>
            <a:r>
              <a:rPr lang="en-US" sz="3200" b="1" dirty="0"/>
              <a:t>Increasing clinical effort</a:t>
            </a:r>
          </a:p>
        </p:txBody>
      </p:sp>
    </p:spTree>
    <p:extLst>
      <p:ext uri="{BB962C8B-B14F-4D97-AF65-F5344CB8AC3E}">
        <p14:creationId xmlns:p14="http://schemas.microsoft.com/office/powerpoint/2010/main" val="36340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02492" y="1911168"/>
            <a:ext cx="3392905" cy="2267214"/>
          </a:xfrm>
          <a:prstGeom prst="rect">
            <a:avLst/>
          </a:prstGeom>
        </p:spPr>
      </p:pic>
      <p:sp>
        <p:nvSpPr>
          <p:cNvPr id="2" name="Title 1"/>
          <p:cNvSpPr>
            <a:spLocks noGrp="1"/>
          </p:cNvSpPr>
          <p:nvPr>
            <p:ph type="title"/>
          </p:nvPr>
        </p:nvSpPr>
        <p:spPr/>
        <p:txBody>
          <a:bodyPr>
            <a:normAutofit/>
          </a:bodyPr>
          <a:lstStyle/>
          <a:p>
            <a:r>
              <a:rPr lang="en-US" sz="4000" dirty="0"/>
              <a:t>Faculty Benchmarks</a:t>
            </a:r>
          </a:p>
        </p:txBody>
      </p:sp>
      <p:sp>
        <p:nvSpPr>
          <p:cNvPr id="3" name="Content Placeholder 2"/>
          <p:cNvSpPr>
            <a:spLocks noGrp="1"/>
          </p:cNvSpPr>
          <p:nvPr>
            <p:ph sz="half" idx="1"/>
          </p:nvPr>
        </p:nvSpPr>
        <p:spPr>
          <a:xfrm>
            <a:off x="457200" y="1915401"/>
            <a:ext cx="4462243" cy="4525963"/>
          </a:xfrm>
        </p:spPr>
        <p:txBody>
          <a:bodyPr>
            <a:normAutofit fontScale="85000" lnSpcReduction="20000"/>
          </a:bodyPr>
          <a:lstStyle/>
          <a:p>
            <a:r>
              <a:rPr lang="en-US" b="1" i="1" dirty="0"/>
              <a:t>RVU Productivity</a:t>
            </a:r>
          </a:p>
          <a:p>
            <a:pPr lvl="1"/>
            <a:r>
              <a:rPr lang="en-US" b="1" i="1" dirty="0"/>
              <a:t>Per hour </a:t>
            </a:r>
          </a:p>
          <a:p>
            <a:pPr lvl="1"/>
            <a:r>
              <a:rPr lang="en-US" b="1" i="1" dirty="0"/>
              <a:t>Total</a:t>
            </a:r>
          </a:p>
          <a:p>
            <a:pPr lvl="1"/>
            <a:endParaRPr lang="en-US" b="1" dirty="0"/>
          </a:p>
          <a:p>
            <a:r>
              <a:rPr lang="en-US" b="1" i="1" dirty="0"/>
              <a:t>Publications</a:t>
            </a:r>
          </a:p>
          <a:p>
            <a:pPr lvl="1"/>
            <a:r>
              <a:rPr lang="en-US" b="1" i="1" dirty="0"/>
              <a:t>First vs any author</a:t>
            </a:r>
          </a:p>
          <a:p>
            <a:pPr marL="457200" lvl="1" indent="0">
              <a:buNone/>
            </a:pPr>
            <a:endParaRPr lang="en-US" b="1" i="1" dirty="0"/>
          </a:p>
          <a:p>
            <a:r>
              <a:rPr lang="en-US" b="1" i="1" dirty="0"/>
              <a:t>External Funding </a:t>
            </a:r>
          </a:p>
          <a:p>
            <a:pPr lvl="1"/>
            <a:r>
              <a:rPr lang="en-US" i="1" dirty="0">
                <a:effectLst/>
                <a:latin typeface="Calibri" panose="020F0502020204030204" pitchFamily="34" charset="0"/>
                <a:ea typeface="Times New Roman" panose="02020603050405020304" pitchFamily="18" charset="0"/>
              </a:rPr>
              <a:t>What percentage of your effort is externally funded research grants and research contracts including all sponsors (federal, non-federal, foundations and industry) and subcontracts from other institutions?</a:t>
            </a:r>
            <a:endParaRPr lang="en-US" sz="1800" i="1" dirty="0">
              <a:effectLst/>
              <a:latin typeface="Calibri" panose="020F0502020204030204" pitchFamily="34" charset="0"/>
              <a:ea typeface="Calibri" panose="020F0502020204030204" pitchFamily="34" charset="0"/>
            </a:endParaRPr>
          </a:p>
          <a:p>
            <a:pPr lvl="1"/>
            <a:endParaRPr lang="en-US" b="1" i="1" dirty="0"/>
          </a:p>
          <a:p>
            <a:endParaRPr lang="en-US" b="1" dirty="0">
              <a:solidFill>
                <a:srgbClr val="0070C0"/>
              </a:solidFill>
            </a:endParaRPr>
          </a:p>
        </p:txBody>
      </p:sp>
      <p:pic>
        <p:nvPicPr>
          <p:cNvPr id="1028" name="Picture 4" descr="The Welsh Centre for Emergency Medicine Research - Swansea Bay University  Health Board">
            <a:extLst>
              <a:ext uri="{FF2B5EF4-FFF2-40B4-BE49-F238E27FC236}">
                <a16:creationId xmlns:a16="http://schemas.microsoft.com/office/drawing/2014/main" id="{D9DAB4E9-E3E4-41CD-AD73-A0992FD58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443" y="4369139"/>
            <a:ext cx="3874176" cy="161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DF75-23DA-4FD9-9659-A57DAA61514A}"/>
              </a:ext>
            </a:extLst>
          </p:cNvPr>
          <p:cNvSpPr>
            <a:spLocks noGrp="1"/>
          </p:cNvSpPr>
          <p:nvPr>
            <p:ph type="title"/>
          </p:nvPr>
        </p:nvSpPr>
        <p:spPr/>
        <p:txBody>
          <a:bodyPr>
            <a:normAutofit/>
          </a:bodyPr>
          <a:lstStyle/>
          <a:p>
            <a:r>
              <a:rPr lang="en-US" dirty="0"/>
              <a:t>Faculty Benchmarks</a:t>
            </a:r>
            <a:endParaRPr lang="en-US" dirty="0">
              <a:solidFill>
                <a:srgbClr val="FF0000"/>
              </a:solidFill>
            </a:endParaRPr>
          </a:p>
        </p:txBody>
      </p:sp>
      <p:graphicFrame>
        <p:nvGraphicFramePr>
          <p:cNvPr id="6" name="Content Placeholder 7">
            <a:extLst>
              <a:ext uri="{FF2B5EF4-FFF2-40B4-BE49-F238E27FC236}">
                <a16:creationId xmlns:a16="http://schemas.microsoft.com/office/drawing/2014/main" id="{AEF3D325-F741-46DA-B4B5-3D30D8AAC3EF}"/>
              </a:ext>
            </a:extLst>
          </p:cNvPr>
          <p:cNvGraphicFramePr>
            <a:graphicFrameLocks/>
          </p:cNvGraphicFramePr>
          <p:nvPr>
            <p:extLst>
              <p:ext uri="{D42A27DB-BD31-4B8C-83A1-F6EECF244321}">
                <p14:modId xmlns:p14="http://schemas.microsoft.com/office/powerpoint/2010/main" val="1441627298"/>
              </p:ext>
            </p:extLst>
          </p:nvPr>
        </p:nvGraphicFramePr>
        <p:xfrm>
          <a:off x="1736697" y="2418556"/>
          <a:ext cx="5481586" cy="3172755"/>
        </p:xfrm>
        <a:graphic>
          <a:graphicData uri="http://schemas.openxmlformats.org/drawingml/2006/table">
            <a:tbl>
              <a:tblPr firstRow="1" bandRow="1">
                <a:tableStyleId>{125E5076-3810-47DD-B79F-674D7AD40C01}</a:tableStyleId>
              </a:tblPr>
              <a:tblGrid>
                <a:gridCol w="3095484">
                  <a:extLst>
                    <a:ext uri="{9D8B030D-6E8A-4147-A177-3AD203B41FA5}">
                      <a16:colId xmlns:a16="http://schemas.microsoft.com/office/drawing/2014/main" val="20000"/>
                    </a:ext>
                  </a:extLst>
                </a:gridCol>
                <a:gridCol w="1225296">
                  <a:extLst>
                    <a:ext uri="{9D8B030D-6E8A-4147-A177-3AD203B41FA5}">
                      <a16:colId xmlns:a16="http://schemas.microsoft.com/office/drawing/2014/main" val="20001"/>
                    </a:ext>
                  </a:extLst>
                </a:gridCol>
                <a:gridCol w="1160806">
                  <a:extLst>
                    <a:ext uri="{9D8B030D-6E8A-4147-A177-3AD203B41FA5}">
                      <a16:colId xmlns:a16="http://schemas.microsoft.com/office/drawing/2014/main" val="20002"/>
                    </a:ext>
                  </a:extLst>
                </a:gridCol>
              </a:tblGrid>
              <a:tr h="885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j-lt"/>
                      </a:endParaRPr>
                    </a:p>
                  </a:txBody>
                  <a:tcPr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Mean</a:t>
                      </a:r>
                      <a:endParaRPr kumimoji="0" lang="en-US" sz="2400" b="1" i="0" u="none" strike="noStrike" cap="none" normalizeH="0" baseline="0" dirty="0">
                        <a:ln>
                          <a:noFill/>
                        </a:ln>
                        <a:solidFill>
                          <a:schemeClr val="tx1"/>
                        </a:solidFill>
                        <a:effectLst/>
                        <a:latin typeface="+mj-lt"/>
                      </a:endParaRPr>
                    </a:p>
                  </a:txBody>
                  <a:tcPr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Median</a:t>
                      </a:r>
                      <a:endParaRPr kumimoji="0" lang="en-US" sz="2400" b="1" i="0" u="none" strike="noStrike" cap="none" normalizeH="0" baseline="0" dirty="0">
                        <a:ln>
                          <a:noFill/>
                        </a:ln>
                        <a:solidFill>
                          <a:schemeClr val="tx1"/>
                        </a:solidFill>
                        <a:effectLst/>
                        <a:latin typeface="+mj-lt"/>
                      </a:endParaRPr>
                    </a:p>
                  </a:txBody>
                  <a:tcPr anchor="ctr" anchorCtr="1" horzOverflow="overflow"/>
                </a:tc>
                <a:extLst>
                  <a:ext uri="{0D108BD9-81ED-4DB2-BD59-A6C34878D82A}">
                    <a16:rowId xmlns:a16="http://schemas.microsoft.com/office/drawing/2014/main" val="10000"/>
                  </a:ext>
                </a:extLst>
              </a:tr>
              <a:tr h="4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Annual Physician Hrs</a:t>
                      </a:r>
                      <a:endParaRPr kumimoji="0" lang="en-US" sz="2000" b="1" i="0" u="none" strike="noStrike" cap="none" normalizeH="0" baseline="0" dirty="0">
                        <a:ln>
                          <a:noFill/>
                        </a:ln>
                        <a:solidFill>
                          <a:schemeClr val="accent2">
                            <a:lumMod val="50000"/>
                          </a:schemeClr>
                        </a:solidFill>
                        <a:effectLst/>
                        <a:latin typeface="+mj-lt"/>
                      </a:endParaRPr>
                    </a:p>
                  </a:txBody>
                  <a:tcPr anchor="ctr" anchorCtr="1" horzOverflow="overflow"/>
                </a:tc>
                <a:tc>
                  <a:txBody>
                    <a:bodyPr/>
                    <a:lstStyle/>
                    <a:p>
                      <a:r>
                        <a:rPr lang="en-US" sz="2000" b="1" dirty="0">
                          <a:solidFill>
                            <a:schemeClr val="bg1"/>
                          </a:solidFill>
                          <a:latin typeface="+mj-lt"/>
                          <a:cs typeface="Times New Roman" pitchFamily="18" charset="0"/>
                        </a:rPr>
                        <a:t>30,134</a:t>
                      </a:r>
                    </a:p>
                  </a:txBody>
                  <a:tcPr anchor="ctr" anchorCtr="1" horzOverflow="overflow"/>
                </a:tc>
                <a:tc>
                  <a:txBody>
                    <a:bodyPr/>
                    <a:lstStyle/>
                    <a:p>
                      <a:r>
                        <a:rPr lang="en-US" sz="2000" b="1" dirty="0">
                          <a:solidFill>
                            <a:schemeClr val="bg1"/>
                          </a:solidFill>
                        </a:rPr>
                        <a:t>28,705</a:t>
                      </a:r>
                      <a:endParaRPr lang="en-US" sz="2000" b="1" dirty="0">
                        <a:solidFill>
                          <a:schemeClr val="bg1"/>
                        </a:solidFill>
                        <a:latin typeface="+mj-lt"/>
                        <a:cs typeface="Times New Roman" pitchFamily="18" charset="0"/>
                      </a:endParaRPr>
                    </a:p>
                  </a:txBody>
                  <a:tcPr anchor="ctr" anchorCtr="1" horzOverflow="overflow"/>
                </a:tc>
                <a:extLst>
                  <a:ext uri="{0D108BD9-81ED-4DB2-BD59-A6C34878D82A}">
                    <a16:rowId xmlns:a16="http://schemas.microsoft.com/office/drawing/2014/main" val="10001"/>
                  </a:ext>
                </a:extLst>
              </a:tr>
              <a:tr h="4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Patients per Hour Staffed</a:t>
                      </a:r>
                      <a:endParaRPr kumimoji="0" lang="en-US" sz="2000" b="1" i="0" u="none" strike="noStrike" cap="none" normalizeH="0" baseline="0" dirty="0">
                        <a:ln>
                          <a:noFill/>
                        </a:ln>
                        <a:solidFill>
                          <a:srgbClr val="C00000"/>
                        </a:solidFill>
                        <a:effectLst/>
                        <a:latin typeface="+mj-lt"/>
                      </a:endParaRPr>
                    </a:p>
                  </a:txBody>
                  <a:tcPr anchor="ctr" anchorCtr="1" horzOverflow="overflow"/>
                </a:tc>
                <a:tc>
                  <a:txBody>
                    <a:bodyPr/>
                    <a:lstStyle/>
                    <a:p>
                      <a:r>
                        <a:rPr lang="en-US" sz="2000" b="1" dirty="0">
                          <a:solidFill>
                            <a:schemeClr val="bg1"/>
                          </a:solidFill>
                        </a:rPr>
                        <a:t>2.6</a:t>
                      </a:r>
                      <a:endParaRPr lang="en-US" sz="2000" b="1" dirty="0">
                        <a:solidFill>
                          <a:schemeClr val="bg1"/>
                        </a:solidFill>
                        <a:latin typeface="+mj-lt"/>
                        <a:cs typeface="Times New Roman" pitchFamily="18" charset="0"/>
                      </a:endParaRPr>
                    </a:p>
                  </a:txBody>
                  <a:tcPr anchor="ctr" anchorCtr="1" horzOverflow="overflow"/>
                </a:tc>
                <a:tc>
                  <a:txBody>
                    <a:bodyPr/>
                    <a:lstStyle/>
                    <a:p>
                      <a:r>
                        <a:rPr lang="en-US" sz="2000" b="1" dirty="0">
                          <a:solidFill>
                            <a:schemeClr val="bg1"/>
                          </a:solidFill>
                        </a:rPr>
                        <a:t>2.3</a:t>
                      </a:r>
                      <a:endParaRPr lang="en-US" sz="2000" b="1" dirty="0">
                        <a:solidFill>
                          <a:schemeClr val="bg1"/>
                        </a:solidFill>
                        <a:latin typeface="+mj-lt"/>
                        <a:cs typeface="Times New Roman" pitchFamily="18" charset="0"/>
                      </a:endParaRPr>
                    </a:p>
                  </a:txBody>
                  <a:tcPr anchor="ctr" anchorCtr="1" horzOverflow="overflow"/>
                </a:tc>
                <a:extLst>
                  <a:ext uri="{0D108BD9-81ED-4DB2-BD59-A6C34878D82A}">
                    <a16:rowId xmlns:a16="http://schemas.microsoft.com/office/drawing/2014/main" val="10002"/>
                  </a:ext>
                </a:extLst>
              </a:tr>
              <a:tr h="4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j-lt"/>
                        </a:rPr>
                        <a:t>Patients per Hour Billed</a:t>
                      </a:r>
                    </a:p>
                  </a:txBody>
                  <a:tcPr anchor="ctr" anchorCtr="1" horzOverflow="overflow"/>
                </a:tc>
                <a:tc>
                  <a:txBody>
                    <a:bodyPr/>
                    <a:lstStyle/>
                    <a:p>
                      <a:r>
                        <a:rPr lang="en-US" sz="2000" b="1" dirty="0">
                          <a:solidFill>
                            <a:schemeClr val="bg1"/>
                          </a:solidFill>
                          <a:latin typeface="+mj-lt"/>
                          <a:cs typeface="Times New Roman" pitchFamily="18" charset="0"/>
                        </a:rPr>
                        <a:t>2.14</a:t>
                      </a:r>
                    </a:p>
                  </a:txBody>
                  <a:tcPr anchor="ctr" anchorCtr="1" horzOverflow="overflow"/>
                </a:tc>
                <a:tc>
                  <a:txBody>
                    <a:bodyPr/>
                    <a:lstStyle/>
                    <a:p>
                      <a:r>
                        <a:rPr lang="en-US" sz="2000" b="1" dirty="0">
                          <a:solidFill>
                            <a:schemeClr val="bg1"/>
                          </a:solidFill>
                          <a:latin typeface="+mj-lt"/>
                          <a:cs typeface="Times New Roman" pitchFamily="18" charset="0"/>
                        </a:rPr>
                        <a:t>2.16</a:t>
                      </a:r>
                    </a:p>
                  </a:txBody>
                  <a:tcPr anchor="ctr" anchorCtr="1" horzOverflow="overflow"/>
                </a:tc>
                <a:extLst>
                  <a:ext uri="{0D108BD9-81ED-4DB2-BD59-A6C34878D82A}">
                    <a16:rowId xmlns:a16="http://schemas.microsoft.com/office/drawing/2014/main" val="3199065605"/>
                  </a:ext>
                </a:extLst>
              </a:tr>
              <a:tr h="4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j-lt"/>
                        </a:rPr>
                        <a:t>WRVU/CFTE</a:t>
                      </a:r>
                    </a:p>
                  </a:txBody>
                  <a:tcPr anchor="ctr" anchorCtr="1" horzOverflow="overflow"/>
                </a:tc>
                <a:tc>
                  <a:txBody>
                    <a:bodyPr/>
                    <a:lstStyle/>
                    <a:p>
                      <a:r>
                        <a:rPr lang="en-US" sz="2000" b="1" dirty="0">
                          <a:solidFill>
                            <a:schemeClr val="bg1"/>
                          </a:solidFill>
                          <a:latin typeface="+mj-lt"/>
                          <a:cs typeface="Times New Roman" pitchFamily="18" charset="0"/>
                        </a:rPr>
                        <a:t>10,360</a:t>
                      </a:r>
                    </a:p>
                  </a:txBody>
                  <a:tcPr anchor="ctr" anchorCtr="1" horzOverflow="overflow"/>
                </a:tc>
                <a:tc>
                  <a:txBody>
                    <a:bodyPr/>
                    <a:lstStyle/>
                    <a:p>
                      <a:r>
                        <a:rPr lang="en-US" sz="2000" b="1" dirty="0">
                          <a:solidFill>
                            <a:schemeClr val="bg1"/>
                          </a:solidFill>
                          <a:latin typeface="+mj-lt"/>
                          <a:cs typeface="Times New Roman" pitchFamily="18" charset="0"/>
                        </a:rPr>
                        <a:t>9,779</a:t>
                      </a:r>
                    </a:p>
                  </a:txBody>
                  <a:tcPr anchor="ctr" anchorCtr="1" horzOverflow="overflow"/>
                </a:tc>
                <a:extLst>
                  <a:ext uri="{0D108BD9-81ED-4DB2-BD59-A6C34878D82A}">
                    <a16:rowId xmlns:a16="http://schemas.microsoft.com/office/drawing/2014/main" val="10003"/>
                  </a:ext>
                </a:extLst>
              </a:tr>
              <a:tr h="45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WRVU per MD Hour</a:t>
                      </a:r>
                      <a:endParaRPr kumimoji="0" lang="en-US" sz="2000" b="1" i="0" u="none" strike="noStrike" cap="none" normalizeH="0" baseline="0" dirty="0">
                        <a:ln>
                          <a:noFill/>
                        </a:ln>
                        <a:solidFill>
                          <a:srgbClr val="C00000"/>
                        </a:solidFill>
                        <a:effectLst/>
                        <a:latin typeface="+mj-lt"/>
                      </a:endParaRPr>
                    </a:p>
                  </a:txBody>
                  <a:tcPr anchor="ctr" anchorCtr="1" horzOverflow="overflow"/>
                </a:tc>
                <a:tc>
                  <a:txBody>
                    <a:bodyPr/>
                    <a:lstStyle/>
                    <a:p>
                      <a:r>
                        <a:rPr lang="en-US" sz="2000" b="1" dirty="0">
                          <a:solidFill>
                            <a:schemeClr val="bg1"/>
                          </a:solidFill>
                        </a:rPr>
                        <a:t>6.7</a:t>
                      </a:r>
                      <a:endParaRPr lang="en-US" sz="2000" b="1" dirty="0">
                        <a:solidFill>
                          <a:schemeClr val="bg1"/>
                        </a:solidFill>
                        <a:latin typeface="+mj-lt"/>
                        <a:cs typeface="Times New Roman" pitchFamily="18" charset="0"/>
                      </a:endParaRPr>
                    </a:p>
                  </a:txBody>
                  <a:tcPr anchor="ctr" anchorCtr="1" horzOverflow="overflow"/>
                </a:tc>
                <a:tc>
                  <a:txBody>
                    <a:bodyPr/>
                    <a:lstStyle/>
                    <a:p>
                      <a:r>
                        <a:rPr lang="en-US" sz="2000" b="1" dirty="0">
                          <a:solidFill>
                            <a:schemeClr val="bg1"/>
                          </a:solidFill>
                        </a:rPr>
                        <a:t>6.4</a:t>
                      </a:r>
                      <a:endParaRPr lang="en-US" sz="2000" b="1" dirty="0">
                        <a:solidFill>
                          <a:schemeClr val="bg1"/>
                        </a:solidFill>
                        <a:latin typeface="+mj-lt"/>
                        <a:cs typeface="Times New Roman" pitchFamily="18" charset="0"/>
                      </a:endParaRPr>
                    </a:p>
                  </a:txBody>
                  <a:tcPr anchor="ctr" anchorCtr="1" horzOverflow="overflow"/>
                </a:tc>
                <a:extLst>
                  <a:ext uri="{0D108BD9-81ED-4DB2-BD59-A6C34878D82A}">
                    <a16:rowId xmlns:a16="http://schemas.microsoft.com/office/drawing/2014/main" val="1242434515"/>
                  </a:ext>
                </a:extLst>
              </a:tr>
            </a:tbl>
          </a:graphicData>
        </a:graphic>
      </p:graphicFrame>
      <p:sp>
        <p:nvSpPr>
          <p:cNvPr id="8" name="TextBox 7">
            <a:extLst>
              <a:ext uri="{FF2B5EF4-FFF2-40B4-BE49-F238E27FC236}">
                <a16:creationId xmlns:a16="http://schemas.microsoft.com/office/drawing/2014/main" id="{ABA1C368-F7D5-432A-BF7D-1A3538CF572B}"/>
              </a:ext>
            </a:extLst>
          </p:cNvPr>
          <p:cNvSpPr txBox="1"/>
          <p:nvPr/>
        </p:nvSpPr>
        <p:spPr>
          <a:xfrm>
            <a:off x="1858340" y="5816954"/>
            <a:ext cx="5427320" cy="338554"/>
          </a:xfrm>
          <a:prstGeom prst="rect">
            <a:avLst/>
          </a:prstGeom>
          <a:noFill/>
        </p:spPr>
        <p:txBody>
          <a:bodyPr wrap="none" rtlCol="0">
            <a:spAutoFit/>
          </a:bodyPr>
          <a:lstStyle/>
          <a:p>
            <a:r>
              <a:rPr lang="en-US" sz="1600" dirty="0"/>
              <a:t>Note: CFTE based upon the FTE reported as clinically based FTE</a:t>
            </a:r>
          </a:p>
        </p:txBody>
      </p:sp>
      <p:sp>
        <p:nvSpPr>
          <p:cNvPr id="9" name="TextBox 8">
            <a:extLst>
              <a:ext uri="{FF2B5EF4-FFF2-40B4-BE49-F238E27FC236}">
                <a16:creationId xmlns:a16="http://schemas.microsoft.com/office/drawing/2014/main" id="{E890FBCB-2D77-4169-986B-901C7E62A9BD}"/>
              </a:ext>
            </a:extLst>
          </p:cNvPr>
          <p:cNvSpPr txBox="1"/>
          <p:nvPr/>
        </p:nvSpPr>
        <p:spPr>
          <a:xfrm>
            <a:off x="2486560" y="1658122"/>
            <a:ext cx="3981859" cy="646331"/>
          </a:xfrm>
          <a:prstGeom prst="rect">
            <a:avLst/>
          </a:prstGeom>
          <a:noFill/>
        </p:spPr>
        <p:txBody>
          <a:bodyPr wrap="none" rtlCol="0">
            <a:spAutoFit/>
          </a:bodyPr>
          <a:lstStyle/>
          <a:p>
            <a:r>
              <a:rPr lang="en-US" sz="3600" b="1" dirty="0"/>
              <a:t>Clinical Productivity</a:t>
            </a:r>
          </a:p>
        </p:txBody>
      </p:sp>
    </p:spTree>
    <p:extLst>
      <p:ext uri="{BB962C8B-B14F-4D97-AF65-F5344CB8AC3E}">
        <p14:creationId xmlns:p14="http://schemas.microsoft.com/office/powerpoint/2010/main" val="28809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C728-F795-F735-846A-F1C390A08C00}"/>
              </a:ext>
            </a:extLst>
          </p:cNvPr>
          <p:cNvSpPr>
            <a:spLocks noGrp="1"/>
          </p:cNvSpPr>
          <p:nvPr>
            <p:ph type="title"/>
          </p:nvPr>
        </p:nvSpPr>
        <p:spPr/>
        <p:txBody>
          <a:bodyPr/>
          <a:lstStyle/>
          <a:p>
            <a:r>
              <a:rPr lang="en-US" dirty="0"/>
              <a:t>Mean and Median RVUs/Hour</a:t>
            </a:r>
          </a:p>
        </p:txBody>
      </p:sp>
      <p:graphicFrame>
        <p:nvGraphicFramePr>
          <p:cNvPr id="5" name="Chart 4">
            <a:extLst>
              <a:ext uri="{FF2B5EF4-FFF2-40B4-BE49-F238E27FC236}">
                <a16:creationId xmlns:a16="http://schemas.microsoft.com/office/drawing/2014/main" id="{10B7C065-0437-9B0E-0B34-0B573DC4BEBD}"/>
              </a:ext>
            </a:extLst>
          </p:cNvPr>
          <p:cNvGraphicFramePr/>
          <p:nvPr>
            <p:extLst>
              <p:ext uri="{D42A27DB-BD31-4B8C-83A1-F6EECF244321}">
                <p14:modId xmlns:p14="http://schemas.microsoft.com/office/powerpoint/2010/main" val="2555135124"/>
              </p:ext>
            </p:extLst>
          </p:nvPr>
        </p:nvGraphicFramePr>
        <p:xfrm>
          <a:off x="1524000" y="1755815"/>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69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049F-6582-4069-B10B-27C57944D007}"/>
              </a:ext>
            </a:extLst>
          </p:cNvPr>
          <p:cNvSpPr>
            <a:spLocks noGrp="1"/>
          </p:cNvSpPr>
          <p:nvPr>
            <p:ph type="title"/>
          </p:nvPr>
        </p:nvSpPr>
        <p:spPr/>
        <p:txBody>
          <a:bodyPr/>
          <a:lstStyle/>
          <a:p>
            <a:r>
              <a:rPr lang="en-US" dirty="0"/>
              <a:t>Faculty Benchmarks</a:t>
            </a:r>
          </a:p>
        </p:txBody>
      </p:sp>
      <p:sp>
        <p:nvSpPr>
          <p:cNvPr id="3" name="Content Placeholder 2">
            <a:extLst>
              <a:ext uri="{FF2B5EF4-FFF2-40B4-BE49-F238E27FC236}">
                <a16:creationId xmlns:a16="http://schemas.microsoft.com/office/drawing/2014/main" id="{0E6DA2C1-621F-46AB-AD0D-820777A24329}"/>
              </a:ext>
            </a:extLst>
          </p:cNvPr>
          <p:cNvSpPr>
            <a:spLocks noGrp="1"/>
          </p:cNvSpPr>
          <p:nvPr>
            <p:ph sz="half" idx="1"/>
          </p:nvPr>
        </p:nvSpPr>
        <p:spPr>
          <a:xfrm>
            <a:off x="235016" y="1600199"/>
            <a:ext cx="4038600" cy="4525963"/>
          </a:xfrm>
        </p:spPr>
        <p:txBody>
          <a:bodyPr>
            <a:normAutofit/>
          </a:bodyPr>
          <a:lstStyle/>
          <a:p>
            <a:r>
              <a:rPr lang="en-US" b="1" dirty="0"/>
              <a:t>Authorship</a:t>
            </a:r>
          </a:p>
          <a:p>
            <a:pPr lvl="1"/>
            <a:r>
              <a:rPr lang="en-US" b="1" i="1" dirty="0"/>
              <a:t>625 </a:t>
            </a:r>
            <a:r>
              <a:rPr lang="en-US" dirty="0"/>
              <a:t>faculty reported having a publication this year (</a:t>
            </a:r>
            <a:r>
              <a:rPr lang="en-US" b="1" i="1" dirty="0"/>
              <a:t>26%</a:t>
            </a:r>
            <a:r>
              <a:rPr lang="en-US" dirty="0"/>
              <a:t>)</a:t>
            </a:r>
          </a:p>
          <a:p>
            <a:pPr lvl="2"/>
            <a:r>
              <a:rPr lang="en-US" b="1" dirty="0"/>
              <a:t>17% First Author</a:t>
            </a:r>
          </a:p>
          <a:p>
            <a:pPr lvl="2"/>
            <a:r>
              <a:rPr lang="en-US" b="1" dirty="0"/>
              <a:t>28% Senior Author</a:t>
            </a:r>
          </a:p>
          <a:p>
            <a:pPr lvl="2"/>
            <a:r>
              <a:rPr lang="en-US" b="1" dirty="0"/>
              <a:t>55% Other Authorship position</a:t>
            </a:r>
          </a:p>
        </p:txBody>
      </p:sp>
      <p:sp>
        <p:nvSpPr>
          <p:cNvPr id="4" name="Content Placeholder 3">
            <a:extLst>
              <a:ext uri="{FF2B5EF4-FFF2-40B4-BE49-F238E27FC236}">
                <a16:creationId xmlns:a16="http://schemas.microsoft.com/office/drawing/2014/main" id="{92436F0F-21FA-4FCF-96A9-4A22599712AA}"/>
              </a:ext>
            </a:extLst>
          </p:cNvPr>
          <p:cNvSpPr>
            <a:spLocks noGrp="1"/>
          </p:cNvSpPr>
          <p:nvPr>
            <p:ph sz="half" idx="2"/>
          </p:nvPr>
        </p:nvSpPr>
        <p:spPr>
          <a:xfrm>
            <a:off x="4648199" y="1600200"/>
            <a:ext cx="4197417" cy="4525963"/>
          </a:xfrm>
        </p:spPr>
        <p:txBody>
          <a:bodyPr>
            <a:normAutofit/>
          </a:bodyPr>
          <a:lstStyle/>
          <a:p>
            <a:r>
              <a:rPr lang="en-US" b="1" dirty="0"/>
              <a:t>External Funding</a:t>
            </a:r>
          </a:p>
          <a:p>
            <a:pPr lvl="1"/>
            <a:r>
              <a:rPr lang="en-US" b="1" i="1" dirty="0"/>
              <a:t>13.1% </a:t>
            </a:r>
            <a:r>
              <a:rPr lang="en-US" dirty="0"/>
              <a:t>of faculty reported having “external funding”</a:t>
            </a:r>
          </a:p>
          <a:p>
            <a:pPr lvl="1"/>
            <a:r>
              <a:rPr lang="en-US" dirty="0"/>
              <a:t>Of those reporting:</a:t>
            </a:r>
          </a:p>
          <a:p>
            <a:pPr lvl="2"/>
            <a:r>
              <a:rPr lang="en-US" b="1" i="1" dirty="0"/>
              <a:t>22% of effort is supported</a:t>
            </a:r>
          </a:p>
          <a:p>
            <a:pPr lvl="2"/>
            <a:r>
              <a:rPr lang="en-US" dirty="0"/>
              <a:t>Range: 1 to 84%</a:t>
            </a:r>
          </a:p>
        </p:txBody>
      </p:sp>
      <p:sp>
        <p:nvSpPr>
          <p:cNvPr id="6" name="TextBox 5">
            <a:extLst>
              <a:ext uri="{FF2B5EF4-FFF2-40B4-BE49-F238E27FC236}">
                <a16:creationId xmlns:a16="http://schemas.microsoft.com/office/drawing/2014/main" id="{AC80CA68-304A-4CEB-BF56-E8A1002B1E14}"/>
              </a:ext>
            </a:extLst>
          </p:cNvPr>
          <p:cNvSpPr txBox="1"/>
          <p:nvPr/>
        </p:nvSpPr>
        <p:spPr>
          <a:xfrm>
            <a:off x="4460907" y="4380637"/>
            <a:ext cx="4572000" cy="307777"/>
          </a:xfrm>
          <a:prstGeom prst="rect">
            <a:avLst/>
          </a:prstGeom>
          <a:solidFill>
            <a:schemeClr val="bg1"/>
          </a:solidFill>
        </p:spPr>
        <p:txBody>
          <a:bodyPr wrap="square">
            <a:spAutoFit/>
          </a:bodyPr>
          <a:lstStyle/>
          <a:p>
            <a:pPr marR="0" lvl="1">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pic>
        <p:nvPicPr>
          <p:cNvPr id="1026" name="Picture 2" descr="Academic Emergency Medicine - Wiley Online Library">
            <a:extLst>
              <a:ext uri="{FF2B5EF4-FFF2-40B4-BE49-F238E27FC236}">
                <a16:creationId xmlns:a16="http://schemas.microsoft.com/office/drawing/2014/main" id="{5D86B764-42E2-44DF-B7E8-F59C23B3E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959" y="4514248"/>
            <a:ext cx="1667127" cy="2185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9C3CE29-B2F7-4457-BFBA-C0D962DB2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057" y="4907753"/>
            <a:ext cx="2117557" cy="186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5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2538" y="2921168"/>
            <a:ext cx="3558923" cy="1938992"/>
          </a:xfrm>
          <a:prstGeom prst="rect">
            <a:avLst/>
          </a:prstGeom>
          <a:noFill/>
        </p:spPr>
        <p:txBody>
          <a:bodyPr wrap="none" rtlCol="0">
            <a:spAutoFit/>
          </a:bodyPr>
          <a:lstStyle/>
          <a:p>
            <a:pPr algn="ctr"/>
            <a:r>
              <a:rPr lang="en-US" sz="6000" b="1" dirty="0"/>
              <a:t>Thanks</a:t>
            </a:r>
          </a:p>
          <a:p>
            <a:pPr algn="ctr"/>
            <a:r>
              <a:rPr lang="en-US" sz="6000" b="1" dirty="0"/>
              <a:t>Let’s talk…</a:t>
            </a:r>
          </a:p>
        </p:txBody>
      </p:sp>
    </p:spTree>
    <p:extLst>
      <p:ext uri="{BB962C8B-B14F-4D97-AF65-F5344CB8AC3E}">
        <p14:creationId xmlns:p14="http://schemas.microsoft.com/office/powerpoint/2010/main" val="18459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PA and NP Demographics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73832793"/>
              </p:ext>
            </p:extLst>
          </p:nvPr>
        </p:nvGraphicFramePr>
        <p:xfrm>
          <a:off x="532614" y="1841603"/>
          <a:ext cx="3368650" cy="1854200"/>
        </p:xfrm>
        <a:graphic>
          <a:graphicData uri="http://schemas.openxmlformats.org/drawingml/2006/table">
            <a:tbl>
              <a:tblPr firstRow="1" bandRow="1">
                <a:tableStyleId>{5C22544A-7EE6-4342-B048-85BDC9FD1C3A}</a:tableStyleId>
              </a:tblPr>
              <a:tblGrid>
                <a:gridCol w="2373782">
                  <a:extLst>
                    <a:ext uri="{9D8B030D-6E8A-4147-A177-3AD203B41FA5}">
                      <a16:colId xmlns:a16="http://schemas.microsoft.com/office/drawing/2014/main" val="1176693469"/>
                    </a:ext>
                  </a:extLst>
                </a:gridCol>
                <a:gridCol w="994868">
                  <a:extLst>
                    <a:ext uri="{9D8B030D-6E8A-4147-A177-3AD203B41FA5}">
                      <a16:colId xmlns:a16="http://schemas.microsoft.com/office/drawing/2014/main" val="1520427770"/>
                    </a:ext>
                  </a:extLst>
                </a:gridCol>
              </a:tblGrid>
              <a:tr h="370840">
                <a:tc>
                  <a:txBody>
                    <a:bodyPr/>
                    <a:lstStyle/>
                    <a:p>
                      <a:r>
                        <a:rPr lang="en-US" dirty="0"/>
                        <a:t>ED area worked </a:t>
                      </a:r>
                    </a:p>
                  </a:txBody>
                  <a:tcPr marL="139630" marR="139630"/>
                </a:tc>
                <a:tc>
                  <a:txBody>
                    <a:bodyPr/>
                    <a:lstStyle/>
                    <a:p>
                      <a:endParaRPr lang="en-US" dirty="0"/>
                    </a:p>
                  </a:txBody>
                  <a:tcPr marL="139630" marR="139630"/>
                </a:tc>
                <a:extLst>
                  <a:ext uri="{0D108BD9-81ED-4DB2-BD59-A6C34878D82A}">
                    <a16:rowId xmlns:a16="http://schemas.microsoft.com/office/drawing/2014/main" val="129189965"/>
                  </a:ext>
                </a:extLst>
              </a:tr>
              <a:tr h="370840">
                <a:tc>
                  <a:txBody>
                    <a:bodyPr/>
                    <a:lstStyle/>
                    <a:p>
                      <a:r>
                        <a:rPr lang="en-US" sz="1600" b="1" dirty="0"/>
                        <a:t>More than one area</a:t>
                      </a:r>
                    </a:p>
                  </a:txBody>
                  <a:tcPr marL="139630" marR="139630"/>
                </a:tc>
                <a:tc>
                  <a:txBody>
                    <a:bodyPr/>
                    <a:lstStyle/>
                    <a:p>
                      <a:pPr algn="ctr"/>
                      <a:r>
                        <a:rPr lang="en-US" sz="1600" b="1" dirty="0"/>
                        <a:t>68%</a:t>
                      </a:r>
                    </a:p>
                  </a:txBody>
                  <a:tcPr marL="139630" marR="139630"/>
                </a:tc>
                <a:extLst>
                  <a:ext uri="{0D108BD9-81ED-4DB2-BD59-A6C34878D82A}">
                    <a16:rowId xmlns:a16="http://schemas.microsoft.com/office/drawing/2014/main" val="3629626494"/>
                  </a:ext>
                </a:extLst>
              </a:tr>
              <a:tr h="370840">
                <a:tc>
                  <a:txBody>
                    <a:bodyPr/>
                    <a:lstStyle/>
                    <a:p>
                      <a:r>
                        <a:rPr lang="en-US" sz="1600" b="1" dirty="0">
                          <a:solidFill>
                            <a:schemeClr val="tx1"/>
                          </a:solidFill>
                        </a:rPr>
                        <a:t>Main ED only</a:t>
                      </a:r>
                    </a:p>
                  </a:txBody>
                  <a:tcPr marL="139630" marR="139630"/>
                </a:tc>
                <a:tc>
                  <a:txBody>
                    <a:bodyPr/>
                    <a:lstStyle/>
                    <a:p>
                      <a:pPr algn="ctr"/>
                      <a:r>
                        <a:rPr lang="en-US" sz="1600" b="1" dirty="0">
                          <a:solidFill>
                            <a:schemeClr val="tx1"/>
                          </a:solidFill>
                        </a:rPr>
                        <a:t>22%</a:t>
                      </a:r>
                    </a:p>
                  </a:txBody>
                  <a:tcPr marL="139630" marR="139630"/>
                </a:tc>
                <a:extLst>
                  <a:ext uri="{0D108BD9-81ED-4DB2-BD59-A6C34878D82A}">
                    <a16:rowId xmlns:a16="http://schemas.microsoft.com/office/drawing/2014/main" val="3265692475"/>
                  </a:ext>
                </a:extLst>
              </a:tr>
              <a:tr h="370840">
                <a:tc>
                  <a:txBody>
                    <a:bodyPr/>
                    <a:lstStyle/>
                    <a:p>
                      <a:r>
                        <a:rPr lang="en-US" sz="1600" b="1" dirty="0">
                          <a:solidFill>
                            <a:schemeClr val="tx1"/>
                          </a:solidFill>
                        </a:rPr>
                        <a:t>Observation only</a:t>
                      </a:r>
                    </a:p>
                  </a:txBody>
                  <a:tcPr marL="139630" marR="139630"/>
                </a:tc>
                <a:tc>
                  <a:txBody>
                    <a:bodyPr/>
                    <a:lstStyle/>
                    <a:p>
                      <a:pPr algn="ctr"/>
                      <a:r>
                        <a:rPr lang="en-US" sz="1600" b="1" dirty="0">
                          <a:solidFill>
                            <a:schemeClr val="tx1"/>
                          </a:solidFill>
                        </a:rPr>
                        <a:t>6%</a:t>
                      </a:r>
                    </a:p>
                  </a:txBody>
                  <a:tcPr marL="139630" marR="139630"/>
                </a:tc>
                <a:extLst>
                  <a:ext uri="{0D108BD9-81ED-4DB2-BD59-A6C34878D82A}">
                    <a16:rowId xmlns:a16="http://schemas.microsoft.com/office/drawing/2014/main" val="4153485750"/>
                  </a:ext>
                </a:extLst>
              </a:tr>
              <a:tr h="370840">
                <a:tc>
                  <a:txBody>
                    <a:bodyPr/>
                    <a:lstStyle/>
                    <a:p>
                      <a:r>
                        <a:rPr lang="en-US" sz="1600" b="1" dirty="0"/>
                        <a:t>FT/Arrival/Triage</a:t>
                      </a:r>
                    </a:p>
                  </a:txBody>
                  <a:tcPr marL="139630" marR="139630"/>
                </a:tc>
                <a:tc>
                  <a:txBody>
                    <a:bodyPr/>
                    <a:lstStyle/>
                    <a:p>
                      <a:pPr algn="ctr"/>
                      <a:r>
                        <a:rPr lang="en-US" sz="1600" b="1" dirty="0"/>
                        <a:t>3%</a:t>
                      </a:r>
                    </a:p>
                  </a:txBody>
                  <a:tcPr marL="139630" marR="139630"/>
                </a:tc>
                <a:extLst>
                  <a:ext uri="{0D108BD9-81ED-4DB2-BD59-A6C34878D82A}">
                    <a16:rowId xmlns:a16="http://schemas.microsoft.com/office/drawing/2014/main" val="992783191"/>
                  </a:ext>
                </a:extLst>
              </a:tr>
            </a:tbl>
          </a:graphicData>
        </a:graphic>
      </p:graphicFrame>
      <p:sp>
        <p:nvSpPr>
          <p:cNvPr id="6" name="Content Placeholder 5"/>
          <p:cNvSpPr>
            <a:spLocks noGrp="1"/>
          </p:cNvSpPr>
          <p:nvPr>
            <p:ph sz="half" idx="2"/>
          </p:nvPr>
        </p:nvSpPr>
        <p:spPr>
          <a:xfrm>
            <a:off x="4440327" y="1841603"/>
            <a:ext cx="4524451" cy="3461918"/>
          </a:xfrm>
        </p:spPr>
        <p:txBody>
          <a:bodyPr>
            <a:normAutofit/>
          </a:bodyPr>
          <a:lstStyle/>
          <a:p>
            <a:r>
              <a:rPr lang="en-US" sz="2400" b="1" dirty="0"/>
              <a:t>1,653 Total hours </a:t>
            </a:r>
          </a:p>
          <a:p>
            <a:r>
              <a:rPr lang="en-US" sz="2400" b="1" dirty="0"/>
              <a:t>$147,414 Total salary</a:t>
            </a:r>
          </a:p>
          <a:p>
            <a:r>
              <a:rPr lang="en-US" sz="2400" b="1" i="1" dirty="0"/>
              <a:t>Minimal difference PA/NP</a:t>
            </a:r>
            <a:endParaRPr lang="en-US" sz="2400" b="1" dirty="0"/>
          </a:p>
          <a:p>
            <a:endParaRPr lang="en-US" sz="2400" b="1" dirty="0"/>
          </a:p>
          <a:p>
            <a:r>
              <a:rPr lang="en-US" sz="2400" b="1" dirty="0"/>
              <a:t>300 hour reduction for lead or administration</a:t>
            </a:r>
          </a:p>
          <a:p>
            <a:r>
              <a:rPr lang="en-US" sz="2400" b="1" dirty="0"/>
              <a:t>$29,000 difference between administrative role and none</a:t>
            </a:r>
          </a:p>
          <a:p>
            <a:endParaRPr lang="en-US" dirty="0"/>
          </a:p>
        </p:txBody>
      </p:sp>
      <p:cxnSp>
        <p:nvCxnSpPr>
          <p:cNvPr id="8" name="Straight Connector 7"/>
          <p:cNvCxnSpPr/>
          <p:nvPr/>
        </p:nvCxnSpPr>
        <p:spPr>
          <a:xfrm>
            <a:off x="4440327" y="3429000"/>
            <a:ext cx="4374489"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907251" y="4303079"/>
            <a:ext cx="2619375" cy="1743075"/>
          </a:xfrm>
          <a:prstGeom prst="rect">
            <a:avLst/>
          </a:prstGeom>
        </p:spPr>
      </p:pic>
    </p:spTree>
    <p:extLst>
      <p:ext uri="{BB962C8B-B14F-4D97-AF65-F5344CB8AC3E}">
        <p14:creationId xmlns:p14="http://schemas.microsoft.com/office/powerpoint/2010/main" val="146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 and NP Salary</a:t>
            </a:r>
          </a:p>
        </p:txBody>
      </p:sp>
      <p:graphicFrame>
        <p:nvGraphicFramePr>
          <p:cNvPr id="6" name="Content Placeholder 5">
            <a:extLst>
              <a:ext uri="{FF2B5EF4-FFF2-40B4-BE49-F238E27FC236}">
                <a16:creationId xmlns:a16="http://schemas.microsoft.com/office/drawing/2014/main" id="{6E541C07-872A-4476-9CD6-65BD0BC0821A}"/>
              </a:ext>
            </a:extLst>
          </p:cNvPr>
          <p:cNvGraphicFramePr>
            <a:graphicFrameLocks noGrp="1"/>
          </p:cNvGraphicFramePr>
          <p:nvPr>
            <p:ph idx="1"/>
            <p:extLst>
              <p:ext uri="{D42A27DB-BD31-4B8C-83A1-F6EECF244321}">
                <p14:modId xmlns:p14="http://schemas.microsoft.com/office/powerpoint/2010/main" val="39434227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7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 and NP Salary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73069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43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 and NP Salary</a:t>
            </a:r>
          </a:p>
        </p:txBody>
      </p:sp>
      <p:graphicFrame>
        <p:nvGraphicFramePr>
          <p:cNvPr id="9" name="Content Placeholder 8">
            <a:extLst>
              <a:ext uri="{FF2B5EF4-FFF2-40B4-BE49-F238E27FC236}">
                <a16:creationId xmlns:a16="http://schemas.microsoft.com/office/drawing/2014/main" id="{428CBF46-CA60-46CA-AC45-0F27A33DFF44}"/>
              </a:ext>
            </a:extLst>
          </p:cNvPr>
          <p:cNvGraphicFramePr>
            <a:graphicFrameLocks noGrp="1"/>
          </p:cNvGraphicFramePr>
          <p:nvPr>
            <p:ph idx="1"/>
            <p:extLst>
              <p:ext uri="{D42A27DB-BD31-4B8C-83A1-F6EECF244321}">
                <p14:modId xmlns:p14="http://schemas.microsoft.com/office/powerpoint/2010/main" val="3069544656"/>
              </p:ext>
            </p:extLst>
          </p:nvPr>
        </p:nvGraphicFramePr>
        <p:xfrm>
          <a:off x="570451" y="2338431"/>
          <a:ext cx="7969540" cy="3267016"/>
        </p:xfrm>
        <a:graphic>
          <a:graphicData uri="http://schemas.openxmlformats.org/drawingml/2006/table">
            <a:tbl>
              <a:tblPr firstRow="1" bandRow="1">
                <a:tableStyleId>{5C22544A-7EE6-4342-B048-85BDC9FD1C3A}</a:tableStyleId>
              </a:tblPr>
              <a:tblGrid>
                <a:gridCol w="1992385">
                  <a:extLst>
                    <a:ext uri="{9D8B030D-6E8A-4147-A177-3AD203B41FA5}">
                      <a16:colId xmlns:a16="http://schemas.microsoft.com/office/drawing/2014/main" val="2543493389"/>
                    </a:ext>
                  </a:extLst>
                </a:gridCol>
                <a:gridCol w="1992385">
                  <a:extLst>
                    <a:ext uri="{9D8B030D-6E8A-4147-A177-3AD203B41FA5}">
                      <a16:colId xmlns:a16="http://schemas.microsoft.com/office/drawing/2014/main" val="3806900827"/>
                    </a:ext>
                  </a:extLst>
                </a:gridCol>
                <a:gridCol w="1992385">
                  <a:extLst>
                    <a:ext uri="{9D8B030D-6E8A-4147-A177-3AD203B41FA5}">
                      <a16:colId xmlns:a16="http://schemas.microsoft.com/office/drawing/2014/main" val="289360042"/>
                    </a:ext>
                  </a:extLst>
                </a:gridCol>
                <a:gridCol w="1992385">
                  <a:extLst>
                    <a:ext uri="{9D8B030D-6E8A-4147-A177-3AD203B41FA5}">
                      <a16:colId xmlns:a16="http://schemas.microsoft.com/office/drawing/2014/main" val="3776282440"/>
                    </a:ext>
                  </a:extLst>
                </a:gridCol>
              </a:tblGrid>
              <a:tr h="641494">
                <a:tc>
                  <a:txBody>
                    <a:bodyPr/>
                    <a:lstStyle/>
                    <a:p>
                      <a:endParaRPr lang="en-US" dirty="0"/>
                    </a:p>
                  </a:txBody>
                  <a:tcPr anchor="ctr" anchorCtr="1"/>
                </a:tc>
                <a:tc>
                  <a:txBody>
                    <a:bodyPr/>
                    <a:lstStyle/>
                    <a:p>
                      <a:pPr algn="ctr"/>
                      <a:r>
                        <a:rPr lang="en-US" sz="2000" dirty="0"/>
                        <a:t>Total Salary</a:t>
                      </a:r>
                    </a:p>
                  </a:txBody>
                  <a:tcPr anchor="ctr" anchorCtr="1"/>
                </a:tc>
                <a:tc>
                  <a:txBody>
                    <a:bodyPr/>
                    <a:lstStyle/>
                    <a:p>
                      <a:pPr algn="ctr"/>
                      <a:r>
                        <a:rPr lang="en-US" sz="2000" dirty="0"/>
                        <a:t>Total Hours Worked</a:t>
                      </a:r>
                    </a:p>
                  </a:txBody>
                  <a:tcPr anchor="ctr" anchorCtr="1"/>
                </a:tc>
                <a:tc>
                  <a:txBody>
                    <a:bodyPr/>
                    <a:lstStyle/>
                    <a:p>
                      <a:pPr algn="ctr"/>
                      <a:r>
                        <a:rPr lang="en-US" sz="2000" dirty="0"/>
                        <a:t>Avg Base Hourly Rate </a:t>
                      </a:r>
                    </a:p>
                  </a:txBody>
                  <a:tcPr anchor="ctr" anchorCtr="1"/>
                </a:tc>
                <a:extLst>
                  <a:ext uri="{0D108BD9-81ED-4DB2-BD59-A6C34878D82A}">
                    <a16:rowId xmlns:a16="http://schemas.microsoft.com/office/drawing/2014/main" val="3717316828"/>
                  </a:ext>
                </a:extLst>
              </a:tr>
              <a:tr h="641494">
                <a:tc>
                  <a:txBody>
                    <a:bodyPr/>
                    <a:lstStyle/>
                    <a:p>
                      <a:r>
                        <a:rPr lang="en-US" sz="2000" b="1" dirty="0"/>
                        <a:t>West</a:t>
                      </a:r>
                    </a:p>
                  </a:txBody>
                  <a:tcPr anchor="ctr" anchorCtr="1"/>
                </a:tc>
                <a:tc>
                  <a:txBody>
                    <a:bodyPr/>
                    <a:lstStyle/>
                    <a:p>
                      <a:pPr algn="ctr"/>
                      <a:r>
                        <a:rPr lang="en-US" b="1" dirty="0"/>
                        <a:t>$165,752</a:t>
                      </a:r>
                    </a:p>
                  </a:txBody>
                  <a:tcPr anchor="ctr" anchorCtr="1"/>
                </a:tc>
                <a:tc>
                  <a:txBody>
                    <a:bodyPr/>
                    <a:lstStyle/>
                    <a:p>
                      <a:pPr algn="ctr"/>
                      <a:r>
                        <a:rPr lang="en-US" b="1" dirty="0"/>
                        <a:t>1673</a:t>
                      </a:r>
                    </a:p>
                  </a:txBody>
                  <a:tcPr anchor="ctr" anchorCtr="1"/>
                </a:tc>
                <a:tc>
                  <a:txBody>
                    <a:bodyPr/>
                    <a:lstStyle/>
                    <a:p>
                      <a:pPr algn="ctr"/>
                      <a:r>
                        <a:rPr lang="en-US" b="1" dirty="0"/>
                        <a:t>$89.27</a:t>
                      </a:r>
                    </a:p>
                  </a:txBody>
                  <a:tcPr anchor="ctr" anchorCtr="1"/>
                </a:tc>
                <a:extLst>
                  <a:ext uri="{0D108BD9-81ED-4DB2-BD59-A6C34878D82A}">
                    <a16:rowId xmlns:a16="http://schemas.microsoft.com/office/drawing/2014/main" val="2491016816"/>
                  </a:ext>
                </a:extLst>
              </a:tr>
              <a:tr h="641494">
                <a:tc>
                  <a:txBody>
                    <a:bodyPr/>
                    <a:lstStyle/>
                    <a:p>
                      <a:r>
                        <a:rPr lang="en-US" sz="2000" b="1" dirty="0"/>
                        <a:t>Midwest</a:t>
                      </a:r>
                    </a:p>
                  </a:txBody>
                  <a:tcPr anchor="ctr" anchorCtr="1"/>
                </a:tc>
                <a:tc>
                  <a:txBody>
                    <a:bodyPr/>
                    <a:lstStyle/>
                    <a:p>
                      <a:pPr algn="ctr"/>
                      <a:r>
                        <a:rPr lang="en-US" b="1" dirty="0"/>
                        <a:t>$156,356</a:t>
                      </a:r>
                    </a:p>
                  </a:txBody>
                  <a:tcPr anchor="ctr" anchorCtr="1"/>
                </a:tc>
                <a:tc>
                  <a:txBody>
                    <a:bodyPr/>
                    <a:lstStyle/>
                    <a:p>
                      <a:pPr algn="ctr"/>
                      <a:r>
                        <a:rPr lang="en-US" b="1" dirty="0"/>
                        <a:t>1772</a:t>
                      </a:r>
                    </a:p>
                  </a:txBody>
                  <a:tcPr anchor="ctr" anchorCtr="1"/>
                </a:tc>
                <a:tc>
                  <a:txBody>
                    <a:bodyPr/>
                    <a:lstStyle/>
                    <a:p>
                      <a:pPr algn="ctr"/>
                      <a:r>
                        <a:rPr lang="en-US" b="1" dirty="0"/>
                        <a:t>$87.08</a:t>
                      </a:r>
                    </a:p>
                  </a:txBody>
                  <a:tcPr anchor="ctr" anchorCtr="1"/>
                </a:tc>
                <a:extLst>
                  <a:ext uri="{0D108BD9-81ED-4DB2-BD59-A6C34878D82A}">
                    <a16:rowId xmlns:a16="http://schemas.microsoft.com/office/drawing/2014/main" val="795938709"/>
                  </a:ext>
                </a:extLst>
              </a:tr>
              <a:tr h="641494">
                <a:tc>
                  <a:txBody>
                    <a:bodyPr/>
                    <a:lstStyle/>
                    <a:p>
                      <a:r>
                        <a:rPr lang="en-US" sz="2000" b="1" dirty="0"/>
                        <a:t>Northeast</a:t>
                      </a:r>
                    </a:p>
                  </a:txBody>
                  <a:tcPr anchor="ctr" anchorCtr="1"/>
                </a:tc>
                <a:tc>
                  <a:txBody>
                    <a:bodyPr/>
                    <a:lstStyle/>
                    <a:p>
                      <a:pPr algn="ctr"/>
                      <a:r>
                        <a:rPr lang="en-US" b="1" dirty="0"/>
                        <a:t>$150,926</a:t>
                      </a:r>
                    </a:p>
                  </a:txBody>
                  <a:tcPr anchor="ctr" anchorCtr="1"/>
                </a:tc>
                <a:tc>
                  <a:txBody>
                    <a:bodyPr/>
                    <a:lstStyle/>
                    <a:p>
                      <a:pPr algn="ctr"/>
                      <a:r>
                        <a:rPr lang="en-US" b="1" dirty="0"/>
                        <a:t>1587</a:t>
                      </a:r>
                    </a:p>
                  </a:txBody>
                  <a:tcPr anchor="ctr" anchorCtr="1"/>
                </a:tc>
                <a:tc>
                  <a:txBody>
                    <a:bodyPr/>
                    <a:lstStyle/>
                    <a:p>
                      <a:pPr algn="ctr"/>
                      <a:r>
                        <a:rPr lang="en-US" b="1" dirty="0"/>
                        <a:t>$84.90</a:t>
                      </a:r>
                    </a:p>
                  </a:txBody>
                  <a:tcPr anchor="ctr" anchorCtr="1"/>
                </a:tc>
                <a:extLst>
                  <a:ext uri="{0D108BD9-81ED-4DB2-BD59-A6C34878D82A}">
                    <a16:rowId xmlns:a16="http://schemas.microsoft.com/office/drawing/2014/main" val="4224319916"/>
                  </a:ext>
                </a:extLst>
              </a:tr>
              <a:tr h="641494">
                <a:tc>
                  <a:txBody>
                    <a:bodyPr/>
                    <a:lstStyle/>
                    <a:p>
                      <a:r>
                        <a:rPr lang="en-US" sz="2000" b="1" dirty="0"/>
                        <a:t>South</a:t>
                      </a:r>
                    </a:p>
                  </a:txBody>
                  <a:tcPr anchor="ctr" anchorCtr="1"/>
                </a:tc>
                <a:tc>
                  <a:txBody>
                    <a:bodyPr/>
                    <a:lstStyle/>
                    <a:p>
                      <a:pPr algn="ctr"/>
                      <a:r>
                        <a:rPr lang="en-US" b="1" dirty="0"/>
                        <a:t>$136,663</a:t>
                      </a:r>
                    </a:p>
                  </a:txBody>
                  <a:tcPr anchor="ctr" anchorCtr="1"/>
                </a:tc>
                <a:tc>
                  <a:txBody>
                    <a:bodyPr/>
                    <a:lstStyle/>
                    <a:p>
                      <a:pPr algn="ctr"/>
                      <a:r>
                        <a:rPr lang="en-US" b="1" dirty="0"/>
                        <a:t>1721</a:t>
                      </a:r>
                    </a:p>
                  </a:txBody>
                  <a:tcPr anchor="ctr" anchorCtr="1"/>
                </a:tc>
                <a:tc>
                  <a:txBody>
                    <a:bodyPr/>
                    <a:lstStyle/>
                    <a:p>
                      <a:pPr algn="ctr"/>
                      <a:r>
                        <a:rPr lang="en-US" b="1" dirty="0"/>
                        <a:t>$79.14</a:t>
                      </a:r>
                    </a:p>
                  </a:txBody>
                  <a:tcPr anchor="ctr" anchorCtr="1"/>
                </a:tc>
                <a:extLst>
                  <a:ext uri="{0D108BD9-81ED-4DB2-BD59-A6C34878D82A}">
                    <a16:rowId xmlns:a16="http://schemas.microsoft.com/office/drawing/2014/main" val="3552476400"/>
                  </a:ext>
                </a:extLst>
              </a:tr>
            </a:tbl>
          </a:graphicData>
        </a:graphic>
      </p:graphicFrame>
      <p:sp>
        <p:nvSpPr>
          <p:cNvPr id="2" name="TextBox 1">
            <a:extLst>
              <a:ext uri="{FF2B5EF4-FFF2-40B4-BE49-F238E27FC236}">
                <a16:creationId xmlns:a16="http://schemas.microsoft.com/office/drawing/2014/main" id="{34D0CF0A-2F2A-4E84-ABAF-9CB484602844}"/>
              </a:ext>
            </a:extLst>
          </p:cNvPr>
          <p:cNvSpPr txBox="1"/>
          <p:nvPr/>
        </p:nvSpPr>
        <p:spPr>
          <a:xfrm>
            <a:off x="570452" y="1527215"/>
            <a:ext cx="2989921" cy="584775"/>
          </a:xfrm>
          <a:prstGeom prst="rect">
            <a:avLst/>
          </a:prstGeom>
          <a:noFill/>
        </p:spPr>
        <p:txBody>
          <a:bodyPr wrap="none" rtlCol="0">
            <a:spAutoFit/>
          </a:bodyPr>
          <a:lstStyle/>
          <a:p>
            <a:r>
              <a:rPr lang="en-US" sz="3200" b="1" dirty="0"/>
              <a:t>Salary by Region</a:t>
            </a:r>
          </a:p>
        </p:txBody>
      </p:sp>
    </p:spTree>
    <p:extLst>
      <p:ext uri="{BB962C8B-B14F-4D97-AF65-F5344CB8AC3E}">
        <p14:creationId xmlns:p14="http://schemas.microsoft.com/office/powerpoint/2010/main" val="222852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2313" y="3821112"/>
            <a:ext cx="7772400" cy="1500187"/>
          </a:xfrm>
        </p:spPr>
        <p:txBody>
          <a:bodyPr>
            <a:noAutofit/>
          </a:bodyPr>
          <a:lstStyle/>
          <a:p>
            <a:pPr algn="ctr"/>
            <a:r>
              <a:rPr lang="en-US" sz="4000" b="1" dirty="0"/>
              <a:t>Faculty Salary Survey</a:t>
            </a:r>
          </a:p>
          <a:p>
            <a:pPr algn="ctr"/>
            <a:r>
              <a:rPr lang="en-US" sz="4000" b="1" dirty="0"/>
              <a:t>Fiscal Year 2024 Data</a:t>
            </a:r>
          </a:p>
          <a:p>
            <a:pPr algn="ctr"/>
            <a:endParaRPr lang="en-US" sz="2800" b="1" dirty="0"/>
          </a:p>
          <a:p>
            <a:pPr algn="ctr"/>
            <a:endParaRPr lang="en-US" sz="3600" b="1" dirty="0">
              <a:solidFill>
                <a:srgbClr val="C00000"/>
              </a:solidFill>
            </a:endParaRPr>
          </a:p>
        </p:txBody>
      </p:sp>
    </p:spTree>
    <p:extLst>
      <p:ext uri="{BB962C8B-B14F-4D97-AF65-F5344CB8AC3E}">
        <p14:creationId xmlns:p14="http://schemas.microsoft.com/office/powerpoint/2010/main" val="30111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 y="9406"/>
            <a:ext cx="8229600" cy="1143000"/>
          </a:xfrm>
        </p:spPr>
        <p:txBody>
          <a:bodyPr>
            <a:normAutofit/>
          </a:bodyPr>
          <a:lstStyle/>
          <a:p>
            <a:r>
              <a:rPr lang="en-US" sz="4400" dirty="0"/>
              <a:t>Faculty Demographics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05558783"/>
              </p:ext>
            </p:extLst>
          </p:nvPr>
        </p:nvGraphicFramePr>
        <p:xfrm>
          <a:off x="836327" y="2333309"/>
          <a:ext cx="7713783" cy="3370992"/>
        </p:xfrm>
        <a:graphic>
          <a:graphicData uri="http://schemas.openxmlformats.org/drawingml/2006/table">
            <a:tbl>
              <a:tblPr firstRow="1" bandRow="1">
                <a:tableStyleId>{125E5076-3810-47DD-B79F-674D7AD40C01}</a:tableStyleId>
              </a:tblPr>
              <a:tblGrid>
                <a:gridCol w="2641788">
                  <a:extLst>
                    <a:ext uri="{9D8B030D-6E8A-4147-A177-3AD203B41FA5}">
                      <a16:colId xmlns:a16="http://schemas.microsoft.com/office/drawing/2014/main" val="20000"/>
                    </a:ext>
                  </a:extLst>
                </a:gridCol>
                <a:gridCol w="1014399">
                  <a:extLst>
                    <a:ext uri="{9D8B030D-6E8A-4147-A177-3AD203B41FA5}">
                      <a16:colId xmlns:a16="http://schemas.microsoft.com/office/drawing/2014/main" val="20002"/>
                    </a:ext>
                  </a:extLst>
                </a:gridCol>
                <a:gridCol w="1014399">
                  <a:extLst>
                    <a:ext uri="{9D8B030D-6E8A-4147-A177-3AD203B41FA5}">
                      <a16:colId xmlns:a16="http://schemas.microsoft.com/office/drawing/2014/main" val="20003"/>
                    </a:ext>
                  </a:extLst>
                </a:gridCol>
                <a:gridCol w="1014399">
                  <a:extLst>
                    <a:ext uri="{9D8B030D-6E8A-4147-A177-3AD203B41FA5}">
                      <a16:colId xmlns:a16="http://schemas.microsoft.com/office/drawing/2014/main" val="20004"/>
                    </a:ext>
                  </a:extLst>
                </a:gridCol>
                <a:gridCol w="1014399">
                  <a:extLst>
                    <a:ext uri="{9D8B030D-6E8A-4147-A177-3AD203B41FA5}">
                      <a16:colId xmlns:a16="http://schemas.microsoft.com/office/drawing/2014/main" val="2266831287"/>
                    </a:ext>
                  </a:extLst>
                </a:gridCol>
                <a:gridCol w="1014399">
                  <a:extLst>
                    <a:ext uri="{9D8B030D-6E8A-4147-A177-3AD203B41FA5}">
                      <a16:colId xmlns:a16="http://schemas.microsoft.com/office/drawing/2014/main" val="1676156914"/>
                    </a:ext>
                  </a:extLst>
                </a:gridCol>
              </a:tblGrid>
              <a:tr h="421374">
                <a:tc>
                  <a:txBody>
                    <a:bodyPr/>
                    <a:lstStyle/>
                    <a:p>
                      <a:endParaRPr lang="en-US" sz="2000" dirty="0"/>
                    </a:p>
                  </a:txBody>
                  <a:tcPr marL="114832" marR="114832"/>
                </a:tc>
                <a:tc>
                  <a:txBody>
                    <a:bodyPr/>
                    <a:lstStyle/>
                    <a:p>
                      <a:pPr algn="ctr"/>
                      <a:r>
                        <a:rPr lang="en-US" dirty="0">
                          <a:solidFill>
                            <a:srgbClr val="FFC000"/>
                          </a:solidFill>
                        </a:rPr>
                        <a:t>FY 20</a:t>
                      </a:r>
                    </a:p>
                  </a:txBody>
                  <a:tcPr marL="114832" marR="114832"/>
                </a:tc>
                <a:tc>
                  <a:txBody>
                    <a:bodyPr/>
                    <a:lstStyle/>
                    <a:p>
                      <a:pPr algn="ctr"/>
                      <a:r>
                        <a:rPr lang="en-US" dirty="0">
                          <a:solidFill>
                            <a:srgbClr val="FFC000"/>
                          </a:solidFill>
                        </a:rPr>
                        <a:t>FY 21</a:t>
                      </a:r>
                    </a:p>
                  </a:txBody>
                  <a:tcPr marL="114832" marR="114832"/>
                </a:tc>
                <a:tc>
                  <a:txBody>
                    <a:bodyPr/>
                    <a:lstStyle/>
                    <a:p>
                      <a:pPr algn="ctr"/>
                      <a:r>
                        <a:rPr lang="en-US" dirty="0">
                          <a:solidFill>
                            <a:srgbClr val="FFC000"/>
                          </a:solidFill>
                        </a:rPr>
                        <a:t>FY 22</a:t>
                      </a:r>
                    </a:p>
                  </a:txBody>
                  <a:tcPr marL="114832" marR="114832"/>
                </a:tc>
                <a:tc>
                  <a:txBody>
                    <a:bodyPr/>
                    <a:lstStyle/>
                    <a:p>
                      <a:pPr algn="ctr"/>
                      <a:r>
                        <a:rPr lang="en-US" dirty="0">
                          <a:solidFill>
                            <a:srgbClr val="FFC000"/>
                          </a:solidFill>
                        </a:rPr>
                        <a:t>FY 23</a:t>
                      </a:r>
                    </a:p>
                  </a:txBody>
                  <a:tcPr marL="114832" marR="114832"/>
                </a:tc>
                <a:tc>
                  <a:txBody>
                    <a:bodyPr/>
                    <a:lstStyle/>
                    <a:p>
                      <a:pPr algn="ctr"/>
                      <a:r>
                        <a:rPr lang="en-US" dirty="0">
                          <a:solidFill>
                            <a:srgbClr val="FFC000"/>
                          </a:solidFill>
                        </a:rPr>
                        <a:t>FY 24</a:t>
                      </a:r>
                    </a:p>
                  </a:txBody>
                  <a:tcPr marL="114832" marR="114832"/>
                </a:tc>
                <a:extLst>
                  <a:ext uri="{0D108BD9-81ED-4DB2-BD59-A6C34878D82A}">
                    <a16:rowId xmlns:a16="http://schemas.microsoft.com/office/drawing/2014/main" val="10000"/>
                  </a:ext>
                </a:extLst>
              </a:tr>
              <a:tr h="421374">
                <a:tc>
                  <a:txBody>
                    <a:bodyPr/>
                    <a:lstStyle/>
                    <a:p>
                      <a:r>
                        <a:rPr lang="en-US" sz="2000" b="1" dirty="0"/>
                        <a:t>#</a:t>
                      </a:r>
                      <a:r>
                        <a:rPr lang="en-US" sz="2000" b="1" baseline="0" dirty="0"/>
                        <a:t> Faculty</a:t>
                      </a:r>
                      <a:endParaRPr lang="en-US" sz="2000" b="1" dirty="0"/>
                    </a:p>
                  </a:txBody>
                  <a:tcPr marL="114832" marR="114832"/>
                </a:tc>
                <a:tc>
                  <a:txBody>
                    <a:bodyPr/>
                    <a:lstStyle/>
                    <a:p>
                      <a:pPr algn="ctr"/>
                      <a:r>
                        <a:rPr lang="en-US" sz="2000" b="1" dirty="0"/>
                        <a:t>2530</a:t>
                      </a:r>
                    </a:p>
                  </a:txBody>
                  <a:tcPr marL="114832" marR="114832"/>
                </a:tc>
                <a:tc>
                  <a:txBody>
                    <a:bodyPr/>
                    <a:lstStyle/>
                    <a:p>
                      <a:pPr algn="ctr"/>
                      <a:r>
                        <a:rPr lang="en-US" sz="2000" b="1" dirty="0"/>
                        <a:t>2560</a:t>
                      </a:r>
                    </a:p>
                  </a:txBody>
                  <a:tcPr marL="114832" marR="114832"/>
                </a:tc>
                <a:tc>
                  <a:txBody>
                    <a:bodyPr/>
                    <a:lstStyle/>
                    <a:p>
                      <a:pPr algn="ctr"/>
                      <a:r>
                        <a:rPr lang="en-US" b="1" dirty="0"/>
                        <a:t>2454</a:t>
                      </a:r>
                    </a:p>
                  </a:txBody>
                  <a:tcPr marL="114832" marR="114832"/>
                </a:tc>
                <a:tc>
                  <a:txBody>
                    <a:bodyPr/>
                    <a:lstStyle/>
                    <a:p>
                      <a:pPr algn="ctr"/>
                      <a:r>
                        <a:rPr lang="en-US" b="1" dirty="0">
                          <a:solidFill>
                            <a:schemeClr val="bg1"/>
                          </a:solidFill>
                        </a:rPr>
                        <a:t>2677</a:t>
                      </a:r>
                    </a:p>
                  </a:txBody>
                  <a:tcPr marL="114832" marR="114832"/>
                </a:tc>
                <a:tc>
                  <a:txBody>
                    <a:bodyPr/>
                    <a:lstStyle/>
                    <a:p>
                      <a:pPr algn="ctr"/>
                      <a:r>
                        <a:rPr lang="en-US" b="1" dirty="0">
                          <a:solidFill>
                            <a:srgbClr val="FFC000"/>
                          </a:solidFill>
                        </a:rPr>
                        <a:t>2383</a:t>
                      </a:r>
                    </a:p>
                  </a:txBody>
                  <a:tcPr marL="114832" marR="114832"/>
                </a:tc>
                <a:extLst>
                  <a:ext uri="{0D108BD9-81ED-4DB2-BD59-A6C34878D82A}">
                    <a16:rowId xmlns:a16="http://schemas.microsoft.com/office/drawing/2014/main" val="10001"/>
                  </a:ext>
                </a:extLst>
              </a:tr>
              <a:tr h="421374">
                <a:tc>
                  <a:txBody>
                    <a:bodyPr/>
                    <a:lstStyle/>
                    <a:p>
                      <a:pPr algn="ctr"/>
                      <a:r>
                        <a:rPr lang="en-US" sz="2000" b="1" dirty="0">
                          <a:solidFill>
                            <a:srgbClr val="FFC000"/>
                          </a:solidFill>
                        </a:rPr>
                        <a:t>Experience</a:t>
                      </a:r>
                    </a:p>
                  </a:txBody>
                  <a:tcPr marL="114832" marR="114832"/>
                </a:tc>
                <a:tc>
                  <a:txBody>
                    <a:bodyPr/>
                    <a:lstStyle/>
                    <a:p>
                      <a:endParaRPr lang="en-US" dirty="0"/>
                    </a:p>
                  </a:txBody>
                  <a:tcPr marL="114832" marR="114832"/>
                </a:tc>
                <a:tc>
                  <a:txBody>
                    <a:bodyPr/>
                    <a:lstStyle/>
                    <a:p>
                      <a:endParaRPr lang="en-US" dirty="0"/>
                    </a:p>
                  </a:txBody>
                  <a:tcPr marL="114832" marR="114832"/>
                </a:tc>
                <a:tc>
                  <a:txBody>
                    <a:bodyPr/>
                    <a:lstStyle/>
                    <a:p>
                      <a:pPr algn="ctr"/>
                      <a:endParaRPr lang="en-US" b="1" dirty="0"/>
                    </a:p>
                  </a:txBody>
                  <a:tcPr marL="114832" marR="114832"/>
                </a:tc>
                <a:tc>
                  <a:txBody>
                    <a:bodyPr/>
                    <a:lstStyle/>
                    <a:p>
                      <a:pPr algn="ctr"/>
                      <a:endParaRPr lang="en-US" b="1" dirty="0">
                        <a:solidFill>
                          <a:schemeClr val="bg1"/>
                        </a:solidFill>
                      </a:endParaRPr>
                    </a:p>
                  </a:txBody>
                  <a:tcPr marL="114832" marR="114832"/>
                </a:tc>
                <a:tc>
                  <a:txBody>
                    <a:bodyPr/>
                    <a:lstStyle/>
                    <a:p>
                      <a:pPr algn="ctr"/>
                      <a:endParaRPr lang="en-US" b="1" dirty="0">
                        <a:solidFill>
                          <a:srgbClr val="FFC000"/>
                        </a:solidFill>
                      </a:endParaRPr>
                    </a:p>
                  </a:txBody>
                  <a:tcPr marL="114832" marR="114832"/>
                </a:tc>
                <a:extLst>
                  <a:ext uri="{0D108BD9-81ED-4DB2-BD59-A6C34878D82A}">
                    <a16:rowId xmlns:a16="http://schemas.microsoft.com/office/drawing/2014/main" val="10002"/>
                  </a:ext>
                </a:extLst>
              </a:tr>
              <a:tr h="421374">
                <a:tc>
                  <a:txBody>
                    <a:bodyPr/>
                    <a:lstStyle/>
                    <a:p>
                      <a:r>
                        <a:rPr lang="en-US" sz="2000" b="1" dirty="0"/>
                        <a:t>Years at Current EM</a:t>
                      </a:r>
                    </a:p>
                  </a:txBody>
                  <a:tcPr marL="114832" marR="114832"/>
                </a:tc>
                <a:tc>
                  <a:txBody>
                    <a:bodyPr/>
                    <a:lstStyle/>
                    <a:p>
                      <a:pPr algn="ctr"/>
                      <a:r>
                        <a:rPr lang="en-US" sz="2000" b="1" dirty="0"/>
                        <a:t>8.8</a:t>
                      </a:r>
                    </a:p>
                  </a:txBody>
                  <a:tcPr marL="114832" marR="114832"/>
                </a:tc>
                <a:tc>
                  <a:txBody>
                    <a:bodyPr/>
                    <a:lstStyle/>
                    <a:p>
                      <a:pPr algn="ctr"/>
                      <a:r>
                        <a:rPr lang="en-US" sz="2000" b="1" dirty="0"/>
                        <a:t>8.5</a:t>
                      </a:r>
                    </a:p>
                  </a:txBody>
                  <a:tcPr marL="114832" marR="114832"/>
                </a:tc>
                <a:tc>
                  <a:txBody>
                    <a:bodyPr/>
                    <a:lstStyle/>
                    <a:p>
                      <a:pPr algn="ctr"/>
                      <a:r>
                        <a:rPr lang="en-US" b="1" dirty="0"/>
                        <a:t>8.9</a:t>
                      </a:r>
                    </a:p>
                  </a:txBody>
                  <a:tcPr marL="114832" marR="114832"/>
                </a:tc>
                <a:tc>
                  <a:txBody>
                    <a:bodyPr/>
                    <a:lstStyle/>
                    <a:p>
                      <a:pPr algn="ctr"/>
                      <a:r>
                        <a:rPr lang="en-US" b="1" dirty="0">
                          <a:solidFill>
                            <a:schemeClr val="bg1"/>
                          </a:solidFill>
                        </a:rPr>
                        <a:t>8.9</a:t>
                      </a:r>
                    </a:p>
                  </a:txBody>
                  <a:tcPr marL="114832" marR="114832"/>
                </a:tc>
                <a:tc>
                  <a:txBody>
                    <a:bodyPr/>
                    <a:lstStyle/>
                    <a:p>
                      <a:pPr algn="ctr"/>
                      <a:r>
                        <a:rPr lang="en-US" b="1" dirty="0">
                          <a:solidFill>
                            <a:srgbClr val="FFC000"/>
                          </a:solidFill>
                        </a:rPr>
                        <a:t>9.3</a:t>
                      </a:r>
                    </a:p>
                  </a:txBody>
                  <a:tcPr marL="114832" marR="114832"/>
                </a:tc>
                <a:extLst>
                  <a:ext uri="{0D108BD9-81ED-4DB2-BD59-A6C34878D82A}">
                    <a16:rowId xmlns:a16="http://schemas.microsoft.com/office/drawing/2014/main" val="10003"/>
                  </a:ext>
                </a:extLst>
              </a:tr>
              <a:tr h="421374">
                <a:tc>
                  <a:txBody>
                    <a:bodyPr/>
                    <a:lstStyle/>
                    <a:p>
                      <a:r>
                        <a:rPr lang="en-US" sz="2000" b="1" dirty="0"/>
                        <a:t>Years post Residency</a:t>
                      </a:r>
                    </a:p>
                  </a:txBody>
                  <a:tcPr marL="114832" marR="114832"/>
                </a:tc>
                <a:tc>
                  <a:txBody>
                    <a:bodyPr/>
                    <a:lstStyle/>
                    <a:p>
                      <a:pPr algn="ctr"/>
                      <a:r>
                        <a:rPr lang="en-US" sz="2000" b="1" dirty="0"/>
                        <a:t>11.6</a:t>
                      </a:r>
                    </a:p>
                  </a:txBody>
                  <a:tcPr marL="114832" marR="114832"/>
                </a:tc>
                <a:tc>
                  <a:txBody>
                    <a:bodyPr/>
                    <a:lstStyle/>
                    <a:p>
                      <a:pPr algn="ctr"/>
                      <a:r>
                        <a:rPr lang="en-US" sz="2000" b="1" dirty="0"/>
                        <a:t>10.8</a:t>
                      </a:r>
                    </a:p>
                  </a:txBody>
                  <a:tcPr marL="114832" marR="114832"/>
                </a:tc>
                <a:tc>
                  <a:txBody>
                    <a:bodyPr/>
                    <a:lstStyle/>
                    <a:p>
                      <a:pPr algn="ctr"/>
                      <a:r>
                        <a:rPr lang="en-US" b="1" dirty="0"/>
                        <a:t>11.0</a:t>
                      </a:r>
                    </a:p>
                  </a:txBody>
                  <a:tcPr marL="114832" marR="114832"/>
                </a:tc>
                <a:tc>
                  <a:txBody>
                    <a:bodyPr/>
                    <a:lstStyle/>
                    <a:p>
                      <a:pPr algn="ctr"/>
                      <a:r>
                        <a:rPr lang="en-US" b="1" dirty="0">
                          <a:solidFill>
                            <a:schemeClr val="bg1"/>
                          </a:solidFill>
                        </a:rPr>
                        <a:t>10.9</a:t>
                      </a:r>
                    </a:p>
                  </a:txBody>
                  <a:tcPr marL="114832" marR="114832"/>
                </a:tc>
                <a:tc>
                  <a:txBody>
                    <a:bodyPr/>
                    <a:lstStyle/>
                    <a:p>
                      <a:pPr algn="ctr"/>
                      <a:r>
                        <a:rPr lang="en-US" b="1" dirty="0">
                          <a:solidFill>
                            <a:srgbClr val="FFC000"/>
                          </a:solidFill>
                        </a:rPr>
                        <a:t>11.2</a:t>
                      </a:r>
                    </a:p>
                  </a:txBody>
                  <a:tcPr marL="114832" marR="114832"/>
                </a:tc>
                <a:extLst>
                  <a:ext uri="{0D108BD9-81ED-4DB2-BD59-A6C34878D82A}">
                    <a16:rowId xmlns:a16="http://schemas.microsoft.com/office/drawing/2014/main" val="10004"/>
                  </a:ext>
                </a:extLst>
              </a:tr>
              <a:tr h="421374">
                <a:tc>
                  <a:txBody>
                    <a:bodyPr/>
                    <a:lstStyle/>
                    <a:p>
                      <a:pPr algn="ctr"/>
                      <a:r>
                        <a:rPr lang="en-US" sz="2000" b="1" dirty="0">
                          <a:solidFill>
                            <a:srgbClr val="FFC000"/>
                          </a:solidFill>
                        </a:rPr>
                        <a:t>Degree</a:t>
                      </a:r>
                    </a:p>
                  </a:txBody>
                  <a:tcPr marL="114832" marR="114832"/>
                </a:tc>
                <a:tc>
                  <a:txBody>
                    <a:bodyPr/>
                    <a:lstStyle/>
                    <a:p>
                      <a:pPr algn="ctr"/>
                      <a:endParaRPr lang="en-US" sz="2000" b="1" dirty="0"/>
                    </a:p>
                  </a:txBody>
                  <a:tcPr marL="114832" marR="114832"/>
                </a:tc>
                <a:tc>
                  <a:txBody>
                    <a:bodyPr/>
                    <a:lstStyle/>
                    <a:p>
                      <a:pPr algn="ctr"/>
                      <a:endParaRPr lang="en-US" sz="2000" b="1" dirty="0"/>
                    </a:p>
                  </a:txBody>
                  <a:tcPr marL="114832" marR="114832"/>
                </a:tc>
                <a:tc>
                  <a:txBody>
                    <a:bodyPr/>
                    <a:lstStyle/>
                    <a:p>
                      <a:pPr algn="ctr"/>
                      <a:endParaRPr lang="en-US" b="1" dirty="0"/>
                    </a:p>
                  </a:txBody>
                  <a:tcPr marL="114832" marR="114832"/>
                </a:tc>
                <a:tc>
                  <a:txBody>
                    <a:bodyPr/>
                    <a:lstStyle/>
                    <a:p>
                      <a:pPr algn="ctr"/>
                      <a:endParaRPr lang="en-US" b="1" dirty="0">
                        <a:solidFill>
                          <a:schemeClr val="bg1"/>
                        </a:solidFill>
                      </a:endParaRPr>
                    </a:p>
                  </a:txBody>
                  <a:tcPr marL="114832" marR="114832"/>
                </a:tc>
                <a:tc>
                  <a:txBody>
                    <a:bodyPr/>
                    <a:lstStyle/>
                    <a:p>
                      <a:pPr algn="ctr"/>
                      <a:endParaRPr lang="en-US" b="1" dirty="0">
                        <a:solidFill>
                          <a:srgbClr val="FFC000"/>
                        </a:solidFill>
                      </a:endParaRPr>
                    </a:p>
                  </a:txBody>
                  <a:tcPr marL="114832" marR="114832"/>
                </a:tc>
                <a:extLst>
                  <a:ext uri="{0D108BD9-81ED-4DB2-BD59-A6C34878D82A}">
                    <a16:rowId xmlns:a16="http://schemas.microsoft.com/office/drawing/2014/main" val="10009"/>
                  </a:ext>
                </a:extLst>
              </a:tr>
              <a:tr h="421374">
                <a:tc>
                  <a:txBody>
                    <a:bodyPr/>
                    <a:lstStyle/>
                    <a:p>
                      <a:r>
                        <a:rPr lang="en-US" sz="2000" b="1" dirty="0"/>
                        <a:t>MD/</a:t>
                      </a:r>
                      <a:r>
                        <a:rPr lang="en-US" sz="2000" b="1" baseline="0" dirty="0"/>
                        <a:t>Master/PhD</a:t>
                      </a:r>
                      <a:endParaRPr lang="en-US" sz="2000" b="1" dirty="0"/>
                    </a:p>
                  </a:txBody>
                  <a:tcPr marL="114832" marR="114832"/>
                </a:tc>
                <a:tc>
                  <a:txBody>
                    <a:bodyPr/>
                    <a:lstStyle/>
                    <a:p>
                      <a:pPr algn="ctr"/>
                      <a:r>
                        <a:rPr lang="en-US" sz="2000" b="1" dirty="0"/>
                        <a:t>96%</a:t>
                      </a:r>
                    </a:p>
                  </a:txBody>
                  <a:tcPr marL="114832" marR="114832"/>
                </a:tc>
                <a:tc>
                  <a:txBody>
                    <a:bodyPr/>
                    <a:lstStyle/>
                    <a:p>
                      <a:pPr algn="ctr"/>
                      <a:r>
                        <a:rPr lang="en-US" sz="2000" b="1" dirty="0"/>
                        <a:t>95%</a:t>
                      </a:r>
                    </a:p>
                  </a:txBody>
                  <a:tcPr marL="114832" marR="114832"/>
                </a:tc>
                <a:tc>
                  <a:txBody>
                    <a:bodyPr/>
                    <a:lstStyle/>
                    <a:p>
                      <a:pPr algn="ctr"/>
                      <a:r>
                        <a:rPr lang="en-US" b="1" dirty="0"/>
                        <a:t>95%</a:t>
                      </a:r>
                    </a:p>
                  </a:txBody>
                  <a:tcPr marL="114832" marR="114832"/>
                </a:tc>
                <a:tc>
                  <a:txBody>
                    <a:bodyPr/>
                    <a:lstStyle/>
                    <a:p>
                      <a:pPr algn="ctr"/>
                      <a:r>
                        <a:rPr lang="en-US" b="1" dirty="0">
                          <a:solidFill>
                            <a:schemeClr val="bg1"/>
                          </a:solidFill>
                        </a:rPr>
                        <a:t>94%</a:t>
                      </a:r>
                    </a:p>
                  </a:txBody>
                  <a:tcPr marL="114832" marR="114832"/>
                </a:tc>
                <a:tc>
                  <a:txBody>
                    <a:bodyPr/>
                    <a:lstStyle/>
                    <a:p>
                      <a:pPr algn="ctr"/>
                      <a:r>
                        <a:rPr lang="en-US" b="1" dirty="0">
                          <a:solidFill>
                            <a:srgbClr val="FFC000"/>
                          </a:solidFill>
                        </a:rPr>
                        <a:t>93%</a:t>
                      </a:r>
                    </a:p>
                  </a:txBody>
                  <a:tcPr marL="114832" marR="114832"/>
                </a:tc>
                <a:extLst>
                  <a:ext uri="{0D108BD9-81ED-4DB2-BD59-A6C34878D82A}">
                    <a16:rowId xmlns:a16="http://schemas.microsoft.com/office/drawing/2014/main" val="10010"/>
                  </a:ext>
                </a:extLst>
              </a:tr>
              <a:tr h="421374">
                <a:tc>
                  <a:txBody>
                    <a:bodyPr/>
                    <a:lstStyle/>
                    <a:p>
                      <a:r>
                        <a:rPr lang="en-US" sz="2000" b="1" dirty="0"/>
                        <a:t>DO</a:t>
                      </a:r>
                    </a:p>
                  </a:txBody>
                  <a:tcPr marL="114832" marR="114832"/>
                </a:tc>
                <a:tc>
                  <a:txBody>
                    <a:bodyPr/>
                    <a:lstStyle/>
                    <a:p>
                      <a:pPr algn="ctr"/>
                      <a:r>
                        <a:rPr lang="en-US" sz="2000" b="1" dirty="0"/>
                        <a:t>4%</a:t>
                      </a:r>
                    </a:p>
                  </a:txBody>
                  <a:tcPr marL="114832" marR="114832"/>
                </a:tc>
                <a:tc>
                  <a:txBody>
                    <a:bodyPr/>
                    <a:lstStyle/>
                    <a:p>
                      <a:pPr algn="ctr"/>
                      <a:r>
                        <a:rPr lang="en-US" sz="2000" b="1" dirty="0"/>
                        <a:t>5%</a:t>
                      </a:r>
                    </a:p>
                  </a:txBody>
                  <a:tcPr marL="114832" marR="114832"/>
                </a:tc>
                <a:tc>
                  <a:txBody>
                    <a:bodyPr/>
                    <a:lstStyle/>
                    <a:p>
                      <a:pPr algn="ctr"/>
                      <a:r>
                        <a:rPr lang="en-US" b="1" dirty="0"/>
                        <a:t>5%</a:t>
                      </a:r>
                    </a:p>
                  </a:txBody>
                  <a:tcPr marL="114832" marR="114832"/>
                </a:tc>
                <a:tc>
                  <a:txBody>
                    <a:bodyPr/>
                    <a:lstStyle/>
                    <a:p>
                      <a:pPr algn="ctr"/>
                      <a:r>
                        <a:rPr lang="en-US" b="1" dirty="0">
                          <a:solidFill>
                            <a:schemeClr val="bg1"/>
                          </a:solidFill>
                        </a:rPr>
                        <a:t>6%</a:t>
                      </a:r>
                    </a:p>
                  </a:txBody>
                  <a:tcPr marL="114832" marR="114832"/>
                </a:tc>
                <a:tc>
                  <a:txBody>
                    <a:bodyPr/>
                    <a:lstStyle/>
                    <a:p>
                      <a:pPr algn="ctr"/>
                      <a:r>
                        <a:rPr lang="en-US" b="1" dirty="0">
                          <a:solidFill>
                            <a:srgbClr val="FFC000"/>
                          </a:solidFill>
                        </a:rPr>
                        <a:t>7%</a:t>
                      </a:r>
                    </a:p>
                  </a:txBody>
                  <a:tcPr marL="114832" marR="114832"/>
                </a:tc>
                <a:extLst>
                  <a:ext uri="{0D108BD9-81ED-4DB2-BD59-A6C34878D82A}">
                    <a16:rowId xmlns:a16="http://schemas.microsoft.com/office/drawing/2014/main" val="10011"/>
                  </a:ext>
                </a:extLst>
              </a:tr>
            </a:tbl>
          </a:graphicData>
        </a:graphic>
      </p:graphicFrame>
      <p:sp>
        <p:nvSpPr>
          <p:cNvPr id="7" name="TextBox 6"/>
          <p:cNvSpPr txBox="1"/>
          <p:nvPr/>
        </p:nvSpPr>
        <p:spPr>
          <a:xfrm>
            <a:off x="1947386" y="1644402"/>
            <a:ext cx="5208285" cy="523220"/>
          </a:xfrm>
          <a:prstGeom prst="rect">
            <a:avLst/>
          </a:prstGeom>
          <a:noFill/>
        </p:spPr>
        <p:txBody>
          <a:bodyPr wrap="none" rtlCol="0">
            <a:spAutoFit/>
          </a:bodyPr>
          <a:lstStyle/>
          <a:p>
            <a:pPr algn="ctr"/>
            <a:r>
              <a:rPr lang="en-US" sz="2800" b="1" dirty="0">
                <a:solidFill>
                  <a:prstClr val="black"/>
                </a:solidFill>
              </a:rPr>
              <a:t>2024 Salary Survey Demographics</a:t>
            </a:r>
          </a:p>
        </p:txBody>
      </p:sp>
    </p:spTree>
    <p:extLst>
      <p:ext uri="{BB962C8B-B14F-4D97-AF65-F5344CB8AC3E}">
        <p14:creationId xmlns:p14="http://schemas.microsoft.com/office/powerpoint/2010/main" val="30382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ACE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al shimmery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B561C2E7B80643B697D458146D3EAA" ma:contentTypeVersion="16" ma:contentTypeDescription="Create a new document." ma:contentTypeScope="" ma:versionID="344c193c3318c4dce11e319c266862f6">
  <xsd:schema xmlns:xsd="http://www.w3.org/2001/XMLSchema" xmlns:xs="http://www.w3.org/2001/XMLSchema" xmlns:p="http://schemas.microsoft.com/office/2006/metadata/properties" xmlns:ns3="3c22b496-d718-42f7-9cbd-6b1276830723" xmlns:ns4="c1aa1e25-462f-4f57-b888-3f1b696aa31e" targetNamespace="http://schemas.microsoft.com/office/2006/metadata/properties" ma:root="true" ma:fieldsID="6b2e1ee9daeee3454cb407063ec45345" ns3:_="" ns4:_="">
    <xsd:import namespace="3c22b496-d718-42f7-9cbd-6b1276830723"/>
    <xsd:import namespace="c1aa1e25-462f-4f57-b888-3f1b696aa31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22b496-d718-42f7-9cbd-6b12768307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a1e25-462f-4f57-b888-3f1b696aa31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E768F-3F86-4605-9AFB-FDC228E50AE5}">
  <ds:schemaRefs>
    <ds:schemaRef ds:uri="http://schemas.microsoft.com/sharepoint/v3/contenttype/forms"/>
  </ds:schemaRefs>
</ds:datastoreItem>
</file>

<file path=customXml/itemProps2.xml><?xml version="1.0" encoding="utf-8"?>
<ds:datastoreItem xmlns:ds="http://schemas.openxmlformats.org/officeDocument/2006/customXml" ds:itemID="{93EEFF37-9216-46E1-886C-25C0482C30A5}">
  <ds:schemaRefs>
    <ds:schemaRef ds:uri="http://schemas.microsoft.com/office/infopath/2007/PartnerControls"/>
    <ds:schemaRef ds:uri="http://schemas.microsoft.com/office/2006/documentManagement/types"/>
    <ds:schemaRef ds:uri="http://schemas.openxmlformats.org/package/2006/metadata/core-properties"/>
    <ds:schemaRef ds:uri="c1aa1e25-462f-4f57-b888-3f1b696aa31e"/>
    <ds:schemaRef ds:uri="http://purl.org/dc/dcmitype/"/>
    <ds:schemaRef ds:uri="http://www.w3.org/XML/1998/namespace"/>
    <ds:schemaRef ds:uri="http://purl.org/dc/elements/1.1/"/>
    <ds:schemaRef ds:uri="3c22b496-d718-42f7-9cbd-6b127683072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93B78BA-ADA1-4994-A28D-F58B64455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22b496-d718-42f7-9cbd-6b1276830723"/>
    <ds:schemaRef ds:uri="c1aa1e25-462f-4f57-b888-3f1b696aa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b95a125-791c-4f0a-9f9e-99e363117506}" enabled="0" method="" siteId="{0b95a125-791c-4f0a-9f9e-99e363117506}" removed="1"/>
</clbl:labelList>
</file>

<file path=docProps/app.xml><?xml version="1.0" encoding="utf-8"?>
<Properties xmlns="http://schemas.openxmlformats.org/officeDocument/2006/extended-properties" xmlns:vt="http://schemas.openxmlformats.org/officeDocument/2006/docPropsVTypes">
  <Template>AAAEM PowerPoint Template</Template>
  <TotalTime>128176</TotalTime>
  <Words>1478</Words>
  <Application>Microsoft Office PowerPoint</Application>
  <PresentationFormat>On-screen Show (4:3)</PresentationFormat>
  <Paragraphs>437</Paragraphs>
  <Slides>38</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Aptos Narrow</vt:lpstr>
      <vt:lpstr>Arial</vt:lpstr>
      <vt:lpstr>Calibri</vt:lpstr>
      <vt:lpstr>AACEM PowerPoint Template</vt:lpstr>
      <vt:lpstr>1_Teal shimmery Segoe</vt:lpstr>
      <vt:lpstr>Academy of Administrators in Academic Emergency Medicine  Salary and Productivity Survey Fiscal Year 2024</vt:lpstr>
      <vt:lpstr>Faculty Salary APP Salary  </vt:lpstr>
      <vt:lpstr>PA and NP Demographics</vt:lpstr>
      <vt:lpstr>PA and NP Demographics</vt:lpstr>
      <vt:lpstr>PA and NP Salary</vt:lpstr>
      <vt:lpstr>PA and NP Salary</vt:lpstr>
      <vt:lpstr>PA and NP Salary</vt:lpstr>
      <vt:lpstr>PowerPoint Presentation</vt:lpstr>
      <vt:lpstr>Faculty Demographics</vt:lpstr>
      <vt:lpstr>Faculty Demographics</vt:lpstr>
      <vt:lpstr>Faculty Demographics </vt:lpstr>
      <vt:lpstr>Faculty Demographics</vt:lpstr>
      <vt:lpstr>Faculty Demographics</vt:lpstr>
      <vt:lpstr>Faculty Demographics</vt:lpstr>
      <vt:lpstr>Clinical Hours: Rank &amp; Site</vt:lpstr>
      <vt:lpstr>Salary Trends: No Chair &amp; Chief</vt:lpstr>
      <vt:lpstr>Salary Trends</vt:lpstr>
      <vt:lpstr>Total Salary by Rank</vt:lpstr>
      <vt:lpstr>Total Bonus/Incentive by Rank</vt:lpstr>
      <vt:lpstr>Salary Trends</vt:lpstr>
      <vt:lpstr>FTE Breakdown by Rank</vt:lpstr>
      <vt:lpstr>Salary Trends: Regions</vt:lpstr>
      <vt:lpstr>Gender Salary Breakdown</vt:lpstr>
      <vt:lpstr>Gender Years in Rank</vt:lpstr>
      <vt:lpstr>Nocturnists</vt:lpstr>
      <vt:lpstr>New Q on Salary Composition</vt:lpstr>
      <vt:lpstr>Comparison of Primary Academic and Community Sites</vt:lpstr>
      <vt:lpstr>PowerPoint Presentation</vt:lpstr>
      <vt:lpstr>How do we pay our faculty? </vt:lpstr>
      <vt:lpstr>Salary Components</vt:lpstr>
      <vt:lpstr>Salary Components</vt:lpstr>
      <vt:lpstr>Faculty Productivity  </vt:lpstr>
      <vt:lpstr>Faculty Effort</vt:lpstr>
      <vt:lpstr>Faculty Benchmarks</vt:lpstr>
      <vt:lpstr>Faculty Benchmarks</vt:lpstr>
      <vt:lpstr>Mean and Median RVUs/Hour</vt:lpstr>
      <vt:lpstr>Faculty Benchmarks</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of Administrators in Academic Emergency Medicine  Fiscal Year 2015 Benchmark and Salary Survey</dc:title>
  <dc:creator>Jim Scheulen</dc:creator>
  <cp:lastModifiedBy>Tyransky, Alyssa</cp:lastModifiedBy>
  <cp:revision>1656</cp:revision>
  <cp:lastPrinted>2021-03-05T19:16:35Z</cp:lastPrinted>
  <dcterms:created xsi:type="dcterms:W3CDTF">2016-02-01T11:20:51Z</dcterms:created>
  <dcterms:modified xsi:type="dcterms:W3CDTF">2025-03-18T21:54:18Z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0x010100B5B561C2E7B80643B697D458146D3EAA</vt:lpwstr>
  </property>
</Properties>
</file>