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682" r:id="rId5"/>
  </p:sldMasterIdLst>
  <p:notesMasterIdLst>
    <p:notesMasterId r:id="rId23"/>
  </p:notesMasterIdLst>
  <p:sldIdLst>
    <p:sldId id="293" r:id="rId6"/>
    <p:sldId id="260" r:id="rId7"/>
    <p:sldId id="354" r:id="rId8"/>
    <p:sldId id="295" r:id="rId9"/>
    <p:sldId id="257" r:id="rId10"/>
    <p:sldId id="355" r:id="rId11"/>
    <p:sldId id="356" r:id="rId12"/>
    <p:sldId id="259" r:id="rId13"/>
    <p:sldId id="304" r:id="rId14"/>
    <p:sldId id="358" r:id="rId15"/>
    <p:sldId id="357" r:id="rId16"/>
    <p:sldId id="256" r:id="rId17"/>
    <p:sldId id="353" r:id="rId18"/>
    <p:sldId id="359" r:id="rId19"/>
    <p:sldId id="268" r:id="rId20"/>
    <p:sldId id="258" r:id="rId21"/>
    <p:sldId id="361" r:id="rId22"/>
  </p:sldIdLst>
  <p:sldSz cx="9144000" cy="6858000" type="screen4x3"/>
  <p:notesSz cx="7010400" cy="9296400"/>
  <p:embeddedFontLst>
    <p:embeddedFont>
      <p:font typeface="Arial Narrow" panose="020B060602020203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2DOPOuekz3gUnUfxM3GiOU1Jv8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L Jameson" initials="ALJ" lastIdx="1" clrIdx="0">
    <p:extLst>
      <p:ext uri="{19B8F6BF-5375-455C-9EA6-DF929625EA0E}">
        <p15:presenceInfo xmlns:p15="http://schemas.microsoft.com/office/powerpoint/2012/main" userId="S-1-5-21-3639515735-3000443172-754303046-2137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9B301B-7BED-4CE8-B30A-45CDB7DD94DC}">
  <a:tblStyle styleId="{899B301B-7BED-4CE8-B30A-45CDB7DD94D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8D811B3-02F2-4C5D-B02A-E16938606FB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3" autoAdjust="0"/>
    <p:restoredTop sz="94660"/>
  </p:normalViewPr>
  <p:slideViewPr>
    <p:cSldViewPr snapToGrid="0">
      <p:cViewPr varScale="1">
        <p:scale>
          <a:sx n="86" d="100"/>
          <a:sy n="86" d="100"/>
        </p:scale>
        <p:origin x="124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21" Type="http://schemas.openxmlformats.org/officeDocument/2006/relationships/slide" Target="slides/slide16.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5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a0c24e580_1_7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47" name="Google Shape;347;gca0c24e580_1_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a0c24e580_1_7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47" name="Google Shape;347;gca0c24e580_1_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44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a0c24e580_1_7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47" name="Google Shape;347;gca0c24e580_1_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86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10e4ebf1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10e4ebf1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10e4ebf1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210e4ebf1e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10e4ebf1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10e4ebf1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16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10e4ebf1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10e4ebf1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035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AEMF Title">
  <p:cSld name="SAEMF Title">
    <p:spTree>
      <p:nvGrpSpPr>
        <p:cNvPr id="1" name="Shape 89"/>
        <p:cNvGrpSpPr/>
        <p:nvPr/>
      </p:nvGrpSpPr>
      <p:grpSpPr>
        <a:xfrm>
          <a:off x="0" y="0"/>
          <a:ext cx="0" cy="0"/>
          <a:chOff x="0" y="0"/>
          <a:chExt cx="0" cy="0"/>
        </a:xfrm>
      </p:grpSpPr>
      <p:sp>
        <p:nvSpPr>
          <p:cNvPr id="90" name="Google Shape;90;gc63b413fbe_2_8"/>
          <p:cNvSpPr txBox="1">
            <a:spLocks noGrp="1"/>
          </p:cNvSpPr>
          <p:nvPr>
            <p:ph type="ctrTitle"/>
          </p:nvPr>
        </p:nvSpPr>
        <p:spPr>
          <a:xfrm>
            <a:off x="457200" y="3074138"/>
            <a:ext cx="7772400" cy="14700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c63b413fbe_2_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2" name="Google Shape;92;gc63b413fbe_2_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gc63b413fbe_2_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pic>
        <p:nvPicPr>
          <p:cNvPr id="296" name="Google Shape;296;gca0c24e580_1_45" descr="SAEM Foundation.jpg"/>
          <p:cNvPicPr preferRelativeResize="0"/>
          <p:nvPr/>
        </p:nvPicPr>
        <p:blipFill rotWithShape="1">
          <a:blip r:embed="rId2">
            <a:alphaModFix/>
          </a:blip>
          <a:srcRect b="18045"/>
          <a:stretch/>
        </p:blipFill>
        <p:spPr>
          <a:xfrm>
            <a:off x="0" y="0"/>
            <a:ext cx="9144000" cy="5620444"/>
          </a:xfrm>
          <a:prstGeom prst="rect">
            <a:avLst/>
          </a:prstGeom>
          <a:noFill/>
          <a:ln>
            <a:noFill/>
          </a:ln>
        </p:spPr>
      </p:pic>
      <p:sp>
        <p:nvSpPr>
          <p:cNvPr id="297" name="Google Shape;297;gca0c24e580_1_45"/>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gca0c24e580_1_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9" name="Google Shape;299;gca0c24e580_1_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0" name="Google Shape;300;gca0c24e580_1_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pic>
        <p:nvPicPr>
          <p:cNvPr id="307" name="Google Shape;307;gca0c24e580_1_56" descr="SAEM Foundation.jpg"/>
          <p:cNvPicPr preferRelativeResize="0"/>
          <p:nvPr/>
        </p:nvPicPr>
        <p:blipFill rotWithShape="1">
          <a:blip r:embed="rId2">
            <a:alphaModFix/>
          </a:blip>
          <a:srcRect b="18731"/>
          <a:stretch/>
        </p:blipFill>
        <p:spPr>
          <a:xfrm>
            <a:off x="0" y="0"/>
            <a:ext cx="9144000" cy="5573411"/>
          </a:xfrm>
          <a:prstGeom prst="rect">
            <a:avLst/>
          </a:prstGeom>
          <a:noFill/>
          <a:ln>
            <a:noFill/>
          </a:ln>
        </p:spPr>
      </p:pic>
      <p:sp>
        <p:nvSpPr>
          <p:cNvPr id="308" name="Google Shape;308;gca0c24e580_1_5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gca0c24e580_1_5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10" name="Google Shape;310;gca0c24e580_1_5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11" name="Google Shape;311;gca0c24e580_1_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2" name="Google Shape;312;gca0c24e580_1_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3" name="Google Shape;313;gca0c24e580_1_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4"/>
        <p:cNvGrpSpPr/>
        <p:nvPr/>
      </p:nvGrpSpPr>
      <p:grpSpPr>
        <a:xfrm>
          <a:off x="0" y="0"/>
          <a:ext cx="0" cy="0"/>
          <a:chOff x="0" y="0"/>
          <a:chExt cx="0" cy="0"/>
        </a:xfrm>
      </p:grpSpPr>
      <p:pic>
        <p:nvPicPr>
          <p:cNvPr id="315" name="Google Shape;315;gca0c24e580_1_64" descr="SAEM Foundation.jpg"/>
          <p:cNvPicPr preferRelativeResize="0"/>
          <p:nvPr/>
        </p:nvPicPr>
        <p:blipFill rotWithShape="1">
          <a:blip r:embed="rId2">
            <a:alphaModFix/>
          </a:blip>
          <a:srcRect b="17358"/>
          <a:stretch/>
        </p:blipFill>
        <p:spPr>
          <a:xfrm>
            <a:off x="0" y="0"/>
            <a:ext cx="9144000" cy="5667477"/>
          </a:xfrm>
          <a:prstGeom prst="rect">
            <a:avLst/>
          </a:prstGeom>
          <a:noFill/>
          <a:ln>
            <a:noFill/>
          </a:ln>
        </p:spPr>
      </p:pic>
      <p:sp>
        <p:nvSpPr>
          <p:cNvPr id="316" name="Google Shape;316;gca0c24e580_1_6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gca0c24e580_1_6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18" name="Google Shape;318;gca0c24e580_1_6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19" name="Google Shape;319;gca0c24e580_1_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0" name="Google Shape;320;gca0c24e580_1_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1" name="Google Shape;321;gca0c24e580_1_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pic>
        <p:nvPicPr>
          <p:cNvPr id="57" name="Google Shape;57;p9" descr="SAEM Foundation.jpg"/>
          <p:cNvPicPr preferRelativeResize="0"/>
          <p:nvPr/>
        </p:nvPicPr>
        <p:blipFill rotWithShape="1">
          <a:blip r:embed="rId2">
            <a:alphaModFix/>
          </a:blip>
          <a:srcRect b="17017"/>
          <a:stretch/>
        </p:blipFill>
        <p:spPr>
          <a:xfrm>
            <a:off x="0" y="0"/>
            <a:ext cx="9144000" cy="5690994"/>
          </a:xfrm>
          <a:prstGeom prst="rect">
            <a:avLst/>
          </a:prstGeom>
          <a:noFill/>
          <a:ln>
            <a:noFill/>
          </a:ln>
        </p:spPr>
      </p:pic>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0715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pic>
        <p:nvPicPr>
          <p:cNvPr id="102" name="Google Shape;102;gc63b413fbe_2_20" descr="SAEM Foundation.jpg"/>
          <p:cNvPicPr preferRelativeResize="0"/>
          <p:nvPr/>
        </p:nvPicPr>
        <p:blipFill rotWithShape="1">
          <a:blip r:embed="rId2">
            <a:alphaModFix/>
          </a:blip>
          <a:srcRect b="15877"/>
          <a:stretch/>
        </p:blipFill>
        <p:spPr>
          <a:xfrm>
            <a:off x="0" y="0"/>
            <a:ext cx="9144000" cy="5768975"/>
          </a:xfrm>
          <a:prstGeom prst="rect">
            <a:avLst/>
          </a:prstGeom>
          <a:noFill/>
          <a:ln>
            <a:noFill/>
          </a:ln>
        </p:spPr>
      </p:pic>
      <p:sp>
        <p:nvSpPr>
          <p:cNvPr id="103" name="Google Shape;103;gc63b413fbe_2_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c63b413fbe_2_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5" name="Google Shape;105;gc63b413fbe_2_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6" name="Google Shape;106;gc63b413fbe_2_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7" name="Google Shape;107;gc63b413fbe_2_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pic>
        <p:nvPicPr>
          <p:cNvPr id="109" name="Google Shape;109;gc63b413fbe_2_27" descr="SAEM Foundation.jpg"/>
          <p:cNvPicPr preferRelativeResize="0"/>
          <p:nvPr/>
        </p:nvPicPr>
        <p:blipFill rotWithShape="1">
          <a:blip r:embed="rId2">
            <a:alphaModFix/>
          </a:blip>
          <a:srcRect b="17702"/>
          <a:stretch/>
        </p:blipFill>
        <p:spPr>
          <a:xfrm>
            <a:off x="0" y="0"/>
            <a:ext cx="9144000" cy="5643961"/>
          </a:xfrm>
          <a:prstGeom prst="rect">
            <a:avLst/>
          </a:prstGeom>
          <a:noFill/>
          <a:ln>
            <a:noFill/>
          </a:ln>
        </p:spPr>
      </p:pic>
      <p:sp>
        <p:nvSpPr>
          <p:cNvPr id="110" name="Google Shape;110;gc63b413fbe_2_27"/>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c63b413fbe_2_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2" name="Google Shape;112;gc63b413fbe_2_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3" name="Google Shape;113;gc63b413fbe_2_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4" name="Google Shape;114;gc63b413fbe_2_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5" name="Google Shape;115;gc63b413fbe_2_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pic>
        <p:nvPicPr>
          <p:cNvPr id="117" name="Google Shape;117;gc63b413fbe_2_35" descr="SAEM Foundation.jpg"/>
          <p:cNvPicPr preferRelativeResize="0"/>
          <p:nvPr/>
        </p:nvPicPr>
        <p:blipFill rotWithShape="1">
          <a:blip r:embed="rId2">
            <a:alphaModFix/>
          </a:blip>
          <a:srcRect b="20103"/>
          <a:stretch/>
        </p:blipFill>
        <p:spPr>
          <a:xfrm>
            <a:off x="0" y="0"/>
            <a:ext cx="9144000" cy="5479345"/>
          </a:xfrm>
          <a:prstGeom prst="rect">
            <a:avLst/>
          </a:prstGeom>
          <a:noFill/>
          <a:ln>
            <a:noFill/>
          </a:ln>
        </p:spPr>
      </p:pic>
      <p:sp>
        <p:nvSpPr>
          <p:cNvPr id="118" name="Google Shape;118;gc63b413fbe_2_35"/>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c63b413fbe_2_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0" name="Google Shape;120;gc63b413fbe_2_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1" name="Google Shape;121;gc63b413fbe_2_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c63b413fbe_2_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c63b413fbe_2_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4" name="Google Shape;124;gc63b413fbe_2_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5" name="Google Shape;125;gc63b413fbe_2_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pic>
        <p:nvPicPr>
          <p:cNvPr id="127" name="Google Shape;127;gc63b413fbe_2_45" descr="SAEM Foundation.jpg"/>
          <p:cNvPicPr preferRelativeResize="0"/>
          <p:nvPr/>
        </p:nvPicPr>
        <p:blipFill rotWithShape="1">
          <a:blip r:embed="rId2">
            <a:alphaModFix/>
          </a:blip>
          <a:srcRect b="18045"/>
          <a:stretch/>
        </p:blipFill>
        <p:spPr>
          <a:xfrm>
            <a:off x="0" y="0"/>
            <a:ext cx="9144000" cy="5620444"/>
          </a:xfrm>
          <a:prstGeom prst="rect">
            <a:avLst/>
          </a:prstGeom>
          <a:noFill/>
          <a:ln>
            <a:noFill/>
          </a:ln>
        </p:spPr>
      </p:pic>
      <p:sp>
        <p:nvSpPr>
          <p:cNvPr id="128" name="Google Shape;128;gc63b413fbe_2_45"/>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c63b413fbe_2_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0" name="Google Shape;130;gc63b413fbe_2_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gc63b413fbe_2_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pic>
        <p:nvPicPr>
          <p:cNvPr id="133" name="Google Shape;133;gc63b413fbe_2_51" descr="SAEM Foundation.jpg"/>
          <p:cNvPicPr preferRelativeResize="0"/>
          <p:nvPr/>
        </p:nvPicPr>
        <p:blipFill rotWithShape="1">
          <a:blip r:embed="rId2">
            <a:alphaModFix/>
          </a:blip>
          <a:srcRect b="17017"/>
          <a:stretch/>
        </p:blipFill>
        <p:spPr>
          <a:xfrm>
            <a:off x="0" y="0"/>
            <a:ext cx="9144000" cy="5690994"/>
          </a:xfrm>
          <a:prstGeom prst="rect">
            <a:avLst/>
          </a:prstGeom>
          <a:noFill/>
          <a:ln>
            <a:noFill/>
          </a:ln>
        </p:spPr>
      </p:pic>
      <p:sp>
        <p:nvSpPr>
          <p:cNvPr id="134" name="Google Shape;134;gc63b413fbe_2_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gc63b413fbe_2_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gc63b413fbe_2_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pic>
        <p:nvPicPr>
          <p:cNvPr id="138" name="Google Shape;138;gc63b413fbe_2_56" descr="SAEM Foundation.jpg"/>
          <p:cNvPicPr preferRelativeResize="0"/>
          <p:nvPr/>
        </p:nvPicPr>
        <p:blipFill rotWithShape="1">
          <a:blip r:embed="rId2">
            <a:alphaModFix/>
          </a:blip>
          <a:srcRect b="18731"/>
          <a:stretch/>
        </p:blipFill>
        <p:spPr>
          <a:xfrm>
            <a:off x="0" y="0"/>
            <a:ext cx="9144000" cy="5573411"/>
          </a:xfrm>
          <a:prstGeom prst="rect">
            <a:avLst/>
          </a:prstGeom>
          <a:noFill/>
          <a:ln>
            <a:noFill/>
          </a:ln>
        </p:spPr>
      </p:pic>
      <p:sp>
        <p:nvSpPr>
          <p:cNvPr id="139" name="Google Shape;139;gc63b413fbe_2_5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c63b413fbe_2_5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41" name="Google Shape;141;gc63b413fbe_2_5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2" name="Google Shape;142;gc63b413fbe_2_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3" name="Google Shape;143;gc63b413fbe_2_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4" name="Google Shape;144;gc63b413fbe_2_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pic>
        <p:nvPicPr>
          <p:cNvPr id="146" name="Google Shape;146;gc63b413fbe_2_64" descr="SAEM Foundation.jpg"/>
          <p:cNvPicPr preferRelativeResize="0"/>
          <p:nvPr/>
        </p:nvPicPr>
        <p:blipFill rotWithShape="1">
          <a:blip r:embed="rId2">
            <a:alphaModFix/>
          </a:blip>
          <a:srcRect b="17357"/>
          <a:stretch/>
        </p:blipFill>
        <p:spPr>
          <a:xfrm>
            <a:off x="0" y="0"/>
            <a:ext cx="9144000" cy="5667477"/>
          </a:xfrm>
          <a:prstGeom prst="rect">
            <a:avLst/>
          </a:prstGeom>
          <a:noFill/>
          <a:ln>
            <a:noFill/>
          </a:ln>
        </p:spPr>
      </p:pic>
      <p:sp>
        <p:nvSpPr>
          <p:cNvPr id="147" name="Google Shape;147;gc63b413fbe_2_6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c63b413fbe_2_6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49" name="Google Shape;149;gc63b413fbe_2_6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50" name="Google Shape;150;gc63b413fbe_2_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gc63b413fbe_2_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2" name="Google Shape;152;gc63b413fbe_2_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AEMF Pg 2" type="obj">
  <p:cSld name="OBJECT">
    <p:spTree>
      <p:nvGrpSpPr>
        <p:cNvPr id="1" name="Shape 263"/>
        <p:cNvGrpSpPr/>
        <p:nvPr/>
      </p:nvGrpSpPr>
      <p:grpSpPr>
        <a:xfrm>
          <a:off x="0" y="0"/>
          <a:ext cx="0" cy="0"/>
          <a:chOff x="0" y="0"/>
          <a:chExt cx="0" cy="0"/>
        </a:xfrm>
      </p:grpSpPr>
      <p:pic>
        <p:nvPicPr>
          <p:cNvPr id="264" name="Google Shape;264;gca0c24e580_1_13" descr="SAEM Foundation.jpg"/>
          <p:cNvPicPr preferRelativeResize="0"/>
          <p:nvPr/>
        </p:nvPicPr>
        <p:blipFill rotWithShape="1">
          <a:blip r:embed="rId2">
            <a:alphaModFix/>
          </a:blip>
          <a:srcRect b="16651"/>
          <a:stretch/>
        </p:blipFill>
        <p:spPr>
          <a:xfrm>
            <a:off x="0" y="0"/>
            <a:ext cx="9144000" cy="5716018"/>
          </a:xfrm>
          <a:prstGeom prst="rect">
            <a:avLst/>
          </a:prstGeom>
          <a:noFill/>
          <a:ln>
            <a:noFill/>
          </a:ln>
        </p:spPr>
      </p:pic>
      <p:sp>
        <p:nvSpPr>
          <p:cNvPr id="265" name="Google Shape;265;gca0c24e580_1_13"/>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gca0c24e580_1_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7" name="Google Shape;267;gca0c24e580_1_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8" name="Google Shape;268;gca0c24e580_1_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9" name="Google Shape;269;gca0c24e580_1_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pic>
        <p:nvPicPr>
          <p:cNvPr id="82" name="Google Shape;82;gc63b413fbe_2_0" descr="Title 3 AEM.jpg"/>
          <p:cNvPicPr preferRelativeResize="0"/>
          <p:nvPr/>
        </p:nvPicPr>
        <p:blipFill rotWithShape="1">
          <a:blip r:embed="rId10">
            <a:alphaModFix/>
          </a:blip>
          <a:srcRect b="10671"/>
          <a:stretch/>
        </p:blipFill>
        <p:spPr>
          <a:xfrm>
            <a:off x="0" y="0"/>
            <a:ext cx="9144000" cy="6126163"/>
          </a:xfrm>
          <a:prstGeom prst="rect">
            <a:avLst/>
          </a:prstGeom>
          <a:noFill/>
          <a:ln>
            <a:noFill/>
          </a:ln>
        </p:spPr>
      </p:pic>
      <p:sp>
        <p:nvSpPr>
          <p:cNvPr id="83" name="Google Shape;83;gc63b413fbe_2_0"/>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Google Shape;84;gc63b413fbe_2_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Google Shape;85;gc63b413fbe_2_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6" name="Google Shape;86;gc63b413fbe_2_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7" name="Google Shape;87;gc63b413fbe_2_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gc63b413fbe_2_0" descr="AAAEM.png"/>
          <p:cNvPicPr preferRelativeResize="0"/>
          <p:nvPr/>
        </p:nvPicPr>
        <p:blipFill rotWithShape="1">
          <a:blip r:embed="rId11">
            <a:alphaModFix/>
          </a:blip>
          <a:srcRect t="18212" r="7735" b="21315"/>
          <a:stretch/>
        </p:blipFill>
        <p:spPr>
          <a:xfrm>
            <a:off x="5239431" y="6023400"/>
            <a:ext cx="3928091" cy="8540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pic>
        <p:nvPicPr>
          <p:cNvPr id="251" name="Google Shape;251;gca0c24e580_1_0" descr="Title 3 AEM.jpg"/>
          <p:cNvPicPr preferRelativeResize="0"/>
          <p:nvPr/>
        </p:nvPicPr>
        <p:blipFill rotWithShape="1">
          <a:blip r:embed="rId7">
            <a:alphaModFix/>
          </a:blip>
          <a:srcRect b="10671"/>
          <a:stretch/>
        </p:blipFill>
        <p:spPr>
          <a:xfrm>
            <a:off x="0" y="0"/>
            <a:ext cx="9144000" cy="6126163"/>
          </a:xfrm>
          <a:prstGeom prst="rect">
            <a:avLst/>
          </a:prstGeom>
          <a:noFill/>
          <a:ln>
            <a:noFill/>
          </a:ln>
        </p:spPr>
      </p:pic>
      <p:sp>
        <p:nvSpPr>
          <p:cNvPr id="252" name="Google Shape;252;gca0c24e580_1_0"/>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3" name="Google Shape;253;gca0c24e580_1_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gca0c24e580_1_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55" name="Google Shape;255;gca0c24e580_1_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56" name="Google Shape;256;gca0c24e580_1_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257" name="Google Shape;257;gca0c24e580_1_0" descr="AAAEM.png"/>
          <p:cNvPicPr preferRelativeResize="0"/>
          <p:nvPr/>
        </p:nvPicPr>
        <p:blipFill rotWithShape="1">
          <a:blip r:embed="rId8">
            <a:alphaModFix/>
          </a:blip>
          <a:srcRect t="18212" r="7735" b="21315"/>
          <a:stretch/>
        </p:blipFill>
        <p:spPr>
          <a:xfrm>
            <a:off x="5239431" y="6023400"/>
            <a:ext cx="3928091" cy="8540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8" r:id="rId2"/>
    <p:sldLayoutId id="2147483690" r:id="rId3"/>
    <p:sldLayoutId id="2147483691" r:id="rId4"/>
    <p:sldLayoutId id="214748369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2AAB-11F4-46A9-B855-EF5D998A4762}"/>
              </a:ext>
            </a:extLst>
          </p:cNvPr>
          <p:cNvSpPr>
            <a:spLocks noGrp="1"/>
          </p:cNvSpPr>
          <p:nvPr>
            <p:ph type="ctrTitle"/>
          </p:nvPr>
        </p:nvSpPr>
        <p:spPr>
          <a:xfrm>
            <a:off x="439445" y="2693987"/>
            <a:ext cx="7772400" cy="1470025"/>
          </a:xfrm>
        </p:spPr>
        <p:txBody>
          <a:bodyPr>
            <a:normAutofit/>
          </a:bodyPr>
          <a:lstStyle/>
          <a:p>
            <a:r>
              <a:rPr lang="en-US" dirty="0"/>
              <a:t>2024 Business Meeting</a:t>
            </a:r>
            <a:br>
              <a:rPr lang="en-US" dirty="0"/>
            </a:br>
            <a:r>
              <a:rPr lang="en-US" dirty="0"/>
              <a:t>March 17, 2024</a:t>
            </a:r>
          </a:p>
        </p:txBody>
      </p:sp>
      <p:sp>
        <p:nvSpPr>
          <p:cNvPr id="3" name="Rectangle 2"/>
          <p:cNvSpPr/>
          <p:nvPr/>
        </p:nvSpPr>
        <p:spPr>
          <a:xfrm>
            <a:off x="782515" y="4914900"/>
            <a:ext cx="4607170" cy="63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San Juan, Puerto Rico</a:t>
            </a:r>
          </a:p>
        </p:txBody>
      </p:sp>
    </p:spTree>
    <p:extLst>
      <p:ext uri="{BB962C8B-B14F-4D97-AF65-F5344CB8AC3E}">
        <p14:creationId xmlns:p14="http://schemas.microsoft.com/office/powerpoint/2010/main" val="362897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BD43-E5D4-4882-B131-89B3F7C782E5}"/>
              </a:ext>
            </a:extLst>
          </p:cNvPr>
          <p:cNvSpPr>
            <a:spLocks noGrp="1"/>
          </p:cNvSpPr>
          <p:nvPr>
            <p:ph type="title"/>
          </p:nvPr>
        </p:nvSpPr>
        <p:spPr>
          <a:xfrm>
            <a:off x="457200" y="60444"/>
            <a:ext cx="8229600" cy="1143000"/>
          </a:xfrm>
        </p:spPr>
        <p:txBody>
          <a:bodyPr>
            <a:normAutofit/>
          </a:bodyPr>
          <a:lstStyle/>
          <a:p>
            <a:r>
              <a:rPr lang="en-US" dirty="0"/>
              <a:t>	</a:t>
            </a:r>
          </a:p>
        </p:txBody>
      </p:sp>
      <p:sp>
        <p:nvSpPr>
          <p:cNvPr id="3" name="Text Placeholder 2">
            <a:extLst>
              <a:ext uri="{FF2B5EF4-FFF2-40B4-BE49-F238E27FC236}">
                <a16:creationId xmlns:a16="http://schemas.microsoft.com/office/drawing/2014/main" id="{689C6E49-D2A9-4C07-BC42-BB073F2E93F6}"/>
              </a:ext>
            </a:extLst>
          </p:cNvPr>
          <p:cNvSpPr>
            <a:spLocks noGrp="1"/>
          </p:cNvSpPr>
          <p:nvPr>
            <p:ph type="body" idx="1"/>
          </p:nvPr>
        </p:nvSpPr>
        <p:spPr/>
        <p:txBody>
          <a:bodyPr>
            <a:normAutofit/>
          </a:bodyPr>
          <a:lstStyle/>
          <a:p>
            <a:pPr>
              <a:buFont typeface="Wingdings" panose="05000000000000000000" pitchFamily="2" charset="2"/>
              <a:buChar char="v"/>
            </a:pPr>
            <a:endParaRPr lang="en-US" dirty="0"/>
          </a:p>
          <a:p>
            <a:pPr>
              <a:buFont typeface="Wingdings" panose="05000000000000000000" pitchFamily="2" charset="2"/>
              <a:buChar char="v"/>
            </a:pPr>
            <a:r>
              <a:rPr lang="en-US" dirty="0"/>
              <a:t>BREAK</a:t>
            </a:r>
          </a:p>
        </p:txBody>
      </p:sp>
    </p:spTree>
    <p:extLst>
      <p:ext uri="{BB962C8B-B14F-4D97-AF65-F5344CB8AC3E}">
        <p14:creationId xmlns:p14="http://schemas.microsoft.com/office/powerpoint/2010/main" val="88711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BD43-E5D4-4882-B131-89B3F7C782E5}"/>
              </a:ext>
            </a:extLst>
          </p:cNvPr>
          <p:cNvSpPr>
            <a:spLocks noGrp="1"/>
          </p:cNvSpPr>
          <p:nvPr>
            <p:ph type="title"/>
          </p:nvPr>
        </p:nvSpPr>
        <p:spPr/>
        <p:txBody>
          <a:bodyPr>
            <a:normAutofit/>
          </a:bodyPr>
          <a:lstStyle/>
          <a:p>
            <a:r>
              <a:rPr lang="en-US" dirty="0"/>
              <a:t>CAEMA Recognition	</a:t>
            </a:r>
          </a:p>
        </p:txBody>
      </p:sp>
      <p:sp>
        <p:nvSpPr>
          <p:cNvPr id="3" name="Text Placeholder 2">
            <a:extLst>
              <a:ext uri="{FF2B5EF4-FFF2-40B4-BE49-F238E27FC236}">
                <a16:creationId xmlns:a16="http://schemas.microsoft.com/office/drawing/2014/main" id="{689C6E49-D2A9-4C07-BC42-BB073F2E93F6}"/>
              </a:ext>
            </a:extLst>
          </p:cNvPr>
          <p:cNvSpPr>
            <a:spLocks noGrp="1"/>
          </p:cNvSpPr>
          <p:nvPr>
            <p:ph type="body" idx="1"/>
          </p:nvPr>
        </p:nvSpPr>
        <p:spPr/>
        <p:txBody>
          <a:bodyPr>
            <a:normAutofit/>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4" name="TextBox 3">
            <a:extLst>
              <a:ext uri="{FF2B5EF4-FFF2-40B4-BE49-F238E27FC236}">
                <a16:creationId xmlns:a16="http://schemas.microsoft.com/office/drawing/2014/main" id="{EBD208C5-AE3C-4E5F-849E-B6FDB5B31633}"/>
              </a:ext>
            </a:extLst>
          </p:cNvPr>
          <p:cNvSpPr txBox="1"/>
          <p:nvPr/>
        </p:nvSpPr>
        <p:spPr>
          <a:xfrm>
            <a:off x="457200" y="1600200"/>
            <a:ext cx="8367204" cy="4216539"/>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purpose of the Certificate in Academic Emergency Medicine Administration (CAEMA) program is to provide education and a certificate for those professionals who have attended the program and demonstrated proficiency in the body of knowledge required of Administrators in Academic Emergency Medicine.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program is specifically geared towards the knowledge base of Administrators in an Academic environment, encompassing resident education, post residency training, inclusion of medical students, and research in Emergency Medicine.</a:t>
            </a:r>
          </a:p>
          <a:p>
            <a:endParaRPr lang="en-US" sz="2000" dirty="0"/>
          </a:p>
          <a:p>
            <a:pPr marL="285750" indent="-285750">
              <a:buFont typeface="Arial" panose="020B0604020202020204" pitchFamily="34" charset="0"/>
              <a:buChar char="•"/>
            </a:pPr>
            <a:r>
              <a:rPr lang="en-US" sz="2000" b="1" i="1" dirty="0"/>
              <a:t>Applications open May 2024 and close January 31, 2025</a:t>
            </a:r>
          </a:p>
          <a:p>
            <a:pPr marL="285750" indent="-285750">
              <a:buFont typeface="Arial" panose="020B0604020202020204" pitchFamily="34" charset="0"/>
              <a:buChar char="•"/>
            </a:pPr>
            <a:endParaRPr lang="en-US" b="1" i="1" dirty="0"/>
          </a:p>
          <a:p>
            <a:endParaRPr lang="en-US" dirty="0"/>
          </a:p>
        </p:txBody>
      </p:sp>
    </p:spTree>
    <p:extLst>
      <p:ext uri="{BB962C8B-B14F-4D97-AF65-F5344CB8AC3E}">
        <p14:creationId xmlns:p14="http://schemas.microsoft.com/office/powerpoint/2010/main" val="350333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210e4ebf1e0_1_0"/>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909"/>
              <a:buNone/>
            </a:pPr>
            <a:r>
              <a:rPr lang="en-US"/>
              <a:t>Congratulations to the CAEMA Class! </a:t>
            </a:r>
            <a:endParaRPr/>
          </a:p>
        </p:txBody>
      </p:sp>
      <p:sp>
        <p:nvSpPr>
          <p:cNvPr id="82" name="Google Shape;82;g210e4ebf1e0_1_0"/>
          <p:cNvSpPr txBox="1">
            <a:spLocks noGrp="1"/>
          </p:cNvSpPr>
          <p:nvPr>
            <p:ph type="body" idx="1"/>
          </p:nvPr>
        </p:nvSpPr>
        <p:spPr>
          <a:xfrm>
            <a:off x="99075" y="1300775"/>
            <a:ext cx="4579200" cy="5137347"/>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00000"/>
              </a:lnSpc>
              <a:spcBef>
                <a:spcPts val="360"/>
              </a:spcBef>
              <a:spcAft>
                <a:spcPts val="0"/>
              </a:spcAft>
              <a:buSzPct val="56250"/>
              <a:buNone/>
            </a:pPr>
            <a:r>
              <a:rPr lang="en-US" dirty="0"/>
              <a:t>Sherrie MacFarlane, University of New Mexico</a:t>
            </a:r>
            <a:endParaRPr dirty="0"/>
          </a:p>
          <a:p>
            <a:pPr marL="0" lvl="0" indent="0" algn="l" rtl="0">
              <a:lnSpc>
                <a:spcPct val="100000"/>
              </a:lnSpc>
              <a:spcBef>
                <a:spcPts val="360"/>
              </a:spcBef>
              <a:spcAft>
                <a:spcPts val="0"/>
              </a:spcAft>
              <a:buSzPct val="94808"/>
              <a:buNone/>
            </a:pPr>
            <a:endParaRPr sz="1898" dirty="0"/>
          </a:p>
          <a:p>
            <a:pPr marL="0" lvl="0" indent="0" algn="l" rtl="0">
              <a:lnSpc>
                <a:spcPct val="100000"/>
              </a:lnSpc>
              <a:spcBef>
                <a:spcPts val="360"/>
              </a:spcBef>
              <a:spcAft>
                <a:spcPts val="0"/>
              </a:spcAft>
              <a:buSzPct val="56250"/>
              <a:buNone/>
            </a:pPr>
            <a:r>
              <a:rPr lang="en-US" dirty="0"/>
              <a:t>Tisha L Hanson, SUNY Upstate Medical University</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Ryan A. Pauline, MBA, Thomas Jefferson University </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Elizabeth Lee Savage, The Ohio State University</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Melanie Blackburn, University of Florida</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Sara Engel, MBA, Medical College of Wisconsin</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Robin Barton, Brown Emergency Medicine</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Jennifer Pacheco, Brown Emergency Medicine</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Lauren </a:t>
            </a:r>
            <a:r>
              <a:rPr lang="en-US" dirty="0" err="1"/>
              <a:t>Tanzer</a:t>
            </a:r>
            <a:r>
              <a:rPr lang="en-US" dirty="0"/>
              <a:t>, MBA, Penn Medicine</a:t>
            </a:r>
            <a:endParaRPr dirty="0"/>
          </a:p>
        </p:txBody>
      </p:sp>
      <p:sp>
        <p:nvSpPr>
          <p:cNvPr id="83" name="Google Shape;83;g210e4ebf1e0_1_0"/>
          <p:cNvSpPr txBox="1">
            <a:spLocks noGrp="1"/>
          </p:cNvSpPr>
          <p:nvPr>
            <p:ph type="body" idx="1"/>
          </p:nvPr>
        </p:nvSpPr>
        <p:spPr>
          <a:xfrm>
            <a:off x="4718700" y="1300774"/>
            <a:ext cx="3968100" cy="4922876"/>
          </a:xfrm>
          <a:prstGeom prst="rect">
            <a:avLst/>
          </a:prstGeom>
          <a:noFill/>
          <a:ln>
            <a:noFill/>
          </a:ln>
        </p:spPr>
        <p:txBody>
          <a:bodyPr spcFirstLastPara="1" wrap="square" lIns="91425" tIns="45700" rIns="91425" bIns="45700" anchor="t" anchorCtr="0">
            <a:normAutofit fontScale="55000" lnSpcReduction="20000"/>
          </a:bodyPr>
          <a:lstStyle/>
          <a:p>
            <a:pPr marL="0" lvl="0" indent="0">
              <a:buSzPct val="56250"/>
              <a:buNone/>
            </a:pPr>
            <a:r>
              <a:rPr lang="en-US" dirty="0"/>
              <a:t>Lauren </a:t>
            </a:r>
            <a:r>
              <a:rPr lang="en-US" dirty="0" err="1"/>
              <a:t>Tanzer</a:t>
            </a:r>
            <a:r>
              <a:rPr lang="en-US" dirty="0"/>
              <a:t>, MBA, Penn Medicine</a:t>
            </a:r>
          </a:p>
          <a:p>
            <a:pPr marL="0" lvl="0" indent="0" algn="l" rtl="0">
              <a:lnSpc>
                <a:spcPct val="100000"/>
              </a:lnSpc>
              <a:spcBef>
                <a:spcPts val="360"/>
              </a:spcBef>
              <a:spcAft>
                <a:spcPts val="0"/>
              </a:spcAft>
              <a:buSzPct val="56250"/>
              <a:buNone/>
            </a:pPr>
            <a:endParaRPr lang="en-US" dirty="0"/>
          </a:p>
          <a:p>
            <a:pPr marL="0" lvl="0" indent="0" algn="l" rtl="0">
              <a:lnSpc>
                <a:spcPct val="100000"/>
              </a:lnSpc>
              <a:spcBef>
                <a:spcPts val="360"/>
              </a:spcBef>
              <a:spcAft>
                <a:spcPts val="0"/>
              </a:spcAft>
              <a:buSzPct val="56250"/>
              <a:buNone/>
            </a:pPr>
            <a:r>
              <a:rPr lang="en-US" dirty="0"/>
              <a:t>Dana Kaplan, Brown Emergency Medicine</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Colin Reilly, Brown Emergency Medicine</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Layla Anderson, University of Washington</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Bonnie </a:t>
            </a:r>
            <a:r>
              <a:rPr lang="en-US" dirty="0" err="1"/>
              <a:t>Lemelin</a:t>
            </a:r>
            <a:r>
              <a:rPr lang="en-US" dirty="0"/>
              <a:t>, Yale University</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Anthony A.E. Ho, Boston Medical Center</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Amy Smith, RN	Rutgers University </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Jesse Perez, Stanford School of Medicine </a:t>
            </a:r>
            <a:endParaRPr dirty="0"/>
          </a:p>
          <a:p>
            <a:pPr marL="0" lvl="0" indent="0" algn="l" rtl="0">
              <a:lnSpc>
                <a:spcPct val="100000"/>
              </a:lnSpc>
              <a:spcBef>
                <a:spcPts val="360"/>
              </a:spcBef>
              <a:spcAft>
                <a:spcPts val="0"/>
              </a:spcAft>
              <a:buSzPct val="100000"/>
              <a:buNone/>
            </a:pPr>
            <a:endParaRPr sz="1800" dirty="0"/>
          </a:p>
          <a:p>
            <a:pPr marL="0" lvl="0" indent="0" algn="l" rtl="0">
              <a:lnSpc>
                <a:spcPct val="100000"/>
              </a:lnSpc>
              <a:spcBef>
                <a:spcPts val="360"/>
              </a:spcBef>
              <a:spcAft>
                <a:spcPts val="0"/>
              </a:spcAft>
              <a:buSzPct val="56250"/>
              <a:buNone/>
            </a:pPr>
            <a:r>
              <a:rPr lang="en-US" dirty="0"/>
              <a:t>Michael Cadiz, Rush University Medical Center</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9;p27"/>
          <p:cNvSpPr txBox="1">
            <a:spLocks noGrp="1"/>
          </p:cNvSpPr>
          <p:nvPr>
            <p:ph type="title"/>
          </p:nvPr>
        </p:nvSpPr>
        <p:spPr>
          <a:xfrm>
            <a:off x="145774" y="157774"/>
            <a:ext cx="8865704" cy="96866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800"/>
              <a:buFont typeface="Calibri"/>
              <a:buNone/>
            </a:pPr>
            <a:r>
              <a:rPr lang="en-US" sz="3800" dirty="0"/>
              <a:t>AAAEM Award Descriptions and Guidelines</a:t>
            </a:r>
            <a:endParaRPr dirty="0"/>
          </a:p>
        </p:txBody>
      </p:sp>
      <p:sp>
        <p:nvSpPr>
          <p:cNvPr id="6" name="Google Shape;533;p29">
            <a:extLst>
              <a:ext uri="{FF2B5EF4-FFF2-40B4-BE49-F238E27FC236}">
                <a16:creationId xmlns:a16="http://schemas.microsoft.com/office/drawing/2014/main" id="{5BB2D9C6-00DB-4365-BABE-65C42AB5F10A}"/>
              </a:ext>
            </a:extLst>
          </p:cNvPr>
          <p:cNvSpPr txBox="1">
            <a:spLocks/>
          </p:cNvSpPr>
          <p:nvPr/>
        </p:nvSpPr>
        <p:spPr>
          <a:xfrm>
            <a:off x="35510" y="1220875"/>
            <a:ext cx="9072979" cy="2374581"/>
          </a:xfrm>
          <a:prstGeom prst="rect">
            <a:avLst/>
          </a:prstGeom>
          <a:noFill/>
          <a:ln>
            <a:noFill/>
          </a:ln>
        </p:spPr>
        <p:txBody>
          <a:bodyPr spcFirstLastPara="1" vert="horz" wrap="square" lIns="91425" tIns="45700" rIns="91425" bIns="4570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Clr>
                <a:schemeClr val="dk1"/>
              </a:buClr>
              <a:buSzPct val="100000"/>
              <a:buFont typeface="Arial"/>
              <a:buNone/>
            </a:pPr>
            <a:r>
              <a:rPr lang="en-US" sz="1050" b="1" dirty="0"/>
              <a:t>James J. Scheulen Lifetime Achievement Award in Academic Emergency Medicine Administration</a:t>
            </a:r>
          </a:p>
          <a:p>
            <a:pPr marL="0" indent="0">
              <a:spcBef>
                <a:spcPts val="0"/>
              </a:spcBef>
              <a:buClr>
                <a:schemeClr val="dk1"/>
              </a:buClr>
              <a:buSzPct val="100000"/>
              <a:buFont typeface="Arial"/>
              <a:buNone/>
            </a:pPr>
            <a:r>
              <a:rPr lang="en-US" sz="1050" dirty="0"/>
              <a:t>The AAAEM Lifetime Achievement  Award in Academic Emergency Medicine Administration  is the highest recognition the Academy gives an individual. It recognizes an academic emergency medicine administrator who has demonstrated noteworthy achievement, exceptional leadership, and management proficiency. One who has enhanced the strategic and operational effectiveness of academic emergency departments, emergency medicine education or emergency medicine research in his or her institution, and/or the broader academic emergency medicine community. </a:t>
            </a:r>
          </a:p>
          <a:p>
            <a:pPr marL="0" indent="0">
              <a:spcBef>
                <a:spcPts val="0"/>
              </a:spcBef>
              <a:buClr>
                <a:schemeClr val="dk1"/>
              </a:buClr>
              <a:buSzPct val="100000"/>
              <a:buFont typeface="Arial"/>
              <a:buNone/>
            </a:pPr>
            <a:r>
              <a:rPr lang="en-US" sz="1050" b="1" dirty="0"/>
              <a:t>Minimum requirement:</a:t>
            </a:r>
            <a:r>
              <a:rPr lang="en-US" sz="1050" dirty="0"/>
              <a:t> Must be AAAEM member for greater than 5 consecutive years and work a minimum of 10 years in academic emergency medicine.  Member should demonstrate the following: </a:t>
            </a:r>
          </a:p>
          <a:p>
            <a:pPr>
              <a:spcBef>
                <a:spcPts val="323"/>
              </a:spcBef>
              <a:buClr>
                <a:schemeClr val="dk1"/>
              </a:buClr>
              <a:buSzPct val="100000"/>
              <a:buFont typeface="Arial" panose="020B0604020202020204" pitchFamily="34" charset="0"/>
              <a:buChar char="•"/>
            </a:pPr>
            <a:r>
              <a:rPr lang="en-US" sz="1050" dirty="0"/>
              <a:t>Advances interprofessional education, be involved in professional growth, and educational programs within the Academy</a:t>
            </a:r>
          </a:p>
          <a:p>
            <a:pPr>
              <a:spcBef>
                <a:spcPts val="323"/>
              </a:spcBef>
              <a:buClr>
                <a:schemeClr val="dk1"/>
              </a:buClr>
              <a:buSzPct val="100000"/>
              <a:buFont typeface="Arial" panose="020B0604020202020204" pitchFamily="34" charset="0"/>
              <a:buChar char="•"/>
            </a:pPr>
            <a:r>
              <a:rPr lang="en-US" sz="1050" dirty="0"/>
              <a:t>Commitment to the organization through AAAEM leadership </a:t>
            </a:r>
          </a:p>
          <a:p>
            <a:pPr>
              <a:spcBef>
                <a:spcPts val="323"/>
              </a:spcBef>
              <a:buClr>
                <a:schemeClr val="dk1"/>
              </a:buClr>
              <a:buSzPct val="100000"/>
              <a:buFont typeface="Arial" panose="020B0604020202020204" pitchFamily="34" charset="0"/>
              <a:buChar char="•"/>
            </a:pPr>
            <a:r>
              <a:rPr lang="en-US" sz="1050" dirty="0"/>
              <a:t>Provides leadership and service within our profession</a:t>
            </a:r>
          </a:p>
          <a:p>
            <a:pPr>
              <a:spcBef>
                <a:spcPts val="323"/>
              </a:spcBef>
              <a:buClr>
                <a:schemeClr val="dk1"/>
              </a:buClr>
              <a:buSzPct val="100000"/>
              <a:buFont typeface="Arial" panose="020B0604020202020204" pitchFamily="34" charset="0"/>
              <a:buChar char="•"/>
            </a:pPr>
            <a:r>
              <a:rPr lang="en-US" sz="1050" dirty="0"/>
              <a:t>Evidence of research and/or creative scholarship activities related to academic emergency medicine </a:t>
            </a:r>
          </a:p>
          <a:p>
            <a:pPr>
              <a:spcBef>
                <a:spcPts val="323"/>
              </a:spcBef>
              <a:buClr>
                <a:schemeClr val="dk1"/>
              </a:buClr>
              <a:buSzPct val="100000"/>
              <a:buFont typeface="Arial" panose="020B0604020202020204" pitchFamily="34" charset="0"/>
              <a:buChar char="•"/>
            </a:pPr>
            <a:r>
              <a:rPr lang="en-US" sz="1050" dirty="0"/>
              <a:t>Creates and cultivates sharing of ideas and best practices amongst AAAEM members</a:t>
            </a:r>
          </a:p>
          <a:p>
            <a:pPr marL="0" indent="0">
              <a:spcBef>
                <a:spcPts val="304"/>
              </a:spcBef>
              <a:buClr>
                <a:schemeClr val="dk1"/>
              </a:buClr>
              <a:buSzPct val="100000"/>
              <a:buFont typeface="Arial"/>
              <a:buNone/>
            </a:pPr>
            <a:endParaRPr lang="en-US" dirty="0"/>
          </a:p>
        </p:txBody>
      </p:sp>
      <p:sp>
        <p:nvSpPr>
          <p:cNvPr id="8" name="Google Shape;520;p27">
            <a:extLst>
              <a:ext uri="{FF2B5EF4-FFF2-40B4-BE49-F238E27FC236}">
                <a16:creationId xmlns:a16="http://schemas.microsoft.com/office/drawing/2014/main" id="{691D77C4-D86E-4166-9597-5B21B1E88859}"/>
              </a:ext>
            </a:extLst>
          </p:cNvPr>
          <p:cNvSpPr txBox="1">
            <a:spLocks/>
          </p:cNvSpPr>
          <p:nvPr/>
        </p:nvSpPr>
        <p:spPr>
          <a:xfrm>
            <a:off x="42137" y="5149631"/>
            <a:ext cx="9072978" cy="1627687"/>
          </a:xfrm>
          <a:prstGeom prst="rect">
            <a:avLst/>
          </a:prstGeom>
          <a:noFill/>
          <a:ln>
            <a:noFill/>
          </a:ln>
        </p:spPr>
        <p:txBody>
          <a:bodyPr spcFirstLastPara="1" vert="horz" wrap="square" lIns="91425" tIns="45700" rIns="91425" bIns="45700" rtlCol="0" anchor="t" anchorCtr="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Clr>
                <a:schemeClr val="dk1"/>
              </a:buClr>
              <a:buSzPct val="100000"/>
              <a:buFont typeface="Arial"/>
              <a:buNone/>
            </a:pPr>
            <a:r>
              <a:rPr lang="en-US" sz="1900" b="1" dirty="0"/>
              <a:t>The Rising Star Academy of Administrators in Academic Emergency Medicine Award</a:t>
            </a:r>
            <a:r>
              <a:rPr lang="en-US" sz="1900" dirty="0"/>
              <a:t> </a:t>
            </a:r>
          </a:p>
          <a:p>
            <a:pPr marL="0" indent="0">
              <a:spcBef>
                <a:spcPts val="0"/>
              </a:spcBef>
              <a:buClr>
                <a:schemeClr val="dk1"/>
              </a:buClr>
              <a:buSzPct val="100000"/>
              <a:buFont typeface="Arial"/>
              <a:buNone/>
            </a:pPr>
            <a:r>
              <a:rPr lang="en-US" sz="1900" dirty="0"/>
              <a:t>This recognizes an academic emergency medicine administrator affiliated with AAAEM who has demonstrated significant participation and/or leadership within the academy during their first five years of membership.  </a:t>
            </a:r>
          </a:p>
          <a:p>
            <a:pPr marL="0" indent="0">
              <a:spcBef>
                <a:spcPts val="352"/>
              </a:spcBef>
              <a:buClr>
                <a:schemeClr val="dk1"/>
              </a:buClr>
              <a:buSzPct val="100000"/>
              <a:buFont typeface="Arial"/>
              <a:buNone/>
            </a:pPr>
            <a:r>
              <a:rPr lang="en-US" sz="1900" b="1" dirty="0"/>
              <a:t>Minimum requirement</a:t>
            </a:r>
            <a:r>
              <a:rPr lang="en-US" sz="1900" dirty="0"/>
              <a:t>: AAAEM member for 5 years or less with a demonstration of the following:</a:t>
            </a:r>
          </a:p>
          <a:p>
            <a:pPr>
              <a:spcBef>
                <a:spcPts val="352"/>
              </a:spcBef>
              <a:buClr>
                <a:schemeClr val="dk1"/>
              </a:buClr>
              <a:buSzPct val="100000"/>
              <a:buFont typeface="Arial" panose="020B0604020202020204" pitchFamily="34" charset="0"/>
              <a:buChar char="•"/>
            </a:pPr>
            <a:r>
              <a:rPr lang="en-US" sz="1900" dirty="0"/>
              <a:t>Significant participation in AAAEM activities (e.g. projects) and/or committees </a:t>
            </a:r>
          </a:p>
          <a:p>
            <a:pPr>
              <a:spcBef>
                <a:spcPts val="352"/>
              </a:spcBef>
              <a:buClr>
                <a:schemeClr val="dk1"/>
              </a:buClr>
              <a:buSzPct val="100000"/>
              <a:buFont typeface="Arial" panose="020B0604020202020204" pitchFamily="34" charset="0"/>
              <a:buChar char="•"/>
            </a:pPr>
            <a:r>
              <a:rPr lang="en-US" sz="1900" dirty="0"/>
              <a:t>Demonstrated leadership skills</a:t>
            </a:r>
          </a:p>
          <a:p>
            <a:pPr>
              <a:spcBef>
                <a:spcPts val="352"/>
              </a:spcBef>
              <a:buClr>
                <a:schemeClr val="dk1"/>
              </a:buClr>
              <a:buSzPct val="100000"/>
              <a:buFont typeface="Arial" panose="020B0604020202020204" pitchFamily="34" charset="0"/>
              <a:buChar char="•"/>
            </a:pPr>
            <a:r>
              <a:rPr lang="en-US" sz="1900" dirty="0"/>
              <a:t>Positive peer to peer interactions</a:t>
            </a:r>
          </a:p>
          <a:p>
            <a:pPr>
              <a:spcBef>
                <a:spcPts val="352"/>
              </a:spcBef>
              <a:buClr>
                <a:schemeClr val="dk1"/>
              </a:buClr>
              <a:buSzPct val="100000"/>
              <a:buFont typeface="Arial" panose="020B0604020202020204" pitchFamily="34" charset="0"/>
              <a:buChar char="•"/>
            </a:pPr>
            <a:r>
              <a:rPr lang="en-US" sz="1900" dirty="0"/>
              <a:t>Works effectively with AAAEM leadership (either at committee or organizational level or both)</a:t>
            </a:r>
          </a:p>
          <a:p>
            <a:pPr>
              <a:spcBef>
                <a:spcPts val="352"/>
              </a:spcBef>
              <a:buClr>
                <a:schemeClr val="dk1"/>
              </a:buClr>
              <a:buSzPct val="100000"/>
              <a:buFont typeface="Arial" panose="020B0604020202020204" pitchFamily="34" charset="0"/>
              <a:buChar char="•"/>
            </a:pPr>
            <a:r>
              <a:rPr lang="en-US" sz="1900" dirty="0"/>
              <a:t>Demonstrated initiative to further AAAEM goals and outcomes </a:t>
            </a:r>
          </a:p>
          <a:p>
            <a:pPr indent="-231140">
              <a:spcBef>
                <a:spcPts val="352"/>
              </a:spcBef>
              <a:buClr>
                <a:schemeClr val="dk1"/>
              </a:buClr>
              <a:buSzPct val="100000"/>
              <a:buFont typeface="Arial"/>
              <a:buNone/>
            </a:pPr>
            <a:endParaRPr lang="en-US" dirty="0"/>
          </a:p>
        </p:txBody>
      </p:sp>
      <p:sp>
        <p:nvSpPr>
          <p:cNvPr id="9" name="Google Shape;527;p28">
            <a:extLst>
              <a:ext uri="{FF2B5EF4-FFF2-40B4-BE49-F238E27FC236}">
                <a16:creationId xmlns:a16="http://schemas.microsoft.com/office/drawing/2014/main" id="{CFC11C78-2E74-4485-BC1F-8B2563C5FCD0}"/>
              </a:ext>
            </a:extLst>
          </p:cNvPr>
          <p:cNvSpPr txBox="1">
            <a:spLocks/>
          </p:cNvSpPr>
          <p:nvPr/>
        </p:nvSpPr>
        <p:spPr>
          <a:xfrm>
            <a:off x="42137" y="3429000"/>
            <a:ext cx="8898800" cy="1720631"/>
          </a:xfrm>
          <a:prstGeom prst="rect">
            <a:avLst/>
          </a:prstGeom>
          <a:noFill/>
          <a:ln>
            <a:noFill/>
          </a:ln>
        </p:spPr>
        <p:txBody>
          <a:bodyPr spcFirstLastPara="1" vert="horz" wrap="square" lIns="91425" tIns="45700" rIns="91425" bIns="45700" rtlCol="0" anchor="t" anchorCtr="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Clr>
                <a:schemeClr val="dk1"/>
              </a:buClr>
              <a:buSzPct val="100000"/>
              <a:buFont typeface="Arial"/>
              <a:buNone/>
            </a:pPr>
            <a:r>
              <a:rPr lang="en-US" sz="4200" b="1" dirty="0"/>
              <a:t>Significant Contributions to Academic Emergency Medicine Administration Annual Award</a:t>
            </a:r>
          </a:p>
          <a:p>
            <a:pPr marL="0" indent="0">
              <a:spcBef>
                <a:spcPts val="0"/>
              </a:spcBef>
              <a:buClr>
                <a:schemeClr val="dk1"/>
              </a:buClr>
              <a:buSzPct val="100000"/>
              <a:buFont typeface="Arial"/>
              <a:buNone/>
            </a:pPr>
            <a:r>
              <a:rPr lang="en-US" sz="4200" dirty="0"/>
              <a:t>The AAAEM Annual Academy Award recognizes an academic emergency medicine administrator  who has demonstrated exceptional leadership within the past three years.</a:t>
            </a:r>
            <a:r>
              <a:rPr lang="en-US" sz="4200" b="1" dirty="0"/>
              <a:t> </a:t>
            </a:r>
            <a:endParaRPr lang="en-US" sz="4200" dirty="0"/>
          </a:p>
          <a:p>
            <a:pPr marL="0" indent="0">
              <a:spcBef>
                <a:spcPts val="360"/>
              </a:spcBef>
              <a:buClr>
                <a:schemeClr val="dk1"/>
              </a:buClr>
              <a:buSzPct val="100000"/>
              <a:buFont typeface="Arial"/>
              <a:buNone/>
            </a:pPr>
            <a:r>
              <a:rPr lang="en-US" sz="4200" b="1" dirty="0"/>
              <a:t>Minimum requirement:</a:t>
            </a:r>
            <a:r>
              <a:rPr lang="en-US" sz="4200" dirty="0"/>
              <a:t> AAAEM member with demonstration of the following: </a:t>
            </a:r>
          </a:p>
          <a:p>
            <a:pPr>
              <a:spcBef>
                <a:spcPts val="320"/>
              </a:spcBef>
              <a:buClr>
                <a:schemeClr val="dk1"/>
              </a:buClr>
              <a:buSzPct val="100000"/>
            </a:pPr>
            <a:r>
              <a:rPr lang="en-US" sz="4200" dirty="0"/>
              <a:t>Exhibits exemplary leadership qualities (i.e. Sharing best practices, Mentoring, Advocacy of the profession, Participation in AAAEM activities)</a:t>
            </a:r>
          </a:p>
          <a:p>
            <a:pPr>
              <a:spcBef>
                <a:spcPts val="320"/>
              </a:spcBef>
              <a:buClr>
                <a:schemeClr val="dk1"/>
              </a:buClr>
              <a:buSzPct val="100000"/>
            </a:pPr>
            <a:r>
              <a:rPr lang="en-US" sz="4200" dirty="0"/>
              <a:t>Shows outstanding dedication, competence, and exceptional performance</a:t>
            </a:r>
          </a:p>
          <a:p>
            <a:pPr>
              <a:spcBef>
                <a:spcPts val="320"/>
              </a:spcBef>
              <a:buClr>
                <a:schemeClr val="dk1"/>
              </a:buClr>
              <a:buSzPct val="100000"/>
            </a:pPr>
            <a:r>
              <a:rPr lang="en-US" sz="4200" dirty="0"/>
              <a:t>Shows strategic and operational effectiveness </a:t>
            </a:r>
          </a:p>
          <a:p>
            <a:pPr>
              <a:spcBef>
                <a:spcPts val="320"/>
              </a:spcBef>
              <a:buClr>
                <a:schemeClr val="dk1"/>
              </a:buClr>
              <a:buSzPct val="100000"/>
            </a:pPr>
            <a:r>
              <a:rPr lang="en-US" sz="4200" dirty="0"/>
              <a:t>Contributes to emergency medicine education and/or research via presentations or other</a:t>
            </a:r>
          </a:p>
          <a:p>
            <a:pPr>
              <a:spcBef>
                <a:spcPts val="320"/>
              </a:spcBef>
              <a:buClr>
                <a:schemeClr val="dk1"/>
              </a:buClr>
              <a:buSzPct val="100000"/>
            </a:pPr>
            <a:r>
              <a:rPr lang="en-US" sz="4200" dirty="0"/>
              <a:t>Noteworthy contribution/s to the growth and success of AAAEM</a:t>
            </a:r>
          </a:p>
          <a:p>
            <a:pPr marL="0" indent="0">
              <a:spcBef>
                <a:spcPts val="160"/>
              </a:spcBef>
              <a:buClr>
                <a:schemeClr val="dk1"/>
              </a:buClr>
              <a:buSzPct val="100000"/>
              <a:buFont typeface="Arial"/>
              <a:buNone/>
            </a:pPr>
            <a:endParaRPr lang="en-US" dirty="0"/>
          </a:p>
        </p:txBody>
      </p:sp>
    </p:spTree>
    <p:extLst>
      <p:ext uri="{BB962C8B-B14F-4D97-AF65-F5344CB8AC3E}">
        <p14:creationId xmlns:p14="http://schemas.microsoft.com/office/powerpoint/2010/main" val="16653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BD43-E5D4-4882-B131-89B3F7C782E5}"/>
              </a:ext>
            </a:extLst>
          </p:cNvPr>
          <p:cNvSpPr>
            <a:spLocks noGrp="1"/>
          </p:cNvSpPr>
          <p:nvPr>
            <p:ph type="title"/>
          </p:nvPr>
        </p:nvSpPr>
        <p:spPr>
          <a:xfrm>
            <a:off x="457200" y="60444"/>
            <a:ext cx="8229600" cy="1143000"/>
          </a:xfrm>
        </p:spPr>
        <p:txBody>
          <a:bodyPr>
            <a:normAutofit/>
          </a:bodyPr>
          <a:lstStyle/>
          <a:p>
            <a:r>
              <a:rPr lang="en-US" dirty="0"/>
              <a:t>The Year Ahead</a:t>
            </a:r>
          </a:p>
        </p:txBody>
      </p:sp>
      <p:sp>
        <p:nvSpPr>
          <p:cNvPr id="3" name="Text Placeholder 2">
            <a:extLst>
              <a:ext uri="{FF2B5EF4-FFF2-40B4-BE49-F238E27FC236}">
                <a16:creationId xmlns:a16="http://schemas.microsoft.com/office/drawing/2014/main" id="{689C6E49-D2A9-4C07-BC42-BB073F2E93F6}"/>
              </a:ext>
            </a:extLst>
          </p:cNvPr>
          <p:cNvSpPr>
            <a:spLocks noGrp="1"/>
          </p:cNvSpPr>
          <p:nvPr>
            <p:ph type="body" idx="1"/>
          </p:nvPr>
        </p:nvSpPr>
        <p:spPr/>
        <p:txBody>
          <a:bodyPr>
            <a:normAutofit/>
          </a:bodyPr>
          <a:lstStyle/>
          <a:p>
            <a:pPr>
              <a:buFont typeface="Wingdings" panose="05000000000000000000" pitchFamily="2" charset="2"/>
              <a:buChar char="v"/>
            </a:pPr>
            <a:r>
              <a:rPr lang="en-US" dirty="0"/>
              <a:t>Alignment of Strategic Plan with SAEM and AACEM</a:t>
            </a:r>
          </a:p>
          <a:p>
            <a:pPr>
              <a:buFont typeface="Wingdings" panose="05000000000000000000" pitchFamily="2" charset="2"/>
              <a:buChar char="v"/>
            </a:pPr>
            <a:r>
              <a:rPr lang="en-US" dirty="0"/>
              <a:t>Membership Expansion – Full/Associate</a:t>
            </a:r>
          </a:p>
          <a:p>
            <a:pPr>
              <a:buFont typeface="Wingdings" panose="05000000000000000000" pitchFamily="2" charset="2"/>
              <a:buChar char="v"/>
            </a:pPr>
            <a:r>
              <a:rPr lang="en-US" dirty="0"/>
              <a:t>Education – CAEMA, Didactics and SAEM</a:t>
            </a:r>
          </a:p>
          <a:p>
            <a:pPr>
              <a:buFont typeface="Wingdings" panose="05000000000000000000" pitchFamily="2" charset="2"/>
              <a:buChar char="v"/>
            </a:pPr>
            <a:r>
              <a:rPr lang="en-US" dirty="0"/>
              <a:t>Financial – impact of inflation</a:t>
            </a:r>
          </a:p>
          <a:p>
            <a:pPr>
              <a:buFont typeface="Wingdings" panose="05000000000000000000" pitchFamily="2" charset="2"/>
              <a:buChar char="v"/>
            </a:pPr>
            <a:r>
              <a:rPr lang="en-US" dirty="0"/>
              <a:t>Call to Service and Networking</a:t>
            </a:r>
          </a:p>
          <a:p>
            <a:pPr marL="114300" indent="0">
              <a:buNone/>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548059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ED61-76E5-48EB-88D3-F5A564771157}"/>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FC411ED1-349C-4D30-8304-9AF0484AB7B1}"/>
              </a:ext>
            </a:extLst>
          </p:cNvPr>
          <p:cNvSpPr>
            <a:spLocks noGrp="1"/>
          </p:cNvSpPr>
          <p:nvPr>
            <p:ph type="body" idx="1"/>
          </p:nvPr>
        </p:nvSpPr>
        <p:spPr/>
        <p:txBody>
          <a:bodyPr/>
          <a:lstStyle/>
          <a:p>
            <a:r>
              <a:rPr lang="en-US" dirty="0"/>
              <a:t>Thank you to Erin Campo, SAEM Director of Governance!</a:t>
            </a:r>
          </a:p>
          <a:p>
            <a:r>
              <a:rPr lang="en-US" dirty="0"/>
              <a:t>Thank you to the Executive Leadership Team and all of the Committee Chairs!</a:t>
            </a:r>
          </a:p>
          <a:p>
            <a:r>
              <a:rPr lang="en-US" dirty="0"/>
              <a:t>Thank you in particular to the Immediate Past Chair – Amy Jameson!</a:t>
            </a:r>
          </a:p>
          <a:p>
            <a:r>
              <a:rPr lang="en-US" dirty="0"/>
              <a:t>Looking forward to Becky’s leadership!  We are in great hands!</a:t>
            </a:r>
          </a:p>
        </p:txBody>
      </p:sp>
    </p:spTree>
    <p:extLst>
      <p:ext uri="{BB962C8B-B14F-4D97-AF65-F5344CB8AC3E}">
        <p14:creationId xmlns:p14="http://schemas.microsoft.com/office/powerpoint/2010/main" val="1832893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210e4ebf1e0_1_0"/>
          <p:cNvSpPr txBox="1">
            <a:spLocks noGrp="1"/>
          </p:cNvSpPr>
          <p:nvPr>
            <p:ph type="title"/>
          </p:nvPr>
        </p:nvSpPr>
        <p:spPr>
          <a:xfrm>
            <a:off x="457200" y="157774"/>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Change in Leadership</a:t>
            </a:r>
            <a:endParaRPr dirty="0"/>
          </a:p>
        </p:txBody>
      </p:sp>
      <p:sp>
        <p:nvSpPr>
          <p:cNvPr id="87" name="Google Shape;87;g210e4ebf1e0_1_0"/>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fontScale="85000" lnSpcReduction="20000"/>
          </a:bodyPr>
          <a:lstStyle/>
          <a:p>
            <a:pPr indent="-457200">
              <a:buFont typeface="Wingdings" panose="05000000000000000000" pitchFamily="2" charset="2"/>
              <a:buChar char="v"/>
            </a:pPr>
            <a:r>
              <a:rPr lang="en-US" dirty="0"/>
              <a:t>President –  Becky McGowan, University of Colorado Denver School of Medicine</a:t>
            </a:r>
          </a:p>
          <a:p>
            <a:pPr indent="-457200">
              <a:buFont typeface="Wingdings" panose="05000000000000000000" pitchFamily="2" charset="2"/>
              <a:buChar char="v"/>
            </a:pPr>
            <a:r>
              <a:rPr lang="en-US" dirty="0"/>
              <a:t>Past President – Dave Christiansen, University of Florida College of Medicine, Jacksonville</a:t>
            </a:r>
          </a:p>
          <a:p>
            <a:pPr lvl="0" indent="-457200">
              <a:buFont typeface="Wingdings" panose="05000000000000000000" pitchFamily="2" charset="2"/>
              <a:buChar char="v"/>
            </a:pPr>
            <a:r>
              <a:rPr lang="en-US" dirty="0"/>
              <a:t>President Elect – Jennifer Muir, The Brody School of Medicine at West Carolina University</a:t>
            </a:r>
          </a:p>
          <a:p>
            <a:pPr indent="-457200">
              <a:buFont typeface="Wingdings" panose="05000000000000000000" pitchFamily="2" charset="2"/>
              <a:buChar char="v"/>
            </a:pPr>
            <a:r>
              <a:rPr lang="en-US" dirty="0"/>
              <a:t>Treasurer – Steve Maxwell, University of Michigan</a:t>
            </a:r>
          </a:p>
          <a:p>
            <a:pPr indent="-457200">
              <a:buFont typeface="Wingdings" panose="05000000000000000000" pitchFamily="2" charset="2"/>
              <a:buChar char="v"/>
            </a:pPr>
            <a:r>
              <a:rPr lang="en-US" dirty="0"/>
              <a:t>Secretary – Brendan Russell, Mass General Brigham</a:t>
            </a:r>
          </a:p>
          <a:p>
            <a:pPr indent="-457200">
              <a:buFont typeface="Wingdings" panose="05000000000000000000" pitchFamily="2" charset="2"/>
              <a:buChar char="v"/>
            </a:pPr>
            <a:r>
              <a:rPr lang="en-US" dirty="0"/>
              <a:t>Member at Large – Diane C. Lee, Einstein Healthcare Network</a:t>
            </a:r>
          </a:p>
          <a:p>
            <a:pPr lvl="0" indent="-457200" algn="l" rtl="0">
              <a:spcBef>
                <a:spcPts val="360"/>
              </a:spcBef>
              <a:spcAft>
                <a:spcPts val="0"/>
              </a:spcAft>
              <a:buFont typeface="Wingdings" panose="05000000000000000000" pitchFamily="2" charset="2"/>
              <a:buChar char="v"/>
            </a:pPr>
            <a:r>
              <a:rPr lang="en-US" dirty="0"/>
              <a:t>Member at Large – </a:t>
            </a:r>
            <a:r>
              <a:rPr lang="en-US" dirty="0" err="1"/>
              <a:t>Kashwayne</a:t>
            </a:r>
            <a:r>
              <a:rPr lang="en-US" dirty="0"/>
              <a:t> Williams, Washington University St. Louis</a:t>
            </a:r>
          </a:p>
        </p:txBody>
      </p:sp>
    </p:spTree>
    <p:extLst>
      <p:ext uri="{BB962C8B-B14F-4D97-AF65-F5344CB8AC3E}">
        <p14:creationId xmlns:p14="http://schemas.microsoft.com/office/powerpoint/2010/main" val="198453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210e4ebf1e0_1_0"/>
          <p:cNvSpPr txBox="1">
            <a:spLocks noGrp="1"/>
          </p:cNvSpPr>
          <p:nvPr>
            <p:ph type="title"/>
          </p:nvPr>
        </p:nvSpPr>
        <p:spPr>
          <a:xfrm>
            <a:off x="457200" y="157774"/>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The Final Slide….</a:t>
            </a:r>
            <a:endParaRPr dirty="0"/>
          </a:p>
        </p:txBody>
      </p:sp>
      <p:sp>
        <p:nvSpPr>
          <p:cNvPr id="87" name="Google Shape;87;g210e4ebf1e0_1_0"/>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indent="-457200">
              <a:buFont typeface="Wingdings" panose="05000000000000000000" pitchFamily="2" charset="2"/>
              <a:buChar char="v"/>
            </a:pPr>
            <a:r>
              <a:rPr lang="en-US" dirty="0"/>
              <a:t>Motion to Adjourn</a:t>
            </a:r>
          </a:p>
          <a:p>
            <a:pPr indent="-457200">
              <a:buFont typeface="Wingdings" panose="05000000000000000000" pitchFamily="2" charset="2"/>
              <a:buChar char="v"/>
            </a:pPr>
            <a:endParaRPr lang="en-US" dirty="0"/>
          </a:p>
          <a:p>
            <a:pPr indent="-457200">
              <a:buFont typeface="Wingdings" panose="05000000000000000000" pitchFamily="2" charset="2"/>
              <a:buChar char="v"/>
            </a:pPr>
            <a:r>
              <a:rPr lang="en-US" dirty="0"/>
              <a:t>See you next year!</a:t>
            </a:r>
          </a:p>
        </p:txBody>
      </p:sp>
    </p:spTree>
    <p:extLst>
      <p:ext uri="{BB962C8B-B14F-4D97-AF65-F5344CB8AC3E}">
        <p14:creationId xmlns:p14="http://schemas.microsoft.com/office/powerpoint/2010/main" val="138462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ca0c24e580_1_7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Narrow"/>
              <a:buNone/>
            </a:pPr>
            <a:r>
              <a:rPr lang="en-US" b="1" dirty="0">
                <a:latin typeface="Arial Narrow"/>
                <a:ea typeface="Arial Narrow"/>
                <a:cs typeface="Arial Narrow"/>
                <a:sym typeface="Arial Narrow"/>
              </a:rPr>
              <a:t>Agenda</a:t>
            </a:r>
            <a:endParaRPr dirty="0"/>
          </a:p>
        </p:txBody>
      </p:sp>
      <p:sp>
        <p:nvSpPr>
          <p:cNvPr id="350" name="Google Shape;350;gca0c24e580_1_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20000"/>
          </a:bodyPr>
          <a:lstStyle/>
          <a:p>
            <a:pPr fontAlgn="base"/>
            <a:r>
              <a:rPr lang="en-US" dirty="0"/>
              <a:t>Welcome and overview </a:t>
            </a:r>
          </a:p>
          <a:p>
            <a:pPr fontAlgn="base"/>
            <a:r>
              <a:rPr lang="en-US" dirty="0"/>
              <a:t>Ice Breaker  </a:t>
            </a:r>
          </a:p>
          <a:p>
            <a:pPr fontAlgn="base"/>
            <a:r>
              <a:rPr lang="en-US" dirty="0"/>
              <a:t>Introduction of the Member Insider Program (MIP)  </a:t>
            </a:r>
          </a:p>
          <a:p>
            <a:pPr fontAlgn="base"/>
            <a:r>
              <a:rPr lang="en-US" dirty="0"/>
              <a:t>Committee Reports &amp; Updates</a:t>
            </a:r>
          </a:p>
          <a:p>
            <a:pPr fontAlgn="base"/>
            <a:r>
              <a:rPr lang="en-US" b="1" dirty="0"/>
              <a:t>BREAK </a:t>
            </a:r>
            <a:r>
              <a:rPr lang="en-US" dirty="0"/>
              <a:t>- Committee Sign up Time </a:t>
            </a:r>
          </a:p>
          <a:p>
            <a:pPr fontAlgn="base"/>
            <a:r>
              <a:rPr lang="en-US" dirty="0"/>
              <a:t>CAEMA Recognition</a:t>
            </a:r>
          </a:p>
          <a:p>
            <a:pPr fontAlgn="base"/>
            <a:r>
              <a:rPr lang="en-US" dirty="0"/>
              <a:t>Awards Recognition </a:t>
            </a:r>
          </a:p>
          <a:p>
            <a:pPr fontAlgn="base"/>
            <a:r>
              <a:rPr lang="en-US" dirty="0"/>
              <a:t>The Year Ahead</a:t>
            </a:r>
          </a:p>
          <a:p>
            <a:pPr fontAlgn="base"/>
            <a:r>
              <a:rPr lang="en-US" dirty="0"/>
              <a:t>Transition of AAAEM Leadership </a:t>
            </a:r>
          </a:p>
          <a:p>
            <a:pPr marL="342900" lvl="0" indent="-342900" algn="l" rtl="0">
              <a:spcBef>
                <a:spcPts val="640"/>
              </a:spcBef>
              <a:spcAft>
                <a:spcPts val="0"/>
              </a:spcAft>
              <a:buClr>
                <a:schemeClr val="dk1"/>
              </a:buClr>
              <a:buSzPts val="3200"/>
              <a:buNone/>
            </a:pPr>
            <a:endParaRPr dirty="0">
              <a:latin typeface="Arial Narrow"/>
              <a:ea typeface="Arial Narrow"/>
              <a:cs typeface="Arial Narrow"/>
              <a:sym typeface="Arial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ca0c24e580_1_7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Narrow"/>
              <a:buNone/>
            </a:pPr>
            <a:r>
              <a:rPr lang="en-US" b="1" dirty="0">
                <a:latin typeface="Arial Narrow"/>
                <a:sym typeface="Arial Narrow"/>
              </a:rPr>
              <a:t>Ice Breaker</a:t>
            </a:r>
            <a:endParaRPr dirty="0"/>
          </a:p>
        </p:txBody>
      </p:sp>
      <p:sp>
        <p:nvSpPr>
          <p:cNvPr id="350" name="Google Shape;350;gca0c24e580_1_78"/>
          <p:cNvSpPr txBox="1">
            <a:spLocks noGrp="1"/>
          </p:cNvSpPr>
          <p:nvPr>
            <p:ph type="body" idx="1"/>
          </p:nvPr>
        </p:nvSpPr>
        <p:spPr>
          <a:xfrm>
            <a:off x="457200" y="1610360"/>
            <a:ext cx="8229600" cy="4525963"/>
          </a:xfrm>
          <a:prstGeom prst="rect">
            <a:avLst/>
          </a:prstGeom>
          <a:noFill/>
          <a:ln>
            <a:noFill/>
          </a:ln>
        </p:spPr>
        <p:txBody>
          <a:bodyPr spcFirstLastPara="1" wrap="square" lIns="91425" tIns="45700" rIns="91425" bIns="45700" anchor="t" anchorCtr="0">
            <a:normAutofit/>
          </a:bodyPr>
          <a:lstStyle/>
          <a:p>
            <a:pPr marL="114300" indent="0" algn="ctr" fontAlgn="base">
              <a:buNone/>
            </a:pPr>
            <a:r>
              <a:rPr lang="en-US" dirty="0">
                <a:ea typeface="Arial Narrow"/>
              </a:rPr>
              <a:t>Presented by </a:t>
            </a:r>
          </a:p>
          <a:p>
            <a:pPr marL="114300" indent="0" algn="ctr" fontAlgn="base">
              <a:buNone/>
            </a:pPr>
            <a:r>
              <a:rPr lang="en-US" dirty="0">
                <a:ea typeface="Arial Narrow"/>
              </a:rPr>
              <a:t>Becky McGowan </a:t>
            </a:r>
          </a:p>
          <a:p>
            <a:pPr marL="114300" indent="0" algn="ctr" fontAlgn="base">
              <a:buNone/>
            </a:pPr>
            <a:r>
              <a:rPr lang="en-US" dirty="0">
                <a:ea typeface="Arial Narrow"/>
              </a:rPr>
              <a:t>and </a:t>
            </a:r>
          </a:p>
          <a:p>
            <a:pPr marL="114300" indent="0" algn="ctr" fontAlgn="base">
              <a:buNone/>
            </a:pPr>
            <a:r>
              <a:rPr lang="en-US" dirty="0">
                <a:ea typeface="Arial Narrow"/>
              </a:rPr>
              <a:t>Amy Jameson</a:t>
            </a:r>
          </a:p>
          <a:p>
            <a:pPr marL="342900">
              <a:spcBef>
                <a:spcPts val="640"/>
              </a:spcBef>
              <a:buSzPts val="3200"/>
              <a:buNone/>
            </a:pPr>
            <a:endParaRPr lang="en-US" dirty="0">
              <a:latin typeface="Arial Narrow"/>
              <a:ea typeface="Arial Narrow"/>
              <a:cs typeface="Arial Narrow"/>
            </a:endParaRPr>
          </a:p>
        </p:txBody>
      </p:sp>
    </p:spTree>
    <p:extLst>
      <p:ext uri="{BB962C8B-B14F-4D97-AF65-F5344CB8AC3E}">
        <p14:creationId xmlns:p14="http://schemas.microsoft.com/office/powerpoint/2010/main" val="353864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ca0c24e580_1_7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Narrow"/>
              <a:buNone/>
            </a:pPr>
            <a:r>
              <a:rPr lang="en-US" b="1" dirty="0">
                <a:latin typeface="Arial Narrow"/>
                <a:sym typeface="Arial Narrow"/>
              </a:rPr>
              <a:t>Member Insider Program (MIP)</a:t>
            </a:r>
            <a:endParaRPr dirty="0"/>
          </a:p>
        </p:txBody>
      </p:sp>
      <p:sp>
        <p:nvSpPr>
          <p:cNvPr id="4" name="AutoShape 6" descr="https://usc-powerpoint.officeapps.live.com/pods/GetClipboardImage.ashx?Id=07914465-d032-4257-8e52-7f6b1feaa641&amp;DC=PUS6&amp;pkey=84f8326b-3907-452b-9995-7ef03254f149&amp;wdwaccluster=PUS6">
            <a:extLst>
              <a:ext uri="{FF2B5EF4-FFF2-40B4-BE49-F238E27FC236}">
                <a16:creationId xmlns:a16="http://schemas.microsoft.com/office/drawing/2014/main" id="{3153F412-A68C-4781-AE5B-B9282AF2EB3A}"/>
              </a:ext>
            </a:extLst>
          </p:cNvPr>
          <p:cNvSpPr>
            <a:spLocks noGrp="1" noChangeAspect="1" noChangeArrowheads="1"/>
          </p:cNvSpPr>
          <p:nvPr>
            <p:ph type="body" idx="1"/>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114300" indent="0">
              <a:buNone/>
            </a:pPr>
            <a:r>
              <a:rPr lang="en-US" dirty="0"/>
              <a:t>Becky McGowan, MBA</a:t>
            </a:r>
          </a:p>
          <a:p>
            <a:pPr marL="114300" indent="0">
              <a:buNone/>
            </a:pPr>
            <a:r>
              <a:rPr lang="en-US" sz="2800" dirty="0"/>
              <a:t>President Elect, AAAEM</a:t>
            </a:r>
          </a:p>
          <a:p>
            <a:pPr marL="114300" indent="0">
              <a:buNone/>
            </a:pPr>
            <a:r>
              <a:rPr lang="en-US" sz="2800" dirty="0"/>
              <a:t>University of Colorado School of Medicine </a:t>
            </a:r>
          </a:p>
        </p:txBody>
      </p:sp>
    </p:spTree>
    <p:extLst>
      <p:ext uri="{BB962C8B-B14F-4D97-AF65-F5344CB8AC3E}">
        <p14:creationId xmlns:p14="http://schemas.microsoft.com/office/powerpoint/2010/main" val="374812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Title 4">
            <a:extLst>
              <a:ext uri="{FF2B5EF4-FFF2-40B4-BE49-F238E27FC236}">
                <a16:creationId xmlns:a16="http://schemas.microsoft.com/office/drawing/2014/main" id="{B7351762-1E73-AE3C-8316-6035148DC296}"/>
              </a:ext>
            </a:extLst>
          </p:cNvPr>
          <p:cNvSpPr txBox="1">
            <a:spLocks/>
          </p:cNvSpPr>
          <p:nvPr/>
        </p:nvSpPr>
        <p:spPr>
          <a:xfrm>
            <a:off x="441385" y="260476"/>
            <a:ext cx="8261230" cy="938063"/>
          </a:xfrm>
          <a:prstGeom prst="rect">
            <a:avLst/>
          </a:prstGeom>
        </p:spPr>
        <p:txBody>
          <a:bodyPr lIns="91440" tIns="45720" rIns="91440" bIns="45720" anchor="t"/>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200" dirty="0">
                <a:cs typeface="Calibri"/>
              </a:rPr>
              <a:t>Member Insider Program (MIP)</a:t>
            </a:r>
            <a:endParaRPr lang="en-US" sz="3200" dirty="0"/>
          </a:p>
        </p:txBody>
      </p:sp>
      <p:sp>
        <p:nvSpPr>
          <p:cNvPr id="3" name="Google Shape;87;g210e4ebf1e0_1_0">
            <a:extLst>
              <a:ext uri="{FF2B5EF4-FFF2-40B4-BE49-F238E27FC236}">
                <a16:creationId xmlns:a16="http://schemas.microsoft.com/office/drawing/2014/main" id="{C28B5FEA-F5B6-8EF6-3FD0-2BBA9A7CDF1A}"/>
              </a:ext>
            </a:extLst>
          </p:cNvPr>
          <p:cNvSpPr txBox="1">
            <a:spLocks noGrp="1"/>
          </p:cNvSpPr>
          <p:nvPr>
            <p:ph type="body" idx="1"/>
          </p:nvPr>
        </p:nvSpPr>
        <p:spPr>
          <a:xfrm>
            <a:off x="4120056" y="1300774"/>
            <a:ext cx="4687613" cy="4303631"/>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000" u="sng" dirty="0">
                <a:latin typeface="Calibri" panose="020F0502020204030204" pitchFamily="34" charset="0"/>
                <a:cs typeface="Calibri" panose="020F0502020204030204" pitchFamily="34" charset="0"/>
              </a:rPr>
              <a:t>About MIP: </a:t>
            </a:r>
            <a:br>
              <a:rPr lang="en-US" sz="2000" u="sng" dirty="0">
                <a:latin typeface="Calibri" panose="020F0502020204030204" pitchFamily="34" charset="0"/>
                <a:cs typeface="Calibri" panose="020F0502020204030204" pitchFamily="34" charset="0"/>
              </a:rPr>
            </a:br>
            <a:r>
              <a:rPr lang="en-US" sz="2000" u="sng" dirty="0">
                <a:latin typeface="Calibri" panose="020F0502020204030204" pitchFamily="34" charset="0"/>
                <a:cs typeface="Calibri" panose="020F0502020204030204" pitchFamily="34" charset="0"/>
              </a:rPr>
              <a:t> </a:t>
            </a:r>
          </a:p>
          <a:p>
            <a:pPr marL="0" lvl="0" indent="0" algn="l" rtl="0">
              <a:spcBef>
                <a:spcPts val="360"/>
              </a:spcBef>
              <a:spcAft>
                <a:spcPts val="0"/>
              </a:spcAft>
              <a:buNone/>
            </a:pPr>
            <a:r>
              <a:rPr lang="en-US" sz="2000" dirty="0">
                <a:latin typeface="Calibri" panose="020F0502020204030204" pitchFamily="34" charset="0"/>
                <a:cs typeface="Calibri" panose="020F0502020204030204" pitchFamily="34" charset="0"/>
              </a:rPr>
              <a:t>A year long program that serves as a structured mentoring program to help connect AAAEM members and to provide insight in the AAAEM experience.</a:t>
            </a:r>
          </a:p>
          <a:p>
            <a:pPr marL="0" lvl="0" indent="0" algn="l" rtl="0">
              <a:spcBef>
                <a:spcPts val="360"/>
              </a:spcBef>
              <a:spcAft>
                <a:spcPts val="0"/>
              </a:spcAft>
              <a:buNone/>
            </a:pPr>
            <a:endParaRPr lang="en-US" sz="2000" dirty="0">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lang="en-US" sz="2400" dirty="0">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lang="en-US" sz="2400" dirty="0">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2400" dirty="0"/>
          </a:p>
        </p:txBody>
      </p:sp>
      <p:pic>
        <p:nvPicPr>
          <p:cNvPr id="4" name="Picture 3" descr="A diagram of a business diagram&#10;&#10;Description automatically generated with medium confidence">
            <a:extLst>
              <a:ext uri="{FF2B5EF4-FFF2-40B4-BE49-F238E27FC236}">
                <a16:creationId xmlns:a16="http://schemas.microsoft.com/office/drawing/2014/main" id="{42654D03-ACAD-C2DE-8284-C65A42E11F96}"/>
              </a:ext>
            </a:extLst>
          </p:cNvPr>
          <p:cNvPicPr>
            <a:picLocks noChangeAspect="1"/>
          </p:cNvPicPr>
          <p:nvPr/>
        </p:nvPicPr>
        <p:blipFill>
          <a:blip r:embed="rId3"/>
          <a:stretch>
            <a:fillRect/>
          </a:stretch>
        </p:blipFill>
        <p:spPr>
          <a:xfrm>
            <a:off x="336331" y="1426957"/>
            <a:ext cx="3699641" cy="2260724"/>
          </a:xfrm>
          <a:prstGeom prst="rect">
            <a:avLst/>
          </a:prstGeom>
        </p:spPr>
      </p:pic>
      <p:sp>
        <p:nvSpPr>
          <p:cNvPr id="5" name="TextBox 4">
            <a:extLst>
              <a:ext uri="{FF2B5EF4-FFF2-40B4-BE49-F238E27FC236}">
                <a16:creationId xmlns:a16="http://schemas.microsoft.com/office/drawing/2014/main" id="{2E6265C2-EC52-7271-83A1-79443823C181}"/>
              </a:ext>
            </a:extLst>
          </p:cNvPr>
          <p:cNvSpPr txBox="1"/>
          <p:nvPr/>
        </p:nvSpPr>
        <p:spPr>
          <a:xfrm>
            <a:off x="935371" y="3789916"/>
            <a:ext cx="8374314" cy="1641475"/>
          </a:xfrm>
          <a:prstGeom prst="rect">
            <a:avLst/>
          </a:prstGeom>
          <a:noFill/>
        </p:spPr>
        <p:txBody>
          <a:bodyPr wrap="square" rtlCol="0">
            <a:spAutoFit/>
          </a:bodyPr>
          <a:lstStyle/>
          <a:p>
            <a:pPr>
              <a:spcBef>
                <a:spcPts val="360"/>
              </a:spcBef>
              <a:buClr>
                <a:schemeClr val="dk1"/>
              </a:buClr>
              <a:buSzPts val="1800"/>
            </a:pPr>
            <a:r>
              <a:rPr lang="en-US" sz="2000" dirty="0">
                <a:solidFill>
                  <a:schemeClr val="dk1"/>
                </a:solidFill>
                <a:latin typeface="Calibri" panose="020F0502020204030204" pitchFamily="34" charset="0"/>
                <a:cs typeface="Calibri" panose="020F0502020204030204" pitchFamily="34" charset="0"/>
                <a:sym typeface="Calibri"/>
              </a:rPr>
              <a:t>The program was designed to elevate and accelerate the personal and professional development of Mentees.</a:t>
            </a:r>
          </a:p>
          <a:p>
            <a:pPr>
              <a:spcBef>
                <a:spcPts val="360"/>
              </a:spcBef>
              <a:buClr>
                <a:schemeClr val="dk1"/>
              </a:buClr>
              <a:buSzPts val="1800"/>
            </a:pPr>
            <a:endParaRPr lang="en-US" sz="2000" dirty="0">
              <a:solidFill>
                <a:schemeClr val="dk1"/>
              </a:solidFill>
              <a:latin typeface="Calibri" panose="020F0502020204030204" pitchFamily="34" charset="0"/>
              <a:cs typeface="Calibri" panose="020F0502020204030204" pitchFamily="34" charset="0"/>
              <a:sym typeface="Calibri"/>
            </a:endParaRPr>
          </a:p>
          <a:p>
            <a:pPr>
              <a:spcBef>
                <a:spcPts val="360"/>
              </a:spcBef>
              <a:buClr>
                <a:schemeClr val="dk1"/>
              </a:buClr>
              <a:buSzPts val="1800"/>
            </a:pPr>
            <a:r>
              <a:rPr lang="en-US" sz="2000" dirty="0">
                <a:solidFill>
                  <a:schemeClr val="dk1"/>
                </a:solidFill>
                <a:latin typeface="Calibri" panose="020F0502020204030204" pitchFamily="34" charset="0"/>
                <a:cs typeface="Calibri" panose="020F0502020204030204" pitchFamily="34" charset="0"/>
                <a:sym typeface="Calibri"/>
              </a:rPr>
              <a:t>Mentees and Mentors will enter into the program for a 1-year period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E6827A3-313F-8633-6F48-F549E1A3CB96}"/>
              </a:ext>
            </a:extLst>
          </p:cNvPr>
          <p:cNvSpPr txBox="1">
            <a:spLocks/>
          </p:cNvSpPr>
          <p:nvPr/>
        </p:nvSpPr>
        <p:spPr>
          <a:xfrm>
            <a:off x="441385" y="270987"/>
            <a:ext cx="8261230" cy="938063"/>
          </a:xfrm>
          <a:prstGeom prst="rect">
            <a:avLst/>
          </a:prstGeom>
        </p:spPr>
        <p:txBody>
          <a:bodyPr lIns="91440" tIns="45720" rIns="91440" bIns="45720" anchor="t"/>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200" dirty="0">
                <a:cs typeface="Calibri"/>
              </a:rPr>
              <a:t>Member Insider Program (MIP)</a:t>
            </a:r>
            <a:endParaRPr lang="en-US" sz="3200" dirty="0"/>
          </a:p>
        </p:txBody>
      </p:sp>
      <p:pic>
        <p:nvPicPr>
          <p:cNvPr id="3" name="Picture 2" descr="A close-up of a list of people&#10;&#10;Description automatically generated">
            <a:extLst>
              <a:ext uri="{FF2B5EF4-FFF2-40B4-BE49-F238E27FC236}">
                <a16:creationId xmlns:a16="http://schemas.microsoft.com/office/drawing/2014/main" id="{BA4A5D49-0568-7BF2-F921-83123FF3D7AD}"/>
              </a:ext>
            </a:extLst>
          </p:cNvPr>
          <p:cNvPicPr>
            <a:picLocks noChangeAspect="1"/>
          </p:cNvPicPr>
          <p:nvPr/>
        </p:nvPicPr>
        <p:blipFill>
          <a:blip r:embed="rId2"/>
          <a:stretch>
            <a:fillRect/>
          </a:stretch>
        </p:blipFill>
        <p:spPr>
          <a:xfrm>
            <a:off x="870826" y="1490717"/>
            <a:ext cx="7150100" cy="4318000"/>
          </a:xfrm>
          <a:prstGeom prst="rect">
            <a:avLst/>
          </a:prstGeom>
        </p:spPr>
      </p:pic>
    </p:spTree>
    <p:extLst>
      <p:ext uri="{BB962C8B-B14F-4D97-AF65-F5344CB8AC3E}">
        <p14:creationId xmlns:p14="http://schemas.microsoft.com/office/powerpoint/2010/main" val="2375390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3155E45-D29D-2BC2-35B9-48B1C106545A}"/>
              </a:ext>
            </a:extLst>
          </p:cNvPr>
          <p:cNvSpPr txBox="1">
            <a:spLocks/>
          </p:cNvSpPr>
          <p:nvPr/>
        </p:nvSpPr>
        <p:spPr>
          <a:xfrm>
            <a:off x="441385" y="270987"/>
            <a:ext cx="8261230" cy="938063"/>
          </a:xfrm>
          <a:prstGeom prst="rect">
            <a:avLst/>
          </a:prstGeom>
        </p:spPr>
        <p:txBody>
          <a:bodyPr lIns="91440" tIns="45720" rIns="91440" bIns="45720" anchor="t"/>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200" dirty="0">
                <a:cs typeface="Calibri"/>
              </a:rPr>
              <a:t>Member Insider Program (MIP)</a:t>
            </a:r>
            <a:endParaRPr lang="en-US" sz="3200" dirty="0"/>
          </a:p>
        </p:txBody>
      </p:sp>
      <p:graphicFrame>
        <p:nvGraphicFramePr>
          <p:cNvPr id="3" name="Table 5">
            <a:extLst>
              <a:ext uri="{FF2B5EF4-FFF2-40B4-BE49-F238E27FC236}">
                <a16:creationId xmlns:a16="http://schemas.microsoft.com/office/drawing/2014/main" id="{5D9C625E-59C6-4D4B-366D-387BD62DB7E6}"/>
              </a:ext>
            </a:extLst>
          </p:cNvPr>
          <p:cNvGraphicFramePr>
            <a:graphicFrameLocks noGrp="1"/>
          </p:cNvGraphicFramePr>
          <p:nvPr>
            <p:extLst>
              <p:ext uri="{D42A27DB-BD31-4B8C-83A1-F6EECF244321}">
                <p14:modId xmlns:p14="http://schemas.microsoft.com/office/powerpoint/2010/main" val="3858267490"/>
              </p:ext>
            </p:extLst>
          </p:nvPr>
        </p:nvGraphicFramePr>
        <p:xfrm>
          <a:off x="441385" y="1397876"/>
          <a:ext cx="8261229" cy="4635281"/>
        </p:xfrm>
        <a:graphic>
          <a:graphicData uri="http://schemas.openxmlformats.org/drawingml/2006/table">
            <a:tbl>
              <a:tblPr firstRow="1" bandRow="1">
                <a:tableStyleId>{5C22544A-7EE6-4342-B048-85BDC9FD1C3A}</a:tableStyleId>
              </a:tblPr>
              <a:tblGrid>
                <a:gridCol w="930214">
                  <a:extLst>
                    <a:ext uri="{9D8B030D-6E8A-4147-A177-3AD203B41FA5}">
                      <a16:colId xmlns:a16="http://schemas.microsoft.com/office/drawing/2014/main" val="4290902461"/>
                    </a:ext>
                  </a:extLst>
                </a:gridCol>
                <a:gridCol w="3094231">
                  <a:extLst>
                    <a:ext uri="{9D8B030D-6E8A-4147-A177-3AD203B41FA5}">
                      <a16:colId xmlns:a16="http://schemas.microsoft.com/office/drawing/2014/main" val="2933730119"/>
                    </a:ext>
                  </a:extLst>
                </a:gridCol>
                <a:gridCol w="1096769">
                  <a:extLst>
                    <a:ext uri="{9D8B030D-6E8A-4147-A177-3AD203B41FA5}">
                      <a16:colId xmlns:a16="http://schemas.microsoft.com/office/drawing/2014/main" val="4160663158"/>
                    </a:ext>
                  </a:extLst>
                </a:gridCol>
                <a:gridCol w="3140015">
                  <a:extLst>
                    <a:ext uri="{9D8B030D-6E8A-4147-A177-3AD203B41FA5}">
                      <a16:colId xmlns:a16="http://schemas.microsoft.com/office/drawing/2014/main" val="4016119378"/>
                    </a:ext>
                  </a:extLst>
                </a:gridCol>
              </a:tblGrid>
              <a:tr h="368081">
                <a:tc>
                  <a:txBody>
                    <a:bodyPr/>
                    <a:lstStyle/>
                    <a:p>
                      <a:r>
                        <a:rPr lang="en-US" sz="1600" dirty="0"/>
                        <a:t>Month</a:t>
                      </a:r>
                    </a:p>
                  </a:txBody>
                  <a:tcPr/>
                </a:tc>
                <a:tc>
                  <a:txBody>
                    <a:bodyPr/>
                    <a:lstStyle/>
                    <a:p>
                      <a:r>
                        <a:rPr lang="en-US" sz="1600" dirty="0"/>
                        <a:t>Meeting Topic</a:t>
                      </a:r>
                    </a:p>
                  </a:txBody>
                  <a:tcPr/>
                </a:tc>
                <a:tc>
                  <a:txBody>
                    <a:bodyPr/>
                    <a:lstStyle/>
                    <a:p>
                      <a:r>
                        <a:rPr lang="en-US" sz="1600" dirty="0"/>
                        <a:t>Month</a:t>
                      </a:r>
                    </a:p>
                  </a:txBody>
                  <a:tcPr/>
                </a:tc>
                <a:tc>
                  <a:txBody>
                    <a:bodyPr/>
                    <a:lstStyle/>
                    <a:p>
                      <a:r>
                        <a:rPr lang="en-US" sz="1600" dirty="0"/>
                        <a:t>Meeting Topic</a:t>
                      </a:r>
                    </a:p>
                  </a:txBody>
                  <a:tcPr/>
                </a:tc>
                <a:extLst>
                  <a:ext uri="{0D108BD9-81ED-4DB2-BD59-A6C34878D82A}">
                    <a16:rowId xmlns:a16="http://schemas.microsoft.com/office/drawing/2014/main" val="1026979987"/>
                  </a:ext>
                </a:extLst>
              </a:tr>
              <a:tr h="514304">
                <a:tc>
                  <a:txBody>
                    <a:bodyPr/>
                    <a:lstStyle/>
                    <a:p>
                      <a:r>
                        <a:rPr lang="en-US" sz="1400" dirty="0"/>
                        <a:t>February</a:t>
                      </a:r>
                    </a:p>
                  </a:txBody>
                  <a:tcPr/>
                </a:tc>
                <a:tc>
                  <a:txBody>
                    <a:bodyPr/>
                    <a:lstStyle/>
                    <a:p>
                      <a:r>
                        <a:rPr lang="en-US" sz="1400" dirty="0"/>
                        <a:t>Mentees and Mentors are matched</a:t>
                      </a:r>
                    </a:p>
                  </a:txBody>
                  <a:tcPr/>
                </a:tc>
                <a:tc>
                  <a:txBody>
                    <a:bodyPr/>
                    <a:lstStyle/>
                    <a:p>
                      <a:r>
                        <a:rPr lang="en-US" sz="1400" dirty="0"/>
                        <a:t>September</a:t>
                      </a:r>
                    </a:p>
                  </a:txBody>
                  <a:tcPr/>
                </a:tc>
                <a:tc>
                  <a:txBody>
                    <a:bodyPr/>
                    <a:lstStyle/>
                    <a:p>
                      <a:r>
                        <a:rPr lang="en-US" sz="1400" dirty="0"/>
                        <a:t>Midpoint – feedback requested from mentees and mentors</a:t>
                      </a:r>
                    </a:p>
                  </a:txBody>
                  <a:tcPr/>
                </a:tc>
                <a:extLst>
                  <a:ext uri="{0D108BD9-81ED-4DB2-BD59-A6C34878D82A}">
                    <a16:rowId xmlns:a16="http://schemas.microsoft.com/office/drawing/2014/main" val="3682345310"/>
                  </a:ext>
                </a:extLst>
              </a:tr>
              <a:tr h="726077">
                <a:tc>
                  <a:txBody>
                    <a:bodyPr/>
                    <a:lstStyle/>
                    <a:p>
                      <a:r>
                        <a:rPr lang="en-US" sz="1400" dirty="0"/>
                        <a:t>March</a:t>
                      </a:r>
                    </a:p>
                  </a:txBody>
                  <a:tcPr/>
                </a:tc>
                <a:tc>
                  <a:txBody>
                    <a:bodyPr/>
                    <a:lstStyle/>
                    <a:p>
                      <a:r>
                        <a:rPr lang="en-US" sz="1400" dirty="0"/>
                        <a:t>Kick-off meeting at Annual Retreat</a:t>
                      </a:r>
                    </a:p>
                  </a:txBody>
                  <a:tcPr/>
                </a:tc>
                <a:tc>
                  <a:txBody>
                    <a:bodyPr/>
                    <a:lstStyle/>
                    <a:p>
                      <a:r>
                        <a:rPr lang="en-US" sz="1400" dirty="0"/>
                        <a:t>October</a:t>
                      </a:r>
                    </a:p>
                  </a:txBody>
                  <a:tcPr/>
                </a:tc>
                <a:tc>
                  <a:txBody>
                    <a:bodyPr/>
                    <a:lstStyle/>
                    <a:p>
                      <a:r>
                        <a:rPr lang="en-US" sz="1400" kern="1200" dirty="0">
                          <a:solidFill>
                            <a:schemeClr val="dk1"/>
                          </a:solidFill>
                          <a:latin typeface="+mn-lt"/>
                          <a:ea typeface="+mn-ea"/>
                          <a:cs typeface="+mn-cs"/>
                        </a:rPr>
                        <a:t>Mentees meet with Representatives from Strategic and Communications Committee</a:t>
                      </a:r>
                    </a:p>
                  </a:txBody>
                  <a:tcPr/>
                </a:tc>
                <a:extLst>
                  <a:ext uri="{0D108BD9-81ED-4DB2-BD59-A6C34878D82A}">
                    <a16:rowId xmlns:a16="http://schemas.microsoft.com/office/drawing/2014/main" val="3096017790"/>
                  </a:ext>
                </a:extLst>
              </a:tr>
              <a:tr h="514304">
                <a:tc>
                  <a:txBody>
                    <a:bodyPr/>
                    <a:lstStyle/>
                    <a:p>
                      <a:r>
                        <a:rPr lang="en-US" sz="1400" dirty="0"/>
                        <a:t>April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Mentees meet with Membership Committee</a:t>
                      </a:r>
                    </a:p>
                  </a:txBody>
                  <a:tcPr/>
                </a:tc>
                <a:tc>
                  <a:txBody>
                    <a:bodyPr/>
                    <a:lstStyle/>
                    <a:p>
                      <a:r>
                        <a:rPr lang="en-US" sz="1400" dirty="0"/>
                        <a:t>November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1:1 meetings with Mentors</a:t>
                      </a:r>
                    </a:p>
                  </a:txBody>
                  <a:tcPr/>
                </a:tc>
                <a:extLst>
                  <a:ext uri="{0D108BD9-81ED-4DB2-BD59-A6C34878D82A}">
                    <a16:rowId xmlns:a16="http://schemas.microsoft.com/office/drawing/2014/main" val="1684339962"/>
                  </a:ext>
                </a:extLst>
              </a:tr>
              <a:tr h="726077">
                <a:tc>
                  <a:txBody>
                    <a:bodyPr/>
                    <a:lstStyle/>
                    <a:p>
                      <a:r>
                        <a:rPr lang="en-US" sz="1400" dirty="0"/>
                        <a:t>May</a:t>
                      </a:r>
                    </a:p>
                  </a:txBody>
                  <a:tcPr/>
                </a:tc>
                <a:tc>
                  <a:txBody>
                    <a:bodyPr/>
                    <a:lstStyle/>
                    <a:p>
                      <a:r>
                        <a:rPr lang="en-US" sz="1400" dirty="0"/>
                        <a:t>1:1 meetings with Mentors</a:t>
                      </a:r>
                    </a:p>
                  </a:txBody>
                  <a:tcPr/>
                </a:tc>
                <a:tc>
                  <a:txBody>
                    <a:bodyPr/>
                    <a:lstStyle/>
                    <a:p>
                      <a:pPr marL="0" algn="l" defTabSz="457200" rtl="0" eaLnBrk="1" latinLnBrk="0" hangingPunct="1"/>
                      <a:r>
                        <a:rPr lang="en-US" sz="1400" kern="1200" dirty="0">
                          <a:solidFill>
                            <a:schemeClr val="dk1"/>
                          </a:solidFill>
                          <a:latin typeface="+mn-lt"/>
                          <a:ea typeface="+mn-ea"/>
                          <a:cs typeface="+mn-cs"/>
                        </a:rPr>
                        <a:t>December</a:t>
                      </a:r>
                    </a:p>
                  </a:txBody>
                  <a:tcPr/>
                </a:tc>
                <a:tc>
                  <a:txBody>
                    <a:bodyPr/>
                    <a:lstStyle/>
                    <a:p>
                      <a:pPr marL="0" algn="l" defTabSz="457200" rtl="0" eaLnBrk="1" latinLnBrk="0" hangingPunct="1"/>
                      <a:r>
                        <a:rPr lang="en-US" sz="1400" kern="1200" dirty="0">
                          <a:solidFill>
                            <a:schemeClr val="dk1"/>
                          </a:solidFill>
                          <a:latin typeface="+mn-lt"/>
                          <a:ea typeface="+mn-ea"/>
                          <a:cs typeface="+mn-cs"/>
                        </a:rPr>
                        <a:t>Mentees meet with Representatives from Nominating and Membership Committee</a:t>
                      </a:r>
                    </a:p>
                  </a:txBody>
                  <a:tcPr/>
                </a:tc>
                <a:extLst>
                  <a:ext uri="{0D108BD9-81ED-4DB2-BD59-A6C34878D82A}">
                    <a16:rowId xmlns:a16="http://schemas.microsoft.com/office/drawing/2014/main" val="1056435544"/>
                  </a:ext>
                </a:extLst>
              </a:tr>
              <a:tr h="514304">
                <a:tc>
                  <a:txBody>
                    <a:bodyPr/>
                    <a:lstStyle/>
                    <a:p>
                      <a:r>
                        <a:rPr lang="en-US" sz="1400" dirty="0"/>
                        <a:t>June</a:t>
                      </a:r>
                    </a:p>
                  </a:txBody>
                  <a:tcPr/>
                </a:tc>
                <a:tc>
                  <a:txBody>
                    <a:bodyPr/>
                    <a:lstStyle/>
                    <a:p>
                      <a:r>
                        <a:rPr lang="en-US" sz="1400" dirty="0"/>
                        <a:t>Mentees meet with Benchmark Committee</a:t>
                      </a:r>
                    </a:p>
                  </a:txBody>
                  <a:tcPr/>
                </a:tc>
                <a:tc>
                  <a:txBody>
                    <a:bodyPr/>
                    <a:lstStyle/>
                    <a:p>
                      <a:pPr marL="0" algn="l" defTabSz="457200" rtl="0" eaLnBrk="1" latinLnBrk="0" hangingPunct="1"/>
                      <a:r>
                        <a:rPr lang="en-US" sz="1400" kern="1200" dirty="0">
                          <a:solidFill>
                            <a:schemeClr val="dk1"/>
                          </a:solidFill>
                          <a:latin typeface="+mn-lt"/>
                          <a:ea typeface="+mn-ea"/>
                          <a:cs typeface="+mn-cs"/>
                        </a:rPr>
                        <a:t>January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1:1 meetings with Mentors</a:t>
                      </a:r>
                    </a:p>
                    <a:p>
                      <a:pPr marL="0" algn="l" defTabSz="457200" rtl="0" eaLnBrk="1" latinLnBrk="0" hangingPunct="1"/>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1960401412"/>
                  </a:ext>
                </a:extLst>
              </a:tr>
              <a:tr h="726077">
                <a:tc>
                  <a:txBody>
                    <a:bodyPr/>
                    <a:lstStyle/>
                    <a:p>
                      <a:r>
                        <a:rPr lang="en-US" sz="1400" dirty="0"/>
                        <a:t>July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1:1 meetings with Mentors</a:t>
                      </a:r>
                    </a:p>
                  </a:txBody>
                  <a:tcPr/>
                </a:tc>
                <a:tc>
                  <a:txBody>
                    <a:bodyPr/>
                    <a:lstStyle/>
                    <a:p>
                      <a:pPr marL="0" algn="l" defTabSz="457200" rtl="0" eaLnBrk="1" latinLnBrk="0" hangingPunct="1"/>
                      <a:r>
                        <a:rPr lang="en-US" sz="1400" kern="1200" dirty="0">
                          <a:solidFill>
                            <a:schemeClr val="dk1"/>
                          </a:solidFill>
                          <a:latin typeface="+mn-lt"/>
                          <a:ea typeface="+mn-ea"/>
                          <a:cs typeface="+mn-cs"/>
                        </a:rPr>
                        <a:t>February</a:t>
                      </a:r>
                    </a:p>
                  </a:txBody>
                  <a:tcPr/>
                </a:tc>
                <a:tc>
                  <a:txBody>
                    <a:bodyPr/>
                    <a:lstStyle/>
                    <a:p>
                      <a:pPr marL="0" algn="l" defTabSz="457200" rtl="0" eaLnBrk="1" latinLnBrk="0" hangingPunct="1"/>
                      <a:r>
                        <a:rPr lang="en-US" sz="1400" kern="1200" dirty="0">
                          <a:solidFill>
                            <a:schemeClr val="dk1"/>
                          </a:solidFill>
                          <a:latin typeface="+mn-lt"/>
                          <a:ea typeface="+mn-ea"/>
                          <a:cs typeface="+mn-cs"/>
                        </a:rPr>
                        <a:t>Mentees meet with Representatives from Wellness and Executive Committee</a:t>
                      </a:r>
                    </a:p>
                  </a:txBody>
                  <a:tcPr/>
                </a:tc>
                <a:extLst>
                  <a:ext uri="{0D108BD9-81ED-4DB2-BD59-A6C34878D82A}">
                    <a16:rowId xmlns:a16="http://schemas.microsoft.com/office/drawing/2014/main" val="1128117568"/>
                  </a:ext>
                </a:extLst>
              </a:tr>
              <a:tr h="514304">
                <a:tc>
                  <a:txBody>
                    <a:bodyPr/>
                    <a:lstStyle/>
                    <a:p>
                      <a:r>
                        <a:rPr lang="en-US" sz="1400" dirty="0"/>
                        <a:t>August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Mentees meet with Education and IDEA Committees</a:t>
                      </a:r>
                    </a:p>
                  </a:txBody>
                  <a:tcPr/>
                </a:tc>
                <a:tc>
                  <a:txBody>
                    <a:bodyPr/>
                    <a:lstStyle/>
                    <a:p>
                      <a:pPr marL="0" algn="l" defTabSz="457200" rtl="0" eaLnBrk="1" latinLnBrk="0" hangingPunct="1"/>
                      <a:r>
                        <a:rPr lang="en-US" sz="1400" kern="1200" dirty="0">
                          <a:solidFill>
                            <a:schemeClr val="dk1"/>
                          </a:solidFill>
                          <a:latin typeface="+mn-lt"/>
                          <a:ea typeface="+mn-ea"/>
                          <a:cs typeface="+mn-cs"/>
                        </a:rPr>
                        <a:t>March</a:t>
                      </a:r>
                    </a:p>
                  </a:txBody>
                  <a:tcPr/>
                </a:tc>
                <a:tc>
                  <a:txBody>
                    <a:bodyPr/>
                    <a:lstStyle/>
                    <a:p>
                      <a:pPr marL="0" algn="l" defTabSz="457200" rtl="0" eaLnBrk="1" latinLnBrk="0" hangingPunct="1"/>
                      <a:r>
                        <a:rPr lang="en-US" sz="1400" kern="1200" dirty="0">
                          <a:solidFill>
                            <a:schemeClr val="dk1"/>
                          </a:solidFill>
                          <a:latin typeface="+mn-lt"/>
                          <a:ea typeface="+mn-ea"/>
                          <a:cs typeface="+mn-cs"/>
                        </a:rPr>
                        <a:t>Graduation</a:t>
                      </a:r>
                    </a:p>
                  </a:txBody>
                  <a:tcPr/>
                </a:tc>
                <a:extLst>
                  <a:ext uri="{0D108BD9-81ED-4DB2-BD59-A6C34878D82A}">
                    <a16:rowId xmlns:a16="http://schemas.microsoft.com/office/drawing/2014/main" val="2380385897"/>
                  </a:ext>
                </a:extLst>
              </a:tr>
            </a:tbl>
          </a:graphicData>
        </a:graphic>
      </p:graphicFrame>
    </p:spTree>
    <p:extLst>
      <p:ext uri="{BB962C8B-B14F-4D97-AF65-F5344CB8AC3E}">
        <p14:creationId xmlns:p14="http://schemas.microsoft.com/office/powerpoint/2010/main" val="99129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07036AA-B23B-AD5D-5508-5390697EF3C3}"/>
              </a:ext>
            </a:extLst>
          </p:cNvPr>
          <p:cNvSpPr txBox="1">
            <a:spLocks/>
          </p:cNvSpPr>
          <p:nvPr/>
        </p:nvSpPr>
        <p:spPr>
          <a:xfrm>
            <a:off x="441385" y="270987"/>
            <a:ext cx="8261230" cy="938063"/>
          </a:xfrm>
          <a:prstGeom prst="rect">
            <a:avLst/>
          </a:prstGeom>
        </p:spPr>
        <p:txBody>
          <a:bodyPr lIns="91440" tIns="45720" rIns="91440" bIns="45720" anchor="t"/>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200" dirty="0">
                <a:cs typeface="Calibri"/>
              </a:rPr>
              <a:t>Member Insider Program (MIP)</a:t>
            </a:r>
            <a:endParaRPr lang="en-US" sz="3200" dirty="0"/>
          </a:p>
        </p:txBody>
      </p:sp>
      <p:graphicFrame>
        <p:nvGraphicFramePr>
          <p:cNvPr id="3" name="Table 2">
            <a:extLst>
              <a:ext uri="{FF2B5EF4-FFF2-40B4-BE49-F238E27FC236}">
                <a16:creationId xmlns:a16="http://schemas.microsoft.com/office/drawing/2014/main" id="{DF34F326-4666-EF73-7113-109202A5FAA5}"/>
              </a:ext>
            </a:extLst>
          </p:cNvPr>
          <p:cNvGraphicFramePr>
            <a:graphicFrameLocks noGrp="1"/>
          </p:cNvGraphicFramePr>
          <p:nvPr/>
        </p:nvGraphicFramePr>
        <p:xfrm>
          <a:off x="1497723" y="1554369"/>
          <a:ext cx="5887719" cy="3862838"/>
        </p:xfrm>
        <a:graphic>
          <a:graphicData uri="http://schemas.openxmlformats.org/drawingml/2006/table">
            <a:tbl>
              <a:tblPr firstRow="1" bandRow="1">
                <a:tableStyleId>{6E25E649-3F16-4E02-A733-19D2CDBF48F0}</a:tableStyleId>
              </a:tblPr>
              <a:tblGrid>
                <a:gridCol w="1135118">
                  <a:extLst>
                    <a:ext uri="{9D8B030D-6E8A-4147-A177-3AD203B41FA5}">
                      <a16:colId xmlns:a16="http://schemas.microsoft.com/office/drawing/2014/main" val="1615340152"/>
                    </a:ext>
                  </a:extLst>
                </a:gridCol>
                <a:gridCol w="1361090">
                  <a:extLst>
                    <a:ext uri="{9D8B030D-6E8A-4147-A177-3AD203B41FA5}">
                      <a16:colId xmlns:a16="http://schemas.microsoft.com/office/drawing/2014/main" val="1066132778"/>
                    </a:ext>
                  </a:extLst>
                </a:gridCol>
                <a:gridCol w="693683">
                  <a:extLst>
                    <a:ext uri="{9D8B030D-6E8A-4147-A177-3AD203B41FA5}">
                      <a16:colId xmlns:a16="http://schemas.microsoft.com/office/drawing/2014/main" val="608437802"/>
                    </a:ext>
                  </a:extLst>
                </a:gridCol>
                <a:gridCol w="1413641">
                  <a:extLst>
                    <a:ext uri="{9D8B030D-6E8A-4147-A177-3AD203B41FA5}">
                      <a16:colId xmlns:a16="http://schemas.microsoft.com/office/drawing/2014/main" val="1631673190"/>
                    </a:ext>
                  </a:extLst>
                </a:gridCol>
                <a:gridCol w="1284187">
                  <a:extLst>
                    <a:ext uri="{9D8B030D-6E8A-4147-A177-3AD203B41FA5}">
                      <a16:colId xmlns:a16="http://schemas.microsoft.com/office/drawing/2014/main" val="712653768"/>
                    </a:ext>
                  </a:extLst>
                </a:gridCol>
              </a:tblGrid>
              <a:tr h="370840">
                <a:tc gridSpan="2">
                  <a:txBody>
                    <a:bodyPr/>
                    <a:lstStyle/>
                    <a:p>
                      <a:pPr algn="ctr"/>
                      <a:r>
                        <a:rPr lang="en-US" sz="2000" dirty="0">
                          <a:solidFill>
                            <a:schemeClr val="bg1"/>
                          </a:solidFill>
                        </a:rPr>
                        <a:t> Mentors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US"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2000" dirty="0">
                        <a:solidFill>
                          <a:schemeClr val="tx1">
                            <a:lumMod val="95000"/>
                            <a:lumOff val="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000" dirty="0">
                          <a:solidFill>
                            <a:schemeClr val="bg1"/>
                          </a:solidFill>
                        </a:rPr>
                        <a:t>   Mentees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lang="en-US"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38316956"/>
                  </a:ext>
                </a:extLst>
              </a:tr>
              <a:tr h="804916">
                <a:tc>
                  <a:txBody>
                    <a:bodyPr/>
                    <a:lstStyle/>
                    <a:p>
                      <a:pPr algn="ctr"/>
                      <a:endParaRPr lang="en-US"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tx1">
                              <a:lumMod val="95000"/>
                              <a:lumOff val="5000"/>
                            </a:schemeClr>
                          </a:solidFill>
                        </a:rPr>
                        <a:t>David </a:t>
                      </a:r>
                      <a:br>
                        <a:rPr lang="en-US" dirty="0">
                          <a:solidFill>
                            <a:schemeClr val="tx1">
                              <a:lumMod val="95000"/>
                              <a:lumOff val="5000"/>
                            </a:schemeClr>
                          </a:solidFill>
                        </a:rPr>
                      </a:br>
                      <a:r>
                        <a:rPr lang="en-US" dirty="0">
                          <a:solidFill>
                            <a:schemeClr val="tx1">
                              <a:lumMod val="95000"/>
                              <a:lumOff val="5000"/>
                            </a:schemeClr>
                          </a:solidFill>
                        </a:rPr>
                        <a:t>Christensen</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solidFill>
                          <a:schemeClr val="tx1">
                            <a:lumMod val="95000"/>
                            <a:lumOff val="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lumMod val="95000"/>
                            <a:lumOff val="5000"/>
                          </a:schemeClr>
                        </a:solidFill>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lumMod val="95000"/>
                              <a:lumOff val="5000"/>
                            </a:schemeClr>
                          </a:solidFill>
                        </a:rPr>
                        <a:t>Victoria Feather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9417669"/>
                  </a:ext>
                </a:extLst>
              </a:tr>
              <a:tr h="883045">
                <a:tc>
                  <a:txBody>
                    <a:bodyPr/>
                    <a:lstStyle/>
                    <a:p>
                      <a:pPr algn="ct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dirty="0"/>
                        <a:t>Greg</a:t>
                      </a:r>
                    </a:p>
                    <a:p>
                      <a:pPr algn="ctr"/>
                      <a:r>
                        <a:rPr lang="en-US" dirty="0" err="1"/>
                        <a:t>Archual</a:t>
                      </a:r>
                      <a:endParaRPr lang="en-US" dirty="0"/>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t>Stephanie Hazard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6404427"/>
                  </a:ext>
                </a:extLst>
              </a:tr>
              <a:tr h="832706">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lumMod val="95000"/>
                              <a:lumOff val="5000"/>
                            </a:schemeClr>
                          </a:solidFill>
                          <a:latin typeface="+mn-lt"/>
                          <a:ea typeface="+mn-ea"/>
                          <a:cs typeface="+mn-cs"/>
                          <a:sym typeface="Arial"/>
                        </a:rPr>
                        <a:t>Rhea </a:t>
                      </a:r>
                      <a:r>
                        <a:rPr lang="en-US" sz="1400" b="0" i="0" u="none" strike="noStrike" cap="none" dirty="0" err="1">
                          <a:solidFill>
                            <a:schemeClr val="tx1">
                              <a:lumMod val="95000"/>
                              <a:lumOff val="5000"/>
                            </a:schemeClr>
                          </a:solidFill>
                          <a:latin typeface="+mn-lt"/>
                          <a:ea typeface="+mn-ea"/>
                          <a:cs typeface="+mn-cs"/>
                          <a:sym typeface="Arial"/>
                        </a:rPr>
                        <a:t>Begeman</a:t>
                      </a:r>
                      <a:endParaRPr lang="en-US" sz="1400" b="0" i="0" u="none" strike="noStrike" cap="none" dirty="0">
                        <a:solidFill>
                          <a:schemeClr val="tx1">
                            <a:lumMod val="95000"/>
                            <a:lumOff val="5000"/>
                          </a:schemeClr>
                        </a:solidFill>
                        <a:latin typeface="+mn-lt"/>
                        <a:ea typeface="+mn-ea"/>
                        <a:cs typeface="+mn-cs"/>
                        <a:sym typeface="Arial"/>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0" i="0" u="none" strike="noStrike" cap="none" dirty="0">
                          <a:solidFill>
                            <a:schemeClr val="dk1"/>
                          </a:solidFill>
                          <a:latin typeface="+mn-lt"/>
                          <a:ea typeface="+mn-ea"/>
                          <a:cs typeface="+mn-cs"/>
                          <a:sym typeface="Arial"/>
                        </a:rPr>
                        <a:t>Lauren </a:t>
                      </a:r>
                      <a:r>
                        <a:rPr lang="en-US" sz="1400" b="0" i="0" u="none" strike="noStrike" cap="none" dirty="0" err="1">
                          <a:solidFill>
                            <a:schemeClr val="dk1"/>
                          </a:solidFill>
                          <a:latin typeface="+mn-lt"/>
                          <a:ea typeface="+mn-ea"/>
                          <a:cs typeface="+mn-cs"/>
                          <a:sym typeface="Arial"/>
                        </a:rPr>
                        <a:t>Tanzer</a:t>
                      </a:r>
                      <a:endParaRPr lang="en-US" sz="1400" b="0" i="0" u="none" strike="noStrike" cap="none" dirty="0">
                        <a:solidFill>
                          <a:schemeClr val="dk1"/>
                        </a:solidFill>
                        <a:latin typeface="+mn-lt"/>
                        <a:ea typeface="+mn-ea"/>
                        <a:cs typeface="+mn-cs"/>
                        <a:sym typeface="Aria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5345458"/>
                  </a:ext>
                </a:extLst>
              </a:tr>
              <a:tr h="945931">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lumMod val="95000"/>
                              <a:lumOff val="5000"/>
                            </a:schemeClr>
                          </a:solidFill>
                          <a:latin typeface="+mn-lt"/>
                          <a:ea typeface="+mn-ea"/>
                          <a:cs typeface="+mn-cs"/>
                          <a:sym typeface="Arial"/>
                        </a:rPr>
                        <a:t>Stephen Maxwell</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0" i="0" u="none" strike="noStrike" cap="none" dirty="0">
                          <a:solidFill>
                            <a:schemeClr val="dk1"/>
                          </a:solidFill>
                          <a:latin typeface="+mn-lt"/>
                          <a:ea typeface="+mn-ea"/>
                          <a:cs typeface="+mn-cs"/>
                          <a:sym typeface="Arial"/>
                        </a:rPr>
                        <a:t>Cali </a:t>
                      </a:r>
                    </a:p>
                    <a:p>
                      <a:pPr algn="ctr"/>
                      <a:r>
                        <a:rPr lang="en-US" sz="1400" b="0" i="0" u="none" strike="noStrike" cap="none" dirty="0">
                          <a:solidFill>
                            <a:schemeClr val="dk1"/>
                          </a:solidFill>
                          <a:latin typeface="+mn-lt"/>
                          <a:ea typeface="+mn-ea"/>
                          <a:cs typeface="+mn-cs"/>
                          <a:sym typeface="Arial"/>
                        </a:rPr>
                        <a:t>Myers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73533582"/>
                  </a:ext>
                </a:extLst>
              </a:tr>
            </a:tbl>
          </a:graphicData>
        </a:graphic>
      </p:graphicFrame>
      <p:pic>
        <p:nvPicPr>
          <p:cNvPr id="4" name="Picture 3" descr="A person in a suit and tie&#10;&#10;Description automatically generated">
            <a:extLst>
              <a:ext uri="{FF2B5EF4-FFF2-40B4-BE49-F238E27FC236}">
                <a16:creationId xmlns:a16="http://schemas.microsoft.com/office/drawing/2014/main" id="{1DFA6367-540D-688A-CA13-D8E5F2A33F26}"/>
              </a:ext>
            </a:extLst>
          </p:cNvPr>
          <p:cNvPicPr>
            <a:picLocks noChangeAspect="1"/>
          </p:cNvPicPr>
          <p:nvPr/>
        </p:nvPicPr>
        <p:blipFill>
          <a:blip r:embed="rId2"/>
          <a:stretch>
            <a:fillRect/>
          </a:stretch>
        </p:blipFill>
        <p:spPr>
          <a:xfrm>
            <a:off x="1758558" y="1953448"/>
            <a:ext cx="599090" cy="731303"/>
          </a:xfrm>
          <a:prstGeom prst="rect">
            <a:avLst/>
          </a:prstGeom>
        </p:spPr>
      </p:pic>
      <p:pic>
        <p:nvPicPr>
          <p:cNvPr id="5" name="Picture 4" descr="A close-up of a person smiling&#10;&#10;Description automatically generated">
            <a:extLst>
              <a:ext uri="{FF2B5EF4-FFF2-40B4-BE49-F238E27FC236}">
                <a16:creationId xmlns:a16="http://schemas.microsoft.com/office/drawing/2014/main" id="{CA10ED20-F45F-F8C6-2FD9-A302FCD5984E}"/>
              </a:ext>
            </a:extLst>
          </p:cNvPr>
          <p:cNvPicPr>
            <a:picLocks noChangeAspect="1"/>
          </p:cNvPicPr>
          <p:nvPr/>
        </p:nvPicPr>
        <p:blipFill>
          <a:blip r:embed="rId3"/>
          <a:stretch>
            <a:fillRect/>
          </a:stretch>
        </p:blipFill>
        <p:spPr>
          <a:xfrm>
            <a:off x="5177312" y="1937886"/>
            <a:ext cx="599090" cy="746865"/>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1994A5F6-382C-606B-8F4D-98194824C6FF}"/>
              </a:ext>
            </a:extLst>
          </p:cNvPr>
          <p:cNvPicPr>
            <a:picLocks noChangeAspect="1"/>
          </p:cNvPicPr>
          <p:nvPr/>
        </p:nvPicPr>
        <p:blipFill>
          <a:blip r:embed="rId4"/>
          <a:stretch>
            <a:fillRect/>
          </a:stretch>
        </p:blipFill>
        <p:spPr>
          <a:xfrm>
            <a:off x="1772085" y="2824053"/>
            <a:ext cx="585563" cy="731303"/>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A0896901-C994-28E5-99CC-B1E6DEAF487F}"/>
              </a:ext>
            </a:extLst>
          </p:cNvPr>
          <p:cNvPicPr>
            <a:picLocks noChangeAspect="1"/>
          </p:cNvPicPr>
          <p:nvPr/>
        </p:nvPicPr>
        <p:blipFill>
          <a:blip r:embed="rId5"/>
          <a:stretch>
            <a:fillRect/>
          </a:stretch>
        </p:blipFill>
        <p:spPr>
          <a:xfrm>
            <a:off x="5177312" y="2856926"/>
            <a:ext cx="599090" cy="632304"/>
          </a:xfrm>
          <a:prstGeom prst="rect">
            <a:avLst/>
          </a:prstGeom>
        </p:spPr>
      </p:pic>
      <p:pic>
        <p:nvPicPr>
          <p:cNvPr id="8" name="Picture 7" descr="A person with blonde hair wearing a blue shirt&#10;&#10;Description automatically generated">
            <a:extLst>
              <a:ext uri="{FF2B5EF4-FFF2-40B4-BE49-F238E27FC236}">
                <a16:creationId xmlns:a16="http://schemas.microsoft.com/office/drawing/2014/main" id="{FDB34674-D66C-99FC-8E6C-CD548C60D601}"/>
              </a:ext>
            </a:extLst>
          </p:cNvPr>
          <p:cNvPicPr>
            <a:picLocks noChangeAspect="1"/>
          </p:cNvPicPr>
          <p:nvPr/>
        </p:nvPicPr>
        <p:blipFill>
          <a:blip r:embed="rId6"/>
          <a:stretch>
            <a:fillRect/>
          </a:stretch>
        </p:blipFill>
        <p:spPr>
          <a:xfrm>
            <a:off x="1772085" y="3690543"/>
            <a:ext cx="676439" cy="676439"/>
          </a:xfrm>
          <a:prstGeom prst="rect">
            <a:avLst/>
          </a:prstGeom>
        </p:spPr>
      </p:pic>
      <p:pic>
        <p:nvPicPr>
          <p:cNvPr id="9" name="Picture 8" descr="A person wearing a black blazer and purple shirt&#10;&#10;Description automatically generated">
            <a:extLst>
              <a:ext uri="{FF2B5EF4-FFF2-40B4-BE49-F238E27FC236}">
                <a16:creationId xmlns:a16="http://schemas.microsoft.com/office/drawing/2014/main" id="{B204D733-4472-39BF-21A9-C0CC5F607F45}"/>
              </a:ext>
            </a:extLst>
          </p:cNvPr>
          <p:cNvPicPr>
            <a:picLocks noChangeAspect="1"/>
          </p:cNvPicPr>
          <p:nvPr/>
        </p:nvPicPr>
        <p:blipFill>
          <a:blip r:embed="rId7"/>
          <a:stretch>
            <a:fillRect/>
          </a:stretch>
        </p:blipFill>
        <p:spPr>
          <a:xfrm>
            <a:off x="5216725" y="3693844"/>
            <a:ext cx="520264" cy="673138"/>
          </a:xfrm>
          <a:prstGeom prst="rect">
            <a:avLst/>
          </a:prstGeom>
        </p:spPr>
      </p:pic>
      <p:pic>
        <p:nvPicPr>
          <p:cNvPr id="10" name="Picture 9" descr="Medium shot of a person smiling&#10;&#10;Description automatically generated">
            <a:extLst>
              <a:ext uri="{FF2B5EF4-FFF2-40B4-BE49-F238E27FC236}">
                <a16:creationId xmlns:a16="http://schemas.microsoft.com/office/drawing/2014/main" id="{2014D5BE-538F-C0BE-0418-E57E2A58B35D}"/>
              </a:ext>
            </a:extLst>
          </p:cNvPr>
          <p:cNvPicPr>
            <a:picLocks noChangeAspect="1"/>
          </p:cNvPicPr>
          <p:nvPr/>
        </p:nvPicPr>
        <p:blipFill>
          <a:blip r:embed="rId8"/>
          <a:stretch>
            <a:fillRect/>
          </a:stretch>
        </p:blipFill>
        <p:spPr>
          <a:xfrm>
            <a:off x="1816497" y="4561148"/>
            <a:ext cx="541151" cy="676439"/>
          </a:xfrm>
          <a:prstGeom prst="rect">
            <a:avLst/>
          </a:prstGeom>
        </p:spPr>
      </p:pic>
      <p:pic>
        <p:nvPicPr>
          <p:cNvPr id="11" name="Picture 10" descr="A person wearing glasses and a grey suit&#10;&#10;Description automatically generated">
            <a:extLst>
              <a:ext uri="{FF2B5EF4-FFF2-40B4-BE49-F238E27FC236}">
                <a16:creationId xmlns:a16="http://schemas.microsoft.com/office/drawing/2014/main" id="{C1D0F167-978C-CC08-A068-F9AE64676D72}"/>
              </a:ext>
            </a:extLst>
          </p:cNvPr>
          <p:cNvPicPr>
            <a:picLocks noChangeAspect="1"/>
          </p:cNvPicPr>
          <p:nvPr/>
        </p:nvPicPr>
        <p:blipFill>
          <a:blip r:embed="rId9"/>
          <a:stretch>
            <a:fillRect/>
          </a:stretch>
        </p:blipFill>
        <p:spPr>
          <a:xfrm>
            <a:off x="5216725" y="4514162"/>
            <a:ext cx="520264" cy="728370"/>
          </a:xfrm>
          <a:prstGeom prst="rect">
            <a:avLst/>
          </a:prstGeom>
        </p:spPr>
      </p:pic>
      <p:cxnSp>
        <p:nvCxnSpPr>
          <p:cNvPr id="12" name="Straight Arrow Connector 11">
            <a:extLst>
              <a:ext uri="{FF2B5EF4-FFF2-40B4-BE49-F238E27FC236}">
                <a16:creationId xmlns:a16="http://schemas.microsoft.com/office/drawing/2014/main" id="{9279DD6F-C865-F640-92BB-C3DE566CC204}"/>
              </a:ext>
            </a:extLst>
          </p:cNvPr>
          <p:cNvCxnSpPr>
            <a:cxnSpLocks/>
          </p:cNvCxnSpPr>
          <p:nvPr/>
        </p:nvCxnSpPr>
        <p:spPr>
          <a:xfrm>
            <a:off x="4099994" y="2311318"/>
            <a:ext cx="520264"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AA1F7C1-2861-7730-C739-AB9AE1F53A05}"/>
              </a:ext>
            </a:extLst>
          </p:cNvPr>
          <p:cNvCxnSpPr>
            <a:cxnSpLocks/>
          </p:cNvCxnSpPr>
          <p:nvPr/>
        </p:nvCxnSpPr>
        <p:spPr>
          <a:xfrm>
            <a:off x="4099994" y="3162272"/>
            <a:ext cx="520264"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381218-C328-6B35-199C-322794BF98BA}"/>
              </a:ext>
            </a:extLst>
          </p:cNvPr>
          <p:cNvCxnSpPr>
            <a:cxnSpLocks/>
          </p:cNvCxnSpPr>
          <p:nvPr/>
        </p:nvCxnSpPr>
        <p:spPr>
          <a:xfrm>
            <a:off x="4083266" y="4028762"/>
            <a:ext cx="520264"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CC1B97-4F0C-4C48-D4B7-CC26430B65BA}"/>
              </a:ext>
            </a:extLst>
          </p:cNvPr>
          <p:cNvCxnSpPr>
            <a:cxnSpLocks/>
          </p:cNvCxnSpPr>
          <p:nvPr/>
        </p:nvCxnSpPr>
        <p:spPr>
          <a:xfrm>
            <a:off x="4051736" y="4937907"/>
            <a:ext cx="520264"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38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BD43-E5D4-4882-B131-89B3F7C782E5}"/>
              </a:ext>
            </a:extLst>
          </p:cNvPr>
          <p:cNvSpPr>
            <a:spLocks noGrp="1"/>
          </p:cNvSpPr>
          <p:nvPr>
            <p:ph type="title"/>
          </p:nvPr>
        </p:nvSpPr>
        <p:spPr>
          <a:xfrm>
            <a:off x="457200" y="60444"/>
            <a:ext cx="8229600" cy="1143000"/>
          </a:xfrm>
        </p:spPr>
        <p:txBody>
          <a:bodyPr>
            <a:normAutofit/>
          </a:bodyPr>
          <a:lstStyle/>
          <a:p>
            <a:r>
              <a:rPr lang="en-US" dirty="0"/>
              <a:t>Committee Reports	</a:t>
            </a:r>
          </a:p>
        </p:txBody>
      </p:sp>
      <p:sp>
        <p:nvSpPr>
          <p:cNvPr id="3" name="Text Placeholder 2">
            <a:extLst>
              <a:ext uri="{FF2B5EF4-FFF2-40B4-BE49-F238E27FC236}">
                <a16:creationId xmlns:a16="http://schemas.microsoft.com/office/drawing/2014/main" id="{689C6E49-D2A9-4C07-BC42-BB073F2E93F6}"/>
              </a:ext>
            </a:extLst>
          </p:cNvPr>
          <p:cNvSpPr>
            <a:spLocks noGrp="1"/>
          </p:cNvSpPr>
          <p:nvPr>
            <p:ph type="body" idx="1"/>
          </p:nvPr>
        </p:nvSpPr>
        <p:spPr/>
        <p:txBody>
          <a:bodyPr>
            <a:normAutofit/>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4266902404"/>
      </p:ext>
    </p:extLst>
  </p:cSld>
  <p:clrMapOvr>
    <a:masterClrMapping/>
  </p:clrMapOvr>
</p:sld>
</file>

<file path=ppt/theme/theme1.xml><?xml version="1.0" encoding="utf-8"?>
<a:theme xmlns:a="http://schemas.openxmlformats.org/drawingml/2006/main" name="AAAEM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AEM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BF53ECA0C2AE4A804E11E6B4FF4F83" ma:contentTypeVersion="5" ma:contentTypeDescription="Create a new document." ma:contentTypeScope="" ma:versionID="67d7950b339e85c6e0a9c38cc786f263">
  <xsd:schema xmlns:xsd="http://www.w3.org/2001/XMLSchema" xmlns:xs="http://www.w3.org/2001/XMLSchema" xmlns:p="http://schemas.microsoft.com/office/2006/metadata/properties" xmlns:ns2="eaa83493-4603-4f60-85e8-c130356cc041" targetNamespace="http://schemas.microsoft.com/office/2006/metadata/properties" ma:root="true" ma:fieldsID="7c9cb593535946d4d3c246906a55dd95" ns2:_="">
    <xsd:import namespace="eaa83493-4603-4f60-85e8-c130356cc0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83493-4603-4f60-85e8-c130356cc0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569C71-DE21-4D04-80AA-FA216D620942}">
  <ds:schemaRefs>
    <ds:schemaRef ds:uri="http://schemas.microsoft.com/sharepoint/v3/contenttype/forms"/>
  </ds:schemaRefs>
</ds:datastoreItem>
</file>

<file path=customXml/itemProps2.xml><?xml version="1.0" encoding="utf-8"?>
<ds:datastoreItem xmlns:ds="http://schemas.openxmlformats.org/officeDocument/2006/customXml" ds:itemID="{87A60F93-A0F9-42FB-AC15-EAA8ACC8CE1C}">
  <ds:schemaRefs>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eaa83493-4603-4f60-85e8-c130356cc041"/>
    <ds:schemaRef ds:uri="http://purl.org/dc/dcmitype/"/>
    <ds:schemaRef ds:uri="http://purl.org/dc/elements/1.1/"/>
  </ds:schemaRefs>
</ds:datastoreItem>
</file>

<file path=customXml/itemProps3.xml><?xml version="1.0" encoding="utf-8"?>
<ds:datastoreItem xmlns:ds="http://schemas.openxmlformats.org/officeDocument/2006/customXml" ds:itemID="{18335A14-411B-496B-B2B8-EE6F526CE8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83493-4603-4f60-85e8-c130356cc0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7863</TotalTime>
  <Words>1104</Words>
  <Application>Microsoft Office PowerPoint</Application>
  <PresentationFormat>On-screen Show (4:3)</PresentationFormat>
  <Paragraphs>169</Paragraphs>
  <Slides>17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Calibri</vt:lpstr>
      <vt:lpstr>Arial</vt:lpstr>
      <vt:lpstr>Arial Narrow</vt:lpstr>
      <vt:lpstr>Wingdings</vt:lpstr>
      <vt:lpstr>AAAEM PowerPoint Template</vt:lpstr>
      <vt:lpstr>AAAEM PowerPoint Template</vt:lpstr>
      <vt:lpstr>2024 Business Meeting March 17, 2024</vt:lpstr>
      <vt:lpstr>Agenda</vt:lpstr>
      <vt:lpstr>Ice Breaker</vt:lpstr>
      <vt:lpstr>Member Insider Program (MIP)</vt:lpstr>
      <vt:lpstr>PowerPoint Presentation</vt:lpstr>
      <vt:lpstr>PowerPoint Presentation</vt:lpstr>
      <vt:lpstr>PowerPoint Presentation</vt:lpstr>
      <vt:lpstr>PowerPoint Presentation</vt:lpstr>
      <vt:lpstr>Committee Reports </vt:lpstr>
      <vt:lpstr> </vt:lpstr>
      <vt:lpstr>CAEMA Recognition </vt:lpstr>
      <vt:lpstr>Congratulations to the CAEMA Class! </vt:lpstr>
      <vt:lpstr>AAAEM Award Descriptions and Guidelines</vt:lpstr>
      <vt:lpstr>The Year Ahead</vt:lpstr>
      <vt:lpstr>Thank you!</vt:lpstr>
      <vt:lpstr>Change in Leadership</vt:lpstr>
      <vt:lpstr>The 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AAAEM “Virtual” Annual Meeting  March 25, 2021</dc:title>
  <dc:creator>Rounds, Kirsten</dc:creator>
  <cp:lastModifiedBy>Christiansen, David</cp:lastModifiedBy>
  <cp:revision>56</cp:revision>
  <dcterms:created xsi:type="dcterms:W3CDTF">2016-02-16T13:21:42Z</dcterms:created>
  <dcterms:modified xsi:type="dcterms:W3CDTF">2024-03-18T13:55:59Z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0x0101000EBF53ECA0C2AE4A804E11E6B4FF4F83</vt:lpwstr>
  </property>
</Properties>
</file>