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Lst>
  <p:notesMasterIdLst>
    <p:notesMasterId r:id="rId72"/>
  </p:notesMasterIdLst>
  <p:sldIdLst>
    <p:sldId id="257" r:id="rId4"/>
    <p:sldId id="331" r:id="rId5"/>
    <p:sldId id="261" r:id="rId6"/>
    <p:sldId id="355" r:id="rId7"/>
    <p:sldId id="266" r:id="rId8"/>
    <p:sldId id="269" r:id="rId9"/>
    <p:sldId id="308" r:id="rId10"/>
    <p:sldId id="333" r:id="rId11"/>
    <p:sldId id="309" r:id="rId12"/>
    <p:sldId id="310" r:id="rId13"/>
    <p:sldId id="334" r:id="rId14"/>
    <p:sldId id="271" r:id="rId15"/>
    <p:sldId id="274" r:id="rId16"/>
    <p:sldId id="275" r:id="rId17"/>
    <p:sldId id="276" r:id="rId18"/>
    <p:sldId id="277" r:id="rId19"/>
    <p:sldId id="278" r:id="rId20"/>
    <p:sldId id="279" r:id="rId21"/>
    <p:sldId id="282" r:id="rId22"/>
    <p:sldId id="283" r:id="rId23"/>
    <p:sldId id="284" r:id="rId24"/>
    <p:sldId id="285" r:id="rId25"/>
    <p:sldId id="286" r:id="rId26"/>
    <p:sldId id="287" r:id="rId27"/>
    <p:sldId id="288" r:id="rId28"/>
    <p:sldId id="289" r:id="rId29"/>
    <p:sldId id="290" r:id="rId30"/>
    <p:sldId id="291" r:id="rId31"/>
    <p:sldId id="292" r:id="rId32"/>
    <p:sldId id="335"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6" r:id="rId49"/>
    <p:sldId id="326" r:id="rId50"/>
    <p:sldId id="327" r:id="rId51"/>
    <p:sldId id="328" r:id="rId52"/>
    <p:sldId id="329" r:id="rId53"/>
    <p:sldId id="33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57" r:id="rId70"/>
    <p:sldId id="27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4" autoAdjust="0"/>
    <p:restoredTop sz="94660"/>
  </p:normalViewPr>
  <p:slideViewPr>
    <p:cSldViewPr>
      <p:cViewPr varScale="1">
        <p:scale>
          <a:sx n="179" d="100"/>
          <a:sy n="179" d="100"/>
        </p:scale>
        <p:origin x="-240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notesMaster" Target="notesMasters/notes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layout/>
      <c:overlay val="0"/>
    </c:title>
    <c:autoTitleDeleted val="0"/>
    <c:plotArea>
      <c:layout/>
      <c:pieChart>
        <c:varyColors val="1"/>
        <c:ser>
          <c:idx val="0"/>
          <c:order val="0"/>
          <c:tx>
            <c:strRef>
              <c:f>Sheet1!$B$1</c:f>
              <c:strCache>
                <c:ptCount val="1"/>
                <c:pt idx="0">
                  <c:v>Metro Size</c:v>
                </c:pt>
              </c:strCache>
            </c:strRef>
          </c:tx>
          <c:cat>
            <c:strRef>
              <c:f>Sheet1!$A$2:$A$5</c:f>
              <c:strCache>
                <c:ptCount val="4"/>
                <c:pt idx="0">
                  <c:v>&lt;100K</c:v>
                </c:pt>
                <c:pt idx="1">
                  <c:v>100-250K</c:v>
                </c:pt>
                <c:pt idx="2">
                  <c:v>250-1 million</c:v>
                </c:pt>
                <c:pt idx="3">
                  <c:v>&gt;1 million</c:v>
                </c:pt>
              </c:strCache>
            </c:strRef>
          </c:cat>
          <c:val>
            <c:numRef>
              <c:f>Sheet1!$B$2:$B$5</c:f>
              <c:numCache>
                <c:formatCode>General</c:formatCode>
                <c:ptCount val="4"/>
                <c:pt idx="0">
                  <c:v>7.4</c:v>
                </c:pt>
                <c:pt idx="1">
                  <c:v>13.2</c:v>
                </c:pt>
                <c:pt idx="2">
                  <c:v>34.7</c:v>
                </c:pt>
                <c:pt idx="3">
                  <c:v>44.6</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layout/>
      <c:overlay val="0"/>
    </c:title>
    <c:autoTitleDeleted val="0"/>
    <c:plotArea>
      <c:layout/>
      <c:pieChart>
        <c:varyColors val="1"/>
        <c:ser>
          <c:idx val="0"/>
          <c:order val="0"/>
          <c:tx>
            <c:strRef>
              <c:f>Sheet1!$B$1</c:f>
              <c:strCache>
                <c:ptCount val="1"/>
                <c:pt idx="0">
                  <c:v>Employer</c:v>
                </c:pt>
              </c:strCache>
            </c:strRef>
          </c:tx>
          <c:cat>
            <c:strRef>
              <c:f>Sheet1!$A$2:$A$5</c:f>
              <c:strCache>
                <c:ptCount val="4"/>
                <c:pt idx="0">
                  <c:v>Community</c:v>
                </c:pt>
                <c:pt idx="1">
                  <c:v>County</c:v>
                </c:pt>
                <c:pt idx="2">
                  <c:v>Private</c:v>
                </c:pt>
                <c:pt idx="3">
                  <c:v>University</c:v>
                </c:pt>
              </c:strCache>
            </c:strRef>
          </c:cat>
          <c:val>
            <c:numRef>
              <c:f>Sheet1!$B$2:$B$5</c:f>
              <c:numCache>
                <c:formatCode>General</c:formatCode>
                <c:ptCount val="4"/>
                <c:pt idx="0">
                  <c:v>20.7</c:v>
                </c:pt>
                <c:pt idx="1">
                  <c:v>14.9</c:v>
                </c:pt>
                <c:pt idx="2">
                  <c:v>9.9</c:v>
                </c:pt>
                <c:pt idx="3">
                  <c:v>54.5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layout/>
      <c:overlay val="0"/>
    </c:title>
    <c:autoTitleDeleted val="0"/>
    <c:plotArea>
      <c:layout/>
      <c:pieChart>
        <c:varyColors val="1"/>
        <c:ser>
          <c:idx val="0"/>
          <c:order val="0"/>
          <c:tx>
            <c:strRef>
              <c:f>Sheet1!$B$1</c:f>
              <c:strCache>
                <c:ptCount val="1"/>
                <c:pt idx="0">
                  <c:v>SSDP Benefits</c:v>
                </c:pt>
              </c:strCache>
            </c:strRef>
          </c:tx>
          <c:cat>
            <c:strRef>
              <c:f>Sheet1!$A$2:$A$4</c:f>
              <c:strCache>
                <c:ptCount val="3"/>
                <c:pt idx="0">
                  <c:v>Yes</c:v>
                </c:pt>
                <c:pt idx="1">
                  <c:v>No</c:v>
                </c:pt>
                <c:pt idx="2">
                  <c:v>Don't Know</c:v>
                </c:pt>
              </c:strCache>
            </c:strRef>
          </c:cat>
          <c:val>
            <c:numRef>
              <c:f>Sheet1!$B$2:$B$4</c:f>
              <c:numCache>
                <c:formatCode>General</c:formatCode>
                <c:ptCount val="3"/>
                <c:pt idx="0">
                  <c:v>46.3</c:v>
                </c:pt>
                <c:pt idx="1">
                  <c:v>18.2</c:v>
                </c:pt>
                <c:pt idx="2">
                  <c:v>35.5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Sheet1!$B$1</c:f>
              <c:strCache>
                <c:ptCount val="1"/>
                <c:pt idx="0">
                  <c:v>Faculty</c:v>
                </c:pt>
              </c:strCache>
            </c:strRef>
          </c:tx>
          <c:cat>
            <c:strRef>
              <c:f>Sheet1!$A$2:$A$3</c:f>
              <c:strCache>
                <c:ptCount val="2"/>
                <c:pt idx="0">
                  <c:v>Yes</c:v>
                </c:pt>
                <c:pt idx="1">
                  <c:v>Not Aware</c:v>
                </c:pt>
              </c:strCache>
            </c:strRef>
          </c:cat>
          <c:val>
            <c:numRef>
              <c:f>Sheet1!$B$2:$B$3</c:f>
              <c:numCache>
                <c:formatCode>General</c:formatCode>
                <c:ptCount val="2"/>
                <c:pt idx="0">
                  <c:v>64.2</c:v>
                </c:pt>
                <c:pt idx="1">
                  <c:v>35.8</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Sheet1!$B$1</c:f>
              <c:strCache>
                <c:ptCount val="1"/>
                <c:pt idx="0">
                  <c:v>Residents</c:v>
                </c:pt>
              </c:strCache>
            </c:strRef>
          </c:tx>
          <c:cat>
            <c:strRef>
              <c:f>Sheet1!$A$2:$A$3</c:f>
              <c:strCache>
                <c:ptCount val="2"/>
                <c:pt idx="0">
                  <c:v>Yes</c:v>
                </c:pt>
                <c:pt idx="1">
                  <c:v>Not Aware</c:v>
                </c:pt>
              </c:strCache>
            </c:strRef>
          </c:cat>
          <c:val>
            <c:numRef>
              <c:f>Sheet1!$B$2:$B$3</c:f>
              <c:numCache>
                <c:formatCode>General</c:formatCode>
                <c:ptCount val="2"/>
                <c:pt idx="0">
                  <c:v>56.2</c:v>
                </c:pt>
                <c:pt idx="1">
                  <c:v>43.8</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Sheet1!$B$1</c:f>
              <c:strCache>
                <c:ptCount val="1"/>
                <c:pt idx="0">
                  <c:v>Focus LGBT</c:v>
                </c:pt>
              </c:strCache>
            </c:strRef>
          </c:tx>
          <c:cat>
            <c:strRef>
              <c:f>Sheet1!$A$2:$A$3</c:f>
              <c:strCache>
                <c:ptCount val="2"/>
                <c:pt idx="0">
                  <c:v>Yes</c:v>
                </c:pt>
                <c:pt idx="1">
                  <c:v>No</c:v>
                </c:pt>
              </c:strCache>
            </c:strRef>
          </c:cat>
          <c:val>
            <c:numRef>
              <c:f>Sheet1!$B$2:$B$3</c:f>
              <c:numCache>
                <c:formatCode>General</c:formatCode>
                <c:ptCount val="2"/>
                <c:pt idx="0">
                  <c:v>25.6</c:v>
                </c:pt>
                <c:pt idx="1">
                  <c:v>74.4</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Sheet1!$B$1</c:f>
              <c:strCache>
                <c:ptCount val="1"/>
                <c:pt idx="0">
                  <c:v>Incorporate LGBT</c:v>
                </c:pt>
              </c:strCache>
            </c:strRef>
          </c:tx>
          <c:cat>
            <c:strRef>
              <c:f>Sheet1!$A$2:$A$3</c:f>
              <c:strCache>
                <c:ptCount val="2"/>
                <c:pt idx="0">
                  <c:v>Yes</c:v>
                </c:pt>
                <c:pt idx="1">
                  <c:v>No</c:v>
                </c:pt>
              </c:strCache>
            </c:strRef>
          </c:cat>
          <c:val>
            <c:numRef>
              <c:f>Sheet1!$B$2:$B$3</c:f>
              <c:numCache>
                <c:formatCode>General</c:formatCode>
                <c:ptCount val="2"/>
                <c:pt idx="0">
                  <c:v>33.1</c:v>
                </c:pt>
                <c:pt idx="1">
                  <c:v>66.9</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Faculty</c:v>
                </c:pt>
              </c:strCache>
            </c:strRef>
          </c:tx>
          <c:invertIfNegative val="0"/>
          <c:cat>
            <c:strRef>
              <c:f>Sheet1!$A$2</c:f>
              <c:strCache>
                <c:ptCount val="1"/>
                <c:pt idx="0">
                  <c:v>Barrier</c:v>
                </c:pt>
              </c:strCache>
            </c:strRef>
          </c:cat>
          <c:val>
            <c:numRef>
              <c:f>Sheet1!$B$2</c:f>
              <c:numCache>
                <c:formatCode>General</c:formatCode>
                <c:ptCount val="1"/>
                <c:pt idx="0">
                  <c:v>23.1</c:v>
                </c:pt>
              </c:numCache>
            </c:numRef>
          </c:val>
        </c:ser>
        <c:ser>
          <c:idx val="1"/>
          <c:order val="1"/>
          <c:tx>
            <c:strRef>
              <c:f>Sheet1!$C$1</c:f>
              <c:strCache>
                <c:ptCount val="1"/>
                <c:pt idx="0">
                  <c:v>Funds</c:v>
                </c:pt>
              </c:strCache>
            </c:strRef>
          </c:tx>
          <c:invertIfNegative val="0"/>
          <c:cat>
            <c:strRef>
              <c:f>Sheet1!$A$2</c:f>
              <c:strCache>
                <c:ptCount val="1"/>
                <c:pt idx="0">
                  <c:v>Barrier</c:v>
                </c:pt>
              </c:strCache>
            </c:strRef>
          </c:cat>
          <c:val>
            <c:numRef>
              <c:f>Sheet1!$C$2</c:f>
              <c:numCache>
                <c:formatCode>General</c:formatCode>
                <c:ptCount val="1"/>
                <c:pt idx="0">
                  <c:v>5.8</c:v>
                </c:pt>
              </c:numCache>
            </c:numRef>
          </c:val>
        </c:ser>
        <c:ser>
          <c:idx val="2"/>
          <c:order val="2"/>
          <c:tx>
            <c:strRef>
              <c:f>Sheet1!$D$1</c:f>
              <c:strCache>
                <c:ptCount val="1"/>
                <c:pt idx="0">
                  <c:v>Time</c:v>
                </c:pt>
              </c:strCache>
            </c:strRef>
          </c:tx>
          <c:invertIfNegative val="0"/>
          <c:cat>
            <c:strRef>
              <c:f>Sheet1!$A$2</c:f>
              <c:strCache>
                <c:ptCount val="1"/>
                <c:pt idx="0">
                  <c:v>Barrier</c:v>
                </c:pt>
              </c:strCache>
            </c:strRef>
          </c:cat>
          <c:val>
            <c:numRef>
              <c:f>Sheet1!$D$2</c:f>
              <c:numCache>
                <c:formatCode>General</c:formatCode>
                <c:ptCount val="1"/>
                <c:pt idx="0">
                  <c:v>33.9</c:v>
                </c:pt>
              </c:numCache>
            </c:numRef>
          </c:val>
        </c:ser>
        <c:ser>
          <c:idx val="3"/>
          <c:order val="3"/>
          <c:tx>
            <c:strRef>
              <c:f>Sheet1!$E$1</c:f>
              <c:strCache>
                <c:ptCount val="1"/>
                <c:pt idx="0">
                  <c:v>Lack Need</c:v>
                </c:pt>
              </c:strCache>
            </c:strRef>
          </c:tx>
          <c:invertIfNegative val="0"/>
          <c:dPt>
            <c:idx val="0"/>
            <c:invertIfNegative val="0"/>
            <c:bubble3D val="0"/>
          </c:dPt>
          <c:cat>
            <c:strRef>
              <c:f>Sheet1!$A$2</c:f>
              <c:strCache>
                <c:ptCount val="1"/>
                <c:pt idx="0">
                  <c:v>Barrier</c:v>
                </c:pt>
              </c:strCache>
            </c:strRef>
          </c:cat>
          <c:val>
            <c:numRef>
              <c:f>Sheet1!$E$2</c:f>
              <c:numCache>
                <c:formatCode>General</c:formatCode>
                <c:ptCount val="1"/>
                <c:pt idx="0">
                  <c:v>58.7</c:v>
                </c:pt>
              </c:numCache>
            </c:numRef>
          </c:val>
        </c:ser>
        <c:ser>
          <c:idx val="4"/>
          <c:order val="4"/>
          <c:tx>
            <c:strRef>
              <c:f>Sheet1!$F$1</c:f>
              <c:strCache>
                <c:ptCount val="1"/>
                <c:pt idx="0">
                  <c:v>Opposition</c:v>
                </c:pt>
              </c:strCache>
            </c:strRef>
          </c:tx>
          <c:invertIfNegative val="0"/>
          <c:cat>
            <c:strRef>
              <c:f>Sheet1!$A$2</c:f>
              <c:strCache>
                <c:ptCount val="1"/>
                <c:pt idx="0">
                  <c:v>Barrier</c:v>
                </c:pt>
              </c:strCache>
            </c:strRef>
          </c:cat>
          <c:val>
            <c:numRef>
              <c:f>Sheet1!$F$2</c:f>
              <c:numCache>
                <c:formatCode>General</c:formatCode>
                <c:ptCount val="1"/>
              </c:numCache>
            </c:numRef>
          </c:val>
        </c:ser>
        <c:ser>
          <c:idx val="5"/>
          <c:order val="5"/>
          <c:tx>
            <c:strRef>
              <c:f>Sheet1!$G$1</c:f>
              <c:strCache>
                <c:ptCount val="1"/>
                <c:pt idx="0">
                  <c:v>Other</c:v>
                </c:pt>
              </c:strCache>
            </c:strRef>
          </c:tx>
          <c:invertIfNegative val="0"/>
          <c:cat>
            <c:strRef>
              <c:f>Sheet1!$A$2</c:f>
              <c:strCache>
                <c:ptCount val="1"/>
                <c:pt idx="0">
                  <c:v>Barrier</c:v>
                </c:pt>
              </c:strCache>
            </c:strRef>
          </c:cat>
          <c:val>
            <c:numRef>
              <c:f>Sheet1!$G$2</c:f>
              <c:numCache>
                <c:formatCode>General</c:formatCode>
                <c:ptCount val="1"/>
                <c:pt idx="0">
                  <c:v>0.9</c:v>
                </c:pt>
              </c:numCache>
            </c:numRef>
          </c:val>
        </c:ser>
        <c:dLbls>
          <c:showLegendKey val="0"/>
          <c:showVal val="0"/>
          <c:showCatName val="0"/>
          <c:showSerName val="0"/>
          <c:showPercent val="0"/>
          <c:showBubbleSize val="0"/>
        </c:dLbls>
        <c:gapWidth val="150"/>
        <c:axId val="-2109890648"/>
        <c:axId val="-2109887512"/>
      </c:barChart>
      <c:catAx>
        <c:axId val="-2109890648"/>
        <c:scaling>
          <c:orientation val="minMax"/>
        </c:scaling>
        <c:delete val="0"/>
        <c:axPos val="b"/>
        <c:majorTickMark val="out"/>
        <c:minorTickMark val="none"/>
        <c:tickLblPos val="nextTo"/>
        <c:crossAx val="-2109887512"/>
        <c:crosses val="autoZero"/>
        <c:auto val="1"/>
        <c:lblAlgn val="ctr"/>
        <c:lblOffset val="100"/>
        <c:noMultiLvlLbl val="0"/>
      </c:catAx>
      <c:valAx>
        <c:axId val="-2109887512"/>
        <c:scaling>
          <c:orientation val="minMax"/>
        </c:scaling>
        <c:delete val="0"/>
        <c:axPos val="l"/>
        <c:majorGridlines/>
        <c:numFmt formatCode="General" sourceLinked="1"/>
        <c:majorTickMark val="out"/>
        <c:minorTickMark val="none"/>
        <c:tickLblPos val="nextTo"/>
        <c:crossAx val="-2109890648"/>
        <c:crosses val="autoZero"/>
        <c:crossBetween val="between"/>
      </c:valAx>
    </c:plotArea>
    <c:legend>
      <c:legendPos val="r"/>
      <c:overlay val="0"/>
      <c:spPr>
        <a:noFill/>
      </c:spPr>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94A21-0933-4DBB-8C5A-7C4A611751D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306DAEA-4FD6-4532-99E1-28370B26E987}">
      <dgm:prSet phldrT="[Text]"/>
      <dgm:spPr/>
      <dgm:t>
        <a:bodyPr/>
        <a:lstStyle/>
        <a:p>
          <a:r>
            <a:rPr lang="en-US" dirty="0" smtClean="0"/>
            <a:t>ENDA</a:t>
          </a:r>
          <a:endParaRPr lang="en-US" dirty="0"/>
        </a:p>
      </dgm:t>
    </dgm:pt>
    <dgm:pt modelId="{6B7F01D0-04C0-4DC4-A938-622A30A4D0EE}" type="parTrans" cxnId="{84072707-89E8-47DE-838F-B7AB2C232293}">
      <dgm:prSet/>
      <dgm:spPr/>
      <dgm:t>
        <a:bodyPr/>
        <a:lstStyle/>
        <a:p>
          <a:endParaRPr lang="en-US"/>
        </a:p>
      </dgm:t>
    </dgm:pt>
    <dgm:pt modelId="{B0F21DEC-3AC5-4B48-87C6-6D886ECC9E53}" type="sibTrans" cxnId="{84072707-89E8-47DE-838F-B7AB2C232293}">
      <dgm:prSet/>
      <dgm:spPr/>
      <dgm:t>
        <a:bodyPr/>
        <a:lstStyle/>
        <a:p>
          <a:endParaRPr lang="en-US" dirty="0"/>
        </a:p>
      </dgm:t>
    </dgm:pt>
    <dgm:pt modelId="{23BF1812-DEC8-40BA-B0CD-7DE6EE176106}">
      <dgm:prSet phldrT="[Text]"/>
      <dgm:spPr/>
      <dgm:t>
        <a:bodyPr/>
        <a:lstStyle/>
        <a:p>
          <a:r>
            <a:rPr lang="en-US" dirty="0" smtClean="0"/>
            <a:t>LGBT HEALTH</a:t>
          </a:r>
          <a:endParaRPr lang="en-US" dirty="0"/>
        </a:p>
      </dgm:t>
    </dgm:pt>
    <dgm:pt modelId="{B412235D-851C-4E50-8CB5-423D49A1A10A}" type="parTrans" cxnId="{5919716B-7BD4-42BC-A782-E4C65E459614}">
      <dgm:prSet/>
      <dgm:spPr/>
      <dgm:t>
        <a:bodyPr/>
        <a:lstStyle/>
        <a:p>
          <a:endParaRPr lang="en-US"/>
        </a:p>
      </dgm:t>
    </dgm:pt>
    <dgm:pt modelId="{BF99A859-999F-416E-BF71-FC9FBDDFD993}" type="sibTrans" cxnId="{5919716B-7BD4-42BC-A782-E4C65E459614}">
      <dgm:prSet/>
      <dgm:spPr/>
      <dgm:t>
        <a:bodyPr/>
        <a:lstStyle/>
        <a:p>
          <a:endParaRPr lang="en-US" dirty="0"/>
        </a:p>
      </dgm:t>
    </dgm:pt>
    <dgm:pt modelId="{04818208-DCB1-4380-83FF-B0BAB2B22B3C}">
      <dgm:prSet phldrT="[Text]"/>
      <dgm:spPr/>
      <dgm:t>
        <a:bodyPr/>
        <a:lstStyle/>
        <a:p>
          <a:r>
            <a:rPr lang="en-US" dirty="0" smtClean="0"/>
            <a:t>Marriage Inequality</a:t>
          </a:r>
        </a:p>
        <a:p>
          <a:r>
            <a:rPr lang="en-US" dirty="0" smtClean="0"/>
            <a:t>(DOMA)</a:t>
          </a:r>
          <a:endParaRPr lang="en-US" dirty="0"/>
        </a:p>
      </dgm:t>
    </dgm:pt>
    <dgm:pt modelId="{E19A6FDD-2ACA-4759-8D50-575ED9ECCFBB}" type="parTrans" cxnId="{E827F570-AC3D-4087-87B6-B12FAFF3C07B}">
      <dgm:prSet/>
      <dgm:spPr/>
      <dgm:t>
        <a:bodyPr/>
        <a:lstStyle/>
        <a:p>
          <a:endParaRPr lang="en-US"/>
        </a:p>
      </dgm:t>
    </dgm:pt>
    <dgm:pt modelId="{379E2233-563C-4F1B-B3A7-0492282C3FE9}" type="sibTrans" cxnId="{E827F570-AC3D-4087-87B6-B12FAFF3C07B}">
      <dgm:prSet/>
      <dgm:spPr/>
      <dgm:t>
        <a:bodyPr/>
        <a:lstStyle/>
        <a:p>
          <a:endParaRPr lang="en-US" dirty="0"/>
        </a:p>
      </dgm:t>
    </dgm:pt>
    <dgm:pt modelId="{E1316BA4-B090-41CB-8BA7-0A7666CA1EAD}" type="pres">
      <dgm:prSet presAssocID="{35B94A21-0933-4DBB-8C5A-7C4A611751D9}" presName="Name0" presStyleCnt="0">
        <dgm:presLayoutVars>
          <dgm:dir/>
          <dgm:resizeHandles val="exact"/>
        </dgm:presLayoutVars>
      </dgm:prSet>
      <dgm:spPr/>
      <dgm:t>
        <a:bodyPr/>
        <a:lstStyle/>
        <a:p>
          <a:endParaRPr lang="en-US"/>
        </a:p>
      </dgm:t>
    </dgm:pt>
    <dgm:pt modelId="{22D07881-ECDE-4C1A-B7D0-6A9D930C531A}" type="pres">
      <dgm:prSet presAssocID="{1306DAEA-4FD6-4532-99E1-28370B26E987}" presName="node" presStyleLbl="node1" presStyleIdx="0" presStyleCnt="3" custRadScaleRad="143915" custRadScaleInc="75679">
        <dgm:presLayoutVars>
          <dgm:bulletEnabled val="1"/>
        </dgm:presLayoutVars>
      </dgm:prSet>
      <dgm:spPr/>
      <dgm:t>
        <a:bodyPr/>
        <a:lstStyle/>
        <a:p>
          <a:endParaRPr lang="en-US"/>
        </a:p>
      </dgm:t>
    </dgm:pt>
    <dgm:pt modelId="{C84AE106-886A-4940-806B-AFD42431CB65}" type="pres">
      <dgm:prSet presAssocID="{B0F21DEC-3AC5-4B48-87C6-6D886ECC9E53}" presName="sibTrans" presStyleLbl="sibTrans2D1" presStyleIdx="0" presStyleCnt="3"/>
      <dgm:spPr/>
      <dgm:t>
        <a:bodyPr/>
        <a:lstStyle/>
        <a:p>
          <a:endParaRPr lang="en-US"/>
        </a:p>
      </dgm:t>
    </dgm:pt>
    <dgm:pt modelId="{05A3422E-C875-47F0-B10C-A3CB0BA924F1}" type="pres">
      <dgm:prSet presAssocID="{B0F21DEC-3AC5-4B48-87C6-6D886ECC9E53}" presName="connectorText" presStyleLbl="sibTrans2D1" presStyleIdx="0" presStyleCnt="3"/>
      <dgm:spPr/>
      <dgm:t>
        <a:bodyPr/>
        <a:lstStyle/>
        <a:p>
          <a:endParaRPr lang="en-US"/>
        </a:p>
      </dgm:t>
    </dgm:pt>
    <dgm:pt modelId="{B09D1BA4-CDA3-49CD-B460-207CF04BBD58}" type="pres">
      <dgm:prSet presAssocID="{23BF1812-DEC8-40BA-B0CD-7DE6EE176106}" presName="node" presStyleLbl="node1" presStyleIdx="1" presStyleCnt="3" custRadScaleRad="42655" custRadScaleInc="109616">
        <dgm:presLayoutVars>
          <dgm:bulletEnabled val="1"/>
        </dgm:presLayoutVars>
      </dgm:prSet>
      <dgm:spPr/>
      <dgm:t>
        <a:bodyPr/>
        <a:lstStyle/>
        <a:p>
          <a:endParaRPr lang="en-US"/>
        </a:p>
      </dgm:t>
    </dgm:pt>
    <dgm:pt modelId="{4A51C2A3-6523-4FA5-AE6D-E4BAB6CCCF0E}" type="pres">
      <dgm:prSet presAssocID="{BF99A859-999F-416E-BF71-FC9FBDDFD993}" presName="sibTrans" presStyleLbl="sibTrans2D1" presStyleIdx="1" presStyleCnt="3"/>
      <dgm:spPr/>
      <dgm:t>
        <a:bodyPr/>
        <a:lstStyle/>
        <a:p>
          <a:endParaRPr lang="en-US"/>
        </a:p>
      </dgm:t>
    </dgm:pt>
    <dgm:pt modelId="{4303470B-D258-46CE-9E55-626430F359BE}" type="pres">
      <dgm:prSet presAssocID="{BF99A859-999F-416E-BF71-FC9FBDDFD993}" presName="connectorText" presStyleLbl="sibTrans2D1" presStyleIdx="1" presStyleCnt="3"/>
      <dgm:spPr/>
      <dgm:t>
        <a:bodyPr/>
        <a:lstStyle/>
        <a:p>
          <a:endParaRPr lang="en-US"/>
        </a:p>
      </dgm:t>
    </dgm:pt>
    <dgm:pt modelId="{088404FF-F3F7-4623-97BB-939231D8ACE5}" type="pres">
      <dgm:prSet presAssocID="{04818208-DCB1-4380-83FF-B0BAB2B22B3C}" presName="node" presStyleLbl="node1" presStyleIdx="2" presStyleCnt="3" custRadScaleRad="147692" custRadScaleInc="121942">
        <dgm:presLayoutVars>
          <dgm:bulletEnabled val="1"/>
        </dgm:presLayoutVars>
      </dgm:prSet>
      <dgm:spPr/>
      <dgm:t>
        <a:bodyPr/>
        <a:lstStyle/>
        <a:p>
          <a:endParaRPr lang="en-US"/>
        </a:p>
      </dgm:t>
    </dgm:pt>
    <dgm:pt modelId="{7914912C-C6F5-4F59-B405-CE5A0B635A05}" type="pres">
      <dgm:prSet presAssocID="{379E2233-563C-4F1B-B3A7-0492282C3FE9}" presName="sibTrans" presStyleLbl="sibTrans2D1" presStyleIdx="2" presStyleCnt="3"/>
      <dgm:spPr/>
      <dgm:t>
        <a:bodyPr/>
        <a:lstStyle/>
        <a:p>
          <a:endParaRPr lang="en-US"/>
        </a:p>
      </dgm:t>
    </dgm:pt>
    <dgm:pt modelId="{FC4E0281-3065-4F55-8365-2438AF0B1500}" type="pres">
      <dgm:prSet presAssocID="{379E2233-563C-4F1B-B3A7-0492282C3FE9}" presName="connectorText" presStyleLbl="sibTrans2D1" presStyleIdx="2" presStyleCnt="3"/>
      <dgm:spPr/>
      <dgm:t>
        <a:bodyPr/>
        <a:lstStyle/>
        <a:p>
          <a:endParaRPr lang="en-US"/>
        </a:p>
      </dgm:t>
    </dgm:pt>
  </dgm:ptLst>
  <dgm:cxnLst>
    <dgm:cxn modelId="{5919716B-7BD4-42BC-A782-E4C65E459614}" srcId="{35B94A21-0933-4DBB-8C5A-7C4A611751D9}" destId="{23BF1812-DEC8-40BA-B0CD-7DE6EE176106}" srcOrd="1" destOrd="0" parTransId="{B412235D-851C-4E50-8CB5-423D49A1A10A}" sibTransId="{BF99A859-999F-416E-BF71-FC9FBDDFD993}"/>
    <dgm:cxn modelId="{ADE1C033-7770-48D6-A772-67C2FA26FD22}" type="presOf" srcId="{1306DAEA-4FD6-4532-99E1-28370B26E987}" destId="{22D07881-ECDE-4C1A-B7D0-6A9D930C531A}" srcOrd="0" destOrd="0" presId="urn:microsoft.com/office/officeart/2005/8/layout/cycle7"/>
    <dgm:cxn modelId="{9329742A-F836-4195-8CE0-A26C0A604BCA}" type="presOf" srcId="{B0F21DEC-3AC5-4B48-87C6-6D886ECC9E53}" destId="{05A3422E-C875-47F0-B10C-A3CB0BA924F1}" srcOrd="1" destOrd="0" presId="urn:microsoft.com/office/officeart/2005/8/layout/cycle7"/>
    <dgm:cxn modelId="{5649D911-C6AD-4625-8EB7-C9C1A5732897}" type="presOf" srcId="{04818208-DCB1-4380-83FF-B0BAB2B22B3C}" destId="{088404FF-F3F7-4623-97BB-939231D8ACE5}" srcOrd="0" destOrd="0" presId="urn:microsoft.com/office/officeart/2005/8/layout/cycle7"/>
    <dgm:cxn modelId="{1C37C2E1-D461-4B4A-9669-3DF4BA669D5D}" type="presOf" srcId="{BF99A859-999F-416E-BF71-FC9FBDDFD993}" destId="{4303470B-D258-46CE-9E55-626430F359BE}" srcOrd="1" destOrd="0" presId="urn:microsoft.com/office/officeart/2005/8/layout/cycle7"/>
    <dgm:cxn modelId="{7CEFC3DB-B0DE-4DB8-9946-4D4E9F8D2F01}" type="presOf" srcId="{379E2233-563C-4F1B-B3A7-0492282C3FE9}" destId="{FC4E0281-3065-4F55-8365-2438AF0B1500}" srcOrd="1" destOrd="0" presId="urn:microsoft.com/office/officeart/2005/8/layout/cycle7"/>
    <dgm:cxn modelId="{3723C4E7-4F1F-40B8-A119-4C12310C389C}" type="presOf" srcId="{23BF1812-DEC8-40BA-B0CD-7DE6EE176106}" destId="{B09D1BA4-CDA3-49CD-B460-207CF04BBD58}" srcOrd="0" destOrd="0" presId="urn:microsoft.com/office/officeart/2005/8/layout/cycle7"/>
    <dgm:cxn modelId="{D568115B-01E9-443D-82EE-6AEC00D652FA}" type="presOf" srcId="{BF99A859-999F-416E-BF71-FC9FBDDFD993}" destId="{4A51C2A3-6523-4FA5-AE6D-E4BAB6CCCF0E}" srcOrd="0" destOrd="0" presId="urn:microsoft.com/office/officeart/2005/8/layout/cycle7"/>
    <dgm:cxn modelId="{84072707-89E8-47DE-838F-B7AB2C232293}" srcId="{35B94A21-0933-4DBB-8C5A-7C4A611751D9}" destId="{1306DAEA-4FD6-4532-99E1-28370B26E987}" srcOrd="0" destOrd="0" parTransId="{6B7F01D0-04C0-4DC4-A938-622A30A4D0EE}" sibTransId="{B0F21DEC-3AC5-4B48-87C6-6D886ECC9E53}"/>
    <dgm:cxn modelId="{D02B8B4D-96C8-478D-B721-3BB181E9CB10}" type="presOf" srcId="{379E2233-563C-4F1B-B3A7-0492282C3FE9}" destId="{7914912C-C6F5-4F59-B405-CE5A0B635A05}" srcOrd="0" destOrd="0" presId="urn:microsoft.com/office/officeart/2005/8/layout/cycle7"/>
    <dgm:cxn modelId="{E827F570-AC3D-4087-87B6-B12FAFF3C07B}" srcId="{35B94A21-0933-4DBB-8C5A-7C4A611751D9}" destId="{04818208-DCB1-4380-83FF-B0BAB2B22B3C}" srcOrd="2" destOrd="0" parTransId="{E19A6FDD-2ACA-4759-8D50-575ED9ECCFBB}" sibTransId="{379E2233-563C-4F1B-B3A7-0492282C3FE9}"/>
    <dgm:cxn modelId="{C427F9B7-F698-4097-8326-2AF66AF7A660}" type="presOf" srcId="{B0F21DEC-3AC5-4B48-87C6-6D886ECC9E53}" destId="{C84AE106-886A-4940-806B-AFD42431CB65}" srcOrd="0" destOrd="0" presId="urn:microsoft.com/office/officeart/2005/8/layout/cycle7"/>
    <dgm:cxn modelId="{20C9A1C9-1A97-4DCA-B4DF-6FB1726C1C02}" type="presOf" srcId="{35B94A21-0933-4DBB-8C5A-7C4A611751D9}" destId="{E1316BA4-B090-41CB-8BA7-0A7666CA1EAD}" srcOrd="0" destOrd="0" presId="urn:microsoft.com/office/officeart/2005/8/layout/cycle7"/>
    <dgm:cxn modelId="{C89F5F9E-C288-43DE-A0CF-0FCACD977A44}" type="presParOf" srcId="{E1316BA4-B090-41CB-8BA7-0A7666CA1EAD}" destId="{22D07881-ECDE-4C1A-B7D0-6A9D930C531A}" srcOrd="0" destOrd="0" presId="urn:microsoft.com/office/officeart/2005/8/layout/cycle7"/>
    <dgm:cxn modelId="{D0391E6A-5DBA-4C12-BE14-7F1D67EF6C9C}" type="presParOf" srcId="{E1316BA4-B090-41CB-8BA7-0A7666CA1EAD}" destId="{C84AE106-886A-4940-806B-AFD42431CB65}" srcOrd="1" destOrd="0" presId="urn:microsoft.com/office/officeart/2005/8/layout/cycle7"/>
    <dgm:cxn modelId="{CCD823EB-AD2C-4480-9054-B5EA1BDB135A}" type="presParOf" srcId="{C84AE106-886A-4940-806B-AFD42431CB65}" destId="{05A3422E-C875-47F0-B10C-A3CB0BA924F1}" srcOrd="0" destOrd="0" presId="urn:microsoft.com/office/officeart/2005/8/layout/cycle7"/>
    <dgm:cxn modelId="{F8C9E6E6-6CF1-4889-8411-DD8DF4F97C3C}" type="presParOf" srcId="{E1316BA4-B090-41CB-8BA7-0A7666CA1EAD}" destId="{B09D1BA4-CDA3-49CD-B460-207CF04BBD58}" srcOrd="2" destOrd="0" presId="urn:microsoft.com/office/officeart/2005/8/layout/cycle7"/>
    <dgm:cxn modelId="{63EC1606-FBB1-496E-9D39-B550B3F6F9A8}" type="presParOf" srcId="{E1316BA4-B090-41CB-8BA7-0A7666CA1EAD}" destId="{4A51C2A3-6523-4FA5-AE6D-E4BAB6CCCF0E}" srcOrd="3" destOrd="0" presId="urn:microsoft.com/office/officeart/2005/8/layout/cycle7"/>
    <dgm:cxn modelId="{04941E5E-7A04-4569-9A28-81DB86B92772}" type="presParOf" srcId="{4A51C2A3-6523-4FA5-AE6D-E4BAB6CCCF0E}" destId="{4303470B-D258-46CE-9E55-626430F359BE}" srcOrd="0" destOrd="0" presId="urn:microsoft.com/office/officeart/2005/8/layout/cycle7"/>
    <dgm:cxn modelId="{CDB6DAF6-90A3-4CAB-AFC6-5E7914B343F8}" type="presParOf" srcId="{E1316BA4-B090-41CB-8BA7-0A7666CA1EAD}" destId="{088404FF-F3F7-4623-97BB-939231D8ACE5}" srcOrd="4" destOrd="0" presId="urn:microsoft.com/office/officeart/2005/8/layout/cycle7"/>
    <dgm:cxn modelId="{63987B58-2572-454E-AC18-C238C60C2D60}" type="presParOf" srcId="{E1316BA4-B090-41CB-8BA7-0A7666CA1EAD}" destId="{7914912C-C6F5-4F59-B405-CE5A0B635A05}" srcOrd="5" destOrd="0" presId="urn:microsoft.com/office/officeart/2005/8/layout/cycle7"/>
    <dgm:cxn modelId="{495B54D0-F2DD-475E-8624-CAB28F2DF22E}" type="presParOf" srcId="{7914912C-C6F5-4F59-B405-CE5A0B635A05}" destId="{FC4E0281-3065-4F55-8365-2438AF0B150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07881-ECDE-4C1A-B7D0-6A9D930C531A}">
      <dsp:nvSpPr>
        <dsp:cNvPr id="0" name=""/>
        <dsp:cNvSpPr/>
      </dsp:nvSpPr>
      <dsp:spPr>
        <a:xfrm>
          <a:off x="5257789" y="0"/>
          <a:ext cx="2394942" cy="119747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ENDA</a:t>
          </a:r>
          <a:endParaRPr lang="en-US" sz="2100" kern="1200" dirty="0"/>
        </a:p>
      </dsp:txBody>
      <dsp:txXfrm>
        <a:off x="5292862" y="35073"/>
        <a:ext cx="2324796" cy="1127325"/>
      </dsp:txXfrm>
    </dsp:sp>
    <dsp:sp modelId="{C84AE106-886A-4940-806B-AFD42431CB65}">
      <dsp:nvSpPr>
        <dsp:cNvPr id="0" name=""/>
        <dsp:cNvSpPr/>
      </dsp:nvSpPr>
      <dsp:spPr>
        <a:xfrm rot="7610577">
          <a:off x="4273808" y="2016364"/>
          <a:ext cx="1924516" cy="41911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4399542" y="2100187"/>
        <a:ext cx="1673048" cy="251468"/>
      </dsp:txXfrm>
    </dsp:sp>
    <dsp:sp modelId="{B09D1BA4-CDA3-49CD-B460-207CF04BBD58}">
      <dsp:nvSpPr>
        <dsp:cNvPr id="0" name=""/>
        <dsp:cNvSpPr/>
      </dsp:nvSpPr>
      <dsp:spPr>
        <a:xfrm>
          <a:off x="2819401" y="3254372"/>
          <a:ext cx="2394942" cy="119747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LGBT HEALTH</a:t>
          </a:r>
          <a:endParaRPr lang="en-US" sz="2100" kern="1200" dirty="0"/>
        </a:p>
      </dsp:txBody>
      <dsp:txXfrm>
        <a:off x="2854474" y="3289445"/>
        <a:ext cx="2324796" cy="1127325"/>
      </dsp:txXfrm>
    </dsp:sp>
    <dsp:sp modelId="{4A51C2A3-6523-4FA5-AE6D-E4BAB6CCCF0E}">
      <dsp:nvSpPr>
        <dsp:cNvPr id="0" name=""/>
        <dsp:cNvSpPr/>
      </dsp:nvSpPr>
      <dsp:spPr>
        <a:xfrm rot="14041549">
          <a:off x="1873514" y="2016364"/>
          <a:ext cx="1924516" cy="41911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1999248" y="2100187"/>
        <a:ext cx="1673048" cy="251468"/>
      </dsp:txXfrm>
    </dsp:sp>
    <dsp:sp modelId="{088404FF-F3F7-4623-97BB-939231D8ACE5}">
      <dsp:nvSpPr>
        <dsp:cNvPr id="0" name=""/>
        <dsp:cNvSpPr/>
      </dsp:nvSpPr>
      <dsp:spPr>
        <a:xfrm>
          <a:off x="457201" y="0"/>
          <a:ext cx="2394942" cy="119747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Marriage Inequality</a:t>
          </a:r>
        </a:p>
        <a:p>
          <a:pPr lvl="0" algn="ctr" defTabSz="933450">
            <a:lnSpc>
              <a:spcPct val="90000"/>
            </a:lnSpc>
            <a:spcBef>
              <a:spcPct val="0"/>
            </a:spcBef>
            <a:spcAft>
              <a:spcPct val="35000"/>
            </a:spcAft>
          </a:pPr>
          <a:r>
            <a:rPr lang="en-US" sz="2100" kern="1200" dirty="0" smtClean="0"/>
            <a:t>(DOMA)</a:t>
          </a:r>
          <a:endParaRPr lang="en-US" sz="2100" kern="1200" dirty="0"/>
        </a:p>
      </dsp:txBody>
      <dsp:txXfrm>
        <a:off x="492274" y="35073"/>
        <a:ext cx="2324796" cy="1127325"/>
      </dsp:txXfrm>
    </dsp:sp>
    <dsp:sp modelId="{7914912C-C6F5-4F59-B405-CE5A0B635A05}">
      <dsp:nvSpPr>
        <dsp:cNvPr id="0" name=""/>
        <dsp:cNvSpPr/>
      </dsp:nvSpPr>
      <dsp:spPr>
        <a:xfrm>
          <a:off x="3092708" y="389178"/>
          <a:ext cx="1924516" cy="41911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3218442" y="473001"/>
        <a:ext cx="1673048" cy="25146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29D9D-5E69-42AA-AE35-A6C6139F6410}" type="datetimeFigureOut">
              <a:rPr lang="en-US" smtClean="0"/>
              <a:t>5/5/14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087FF0-171A-47ED-BEA1-1848651D97D6}" type="slidenum">
              <a:rPr lang="en-US" smtClean="0"/>
              <a:t>‹#›</a:t>
            </a:fld>
            <a:endParaRPr lang="en-US" dirty="0"/>
          </a:p>
        </p:txBody>
      </p:sp>
    </p:spTree>
    <p:extLst>
      <p:ext uri="{BB962C8B-B14F-4D97-AF65-F5344CB8AC3E}">
        <p14:creationId xmlns:p14="http://schemas.microsoft.com/office/powerpoint/2010/main" val="231845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Janice</a:t>
            </a:r>
            <a:r>
              <a:rPr lang="en-US" baseline="0" dirty="0" smtClean="0"/>
              <a:t> Langbehn and 3 of 4 children,  partner Lisa Pond.</a:t>
            </a:r>
          </a:p>
          <a:p>
            <a:endParaRPr lang="en-US" baseline="0" dirty="0" smtClean="0"/>
          </a:p>
          <a:p>
            <a:r>
              <a:rPr lang="en-US" baseline="0" dirty="0" smtClean="0"/>
              <a:t>Still did not allow visitation even after health care proxy sent to hospital</a:t>
            </a:r>
          </a:p>
          <a:p>
            <a:endParaRPr lang="en-US" baseline="0" dirty="0" smtClean="0"/>
          </a:p>
          <a:p>
            <a:r>
              <a:rPr lang="en-US" baseline="0" dirty="0" smtClean="0"/>
              <a:t>Lost</a:t>
            </a:r>
            <a:endParaRPr lang="en-US" dirty="0"/>
          </a:p>
        </p:txBody>
      </p:sp>
      <p:sp>
        <p:nvSpPr>
          <p:cNvPr id="4" name="Slide Number Placeholder 3"/>
          <p:cNvSpPr>
            <a:spLocks noGrp="1"/>
          </p:cNvSpPr>
          <p:nvPr>
            <p:ph type="sldNum" sz="quarter" idx="10"/>
          </p:nvPr>
        </p:nvSpPr>
        <p:spPr/>
        <p:txBody>
          <a:bodyPr/>
          <a:lstStyle/>
          <a:p>
            <a:fld id="{38548C7C-0A6C-41ED-AA35-038EB4AEB387}" type="slidenum">
              <a:rPr lang="en-US" smtClean="0"/>
              <a:pPr/>
              <a:t>5</a:t>
            </a:fld>
            <a:endParaRPr lang="en-US" dirty="0"/>
          </a:p>
        </p:txBody>
      </p:sp>
    </p:spTree>
    <p:extLst>
      <p:ext uri="{BB962C8B-B14F-4D97-AF65-F5344CB8AC3E}">
        <p14:creationId xmlns:p14="http://schemas.microsoft.com/office/powerpoint/2010/main" val="12294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Kathleen</a:t>
            </a:r>
            <a:r>
              <a:rPr lang="en-US" baseline="0" dirty="0" smtClean="0"/>
              <a:t> Sebelius</a:t>
            </a:r>
          </a:p>
          <a:p>
            <a:r>
              <a:rPr lang="en-US" baseline="0" dirty="0" smtClean="0"/>
              <a:t>April 15</a:t>
            </a:r>
            <a:r>
              <a:rPr lang="en-US" baseline="30000" dirty="0" smtClean="0"/>
              <a:t>th</a:t>
            </a:r>
            <a:r>
              <a:rPr lang="en-US" baseline="0" dirty="0" smtClean="0"/>
              <a:t> obama memo to hhs</a:t>
            </a:r>
          </a:p>
          <a:p>
            <a:r>
              <a:rPr lang="en-US" baseline="0" dirty="0" smtClean="0"/>
              <a:t>Nov9th 2011 CMS publishes “Changes to the Hospital And critical Access hospital Conditions of participation to ensure visitation rights of all people”</a:t>
            </a:r>
          </a:p>
          <a:p>
            <a:r>
              <a:rPr lang="en-US" baseline="0" dirty="0" smtClean="0"/>
              <a:t>If more than 1 person claims to be patients representative will ask for supporting documentation. Who would the patient want to make there decisions</a:t>
            </a:r>
          </a:p>
          <a:p>
            <a:endParaRPr lang="en-US" baseline="0" dirty="0" smtClean="0"/>
          </a:p>
          <a:p>
            <a:r>
              <a:rPr lang="en-US" baseline="0" dirty="0" smtClean="0"/>
              <a:t>This is a joint commission requirement!!!</a:t>
            </a:r>
          </a:p>
          <a:p>
            <a:endParaRPr lang="en-US" dirty="0"/>
          </a:p>
        </p:txBody>
      </p:sp>
      <p:sp>
        <p:nvSpPr>
          <p:cNvPr id="4" name="Slide Number Placeholder 3"/>
          <p:cNvSpPr>
            <a:spLocks noGrp="1"/>
          </p:cNvSpPr>
          <p:nvPr>
            <p:ph type="sldNum" sz="quarter" idx="10"/>
          </p:nvPr>
        </p:nvSpPr>
        <p:spPr/>
        <p:txBody>
          <a:bodyPr/>
          <a:lstStyle/>
          <a:p>
            <a:fld id="{38548C7C-0A6C-41ED-AA35-038EB4AEB387}"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87FF0-171A-47ED-BEA1-1848651D97D6}" type="slidenum">
              <a:rPr lang="en-US" smtClean="0"/>
              <a:t>9</a:t>
            </a:fld>
            <a:endParaRPr lang="en-US" dirty="0"/>
          </a:p>
        </p:txBody>
      </p:sp>
    </p:spTree>
    <p:extLst>
      <p:ext uri="{BB962C8B-B14F-4D97-AF65-F5344CB8AC3E}">
        <p14:creationId xmlns:p14="http://schemas.microsoft.com/office/powerpoint/2010/main" val="47217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Sexual orientation or gay</a:t>
            </a:r>
          </a:p>
          <a:p>
            <a:endParaRPr lang="en-US" dirty="0" smtClean="0"/>
          </a:p>
          <a:p>
            <a:r>
              <a:rPr lang="en-US" dirty="0" smtClean="0"/>
              <a:t>	NOT homosexual or</a:t>
            </a:r>
            <a:r>
              <a:rPr lang="en-US" baseline="0" dirty="0" smtClean="0"/>
              <a:t> sexual preference</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rPr>
              <a:t>GENDER IDENTITY DISORDER (GID)</a:t>
            </a:r>
            <a:r>
              <a:rPr lang="en-US" b="1" dirty="0" smtClean="0">
                <a:solidFill>
                  <a:srgbClr val="FF0000"/>
                </a:solidFill>
              </a:rPr>
              <a:t> </a:t>
            </a:r>
            <a:r>
              <a:rPr lang="en-US" dirty="0" smtClean="0"/>
              <a:t>is a DSM diagnosis. This psychiatric diagnosis is given when a strong and persistent cross-gender identification, combined with a persistent discomfort with one’s sex or sense of inappropriateness in the gender role of that sex, causes clinically significant distress.</a:t>
            </a:r>
          </a:p>
          <a:p>
            <a:endParaRPr lang="en-US" dirty="0"/>
          </a:p>
        </p:txBody>
      </p:sp>
      <p:sp>
        <p:nvSpPr>
          <p:cNvPr id="4" name="Slide Number Placeholder 3"/>
          <p:cNvSpPr>
            <a:spLocks noGrp="1"/>
          </p:cNvSpPr>
          <p:nvPr>
            <p:ph type="sldNum" sz="quarter" idx="10"/>
          </p:nvPr>
        </p:nvSpPr>
        <p:spPr/>
        <p:txBody>
          <a:bodyPr/>
          <a:lstStyle/>
          <a:p>
            <a:fld id="{3B359CAC-55EB-4F42-AC27-67C1FC623380}"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describe anybody or anything as “homosexual” unless you would similarly use the term “straight”</a:t>
            </a:r>
          </a:p>
          <a:p>
            <a:endParaRPr lang="en-US" dirty="0" smtClean="0"/>
          </a:p>
          <a:p>
            <a:r>
              <a:rPr lang="en-US" dirty="0" smtClean="0"/>
              <a:t>Obviously don’t say homo, queer, carpet muncher, fag, dyke,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Homosexual couple/sex/relationship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Gay couple, gay sex or gay relationship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B359CAC-55EB-4F42-AC27-67C1FC623380}"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Transgender is an adverb – to describe </a:t>
            </a:r>
          </a:p>
          <a:p>
            <a:endParaRPr lang="en-US" dirty="0" smtClean="0"/>
          </a:p>
          <a:p>
            <a:r>
              <a:rPr lang="en-US" dirty="0" smtClean="0"/>
              <a:t>	NOT a noun nor a verb</a:t>
            </a:r>
          </a:p>
          <a:p>
            <a:endParaRPr lang="en-US" dirty="0" smtClean="0"/>
          </a:p>
          <a:p>
            <a:r>
              <a:rPr lang="en-US" dirty="0" smtClean="0"/>
              <a:t>Sex </a:t>
            </a:r>
            <a:r>
              <a:rPr lang="en-US" baseline="0" dirty="0" smtClean="0"/>
              <a:t> change / pre and post op inaccurately suggests surgery must take place</a:t>
            </a:r>
            <a:endParaRPr lang="en-US" dirty="0"/>
          </a:p>
        </p:txBody>
      </p:sp>
      <p:sp>
        <p:nvSpPr>
          <p:cNvPr id="4" name="Slide Number Placeholder 3"/>
          <p:cNvSpPr>
            <a:spLocks noGrp="1"/>
          </p:cNvSpPr>
          <p:nvPr>
            <p:ph type="sldNum" sz="quarter" idx="10"/>
          </p:nvPr>
        </p:nvSpPr>
        <p:spPr/>
        <p:txBody>
          <a:bodyPr/>
          <a:lstStyle/>
          <a:p>
            <a:fld id="{3B359CAC-55EB-4F42-AC27-67C1FC623380}"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3881FC-F7B8-4217-9D09-4413BF342ABF}" type="slidenum">
              <a:rPr lang="en-US"/>
              <a:pPr/>
              <a:t>34</a:t>
            </a:fld>
            <a:endParaRPr lang="en-US" dirty="0"/>
          </a:p>
        </p:txBody>
      </p:sp>
      <p:sp>
        <p:nvSpPr>
          <p:cNvPr id="1229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0"/>
              </a:spcBef>
            </a:pPr>
            <a:endParaRPr lang="en-US" dirty="0"/>
          </a:p>
        </p:txBody>
      </p:sp>
      <p:sp>
        <p:nvSpPr>
          <p:cNvPr id="11878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956D6535-6E67-43AE-AF9B-9F404B6CD5EC}" type="slidenum">
              <a:rPr lang="en-US" sz="1200">
                <a:latin typeface="+mn-lt"/>
                <a:ea typeface="+mn-ea"/>
              </a:rPr>
              <a:pPr algn="r" eaLnBrk="1" hangingPunct="1">
                <a:defRPr/>
              </a:pPr>
              <a:t>34</a:t>
            </a:fld>
            <a:endParaRPr lang="en-US" sz="1200" dirty="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200" dirty="0" smtClean="0">
                <a:solidFill>
                  <a:srgbClr val="FF0000"/>
                </a:solidFill>
              </a:rPr>
              <a:t>INCLUDE</a:t>
            </a:r>
            <a:endParaRPr lang="en-US" sz="7200" dirty="0">
              <a:solidFill>
                <a:srgbClr val="FF0000"/>
              </a:solidFill>
            </a:endParaRPr>
          </a:p>
        </p:txBody>
      </p:sp>
      <p:sp>
        <p:nvSpPr>
          <p:cNvPr id="4" name="Slide Number Placeholder 3"/>
          <p:cNvSpPr>
            <a:spLocks noGrp="1"/>
          </p:cNvSpPr>
          <p:nvPr>
            <p:ph type="sldNum" sz="quarter" idx="10"/>
          </p:nvPr>
        </p:nvSpPr>
        <p:spPr/>
        <p:txBody>
          <a:bodyPr/>
          <a:lstStyle/>
          <a:p>
            <a:fld id="{D87211A1-958C-804C-A565-B389B1CBDE76}" type="slidenum">
              <a:rPr lang="en-US" smtClean="0"/>
              <a:t>55</a:t>
            </a:fld>
            <a:endParaRPr lang="en-US" dirty="0"/>
          </a:p>
        </p:txBody>
      </p:sp>
    </p:spTree>
    <p:extLst>
      <p:ext uri="{BB962C8B-B14F-4D97-AF65-F5344CB8AC3E}">
        <p14:creationId xmlns:p14="http://schemas.microsoft.com/office/powerpoint/2010/main" val="57089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4024203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268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1345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3A6BDB-D584-480D-B90D-827AD6B711A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7360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1538" y="533400"/>
            <a:ext cx="8162925"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52525" y="62865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590925" y="62865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7019925" y="6286500"/>
            <a:ext cx="1905000" cy="457200"/>
          </a:xfrm>
        </p:spPr>
        <p:txBody>
          <a:bodyPr/>
          <a:lstStyle>
            <a:lvl1pPr>
              <a:defRPr/>
            </a:lvl1pPr>
          </a:lstStyle>
          <a:p>
            <a:fld id="{C2F03FD0-E1E1-42EE-A89C-2D4A298C7234}" type="slidenum">
              <a:rPr lang="en-US"/>
              <a:pPr/>
              <a:t>‹#›</a:t>
            </a:fld>
            <a:endParaRPr lang="en-US" dirty="0"/>
          </a:p>
        </p:txBody>
      </p:sp>
    </p:spTree>
    <p:extLst>
      <p:ext uri="{BB962C8B-B14F-4D97-AF65-F5344CB8AC3E}">
        <p14:creationId xmlns:p14="http://schemas.microsoft.com/office/powerpoint/2010/main" val="1056950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D163E58-14A1-41F9-8016-67483CD6950D}" type="datetime1">
              <a:rPr lang="en-US" smtClean="0">
                <a:solidFill>
                  <a:prstClr val="white">
                    <a:tint val="95000"/>
                  </a:prstClr>
                </a:solidFill>
              </a:rPr>
              <a:pPr/>
              <a:t>5/5/14</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24A27BB5-B253-4B6D-9ECF-8F3700ACB584}" type="slidenum">
              <a:rPr lang="en-US" smtClean="0">
                <a:solidFill>
                  <a:prstClr val="white">
                    <a:tint val="95000"/>
                  </a:prstClr>
                </a:solidFill>
              </a:rPr>
              <a:pPr/>
              <a:t>‹#›</a:t>
            </a:fld>
            <a:endParaRPr lang="en-US" dirty="0">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5094108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2246BD-9F60-4256-BB61-6CD396F5B36D}" type="datetime1">
              <a:rPr lang="en-US" smtClean="0">
                <a:solidFill>
                  <a:prstClr val="black">
                    <a:tint val="95000"/>
                  </a:prstClr>
                </a:solidFill>
              </a:rPr>
              <a:pPr/>
              <a:t>5/5/14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405406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70C8F0-D47E-4AC9-AF0C-8724B107A2DD}" type="datetime1">
              <a:rPr lang="en-US" smtClean="0">
                <a:solidFill>
                  <a:prstClr val="white">
                    <a:tint val="95000"/>
                  </a:prstClr>
                </a:solidFill>
              </a:rPr>
              <a:pPr/>
              <a:t>5/5/14</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24A27BB5-B253-4B6D-9ECF-8F3700ACB584}"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42087385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6F26F8-0DE2-4AE3-A60A-75C393335EF8}" type="datetime1">
              <a:rPr lang="en-US" smtClean="0">
                <a:solidFill>
                  <a:prstClr val="black">
                    <a:tint val="95000"/>
                  </a:prstClr>
                </a:solidFill>
              </a:rPr>
              <a:pPr/>
              <a:t>5/5/14</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08989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92A42C-1A51-46D0-83A4-AFB9132E1F91}" type="datetime1">
              <a:rPr lang="en-US" smtClean="0">
                <a:solidFill>
                  <a:prstClr val="black">
                    <a:tint val="95000"/>
                  </a:prstClr>
                </a:solidFill>
              </a:rPr>
              <a:pPr/>
              <a:t>5/5/14</a:t>
            </a:fld>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82322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0AC328-295E-45B4-BB81-93135FB5A564}" type="datetime1">
              <a:rPr lang="en-US" smtClean="0">
                <a:solidFill>
                  <a:prstClr val="black">
                    <a:tint val="95000"/>
                  </a:prstClr>
                </a:solidFill>
              </a:rPr>
              <a:pPr/>
              <a:t>5/5/14</a:t>
            </a:fld>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25928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792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89FD4-70F0-4338-91E4-D42D246DF648}" type="datetime1">
              <a:rPr lang="en-US" smtClean="0">
                <a:solidFill>
                  <a:prstClr val="black">
                    <a:tint val="95000"/>
                  </a:prstClr>
                </a:solidFill>
              </a:rPr>
              <a:pPr/>
              <a:t>5/5/14</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774646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1C96CB-2FAE-4781-80CA-C5C44343DF1A}" type="datetime1">
              <a:rPr lang="en-US" smtClean="0">
                <a:solidFill>
                  <a:prstClr val="black">
                    <a:tint val="95000"/>
                  </a:prstClr>
                </a:solidFill>
              </a:rPr>
              <a:pPr/>
              <a:t>5/5/14</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742708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D01E489-1E4D-4D18-9962-FA0C50466F95}" type="datetime1">
              <a:rPr lang="en-US" smtClean="0">
                <a:solidFill>
                  <a:prstClr val="black">
                    <a:tint val="95000"/>
                  </a:prstClr>
                </a:solidFill>
              </a:rPr>
              <a:pPr/>
              <a:t>5/5/14</a:t>
            </a:fld>
            <a:endParaRPr lang="en-US" dirty="0">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25969429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27400C-BF70-477D-94C7-B0606E3D0058}" type="datetime1">
              <a:rPr lang="en-US" smtClean="0">
                <a:solidFill>
                  <a:prstClr val="black">
                    <a:tint val="95000"/>
                  </a:prstClr>
                </a:solidFill>
              </a:rPr>
              <a:pPr/>
              <a:t>5/5/14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858686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ECA4E0-86A2-44B1-A234-9B85C40661F0}" type="datetime1">
              <a:rPr lang="en-US" smtClean="0">
                <a:solidFill>
                  <a:prstClr val="black">
                    <a:tint val="95000"/>
                  </a:prstClr>
                </a:solidFill>
              </a:rPr>
              <a:pPr/>
              <a:t>5/5/14</a:t>
            </a:fld>
            <a:endParaRPr lang="en-US" dirty="0">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869776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532AED0E-6BFF-458F-A12B-30CBA7489901}" type="datetime1">
              <a:rPr lang="en-US" smtClean="0">
                <a:solidFill>
                  <a:srgbClr val="FFFFFF"/>
                </a:solidFill>
              </a:rPr>
              <a:pPr>
                <a:defRPr/>
              </a:pPr>
              <a:t>5/5/14</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3A6BDB-D584-480D-B90D-827AD6B711A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0842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0E0B602-1EC6-4640-BC3C-B97DE81F7C2B}" type="datetimeFigureOut">
              <a:rPr lang="en-US" smtClean="0">
                <a:solidFill>
                  <a:prstClr val="white">
                    <a:tint val="95000"/>
                  </a:prstClr>
                </a:solidFill>
              </a:rPr>
              <a:pPr/>
              <a:t>5/5/14</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AA7607D5-3892-4DE8-917B-A55419A8294E}" type="slidenum">
              <a:rPr lang="en-US" smtClean="0">
                <a:solidFill>
                  <a:prstClr val="white">
                    <a:tint val="95000"/>
                  </a:prstClr>
                </a:solidFill>
              </a:rPr>
              <a:pPr/>
              <a:t>‹#›</a:t>
            </a:fld>
            <a:endParaRPr lang="en-US" dirty="0">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15610725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910211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0E0B602-1EC6-4640-BC3C-B97DE81F7C2B}" type="datetimeFigureOut">
              <a:rPr lang="en-US" smtClean="0">
                <a:solidFill>
                  <a:prstClr val="white">
                    <a:tint val="95000"/>
                  </a:prstClr>
                </a:solidFill>
              </a:rPr>
              <a:pPr/>
              <a:t>5/5/14</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AA7607D5-3892-4DE8-917B-A55419A8294E}" type="slidenum">
              <a:rPr lang="en-US" smtClean="0">
                <a:solidFill>
                  <a:prstClr val="white">
                    <a:tint val="95000"/>
                  </a:prstClr>
                </a:solidFill>
              </a:rPr>
              <a:pPr/>
              <a:t>‹#›</a:t>
            </a:fld>
            <a:endParaRPr lang="en-US" dirty="0">
              <a:solidFill>
                <a:prstClr val="white">
                  <a:tint val="95000"/>
                </a:prstClr>
              </a:solidFill>
            </a:endParaRPr>
          </a:p>
        </p:txBody>
      </p:sp>
    </p:spTree>
    <p:extLst>
      <p:ext uri="{BB962C8B-B14F-4D97-AF65-F5344CB8AC3E}">
        <p14:creationId xmlns:p14="http://schemas.microsoft.com/office/powerpoint/2010/main" val="193873207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0269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68269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946651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440364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722774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927538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64877880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3483874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252077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95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960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910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29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424246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06627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F9F48C5-C748-4872-A968-F80814A092FF}" type="datetimeFigureOut">
              <a:rPr lang="en-US" smtClean="0">
                <a:solidFill>
                  <a:prstClr val="black">
                    <a:tint val="75000"/>
                  </a:prstClr>
                </a:solidFill>
              </a:rPr>
              <a:pPr/>
              <a:t>5/5/14</a:t>
            </a:fld>
            <a:endParaRPr lang="en-US" dirty="0">
              <a:solidFill>
                <a:prstClr val="black">
                  <a:tint val="7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3E8C52-4FB9-4BA8-BCAE-9CA969CE48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61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FFAFAF7-F730-4825-A4F1-960367B4036B}" type="datetime1">
              <a:rPr lang="en-US" smtClean="0">
                <a:solidFill>
                  <a:prstClr val="black">
                    <a:tint val="95000"/>
                  </a:prstClr>
                </a:solidFill>
              </a:rPr>
              <a:pPr/>
              <a:t>5/5/14</a:t>
            </a:fld>
            <a:endParaRPr lang="en-US" dirty="0">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4A27BB5-B253-4B6D-9ECF-8F3700ACB584}"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18119761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0E0B602-1EC6-4640-BC3C-B97DE81F7C2B}" type="datetimeFigureOut">
              <a:rPr lang="en-US" smtClean="0">
                <a:solidFill>
                  <a:prstClr val="black">
                    <a:tint val="95000"/>
                  </a:prstClr>
                </a:solidFill>
              </a:rPr>
              <a:pPr/>
              <a:t>5/5/14</a:t>
            </a:fld>
            <a:endParaRPr lang="en-US" dirty="0">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A7607D5-3892-4DE8-917B-A55419A8294E}" type="slidenum">
              <a:rPr lang="en-US" smtClean="0">
                <a:solidFill>
                  <a:prstClr val="black">
                    <a:tint val="95000"/>
                  </a:prstClr>
                </a:solidFill>
              </a:rPr>
              <a:pPr/>
              <a:t>‹#›</a:t>
            </a:fld>
            <a:endParaRPr lang="en-US" dirty="0">
              <a:solidFill>
                <a:prstClr val="black">
                  <a:tint val="95000"/>
                </a:prstClr>
              </a:solidFill>
            </a:endParaRPr>
          </a:p>
        </p:txBody>
      </p:sp>
    </p:spTree>
    <p:extLst>
      <p:ext uri="{BB962C8B-B14F-4D97-AF65-F5344CB8AC3E}">
        <p14:creationId xmlns:p14="http://schemas.microsoft.com/office/powerpoint/2010/main" val="41214455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http://www.hrc.org/" TargetMode="External"/><Relationship Id="rId4" Type="http://schemas.openxmlformats.org/officeDocument/2006/relationships/hyperlink" Target="http://www.freedomtowork.org/" TargetMode="External"/><Relationship Id="rId1" Type="http://schemas.openxmlformats.org/officeDocument/2006/relationships/slideLayout" Target="../slideLayouts/slideLayout2.xml"/><Relationship Id="rId2" Type="http://schemas.openxmlformats.org/officeDocument/2006/relationships/hyperlink" Target="http://www.lambdalegal.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43.tinypic.com/2ppd6wm.jpg" TargetMode="Externa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http://celebgalz.com/woman-man-now-pregnant-via-artificial-insemination/thomas-beatie-nancy-beatie-2004/" TargetMode="External"/><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ightpundits.com/?pp_album=main&amp;pp_cat=&amp;pp_image=thomas_beatie_200.jpg" TargetMode="Externa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hyperlink" Target="http://www.wpath.org/" TargetMode="External"/><Relationship Id="rId4" Type="http://schemas.openxmlformats.org/officeDocument/2006/relationships/hyperlink" Target="http://www.genderspectrum.org/" TargetMode="External"/><Relationship Id="rId1" Type="http://schemas.openxmlformats.org/officeDocument/2006/relationships/slideLayout" Target="../slideLayouts/slideLayout2.xml"/><Relationship Id="rId2" Type="http://schemas.openxmlformats.org/officeDocument/2006/relationships/hyperlink" Target="http://www.transhealth.ucsf.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5.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eg"/><Relationship Id="rId3" Type="http://schemas.openxmlformats.org/officeDocument/2006/relationships/image" Target="../media/image3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 Id="rId3" Type="http://schemas.openxmlformats.org/officeDocument/2006/relationships/chart" Target="../charts/char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4.xml"/><Relationship Id="rId3" Type="http://schemas.openxmlformats.org/officeDocument/2006/relationships/chart" Target="../charts/char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6.xml"/><Relationship Id="rId3"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gif"/><Relationship Id="rId6" Type="http://schemas.openxmlformats.org/officeDocument/2006/relationships/image" Target="../media/image11.png"/><Relationship Id="rId7" Type="http://schemas.openxmlformats.org/officeDocument/2006/relationships/image" Target="../media/image12.jpg"/><Relationship Id="rId1" Type="http://schemas.openxmlformats.org/officeDocument/2006/relationships/slideLayout" Target="../slideLayouts/slideLayout20.xml"/><Relationship Id="rId2"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42.png"/><Relationship Id="rId3"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hyperlink" Target="mailto:Pkrieger@chpet.org" TargetMode="External"/><Relationship Id="rId4" Type="http://schemas.openxmlformats.org/officeDocument/2006/relationships/hyperlink" Target="mailto:eslaven@aol.com" TargetMode="External"/><Relationship Id="rId5" Type="http://schemas.openxmlformats.org/officeDocument/2006/relationships/hyperlink" Target="mailto:tljlcj@gmail.com" TargetMode="External"/><Relationship Id="rId6" Type="http://schemas.openxmlformats.org/officeDocument/2006/relationships/hyperlink" Target="mailto:Theodore.Corbin@DrexelMed.edu" TargetMode="External"/><Relationship Id="rId7" Type="http://schemas.openxmlformats.org/officeDocument/2006/relationships/hyperlink" Target="mailto:molljoel@med.umich.edu" TargetMode="External"/><Relationship Id="rId8" Type="http://schemas.openxmlformats.org/officeDocument/2006/relationships/image" Target="../media/image45.jpg"/><Relationship Id="rId1" Type="http://schemas.openxmlformats.org/officeDocument/2006/relationships/slideLayout" Target="../slideLayouts/slideLayout5.xml"/><Relationship Id="rId2"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8077200" cy="4114800"/>
          </a:xfrm>
        </p:spPr>
        <p:txBody>
          <a:bodyPr>
            <a:normAutofit/>
          </a:bodyPr>
          <a:lstStyle/>
          <a:p>
            <a:r>
              <a:rPr lang="en-US" i="1" dirty="0" smtClean="0"/>
              <a:t>LGBT </a:t>
            </a:r>
            <a:r>
              <a:rPr lang="en-US" i="1" dirty="0"/>
              <a:t>Health: Educating EM Physicians to Provide Equitable and Quality C</a:t>
            </a:r>
            <a:r>
              <a:rPr lang="en-US" i="1" dirty="0" smtClean="0"/>
              <a:t>are</a:t>
            </a:r>
            <a:endParaRPr lang="en-US" dirty="0"/>
          </a:p>
        </p:txBody>
      </p:sp>
      <p:sp>
        <p:nvSpPr>
          <p:cNvPr id="3" name="Subtitle 2"/>
          <p:cNvSpPr>
            <a:spLocks noGrp="1"/>
          </p:cNvSpPr>
          <p:nvPr>
            <p:ph type="subTitle" idx="1"/>
          </p:nvPr>
        </p:nvSpPr>
        <p:spPr>
          <a:xfrm>
            <a:off x="685800" y="1828800"/>
            <a:ext cx="8077200" cy="3352800"/>
          </a:xfrm>
        </p:spPr>
        <p:txBody>
          <a:bodyPr>
            <a:normAutofit/>
          </a:bodyPr>
          <a:lstStyle/>
          <a:p>
            <a:endParaRPr lang="en-US" dirty="0"/>
          </a:p>
        </p:txBody>
      </p:sp>
      <p:pic>
        <p:nvPicPr>
          <p:cNvPr id="4" name="Picture 2" descr="rainbow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14800"/>
            <a:ext cx="8001000" cy="6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30382" y="5313590"/>
            <a:ext cx="8762999" cy="1477328"/>
          </a:xfrm>
          <a:prstGeom prst="rect">
            <a:avLst/>
          </a:prstGeom>
          <a:noFill/>
        </p:spPr>
        <p:txBody>
          <a:bodyPr wrap="square" rtlCol="0">
            <a:spAutoFit/>
          </a:bodyPr>
          <a:lstStyle/>
          <a:p>
            <a:r>
              <a:rPr lang="en-US" dirty="0" smtClean="0"/>
              <a:t>Paul Krieger MD</a:t>
            </a:r>
          </a:p>
          <a:p>
            <a:r>
              <a:rPr lang="en-US" dirty="0" smtClean="0"/>
              <a:t>Ellen Slaven MD</a:t>
            </a:r>
          </a:p>
          <a:p>
            <a:r>
              <a:rPr lang="en-US" dirty="0" smtClean="0"/>
              <a:t>Thea James MD</a:t>
            </a:r>
          </a:p>
          <a:p>
            <a:r>
              <a:rPr lang="en-US" dirty="0" smtClean="0"/>
              <a:t>Theodore Corbin MD MPP</a:t>
            </a:r>
          </a:p>
          <a:p>
            <a:r>
              <a:rPr lang="en-US" dirty="0" smtClean="0"/>
              <a:t>Joel Moll MD</a:t>
            </a:r>
            <a:endParaRPr lang="en-US" dirty="0"/>
          </a:p>
        </p:txBody>
      </p:sp>
    </p:spTree>
    <p:extLst>
      <p:ext uri="{BB962C8B-B14F-4D97-AF65-F5344CB8AC3E}">
        <p14:creationId xmlns:p14="http://schemas.microsoft.com/office/powerpoint/2010/main" val="30501061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Employment Non-Discrimination ACT (ENDA)</a:t>
            </a:r>
            <a:endParaRPr lang="en-US" dirty="0"/>
          </a:p>
        </p:txBody>
      </p:sp>
      <p:sp>
        <p:nvSpPr>
          <p:cNvPr id="6" name="Text Placeholder 5"/>
          <p:cNvSpPr>
            <a:spLocks noGrp="1"/>
          </p:cNvSpPr>
          <p:nvPr>
            <p:ph type="body" idx="1"/>
          </p:nvPr>
        </p:nvSpPr>
        <p:spPr>
          <a:xfrm>
            <a:off x="457200" y="1698987"/>
            <a:ext cx="4040188" cy="663213"/>
          </a:xfrm>
        </p:spPr>
        <p:txBody>
          <a:bodyPr>
            <a:normAutofit fontScale="92500" lnSpcReduction="20000"/>
          </a:bodyPr>
          <a:lstStyle/>
          <a:p>
            <a:r>
              <a:rPr lang="en-US" dirty="0" smtClean="0"/>
              <a:t>What is ENDA and how does it affect health?</a:t>
            </a:r>
            <a:endParaRPr lang="en-US" dirty="0"/>
          </a:p>
        </p:txBody>
      </p:sp>
      <p:sp>
        <p:nvSpPr>
          <p:cNvPr id="8" name="Text Placeholder 7"/>
          <p:cNvSpPr>
            <a:spLocks noGrp="1"/>
          </p:cNvSpPr>
          <p:nvPr>
            <p:ph type="body" sz="quarter" idx="3"/>
          </p:nvPr>
        </p:nvSpPr>
        <p:spPr>
          <a:xfrm>
            <a:off x="4648200" y="1600200"/>
            <a:ext cx="4041775" cy="562955"/>
          </a:xfrm>
        </p:spPr>
        <p:txBody>
          <a:bodyPr>
            <a:normAutofit/>
          </a:bodyPr>
          <a:lstStyle/>
          <a:p>
            <a:r>
              <a:rPr lang="en-US" dirty="0" smtClean="0"/>
              <a:t>ENDA State Map</a:t>
            </a:r>
            <a:endParaRPr lang="en-US" dirty="0"/>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4953000"/>
            <a:ext cx="4040188" cy="1752600"/>
          </a:xfrm>
        </p:spPr>
      </p:pic>
      <p:sp>
        <p:nvSpPr>
          <p:cNvPr id="15" name="TextBox 14"/>
          <p:cNvSpPr txBox="1"/>
          <p:nvPr/>
        </p:nvSpPr>
        <p:spPr>
          <a:xfrm>
            <a:off x="533400" y="2286000"/>
            <a:ext cx="3886200" cy="4924425"/>
          </a:xfrm>
          <a:prstGeom prst="rect">
            <a:avLst/>
          </a:prstGeom>
          <a:noFill/>
        </p:spPr>
        <p:txBody>
          <a:bodyPr wrap="square" rtlCol="0">
            <a:spAutoFit/>
          </a:bodyPr>
          <a:lstStyle/>
          <a:p>
            <a:pPr marL="457200" indent="-457200">
              <a:buFont typeface="Arial" pitchFamily="34" charset="0"/>
              <a:buChar char="•"/>
            </a:pPr>
            <a:r>
              <a:rPr lang="en-US" sz="2000" dirty="0" smtClean="0"/>
              <a:t>Would protect  Americans  from simply be fired for being LGBT</a:t>
            </a:r>
          </a:p>
          <a:p>
            <a:pPr marL="457200" indent="-457200">
              <a:buFont typeface="Arial" pitchFamily="34" charset="0"/>
              <a:buChar char="•"/>
            </a:pPr>
            <a:r>
              <a:rPr lang="en-US" sz="2000" dirty="0" smtClean="0"/>
              <a:t>90% of Americans think this law already exists &amp; polls show over 70% support this law</a:t>
            </a:r>
          </a:p>
          <a:p>
            <a:pPr marL="457200" indent="-457200">
              <a:buFont typeface="Arial" pitchFamily="34" charset="0"/>
              <a:buChar char="•"/>
            </a:pPr>
            <a:r>
              <a:rPr lang="en-US" sz="2000" dirty="0" smtClean="0"/>
              <a:t>Health Insurance &amp; Lower incomes</a:t>
            </a:r>
          </a:p>
          <a:p>
            <a:pPr marL="457200" indent="-457200">
              <a:buFont typeface="Arial" pitchFamily="34" charset="0"/>
              <a:buChar char="•"/>
            </a:pPr>
            <a:r>
              <a:rPr lang="en-US" sz="2000" dirty="0" smtClean="0"/>
              <a:t>Higher number of LGBT people live below the poverty line </a:t>
            </a:r>
          </a:p>
          <a:p>
            <a:pPr marL="457200" indent="-457200">
              <a:buFont typeface="Arial" pitchFamily="34" charset="0"/>
              <a:buChar char="•"/>
            </a:pPr>
            <a:r>
              <a:rPr lang="en-US" sz="2000" dirty="0" smtClean="0"/>
              <a:t>Negative health impact of not being out at work</a:t>
            </a:r>
          </a:p>
          <a:p>
            <a:endParaRPr lang="en-US" dirty="0" smtClean="0"/>
          </a:p>
          <a:p>
            <a:endParaRPr lang="en-US" dirty="0" smtClean="0"/>
          </a:p>
          <a:p>
            <a:pPr marL="342900" indent="-342900">
              <a:buFont typeface="+mj-lt"/>
              <a:buAutoNum type="arabicPeriod"/>
            </a:pPr>
            <a:endParaRPr lang="en-US" dirty="0" smtClean="0"/>
          </a:p>
        </p:txBody>
      </p:sp>
    </p:spTree>
    <p:extLst>
      <p:ext uri="{BB962C8B-B14F-4D97-AF65-F5344CB8AC3E}">
        <p14:creationId xmlns:p14="http://schemas.microsoft.com/office/powerpoint/2010/main" val="2652062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Additional Resources</a:t>
            </a:r>
            <a:endParaRPr lang="en-US" dirty="0"/>
          </a:p>
        </p:txBody>
      </p:sp>
      <p:sp>
        <p:nvSpPr>
          <p:cNvPr id="8" name="Content Placeholder 7"/>
          <p:cNvSpPr>
            <a:spLocks noGrp="1"/>
          </p:cNvSpPr>
          <p:nvPr>
            <p:ph idx="1"/>
          </p:nvPr>
        </p:nvSpPr>
        <p:spPr/>
        <p:txBody>
          <a:bodyPr/>
          <a:lstStyle/>
          <a:p>
            <a:r>
              <a:rPr lang="en-US" dirty="0" smtClean="0"/>
              <a:t>Lambda Legal</a:t>
            </a:r>
          </a:p>
          <a:p>
            <a:pPr lvl="1"/>
            <a:r>
              <a:rPr lang="en-US" dirty="0" smtClean="0">
                <a:hlinkClick r:id="rId2"/>
              </a:rPr>
              <a:t>www.lambdalegal.org</a:t>
            </a:r>
            <a:endParaRPr lang="en-US" dirty="0" smtClean="0"/>
          </a:p>
          <a:p>
            <a:pPr marL="457200" lvl="1" indent="0">
              <a:buNone/>
            </a:pPr>
            <a:endParaRPr lang="en-US" dirty="0" smtClean="0"/>
          </a:p>
          <a:p>
            <a:r>
              <a:rPr lang="en-US" dirty="0" smtClean="0"/>
              <a:t>The Human Rights Campaign</a:t>
            </a:r>
          </a:p>
          <a:p>
            <a:pPr lvl="1"/>
            <a:r>
              <a:rPr lang="en-US" dirty="0" smtClean="0">
                <a:hlinkClick r:id="rId3"/>
              </a:rPr>
              <a:t>www.hrc.org</a:t>
            </a:r>
            <a:r>
              <a:rPr lang="en-US" dirty="0" smtClean="0"/>
              <a:t>  </a:t>
            </a:r>
          </a:p>
          <a:p>
            <a:pPr marL="457200" lvl="1" indent="0">
              <a:buNone/>
            </a:pPr>
            <a:endParaRPr lang="en-US" dirty="0" smtClean="0"/>
          </a:p>
          <a:p>
            <a:r>
              <a:rPr lang="en-US" dirty="0" smtClean="0"/>
              <a:t>Freedom to Work</a:t>
            </a:r>
          </a:p>
          <a:p>
            <a:pPr lvl="1"/>
            <a:r>
              <a:rPr lang="en-US" dirty="0">
                <a:hlinkClick r:id="rId4"/>
              </a:rPr>
              <a:t>http://www.freedomtowork.org</a:t>
            </a:r>
            <a:r>
              <a:rPr lang="en-US" dirty="0" smtClean="0">
                <a:hlinkClick r:id="rId4"/>
              </a:rPr>
              <a:t>/</a:t>
            </a:r>
            <a:r>
              <a:rPr lang="en-US" dirty="0" smtClean="0"/>
              <a:t> </a:t>
            </a:r>
          </a:p>
          <a:p>
            <a:pPr lvl="1"/>
            <a:endParaRPr lang="en-US" dirty="0" smtClean="0"/>
          </a:p>
          <a:p>
            <a:pPr marL="118872" indent="0">
              <a:buNone/>
            </a:pPr>
            <a:endParaRPr lang="en-US" dirty="0"/>
          </a:p>
        </p:txBody>
      </p:sp>
    </p:spTree>
    <p:extLst>
      <p:ext uri="{BB962C8B-B14F-4D97-AF65-F5344CB8AC3E}">
        <p14:creationId xmlns:p14="http://schemas.microsoft.com/office/powerpoint/2010/main" val="36805733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Effective Communication -  LGBT Terminology</a:t>
            </a:r>
            <a:endParaRPr lang="en-US" dirty="0"/>
          </a:p>
        </p:txBody>
      </p:sp>
      <p:sp>
        <p:nvSpPr>
          <p:cNvPr id="3" name="Subtitle 2"/>
          <p:cNvSpPr>
            <a:spLocks noGrp="1"/>
          </p:cNvSpPr>
          <p:nvPr>
            <p:ph type="subTitle" idx="1"/>
          </p:nvPr>
        </p:nvSpPr>
        <p:spPr/>
        <p:txBody>
          <a:bodyPr/>
          <a:lstStyle/>
          <a:p>
            <a:r>
              <a:rPr lang="en-US" dirty="0" smtClean="0"/>
              <a:t>Ellen Slaven, MD FAAEM</a:t>
            </a:r>
          </a:p>
          <a:p>
            <a:r>
              <a:rPr lang="en-US" dirty="0" smtClean="0"/>
              <a:t>Louisiana State University Health Sciences Center in New Orleans</a:t>
            </a:r>
            <a:endParaRPr lang="en-US" dirty="0"/>
          </a:p>
        </p:txBody>
      </p:sp>
    </p:spTree>
    <p:extLst>
      <p:ext uri="{BB962C8B-B14F-4D97-AF65-F5344CB8AC3E}">
        <p14:creationId xmlns:p14="http://schemas.microsoft.com/office/powerpoint/2010/main" val="30401539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Differentiate</a:t>
            </a:r>
            <a:endParaRPr lang="en-US" dirty="0"/>
          </a:p>
        </p:txBody>
      </p:sp>
      <p:sp>
        <p:nvSpPr>
          <p:cNvPr id="3" name="Content Placeholder 2"/>
          <p:cNvSpPr>
            <a:spLocks noGrp="1"/>
          </p:cNvSpPr>
          <p:nvPr>
            <p:ph idx="1"/>
          </p:nvPr>
        </p:nvSpPr>
        <p:spPr/>
        <p:txBody>
          <a:bodyPr/>
          <a:lstStyle/>
          <a:p>
            <a:pPr lvl="1">
              <a:buClr>
                <a:schemeClr val="accent1"/>
              </a:buClr>
              <a:buSzPct val="80000"/>
              <a:buFont typeface="Wingdings" charset="2"/>
              <a:buChar char="§"/>
            </a:pPr>
            <a:r>
              <a:rPr lang="en-US" sz="3365" dirty="0" smtClean="0"/>
              <a:t> </a:t>
            </a:r>
            <a:r>
              <a:rPr lang="en-US" sz="4000" dirty="0" smtClean="0"/>
              <a:t>Gender (sex)</a:t>
            </a:r>
          </a:p>
          <a:p>
            <a:pPr lvl="1">
              <a:buClr>
                <a:schemeClr val="accent1"/>
              </a:buClr>
              <a:buSzPct val="80000"/>
              <a:buFont typeface="Wingdings" charset="2"/>
              <a:buChar char="§"/>
            </a:pPr>
            <a:r>
              <a:rPr lang="en-US" sz="4000" dirty="0" smtClean="0"/>
              <a:t> Gender identity </a:t>
            </a:r>
          </a:p>
          <a:p>
            <a:pPr lvl="1">
              <a:buClr>
                <a:schemeClr val="accent1"/>
              </a:buClr>
              <a:buSzPct val="80000"/>
              <a:buFont typeface="Wingdings" charset="2"/>
              <a:buChar char="§"/>
            </a:pPr>
            <a:r>
              <a:rPr lang="en-US" sz="4000" dirty="0" smtClean="0"/>
              <a:t> Sexual orientation</a:t>
            </a:r>
          </a:p>
          <a:p>
            <a:endParaRPr lang="en-US" dirty="0"/>
          </a:p>
        </p:txBody>
      </p:sp>
      <p:pic>
        <p:nvPicPr>
          <p:cNvPr id="4" name="Picture 3" descr="h41534EE8.jpg"/>
          <p:cNvPicPr>
            <a:picLocks noChangeAspect="1"/>
          </p:cNvPicPr>
          <p:nvPr/>
        </p:nvPicPr>
        <p:blipFill>
          <a:blip r:embed="rId2"/>
          <a:srcRect b="3840"/>
          <a:stretch>
            <a:fillRect/>
          </a:stretch>
        </p:blipFill>
        <p:spPr>
          <a:xfrm>
            <a:off x="6629400" y="4267200"/>
            <a:ext cx="2102643" cy="2021902"/>
          </a:xfrm>
          <a:prstGeom prst="rect">
            <a:avLst/>
          </a:prstGeom>
        </p:spPr>
      </p:pic>
    </p:spTree>
    <p:extLst>
      <p:ext uri="{BB962C8B-B14F-4D97-AF65-F5344CB8AC3E}">
        <p14:creationId xmlns:p14="http://schemas.microsoft.com/office/powerpoint/2010/main" val="1229001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fontScale="77500" lnSpcReduction="20000"/>
          </a:bodyPr>
          <a:lstStyle/>
          <a:p>
            <a:r>
              <a:rPr lang="en-US" sz="3600" b="1" dirty="0" smtClean="0">
                <a:solidFill>
                  <a:srgbClr val="FF0000"/>
                </a:solidFill>
              </a:rPr>
              <a:t>GENDER/SEX</a:t>
            </a:r>
            <a:r>
              <a:rPr lang="en-US" sz="3600" b="1" i="1" dirty="0" smtClean="0">
                <a:solidFill>
                  <a:srgbClr val="FF0000"/>
                </a:solidFill>
              </a:rPr>
              <a:t> </a:t>
            </a:r>
            <a:r>
              <a:rPr lang="en-US" dirty="0" smtClean="0"/>
              <a:t>refers to attributes that characterize biological maleness or femaleness;  the gonads, sex hormones, internal and external genitalia and secondary sex characteristics.</a:t>
            </a:r>
          </a:p>
          <a:p>
            <a:endParaRPr lang="en-US" dirty="0" smtClean="0"/>
          </a:p>
          <a:p>
            <a:pPr>
              <a:buSzPct val="100000"/>
              <a:buFont typeface="Wingdings" charset="2"/>
              <a:buChar char="§"/>
            </a:pPr>
            <a:r>
              <a:rPr lang="en-US" sz="3600" b="1" dirty="0" smtClean="0">
                <a:solidFill>
                  <a:srgbClr val="FF0000"/>
                </a:solidFill>
              </a:rPr>
              <a:t>GENDER IDENTITY </a:t>
            </a:r>
            <a:r>
              <a:rPr lang="en-US" dirty="0" smtClean="0"/>
              <a:t>is used to describe a person’s fundamental sense of being men, women, or of indeterminate sex.</a:t>
            </a:r>
          </a:p>
          <a:p>
            <a:endParaRPr lang="en-US" dirty="0" smtClean="0"/>
          </a:p>
          <a:p>
            <a:pPr>
              <a:buNone/>
            </a:pPr>
            <a:endParaRPr lang="en-US" dirty="0" smtClean="0"/>
          </a:p>
          <a:p>
            <a:r>
              <a:rPr lang="en-US" sz="3600" b="1" dirty="0" smtClean="0">
                <a:solidFill>
                  <a:srgbClr val="FF0000"/>
                </a:solidFill>
              </a:rPr>
              <a:t>SEXUAL ORIENTATION</a:t>
            </a:r>
            <a:r>
              <a:rPr lang="en-US" b="1" dirty="0" smtClean="0">
                <a:solidFill>
                  <a:srgbClr val="FF0000"/>
                </a:solidFill>
              </a:rPr>
              <a:t> </a:t>
            </a:r>
            <a:r>
              <a:rPr lang="en-US" dirty="0" smtClean="0"/>
              <a:t>can be defined by a person’s relative responsiveness to sexual stimuli. The most salient dimension of sexual orientation is the sex of the person to whom one is attracted sexually.</a:t>
            </a:r>
          </a:p>
          <a:p>
            <a:endParaRPr lang="en-US" dirty="0"/>
          </a:p>
        </p:txBody>
      </p:sp>
    </p:spTree>
    <p:extLst>
      <p:ext uri="{BB962C8B-B14F-4D97-AF65-F5344CB8AC3E}">
        <p14:creationId xmlns:p14="http://schemas.microsoft.com/office/powerpoint/2010/main" val="21995678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use…..</a:t>
            </a:r>
            <a:endParaRPr lang="en-US" dirty="0"/>
          </a:p>
        </p:txBody>
      </p:sp>
      <p:sp>
        <p:nvSpPr>
          <p:cNvPr id="3" name="Content Placeholder 2"/>
          <p:cNvSpPr>
            <a:spLocks noGrp="1"/>
          </p:cNvSpPr>
          <p:nvPr>
            <p:ph idx="1"/>
          </p:nvPr>
        </p:nvSpPr>
        <p:spPr>
          <a:xfrm>
            <a:off x="457200" y="1775191"/>
            <a:ext cx="8229600" cy="4854209"/>
          </a:xfrm>
        </p:spPr>
        <p:txBody>
          <a:bodyPr>
            <a:normAutofit/>
          </a:bodyPr>
          <a:lstStyle/>
          <a:p>
            <a:pPr>
              <a:buFont typeface="Wingdings" charset="2"/>
              <a:buChar char="§"/>
            </a:pPr>
            <a:r>
              <a:rPr lang="en-US" dirty="0" smtClean="0"/>
              <a:t>Homosexual</a:t>
            </a:r>
          </a:p>
          <a:p>
            <a:pPr>
              <a:buFont typeface="Wingdings" charset="2"/>
              <a:buChar char="§"/>
            </a:pPr>
            <a:r>
              <a:rPr lang="en-US" dirty="0" smtClean="0"/>
              <a:t>Queer, homo, dyke, etc.</a:t>
            </a:r>
          </a:p>
          <a:p>
            <a:pPr>
              <a:buFont typeface="Wingdings" charset="2"/>
              <a:buChar char="§"/>
            </a:pPr>
            <a:r>
              <a:rPr lang="en-US" dirty="0" smtClean="0"/>
              <a:t>Sexual preference</a:t>
            </a:r>
          </a:p>
          <a:p>
            <a:pPr>
              <a:buFont typeface="Wingdings" charset="2"/>
              <a:buChar char="§"/>
            </a:pPr>
            <a:endParaRPr lang="en-US" dirty="0" smtClean="0"/>
          </a:p>
          <a:p>
            <a:pPr>
              <a:buFont typeface="Wingdings" charset="2"/>
              <a:buChar char="§"/>
            </a:pPr>
            <a:r>
              <a:rPr lang="en-US" dirty="0" smtClean="0"/>
              <a:t>INSTEAD say….</a:t>
            </a:r>
          </a:p>
          <a:p>
            <a:pPr>
              <a:buFont typeface="Wingdings" charset="2"/>
              <a:buChar char="§"/>
            </a:pPr>
            <a:endParaRPr lang="en-US" dirty="0" smtClean="0"/>
          </a:p>
          <a:p>
            <a:pPr>
              <a:buFont typeface="Wingdings" charset="2"/>
              <a:buChar char="§"/>
            </a:pPr>
            <a:r>
              <a:rPr lang="en-US" dirty="0" smtClean="0"/>
              <a:t>Gay, gay man or lesbian</a:t>
            </a:r>
          </a:p>
          <a:p>
            <a:pPr>
              <a:buFont typeface="Wingdings" charset="2"/>
              <a:buChar char="§"/>
            </a:pPr>
            <a:r>
              <a:rPr lang="en-US" dirty="0" smtClean="0"/>
              <a:t>Gay people</a:t>
            </a:r>
          </a:p>
          <a:p>
            <a:pPr>
              <a:buFont typeface="Wingdings" charset="2"/>
              <a:buChar char="§"/>
            </a:pPr>
            <a:r>
              <a:rPr lang="en-US" dirty="0" smtClean="0"/>
              <a:t>Sexual orientation</a:t>
            </a:r>
            <a:endParaRPr lang="en-US" dirty="0"/>
          </a:p>
        </p:txBody>
      </p:sp>
      <p:pic>
        <p:nvPicPr>
          <p:cNvPr id="4" name="Picture 3" descr="ellen-degeneres-portia-de-rossi-los-feliz-03.jpg"/>
          <p:cNvPicPr>
            <a:picLocks noChangeAspect="1"/>
          </p:cNvPicPr>
          <p:nvPr/>
        </p:nvPicPr>
        <p:blipFill>
          <a:blip r:embed="rId3"/>
          <a:stretch>
            <a:fillRect/>
          </a:stretch>
        </p:blipFill>
        <p:spPr>
          <a:xfrm>
            <a:off x="6553200" y="2133600"/>
            <a:ext cx="2209800" cy="2686109"/>
          </a:xfrm>
          <a:prstGeom prst="rect">
            <a:avLst/>
          </a:prstGeom>
        </p:spPr>
      </p:pic>
    </p:spTree>
    <p:extLst>
      <p:ext uri="{BB962C8B-B14F-4D97-AF65-F5344CB8AC3E}">
        <p14:creationId xmlns:p14="http://schemas.microsoft.com/office/powerpoint/2010/main" val="13169334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Female</a:t>
            </a:r>
            <a:endParaRPr lang="en-US" dirty="0"/>
          </a:p>
        </p:txBody>
      </p:sp>
      <p:sp>
        <p:nvSpPr>
          <p:cNvPr id="3" name="Content Placeholder 2"/>
          <p:cNvSpPr>
            <a:spLocks noGrp="1"/>
          </p:cNvSpPr>
          <p:nvPr>
            <p:ph idx="1"/>
          </p:nvPr>
        </p:nvSpPr>
        <p:spPr>
          <a:xfrm>
            <a:off x="457200" y="1775191"/>
            <a:ext cx="8534400" cy="4625609"/>
          </a:xfrm>
        </p:spPr>
        <p:txBody>
          <a:bodyPr/>
          <a:lstStyle/>
          <a:p>
            <a:pPr>
              <a:buNone/>
            </a:pPr>
            <a:r>
              <a:rPr lang="en-US" sz="3600" dirty="0" smtClean="0"/>
              <a:t>MALE-TO-FEMALE (MTF)</a:t>
            </a:r>
          </a:p>
          <a:p>
            <a:pPr>
              <a:buNone/>
            </a:pPr>
            <a:r>
              <a:rPr lang="en-US" sz="3600" dirty="0" smtClean="0"/>
              <a:t>TRANSGENDER PERSON - a biological male who identifies as, or desires to be, a member of the female gender</a:t>
            </a:r>
          </a:p>
          <a:p>
            <a:endParaRPr lang="en-US" sz="2400" dirty="0" smtClean="0"/>
          </a:p>
          <a:p>
            <a:pPr>
              <a:buNone/>
            </a:pPr>
            <a:endParaRPr lang="en-US" dirty="0"/>
          </a:p>
        </p:txBody>
      </p:sp>
      <p:pic>
        <p:nvPicPr>
          <p:cNvPr id="4" name="Picture 5" descr="michelle11"/>
          <p:cNvPicPr>
            <a:picLocks noChangeAspect="1" noChangeArrowheads="1"/>
          </p:cNvPicPr>
          <p:nvPr/>
        </p:nvPicPr>
        <p:blipFill>
          <a:blip r:embed="rId2" cstate="print"/>
          <a:srcRect/>
          <a:stretch>
            <a:fillRect/>
          </a:stretch>
        </p:blipFill>
        <p:spPr bwMode="auto">
          <a:xfrm>
            <a:off x="6934200" y="4267200"/>
            <a:ext cx="1752600" cy="2190750"/>
          </a:xfrm>
          <a:prstGeom prst="rect">
            <a:avLst/>
          </a:prstGeom>
          <a:noFill/>
        </p:spPr>
      </p:pic>
    </p:spTree>
    <p:extLst>
      <p:ext uri="{BB962C8B-B14F-4D97-AF65-F5344CB8AC3E}">
        <p14:creationId xmlns:p14="http://schemas.microsoft.com/office/powerpoint/2010/main" val="8967472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Male</a:t>
            </a:r>
            <a:endParaRPr lang="en-US" dirty="0"/>
          </a:p>
        </p:txBody>
      </p:sp>
      <p:pic>
        <p:nvPicPr>
          <p:cNvPr id="4" name="Picture 7" descr="2ppd6wm">
            <a:hlinkClick r:id="rId2"/>
          </p:cNvPr>
          <p:cNvPicPr>
            <a:picLocks noGrp="1" noChangeAspect="1" noChangeArrowheads="1"/>
          </p:cNvPicPr>
          <p:nvPr>
            <p:ph idx="1"/>
          </p:nvPr>
        </p:nvPicPr>
        <p:blipFill>
          <a:blip r:embed="rId3" cstate="print"/>
          <a:srcRect/>
          <a:stretch>
            <a:fillRect/>
          </a:stretch>
        </p:blipFill>
        <p:spPr bwMode="auto">
          <a:xfrm>
            <a:off x="7239000" y="4343400"/>
            <a:ext cx="1650669" cy="2263775"/>
          </a:xfrm>
          <a:prstGeom prst="rect">
            <a:avLst/>
          </a:prstGeom>
          <a:noFill/>
        </p:spPr>
      </p:pic>
      <p:sp>
        <p:nvSpPr>
          <p:cNvPr id="5" name="Rectangle 4"/>
          <p:cNvSpPr/>
          <p:nvPr/>
        </p:nvSpPr>
        <p:spPr>
          <a:xfrm>
            <a:off x="533400" y="1752600"/>
            <a:ext cx="7848600" cy="2677656"/>
          </a:xfrm>
          <a:prstGeom prst="rect">
            <a:avLst/>
          </a:prstGeom>
        </p:spPr>
        <p:txBody>
          <a:bodyPr wrap="square">
            <a:spAutoFit/>
          </a:bodyPr>
          <a:lstStyle/>
          <a:p>
            <a:r>
              <a:rPr lang="en-US" sz="3600" dirty="0" smtClean="0"/>
              <a:t>FEMALE-TO-MALE (FTM) TRANSGENDER PERSON - a biological female who identifies as, or desires to be, a member of the male gender</a:t>
            </a:r>
          </a:p>
          <a:p>
            <a:endParaRPr lang="en-US" sz="2400" dirty="0" smtClean="0"/>
          </a:p>
        </p:txBody>
      </p:sp>
    </p:spTree>
    <p:extLst>
      <p:ext uri="{BB962C8B-B14F-4D97-AF65-F5344CB8AC3E}">
        <p14:creationId xmlns:p14="http://schemas.microsoft.com/office/powerpoint/2010/main" val="32081636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Say….</a:t>
            </a:r>
            <a:endParaRPr lang="en-US" dirty="0"/>
          </a:p>
        </p:txBody>
      </p:sp>
      <p:sp>
        <p:nvSpPr>
          <p:cNvPr id="3" name="Content Placeholder 2"/>
          <p:cNvSpPr>
            <a:spLocks noGrp="1"/>
          </p:cNvSpPr>
          <p:nvPr>
            <p:ph idx="1"/>
          </p:nvPr>
        </p:nvSpPr>
        <p:spPr>
          <a:xfrm>
            <a:off x="533400" y="1600200"/>
            <a:ext cx="8229600" cy="5082809"/>
          </a:xfrm>
        </p:spPr>
        <p:txBody>
          <a:bodyPr>
            <a:normAutofit/>
          </a:bodyPr>
          <a:lstStyle/>
          <a:p>
            <a:r>
              <a:rPr lang="en-US" sz="2800" dirty="0" smtClean="0"/>
              <a:t>Sex Change</a:t>
            </a:r>
          </a:p>
          <a:p>
            <a:r>
              <a:rPr lang="en-US" sz="2800" dirty="0" smtClean="0"/>
              <a:t>Pre-operative/Post-operative</a:t>
            </a:r>
          </a:p>
          <a:p>
            <a:r>
              <a:rPr lang="en-US" sz="2800" dirty="0" smtClean="0"/>
              <a:t>Transgender</a:t>
            </a:r>
            <a:r>
              <a:rPr lang="en-US" sz="2800" u="sng" dirty="0" smtClean="0"/>
              <a:t>ed</a:t>
            </a:r>
          </a:p>
          <a:p>
            <a:r>
              <a:rPr lang="en-US" sz="2800" dirty="0" smtClean="0"/>
              <a:t>He-She</a:t>
            </a:r>
          </a:p>
          <a:p>
            <a:r>
              <a:rPr lang="en-US" sz="2800" dirty="0" smtClean="0"/>
              <a:t>It</a:t>
            </a:r>
          </a:p>
          <a:p>
            <a:r>
              <a:rPr lang="en-US" sz="2800" dirty="0" smtClean="0"/>
              <a:t>Tranny</a:t>
            </a:r>
          </a:p>
          <a:p>
            <a:r>
              <a:rPr lang="en-US" sz="2800" dirty="0" smtClean="0"/>
              <a:t>Shim</a:t>
            </a:r>
          </a:p>
          <a:p>
            <a:r>
              <a:rPr lang="en-US" sz="2800" dirty="0" smtClean="0"/>
              <a:t>Gender-Bender</a:t>
            </a:r>
          </a:p>
          <a:p>
            <a:pPr>
              <a:buNone/>
            </a:pPr>
            <a:endParaRPr lang="en-US" sz="2800" dirty="0" smtClean="0"/>
          </a:p>
          <a:p>
            <a:r>
              <a:rPr lang="en-US" dirty="0" smtClean="0"/>
              <a:t>PREFERRED TERM -</a:t>
            </a:r>
            <a:r>
              <a:rPr lang="en-US" sz="4800" dirty="0" smtClean="0"/>
              <a:t> transition</a:t>
            </a:r>
            <a:endParaRPr lang="en-US" sz="4800" dirty="0"/>
          </a:p>
        </p:txBody>
      </p:sp>
      <p:pic>
        <p:nvPicPr>
          <p:cNvPr id="4" name="Picture 3" descr="gty_chaz_bono_dm_120326_wblog.jpg"/>
          <p:cNvPicPr>
            <a:picLocks noChangeAspect="1"/>
          </p:cNvPicPr>
          <p:nvPr/>
        </p:nvPicPr>
        <p:blipFill>
          <a:blip r:embed="rId3"/>
          <a:stretch>
            <a:fillRect/>
          </a:stretch>
        </p:blipFill>
        <p:spPr>
          <a:xfrm>
            <a:off x="6248400" y="1752600"/>
            <a:ext cx="2498914" cy="1406293"/>
          </a:xfrm>
          <a:prstGeom prst="rect">
            <a:avLst/>
          </a:prstGeom>
        </p:spPr>
      </p:pic>
      <p:pic>
        <p:nvPicPr>
          <p:cNvPr id="5" name="Picture 4" descr="a98035_Sirapassorn Atthayakorn2.jpg"/>
          <p:cNvPicPr>
            <a:picLocks noChangeAspect="1"/>
          </p:cNvPicPr>
          <p:nvPr/>
        </p:nvPicPr>
        <p:blipFill>
          <a:blip r:embed="rId4"/>
          <a:stretch>
            <a:fillRect/>
          </a:stretch>
        </p:blipFill>
        <p:spPr>
          <a:xfrm>
            <a:off x="7239000" y="3733800"/>
            <a:ext cx="1656609" cy="2514600"/>
          </a:xfrm>
          <a:prstGeom prst="rect">
            <a:avLst/>
          </a:prstGeom>
        </p:spPr>
      </p:pic>
    </p:spTree>
    <p:extLst>
      <p:ext uri="{BB962C8B-B14F-4D97-AF65-F5344CB8AC3E}">
        <p14:creationId xmlns:p14="http://schemas.microsoft.com/office/powerpoint/2010/main" val="35616893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Crucial Concepts</a:t>
            </a:r>
            <a:endParaRPr lang="en-US" dirty="0"/>
          </a:p>
        </p:txBody>
      </p:sp>
      <p:sp>
        <p:nvSpPr>
          <p:cNvPr id="3" name="Content Placeholder 2"/>
          <p:cNvSpPr>
            <a:spLocks noGrp="1"/>
          </p:cNvSpPr>
          <p:nvPr>
            <p:ph idx="1"/>
          </p:nvPr>
        </p:nvSpPr>
        <p:spPr>
          <a:xfrm>
            <a:off x="228600" y="1775191"/>
            <a:ext cx="8686800" cy="4625609"/>
          </a:xfrm>
        </p:spPr>
        <p:txBody>
          <a:bodyPr/>
          <a:lstStyle/>
          <a:p>
            <a:r>
              <a:rPr lang="en-US" dirty="0" smtClean="0"/>
              <a:t>Respect the patient's preferred gender identity</a:t>
            </a:r>
          </a:p>
          <a:p>
            <a:pPr lvl="1"/>
            <a:r>
              <a:rPr lang="en-US" dirty="0" smtClean="0"/>
              <a:t>Okay to ask</a:t>
            </a:r>
          </a:p>
          <a:p>
            <a:pPr lvl="1"/>
            <a:r>
              <a:rPr lang="en-US" dirty="0" smtClean="0"/>
              <a:t>Name that the patient prefers</a:t>
            </a:r>
          </a:p>
          <a:p>
            <a:pPr lvl="1">
              <a:buNone/>
            </a:pPr>
            <a:r>
              <a:rPr lang="en-US" dirty="0" smtClean="0"/>
              <a:t>		NEVER use quotes (i.e. “Betty” or “she”)</a:t>
            </a:r>
          </a:p>
          <a:p>
            <a:pPr lvl="1"/>
            <a:r>
              <a:rPr lang="en-US" dirty="0" smtClean="0"/>
              <a:t>Pronouns that the patient prefers</a:t>
            </a:r>
          </a:p>
          <a:p>
            <a:pPr lvl="1">
              <a:buNone/>
            </a:pPr>
            <a:r>
              <a:rPr lang="en-US" dirty="0" smtClean="0"/>
              <a:t>		if unknown go with the one that’s most appropriate</a:t>
            </a:r>
          </a:p>
          <a:p>
            <a:endParaRPr lang="en-US" dirty="0"/>
          </a:p>
        </p:txBody>
      </p:sp>
    </p:spTree>
    <p:extLst>
      <p:ext uri="{BB962C8B-B14F-4D97-AF65-F5344CB8AC3E}">
        <p14:creationId xmlns:p14="http://schemas.microsoft.com/office/powerpoint/2010/main" val="33477359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855" y="762000"/>
            <a:ext cx="8229600" cy="4625975"/>
          </a:xfrm>
        </p:spPr>
        <p:txBody>
          <a:bodyPr>
            <a:normAutofit/>
          </a:bodyPr>
          <a:lstStyle/>
          <a:p>
            <a:r>
              <a:rPr lang="en-US" sz="4800" dirty="0" smtClean="0"/>
              <a:t>NO FINANCIAL DISCLOSURES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971800"/>
            <a:ext cx="4343400" cy="3067050"/>
          </a:xfrm>
          <a:prstGeom prst="rect">
            <a:avLst/>
          </a:prstGeom>
        </p:spPr>
      </p:pic>
    </p:spTree>
    <p:extLst>
      <p:ext uri="{BB962C8B-B14F-4D97-AF65-F5344CB8AC3E}">
        <p14:creationId xmlns:p14="http://schemas.microsoft.com/office/powerpoint/2010/main" val="16447158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Concerns</a:t>
            </a:r>
            <a:endParaRPr lang="en-US" dirty="0"/>
          </a:p>
        </p:txBody>
      </p:sp>
      <p:sp>
        <p:nvSpPr>
          <p:cNvPr id="3" name="Content Placeholder 2"/>
          <p:cNvSpPr>
            <a:spLocks noGrp="1"/>
          </p:cNvSpPr>
          <p:nvPr>
            <p:ph idx="1"/>
          </p:nvPr>
        </p:nvSpPr>
        <p:spPr/>
        <p:txBody>
          <a:bodyPr/>
          <a:lstStyle/>
          <a:p>
            <a:r>
              <a:rPr lang="en-US" dirty="0" smtClean="0"/>
              <a:t>A transgender patient's body likely has elements that do not conform to the patient's gender identity: </a:t>
            </a:r>
          </a:p>
          <a:p>
            <a:pPr lvl="1"/>
            <a:r>
              <a:rPr lang="en-US" dirty="0" smtClean="0"/>
              <a:t>Trans female – erections, prostate</a:t>
            </a:r>
          </a:p>
          <a:p>
            <a:pPr lvl="1"/>
            <a:r>
              <a:rPr lang="en-US" dirty="0" smtClean="0"/>
              <a:t>Trans male – menses, breasts </a:t>
            </a:r>
          </a:p>
          <a:p>
            <a:endParaRPr lang="en-US" dirty="0"/>
          </a:p>
        </p:txBody>
      </p:sp>
    </p:spTree>
    <p:extLst>
      <p:ext uri="{BB962C8B-B14F-4D97-AF65-F5344CB8AC3E}">
        <p14:creationId xmlns:p14="http://schemas.microsoft.com/office/powerpoint/2010/main" val="5952844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Concerns</a:t>
            </a:r>
            <a:endParaRPr lang="en-US" dirty="0"/>
          </a:p>
        </p:txBody>
      </p:sp>
      <p:sp>
        <p:nvSpPr>
          <p:cNvPr id="3" name="Content Placeholder 2"/>
          <p:cNvSpPr>
            <a:spLocks noGrp="1"/>
          </p:cNvSpPr>
          <p:nvPr>
            <p:ph idx="1"/>
          </p:nvPr>
        </p:nvSpPr>
        <p:spPr/>
        <p:txBody>
          <a:bodyPr/>
          <a:lstStyle/>
          <a:p>
            <a:r>
              <a:rPr lang="en-US" dirty="0" smtClean="0"/>
              <a:t>History taking and physical examinations</a:t>
            </a:r>
          </a:p>
          <a:p>
            <a:r>
              <a:rPr lang="en-US" dirty="0" smtClean="0"/>
              <a:t>Sexually transmitted diseases</a:t>
            </a:r>
          </a:p>
          <a:p>
            <a:r>
              <a:rPr lang="en-US" dirty="0" smtClean="0"/>
              <a:t>Pregnancy</a:t>
            </a:r>
          </a:p>
          <a:p>
            <a:r>
              <a:rPr lang="en-US" dirty="0" smtClean="0"/>
              <a:t>Routine screening</a:t>
            </a:r>
            <a:endParaRPr lang="en-US" dirty="0"/>
          </a:p>
        </p:txBody>
      </p:sp>
      <p:pic>
        <p:nvPicPr>
          <p:cNvPr id="4" name="Picture 3" descr="healthcare.jpg"/>
          <p:cNvPicPr>
            <a:picLocks noChangeAspect="1"/>
          </p:cNvPicPr>
          <p:nvPr/>
        </p:nvPicPr>
        <p:blipFill>
          <a:blip r:embed="rId2"/>
          <a:stretch>
            <a:fillRect/>
          </a:stretch>
        </p:blipFill>
        <p:spPr>
          <a:xfrm>
            <a:off x="6019800" y="3657600"/>
            <a:ext cx="2493962" cy="2969400"/>
          </a:xfrm>
          <a:prstGeom prst="rect">
            <a:avLst/>
          </a:prstGeom>
        </p:spPr>
      </p:pic>
    </p:spTree>
    <p:extLst>
      <p:ext uri="{BB962C8B-B14F-4D97-AF65-F5344CB8AC3E}">
        <p14:creationId xmlns:p14="http://schemas.microsoft.com/office/powerpoint/2010/main" val="19366128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Concerns</a:t>
            </a:r>
            <a:endParaRPr lang="en-US" dirty="0"/>
          </a:p>
        </p:txBody>
      </p:sp>
      <p:sp>
        <p:nvSpPr>
          <p:cNvPr id="3" name="Content Placeholder 2"/>
          <p:cNvSpPr>
            <a:spLocks noGrp="1"/>
          </p:cNvSpPr>
          <p:nvPr>
            <p:ph idx="1"/>
          </p:nvPr>
        </p:nvSpPr>
        <p:spPr>
          <a:xfrm>
            <a:off x="228600" y="1600200"/>
            <a:ext cx="8001000" cy="4625609"/>
          </a:xfrm>
        </p:spPr>
        <p:txBody>
          <a:bodyPr/>
          <a:lstStyle/>
          <a:p>
            <a:r>
              <a:rPr lang="en-US" dirty="0" smtClean="0"/>
              <a:t>Widespread self-medication with hormones</a:t>
            </a:r>
          </a:p>
          <a:p>
            <a:r>
              <a:rPr lang="en-US" dirty="0" smtClean="0"/>
              <a:t>No clinical research on long-term effects</a:t>
            </a:r>
          </a:p>
          <a:p>
            <a:r>
              <a:rPr lang="en-US" dirty="0" smtClean="0"/>
              <a:t>Widespread use of injectable silicone</a:t>
            </a:r>
          </a:p>
          <a:p>
            <a:pPr lvl="1"/>
            <a:r>
              <a:rPr lang="en-US" dirty="0" smtClean="0"/>
              <a:t>“pumping parties”</a:t>
            </a:r>
          </a:p>
          <a:p>
            <a:pPr lvl="1"/>
            <a:r>
              <a:rPr lang="en-US" dirty="0" smtClean="0"/>
              <a:t>Multiple risks including infections, embolisms, disfigurement and death</a:t>
            </a:r>
          </a:p>
          <a:p>
            <a:endParaRPr lang="en-US" dirty="0"/>
          </a:p>
        </p:txBody>
      </p:sp>
      <p:pic>
        <p:nvPicPr>
          <p:cNvPr id="6" name="Picture 5" descr="ts-oneal morris.jpg"/>
          <p:cNvPicPr>
            <a:picLocks noChangeAspect="1"/>
          </p:cNvPicPr>
          <p:nvPr/>
        </p:nvPicPr>
        <p:blipFill>
          <a:blip r:embed="rId2"/>
          <a:stretch>
            <a:fillRect/>
          </a:stretch>
        </p:blipFill>
        <p:spPr>
          <a:xfrm>
            <a:off x="5715000" y="4876800"/>
            <a:ext cx="2972011" cy="1676400"/>
          </a:xfrm>
          <a:prstGeom prst="rect">
            <a:avLst/>
          </a:prstGeom>
        </p:spPr>
      </p:pic>
    </p:spTree>
    <p:extLst>
      <p:ext uri="{BB962C8B-B14F-4D97-AF65-F5344CB8AC3E}">
        <p14:creationId xmlns:p14="http://schemas.microsoft.com/office/powerpoint/2010/main" val="729071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1026" name="Object 2"/>
          <p:cNvGraphicFramePr>
            <a:graphicFrameLocks noGrp="1" noChangeAspect="1"/>
          </p:cNvGraphicFramePr>
          <p:nvPr>
            <p:ph idx="1"/>
          </p:nvPr>
        </p:nvGraphicFramePr>
        <p:xfrm>
          <a:off x="2514600" y="304800"/>
          <a:ext cx="4725996" cy="6324600"/>
        </p:xfrm>
        <a:graphic>
          <a:graphicData uri="http://schemas.openxmlformats.org/presentationml/2006/ole">
            <mc:AlternateContent xmlns:mc="http://schemas.openxmlformats.org/markup-compatibility/2006">
              <mc:Choice xmlns:v="urn:schemas-microsoft-com:vml" Requires="v">
                <p:oleObj spid="_x0000_s2078" name="Acrobat Document" r:id="rId3" imgW="5257800" imgH="7023100" progId="">
                  <p:embed/>
                </p:oleObj>
              </mc:Choice>
              <mc:Fallback>
                <p:oleObj name="Acrobat Document" r:id="rId3" imgW="5257800" imgH="70231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04800"/>
                        <a:ext cx="4725996" cy="632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01159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Born a Boy ….. Gender or sex</a:t>
            </a:r>
          </a:p>
          <a:p>
            <a:r>
              <a:rPr lang="en-US" dirty="0" smtClean="0"/>
              <a:t>Identifies as a Girl ….. Gender identity</a:t>
            </a:r>
          </a:p>
          <a:p>
            <a:pPr>
              <a:buNone/>
            </a:pPr>
            <a:endParaRPr lang="en-US" dirty="0" smtClean="0"/>
          </a:p>
          <a:p>
            <a:endParaRPr lang="en-US" dirty="0" smtClean="0"/>
          </a:p>
          <a:p>
            <a:pPr>
              <a:buNone/>
            </a:pPr>
            <a:r>
              <a:rPr lang="en-US" b="1" i="1" u="sng" dirty="0" smtClean="0"/>
              <a:t>Transgender Female</a:t>
            </a:r>
          </a:p>
          <a:p>
            <a:endParaRPr lang="en-US" dirty="0"/>
          </a:p>
        </p:txBody>
      </p:sp>
    </p:spTree>
    <p:extLst>
      <p:ext uri="{BB962C8B-B14F-4D97-AF65-F5344CB8AC3E}">
        <p14:creationId xmlns:p14="http://schemas.microsoft.com/office/powerpoint/2010/main" val="5326623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Born a Boy ….. Gender or sex</a:t>
            </a:r>
          </a:p>
          <a:p>
            <a:r>
              <a:rPr lang="en-US" dirty="0" smtClean="0"/>
              <a:t>Identifies as a Girl ….. Gender identity</a:t>
            </a:r>
          </a:p>
          <a:p>
            <a:r>
              <a:rPr lang="en-US" dirty="0" smtClean="0"/>
              <a:t>Likes girls …. Sexual orientation</a:t>
            </a:r>
          </a:p>
          <a:p>
            <a:endParaRPr lang="en-US" dirty="0" smtClean="0"/>
          </a:p>
          <a:p>
            <a:endParaRPr lang="en-US" dirty="0" smtClean="0"/>
          </a:p>
          <a:p>
            <a:pPr>
              <a:buNone/>
            </a:pPr>
            <a:r>
              <a:rPr lang="en-US" b="1" i="1" u="sng" dirty="0" smtClean="0"/>
              <a:t>Transgender Gay Female</a:t>
            </a:r>
          </a:p>
          <a:p>
            <a:endParaRPr lang="en-US" dirty="0"/>
          </a:p>
        </p:txBody>
      </p:sp>
      <p:pic>
        <p:nvPicPr>
          <p:cNvPr id="4" name="Picture 3" descr="zarfyes_5-1.jpg"/>
          <p:cNvPicPr>
            <a:picLocks noChangeAspect="1"/>
          </p:cNvPicPr>
          <p:nvPr/>
        </p:nvPicPr>
        <p:blipFill>
          <a:blip r:embed="rId2"/>
          <a:srcRect l="14400" r="14400" b="5205"/>
          <a:stretch>
            <a:fillRect/>
          </a:stretch>
        </p:blipFill>
        <p:spPr>
          <a:xfrm>
            <a:off x="6553200" y="3733800"/>
            <a:ext cx="2057400" cy="2841933"/>
          </a:xfrm>
          <a:prstGeom prst="rect">
            <a:avLst/>
          </a:prstGeom>
        </p:spPr>
      </p:pic>
    </p:spTree>
    <p:extLst>
      <p:ext uri="{BB962C8B-B14F-4D97-AF65-F5344CB8AC3E}">
        <p14:creationId xmlns:p14="http://schemas.microsoft.com/office/powerpoint/2010/main" val="34958294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of Thomas Beatie </a:t>
            </a:r>
            <a:endParaRPr lang="en-US" dirty="0"/>
          </a:p>
        </p:txBody>
      </p:sp>
      <p:sp>
        <p:nvSpPr>
          <p:cNvPr id="3" name="Content Placeholder 2"/>
          <p:cNvSpPr>
            <a:spLocks noGrp="1"/>
          </p:cNvSpPr>
          <p:nvPr>
            <p:ph idx="1"/>
          </p:nvPr>
        </p:nvSpPr>
        <p:spPr/>
        <p:txBody>
          <a:bodyPr>
            <a:normAutofit/>
          </a:bodyPr>
          <a:lstStyle/>
          <a:p>
            <a:pPr>
              <a:lnSpc>
                <a:spcPct val="80000"/>
              </a:lnSpc>
              <a:buFont typeface="Wingdings" pitchFamily="2" charset="2"/>
              <a:buNone/>
            </a:pPr>
            <a:r>
              <a:rPr lang="en-US" dirty="0" smtClean="0"/>
              <a:t>Born a girl -- Tracy LaGondino </a:t>
            </a:r>
          </a:p>
          <a:p>
            <a:pPr>
              <a:lnSpc>
                <a:spcPct val="80000"/>
              </a:lnSpc>
              <a:buFont typeface="Wingdings" pitchFamily="2" charset="2"/>
              <a:buNone/>
            </a:pPr>
            <a:r>
              <a:rPr lang="en-US" dirty="0" smtClean="0"/>
              <a:t>Identifies as a male  -  Likes girls</a:t>
            </a:r>
          </a:p>
          <a:p>
            <a:pPr>
              <a:lnSpc>
                <a:spcPct val="80000"/>
              </a:lnSpc>
              <a:buFont typeface="Wingdings" pitchFamily="2" charset="2"/>
              <a:buNone/>
            </a:pPr>
            <a:r>
              <a:rPr lang="en-US" dirty="0" smtClean="0"/>
              <a:t>Transgender heterosexual male </a:t>
            </a:r>
          </a:p>
          <a:p>
            <a:pPr>
              <a:lnSpc>
                <a:spcPct val="80000"/>
              </a:lnSpc>
              <a:buFont typeface="Wingdings" pitchFamily="2" charset="2"/>
              <a:buNone/>
            </a:pPr>
            <a:r>
              <a:rPr lang="en-US" dirty="0" smtClean="0"/>
              <a:t>Legally becomes a male</a:t>
            </a:r>
          </a:p>
          <a:p>
            <a:pPr>
              <a:lnSpc>
                <a:spcPct val="80000"/>
              </a:lnSpc>
              <a:buFont typeface="Wingdings" pitchFamily="2" charset="2"/>
              <a:buNone/>
            </a:pPr>
            <a:r>
              <a:rPr lang="en-US" dirty="0" smtClean="0"/>
              <a:t>Gets married</a:t>
            </a:r>
          </a:p>
          <a:p>
            <a:endParaRPr lang="en-US" dirty="0"/>
          </a:p>
        </p:txBody>
      </p:sp>
      <p:pic>
        <p:nvPicPr>
          <p:cNvPr id="4" name="Picture 3" descr="Thomas Beatie, or the ex-Tracy LaGondino, teenager"/>
          <p:cNvPicPr>
            <a:picLocks noChangeAspect="1" noChangeArrowheads="1"/>
          </p:cNvPicPr>
          <p:nvPr/>
        </p:nvPicPr>
        <p:blipFill>
          <a:blip r:embed="rId2" cstate="print"/>
          <a:srcRect/>
          <a:stretch>
            <a:fillRect/>
          </a:stretch>
        </p:blipFill>
        <p:spPr bwMode="auto">
          <a:xfrm>
            <a:off x="381000" y="4724400"/>
            <a:ext cx="3081161" cy="1692005"/>
          </a:xfrm>
          <a:prstGeom prst="rect">
            <a:avLst/>
          </a:prstGeom>
          <a:noFill/>
        </p:spPr>
      </p:pic>
      <p:pic>
        <p:nvPicPr>
          <p:cNvPr id="5" name="Picture 4" descr="Thomas Beatie, Nancy Beatie, 2004">
            <a:hlinkClick r:id="rId3" tooltip="Thomas Beatie, Nancy Beatie, 2004"/>
          </p:cNvPr>
          <p:cNvPicPr>
            <a:picLocks noGrp="1" noChangeAspect="1" noChangeArrowheads="1"/>
          </p:cNvPicPr>
          <p:nvPr/>
        </p:nvPicPr>
        <p:blipFill>
          <a:blip r:embed="rId4" cstate="print"/>
          <a:srcRect/>
          <a:stretch>
            <a:fillRect/>
          </a:stretch>
        </p:blipFill>
        <p:spPr>
          <a:xfrm>
            <a:off x="6477000" y="3276600"/>
            <a:ext cx="2065425" cy="3343255"/>
          </a:xfrm>
          <a:prstGeom prst="rect">
            <a:avLst/>
          </a:prstGeom>
          <a:ln/>
        </p:spPr>
      </p:pic>
    </p:spTree>
    <p:extLst>
      <p:ext uri="{BB962C8B-B14F-4D97-AF65-F5344CB8AC3E}">
        <p14:creationId xmlns:p14="http://schemas.microsoft.com/office/powerpoint/2010/main" val="382040084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75191"/>
            <a:ext cx="8229600" cy="4930409"/>
          </a:xfrm>
        </p:spPr>
        <p:txBody>
          <a:bodyPr>
            <a:normAutofit/>
          </a:bodyPr>
          <a:lstStyle/>
          <a:p>
            <a:pPr>
              <a:lnSpc>
                <a:spcPct val="80000"/>
              </a:lnSpc>
              <a:buFont typeface="Wingdings" pitchFamily="2" charset="2"/>
              <a:buNone/>
            </a:pPr>
            <a:r>
              <a:rPr lang="en-US" dirty="0" smtClean="0"/>
              <a:t>BUT wife is infertile  -  he gets pregnant</a:t>
            </a:r>
          </a:p>
          <a:p>
            <a:pPr>
              <a:lnSpc>
                <a:spcPct val="80000"/>
              </a:lnSpc>
              <a:buFont typeface="Wingdings" pitchFamily="2" charset="2"/>
              <a:buNone/>
            </a:pPr>
            <a:r>
              <a:rPr lang="en-US" dirty="0" smtClean="0"/>
              <a:t>Transgender heterosexual pregnant man</a:t>
            </a:r>
          </a:p>
          <a:p>
            <a:pPr>
              <a:lnSpc>
                <a:spcPct val="80000"/>
              </a:lnSpc>
              <a:buFont typeface="Wingdings" pitchFamily="2" charset="2"/>
              <a:buNone/>
            </a:pPr>
            <a:endParaRPr lang="en-US" dirty="0" smtClean="0"/>
          </a:p>
          <a:p>
            <a:pPr>
              <a:lnSpc>
                <a:spcPct val="80000"/>
              </a:lnSpc>
              <a:buFont typeface="Wingdings" pitchFamily="2" charset="2"/>
              <a:buNone/>
            </a:pPr>
            <a:endParaRPr lang="en-US" dirty="0" smtClean="0"/>
          </a:p>
          <a:p>
            <a:pPr>
              <a:lnSpc>
                <a:spcPct val="80000"/>
              </a:lnSpc>
              <a:buFont typeface="Wingdings" pitchFamily="2" charset="2"/>
              <a:buNone/>
            </a:pPr>
            <a:endParaRPr lang="en-US" dirty="0" smtClean="0"/>
          </a:p>
          <a:p>
            <a:pPr>
              <a:lnSpc>
                <a:spcPct val="80000"/>
              </a:lnSpc>
              <a:buFont typeface="Wingdings" pitchFamily="2" charset="2"/>
              <a:buNone/>
            </a:pPr>
            <a:endParaRPr lang="en-US" dirty="0" smtClean="0"/>
          </a:p>
          <a:p>
            <a:pPr>
              <a:lnSpc>
                <a:spcPct val="80000"/>
              </a:lnSpc>
              <a:buFont typeface="Wingdings" pitchFamily="2" charset="2"/>
              <a:buNone/>
            </a:pPr>
            <a:endParaRPr lang="en-US" dirty="0" smtClean="0"/>
          </a:p>
          <a:p>
            <a:pPr>
              <a:lnSpc>
                <a:spcPct val="80000"/>
              </a:lnSpc>
              <a:buFont typeface="Wingdings" pitchFamily="2" charset="2"/>
              <a:buNone/>
            </a:pPr>
            <a:endParaRPr lang="en-US" dirty="0" smtClean="0"/>
          </a:p>
          <a:p>
            <a:pPr>
              <a:lnSpc>
                <a:spcPct val="80000"/>
              </a:lnSpc>
              <a:buFont typeface="Wingdings" pitchFamily="2" charset="2"/>
              <a:buNone/>
            </a:pPr>
            <a:endParaRPr lang="en-US" dirty="0" smtClean="0"/>
          </a:p>
          <a:p>
            <a:pPr>
              <a:lnSpc>
                <a:spcPct val="80000"/>
              </a:lnSpc>
              <a:buFont typeface="Wingdings" pitchFamily="2" charset="2"/>
              <a:buNone/>
            </a:pPr>
            <a:endParaRPr lang="en-US" dirty="0" smtClean="0"/>
          </a:p>
          <a:p>
            <a:pPr>
              <a:lnSpc>
                <a:spcPct val="80000"/>
              </a:lnSpc>
              <a:buFont typeface="Wingdings" pitchFamily="2" charset="2"/>
              <a:buNone/>
            </a:pPr>
            <a:endParaRPr lang="en-US" dirty="0" smtClean="0"/>
          </a:p>
          <a:p>
            <a:pPr>
              <a:lnSpc>
                <a:spcPct val="80000"/>
              </a:lnSpc>
              <a:buFont typeface="Wingdings" pitchFamily="2" charset="2"/>
              <a:buNone/>
            </a:pPr>
            <a:r>
              <a:rPr lang="en-US" dirty="0" smtClean="0"/>
              <a:t>1</a:t>
            </a:r>
            <a:r>
              <a:rPr lang="en-US" baseline="30000" dirty="0" smtClean="0"/>
              <a:t>st</a:t>
            </a:r>
            <a:r>
              <a:rPr lang="en-US" dirty="0" smtClean="0"/>
              <a:t> "legally" pregnant man on record </a:t>
            </a:r>
          </a:p>
          <a:p>
            <a:endParaRPr lang="en-US" dirty="0"/>
          </a:p>
        </p:txBody>
      </p:sp>
      <p:pic>
        <p:nvPicPr>
          <p:cNvPr id="4" name="Picture 3" descr="thomas beatie 200">
            <a:hlinkClick r:id="rId2" tooltip="thomas beatie 200"/>
          </p:cNvPr>
          <p:cNvPicPr>
            <a:picLocks noChangeAspect="1" noChangeArrowheads="1"/>
          </p:cNvPicPr>
          <p:nvPr/>
        </p:nvPicPr>
        <p:blipFill>
          <a:blip r:embed="rId3" cstate="print"/>
          <a:srcRect/>
          <a:stretch>
            <a:fillRect/>
          </a:stretch>
        </p:blipFill>
        <p:spPr bwMode="auto">
          <a:xfrm>
            <a:off x="3048000" y="3048000"/>
            <a:ext cx="2495550" cy="2619375"/>
          </a:xfrm>
          <a:prstGeom prst="rect">
            <a:avLst/>
          </a:prstGeom>
          <a:noFill/>
        </p:spPr>
      </p:pic>
    </p:spTree>
    <p:extLst>
      <p:ext uri="{BB962C8B-B14F-4D97-AF65-F5344CB8AC3E}">
        <p14:creationId xmlns:p14="http://schemas.microsoft.com/office/powerpoint/2010/main" val="32279905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article-0-12B0258C000005DC-771_468x679.jpg"/>
          <p:cNvPicPr>
            <a:picLocks noGrp="1" noChangeAspect="1"/>
          </p:cNvPicPr>
          <p:nvPr>
            <p:ph idx="1"/>
          </p:nvPr>
        </p:nvPicPr>
        <p:blipFill>
          <a:blip r:embed="rId2"/>
          <a:srcRect/>
          <a:stretch>
            <a:fillRect/>
          </a:stretch>
        </p:blipFill>
        <p:spPr>
          <a:xfrm>
            <a:off x="5257800" y="1752600"/>
            <a:ext cx="3188474" cy="4625609"/>
          </a:xfrm>
        </p:spPr>
      </p:pic>
      <p:pic>
        <p:nvPicPr>
          <p:cNvPr id="5" name="Picture 4" descr="thomas_beatie"/>
          <p:cNvPicPr>
            <a:picLocks noGrp="1" noChangeAspect="1" noChangeArrowheads="1"/>
          </p:cNvPicPr>
          <p:nvPr/>
        </p:nvPicPr>
        <p:blipFill>
          <a:blip r:embed="rId3" cstate="print"/>
          <a:srcRect/>
          <a:stretch>
            <a:fillRect/>
          </a:stretch>
        </p:blipFill>
        <p:spPr>
          <a:xfrm>
            <a:off x="304800" y="2490699"/>
            <a:ext cx="4191000" cy="3148927"/>
          </a:xfrm>
          <a:prstGeom prst="rect">
            <a:avLst/>
          </a:prstGeom>
          <a:noFill/>
          <a:ln/>
        </p:spPr>
      </p:pic>
    </p:spTree>
    <p:extLst>
      <p:ext uri="{BB962C8B-B14F-4D97-AF65-F5344CB8AC3E}">
        <p14:creationId xmlns:p14="http://schemas.microsoft.com/office/powerpoint/2010/main" val="16259573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Educational Resources</a:t>
            </a:r>
            <a:endParaRPr lang="en-US" dirty="0" smtClean="0">
              <a:hlinkClick r:id="rId2"/>
            </a:endParaRPr>
          </a:p>
          <a:p>
            <a:pPr lvl="1"/>
            <a:r>
              <a:rPr lang="en-US" dirty="0" smtClean="0">
                <a:hlinkClick r:id="rId2"/>
              </a:rPr>
              <a:t>Center of Excellence for Transgender Health</a:t>
            </a:r>
            <a:r>
              <a:rPr lang="en-US" dirty="0" smtClean="0"/>
              <a:t>, University of California, San Francisco, Department of Family and Community Medicine.</a:t>
            </a:r>
          </a:p>
          <a:p>
            <a:pPr lvl="1"/>
            <a:r>
              <a:rPr lang="en-US" dirty="0" smtClean="0">
                <a:hlinkClick r:id="rId3"/>
              </a:rPr>
              <a:t>World Professional Association for Transgender Health</a:t>
            </a:r>
            <a:r>
              <a:rPr lang="en-US" dirty="0" smtClean="0"/>
              <a:t> (WPATH)</a:t>
            </a:r>
          </a:p>
          <a:p>
            <a:pPr lvl="1"/>
            <a:r>
              <a:rPr lang="en-US" dirty="0" smtClean="0">
                <a:hlinkClick r:id="rId4"/>
              </a:rPr>
              <a:t>Gender Spectrum</a:t>
            </a:r>
            <a:r>
              <a:rPr lang="en-US" dirty="0" smtClean="0"/>
              <a:t> (trans youth focus)</a:t>
            </a:r>
          </a:p>
          <a:p>
            <a:endParaRPr lang="en-US" dirty="0" smtClean="0"/>
          </a:p>
          <a:p>
            <a:r>
              <a:rPr lang="en-US" b="1" i="1" u="sng" dirty="0" smtClean="0"/>
              <a:t>www.latransadvocates.org/resources</a:t>
            </a:r>
            <a:endParaRPr lang="en-US" dirty="0"/>
          </a:p>
        </p:txBody>
      </p:sp>
    </p:spTree>
    <p:extLst>
      <p:ext uri="{BB962C8B-B14F-4D97-AF65-F5344CB8AC3E}">
        <p14:creationId xmlns:p14="http://schemas.microsoft.com/office/powerpoint/2010/main" val="16675574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p:txBody>
          <a:bodyPr>
            <a:normAutofit fontScale="77500" lnSpcReduction="20000"/>
          </a:bodyPr>
          <a:lstStyle/>
          <a:p>
            <a:r>
              <a:rPr lang="en-US" dirty="0" smtClean="0"/>
              <a:t>Understand </a:t>
            </a:r>
            <a:r>
              <a:rPr lang="en-US" dirty="0"/>
              <a:t>LGBT terminology/definitions to help enhance physician communication and the role of EM physicians in providing a better health care experience for LGBT </a:t>
            </a:r>
            <a:r>
              <a:rPr lang="en-US" dirty="0" smtClean="0"/>
              <a:t>patients</a:t>
            </a:r>
          </a:p>
          <a:p>
            <a:endParaRPr lang="en-US" dirty="0" smtClean="0"/>
          </a:p>
          <a:p>
            <a:r>
              <a:rPr lang="en-US" dirty="0" smtClean="0"/>
              <a:t>Understand </a:t>
            </a:r>
            <a:r>
              <a:rPr lang="en-US" dirty="0"/>
              <a:t>LGBT health care disparities and the complex variables, including current laws, that affect LGBT health </a:t>
            </a:r>
            <a:endParaRPr lang="en-US" dirty="0" smtClean="0"/>
          </a:p>
          <a:p>
            <a:endParaRPr lang="en-US" dirty="0" smtClean="0"/>
          </a:p>
          <a:p>
            <a:r>
              <a:rPr lang="en-US" dirty="0" smtClean="0"/>
              <a:t>Be </a:t>
            </a:r>
            <a:r>
              <a:rPr lang="en-US" dirty="0"/>
              <a:t>able to discuss Public Health implications for LGBT Health </a:t>
            </a:r>
            <a:endParaRPr lang="en-US" dirty="0" smtClean="0"/>
          </a:p>
          <a:p>
            <a:endParaRPr lang="en-US" dirty="0" smtClean="0"/>
          </a:p>
          <a:p>
            <a:r>
              <a:rPr lang="en-US" dirty="0" smtClean="0"/>
              <a:t>Review </a:t>
            </a:r>
            <a:r>
              <a:rPr lang="en-US" dirty="0"/>
              <a:t>the results of the survey from EM programs related to educating residents on LGBT Health  </a:t>
            </a:r>
          </a:p>
        </p:txBody>
      </p:sp>
    </p:spTree>
    <p:extLst>
      <p:ext uri="{BB962C8B-B14F-4D97-AF65-F5344CB8AC3E}">
        <p14:creationId xmlns:p14="http://schemas.microsoft.com/office/powerpoint/2010/main" val="33189728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a:t>Understanding LGBT Health and Healthcare Disparities</a:t>
            </a:r>
          </a:p>
        </p:txBody>
      </p:sp>
      <p:sp>
        <p:nvSpPr>
          <p:cNvPr id="15363" name="Rectangle 3"/>
          <p:cNvSpPr>
            <a:spLocks noGrp="1" noChangeArrowheads="1"/>
          </p:cNvSpPr>
          <p:nvPr>
            <p:ph type="subTitle" idx="1"/>
          </p:nvPr>
        </p:nvSpPr>
        <p:spPr/>
        <p:txBody>
          <a:bodyPr/>
          <a:lstStyle/>
          <a:p>
            <a:r>
              <a:rPr lang="en-US" dirty="0"/>
              <a:t>Thea James, M.D.</a:t>
            </a:r>
          </a:p>
        </p:txBody>
      </p:sp>
    </p:spTree>
    <p:extLst>
      <p:ext uri="{BB962C8B-B14F-4D97-AF65-F5344CB8AC3E}">
        <p14:creationId xmlns:p14="http://schemas.microsoft.com/office/powerpoint/2010/main" val="8090532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jglasses"/>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762000"/>
            <a:ext cx="4800600" cy="5562600"/>
          </a:xfrm>
        </p:spPr>
      </p:pic>
      <p:sp>
        <p:nvSpPr>
          <p:cNvPr id="8195" name="Text Box 3"/>
          <p:cNvSpPr txBox="1">
            <a:spLocks noChangeArrowheads="1"/>
          </p:cNvSpPr>
          <p:nvPr/>
        </p:nvSpPr>
        <p:spPr bwMode="auto">
          <a:xfrm>
            <a:off x="838200" y="152400"/>
            <a:ext cx="769620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b="1" dirty="0"/>
              <a:t>LGBT(Q)ueering?</a:t>
            </a:r>
            <a:endParaRPr lang="en-US" dirty="0"/>
          </a:p>
        </p:txBody>
      </p:sp>
    </p:spTree>
    <p:extLst>
      <p:ext uri="{BB962C8B-B14F-4D97-AF65-F5344CB8AC3E}">
        <p14:creationId xmlns:p14="http://schemas.microsoft.com/office/powerpoint/2010/main" val="21055181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0" fill="hold"/>
                                        <p:tgtEl>
                                          <p:spTgt spid="8194"/>
                                        </p:tgtEl>
                                        <p:attrNameLst>
                                          <p:attrName>ppt_w</p:attrName>
                                        </p:attrNameLst>
                                      </p:cBhvr>
                                      <p:tavLst>
                                        <p:tav tm="0" fmla="#ppt_w*sin(2.5*pi*$)">
                                          <p:val>
                                            <p:fltVal val="0"/>
                                          </p:val>
                                        </p:tav>
                                        <p:tav tm="100000">
                                          <p:val>
                                            <p:fltVal val="1"/>
                                          </p:val>
                                        </p:tav>
                                      </p:tavLst>
                                    </p:anim>
                                    <p:anim calcmode="lin" valueType="num">
                                      <p:cBhvr>
                                        <p:cTn id="8" dur="5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tjprom"/>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667000" y="533400"/>
            <a:ext cx="4010025" cy="5715000"/>
          </a:xfrm>
        </p:spPr>
      </p:pic>
      <p:sp>
        <p:nvSpPr>
          <p:cNvPr id="43013" name="Text Box 5"/>
          <p:cNvSpPr txBox="1">
            <a:spLocks noChangeArrowheads="1"/>
          </p:cNvSpPr>
          <p:nvPr/>
        </p:nvSpPr>
        <p:spPr bwMode="auto">
          <a:xfrm>
            <a:off x="3657600" y="0"/>
            <a:ext cx="2362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b="1" dirty="0"/>
              <a:t>?</a:t>
            </a:r>
          </a:p>
        </p:txBody>
      </p:sp>
    </p:spTree>
    <p:extLst>
      <p:ext uri="{BB962C8B-B14F-4D97-AF65-F5344CB8AC3E}">
        <p14:creationId xmlns:p14="http://schemas.microsoft.com/office/powerpoint/2010/main" val="35347360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medschool"/>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762000" y="609600"/>
            <a:ext cx="7620000" cy="5562600"/>
          </a:xfrm>
        </p:spPr>
      </p:pic>
      <p:sp>
        <p:nvSpPr>
          <p:cNvPr id="9219" name="Text Box 3"/>
          <p:cNvSpPr txBox="1">
            <a:spLocks noChangeArrowheads="1"/>
          </p:cNvSpPr>
          <p:nvPr/>
        </p:nvSpPr>
        <p:spPr bwMode="auto">
          <a:xfrm>
            <a:off x="1905000" y="6324600"/>
            <a:ext cx="518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b="1" dirty="0"/>
              <a:t>Unspoken Rules of Oppression</a:t>
            </a:r>
            <a:endParaRPr lang="en-US" dirty="0"/>
          </a:p>
        </p:txBody>
      </p:sp>
    </p:spTree>
    <p:extLst>
      <p:ext uri="{BB962C8B-B14F-4D97-AF65-F5344CB8AC3E}">
        <p14:creationId xmlns:p14="http://schemas.microsoft.com/office/powerpoint/2010/main" val="27227664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2" descr="FH000002.jpg"/>
          <p:cNvPicPr>
            <a:picLocks noGrp="1" noChangeAspect="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0" y="609600"/>
            <a:ext cx="4581525" cy="5486400"/>
          </a:xfrm>
        </p:spPr>
      </p:pic>
      <p:sp>
        <p:nvSpPr>
          <p:cNvPr id="10243" name="Rectangle 3"/>
          <p:cNvSpPr>
            <a:spLocks noChangeArrowheads="1"/>
          </p:cNvSpPr>
          <p:nvPr/>
        </p:nvSpPr>
        <p:spPr bwMode="auto">
          <a:xfrm>
            <a:off x="8489950" y="2133600"/>
            <a:ext cx="19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1800" dirty="0">
              <a:cs typeface="Arial" charset="0"/>
            </a:endParaRPr>
          </a:p>
        </p:txBody>
      </p:sp>
      <p:sp>
        <p:nvSpPr>
          <p:cNvPr id="10244" name="Text Box 4"/>
          <p:cNvSpPr txBox="1">
            <a:spLocks noChangeArrowheads="1"/>
          </p:cNvSpPr>
          <p:nvPr/>
        </p:nvSpPr>
        <p:spPr bwMode="auto">
          <a:xfrm>
            <a:off x="2514600" y="6324600"/>
            <a:ext cx="487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b="1" dirty="0"/>
              <a:t>Awareness </a:t>
            </a:r>
          </a:p>
        </p:txBody>
      </p:sp>
    </p:spTree>
    <p:custDataLst>
      <p:tags r:id="rId1"/>
    </p:custDataLst>
    <p:extLst>
      <p:ext uri="{BB962C8B-B14F-4D97-AF65-F5344CB8AC3E}">
        <p14:creationId xmlns:p14="http://schemas.microsoft.com/office/powerpoint/2010/main" val="28697278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Facts We Should Be Aware of</a:t>
            </a:r>
          </a:p>
        </p:txBody>
      </p:sp>
      <p:sp>
        <p:nvSpPr>
          <p:cNvPr id="20483" name="Rectangle 3"/>
          <p:cNvSpPr>
            <a:spLocks noGrp="1" noChangeArrowheads="1"/>
          </p:cNvSpPr>
          <p:nvPr>
            <p:ph idx="1"/>
          </p:nvPr>
        </p:nvSpPr>
        <p:spPr/>
        <p:txBody>
          <a:bodyPr/>
          <a:lstStyle/>
          <a:p>
            <a:r>
              <a:rPr lang="en-US" sz="2800" dirty="0"/>
              <a:t>LGBT people are in all populations and communities</a:t>
            </a:r>
          </a:p>
          <a:p>
            <a:pPr lvl="1"/>
            <a:r>
              <a:rPr lang="en-US" sz="2400" dirty="0"/>
              <a:t>All races and ethnicities</a:t>
            </a:r>
          </a:p>
          <a:p>
            <a:pPr lvl="1"/>
            <a:r>
              <a:rPr lang="en-US" sz="2400" dirty="0"/>
              <a:t>All levels of socioeconomics</a:t>
            </a:r>
          </a:p>
          <a:p>
            <a:pPr lvl="1"/>
            <a:r>
              <a:rPr lang="en-US" sz="2400" dirty="0"/>
              <a:t>All ages</a:t>
            </a:r>
          </a:p>
          <a:p>
            <a:pPr lvl="1"/>
            <a:r>
              <a:rPr lang="en-US" sz="2400" dirty="0"/>
              <a:t>Throughout the United States and across the globe</a:t>
            </a:r>
          </a:p>
          <a:p>
            <a:r>
              <a:rPr lang="en-US" sz="2800" dirty="0"/>
              <a:t>Social inequalities can lead to health disparities </a:t>
            </a:r>
          </a:p>
        </p:txBody>
      </p:sp>
    </p:spTree>
    <p:extLst>
      <p:ext uri="{BB962C8B-B14F-4D97-AF65-F5344CB8AC3E}">
        <p14:creationId xmlns:p14="http://schemas.microsoft.com/office/powerpoint/2010/main" val="9759368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a:t>Inequities</a:t>
            </a:r>
          </a:p>
        </p:txBody>
      </p:sp>
      <p:sp>
        <p:nvSpPr>
          <p:cNvPr id="1030" name="Rectangle 6"/>
          <p:cNvSpPr>
            <a:spLocks noGrp="1" noChangeArrowheads="1"/>
          </p:cNvSpPr>
          <p:nvPr>
            <p:ph idx="1"/>
          </p:nvPr>
        </p:nvSpPr>
        <p:spPr/>
        <p:txBody>
          <a:bodyPr/>
          <a:lstStyle/>
          <a:p>
            <a:r>
              <a:rPr lang="en-US" dirty="0"/>
              <a:t>Perpetual Discrimination and Stress</a:t>
            </a:r>
          </a:p>
          <a:p>
            <a:r>
              <a:rPr lang="en-US" dirty="0"/>
              <a:t>Stigma</a:t>
            </a:r>
          </a:p>
          <a:p>
            <a:r>
              <a:rPr lang="en-US" dirty="0"/>
              <a:t>Lack of Rights</a:t>
            </a:r>
          </a:p>
          <a:p>
            <a:r>
              <a:rPr lang="en-US" dirty="0"/>
              <a:t>Victimization</a:t>
            </a:r>
          </a:p>
          <a:p>
            <a:r>
              <a:rPr lang="en-US" dirty="0"/>
              <a:t>Low rates of health insurance coverage</a:t>
            </a:r>
          </a:p>
          <a:p>
            <a:endParaRPr lang="en-US" dirty="0"/>
          </a:p>
        </p:txBody>
      </p:sp>
    </p:spTree>
    <p:extLst>
      <p:ext uri="{BB962C8B-B14F-4D97-AF65-F5344CB8AC3E}">
        <p14:creationId xmlns:p14="http://schemas.microsoft.com/office/powerpoint/2010/main" val="28166238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685800" y="2743200"/>
            <a:ext cx="78486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3600" b="1" dirty="0"/>
              <a:t>Challenges for LGBT Individuals in the Healthcare System</a:t>
            </a:r>
          </a:p>
        </p:txBody>
      </p:sp>
    </p:spTree>
    <p:extLst>
      <p:ext uri="{BB962C8B-B14F-4D97-AF65-F5344CB8AC3E}">
        <p14:creationId xmlns:p14="http://schemas.microsoft.com/office/powerpoint/2010/main" val="29573640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LGBT Patients</a:t>
            </a:r>
          </a:p>
        </p:txBody>
      </p:sp>
      <p:sp>
        <p:nvSpPr>
          <p:cNvPr id="23555" name="Rectangle 3"/>
          <p:cNvSpPr>
            <a:spLocks noGrp="1" noChangeArrowheads="1"/>
          </p:cNvSpPr>
          <p:nvPr>
            <p:ph idx="1"/>
          </p:nvPr>
        </p:nvSpPr>
        <p:spPr/>
        <p:txBody>
          <a:bodyPr/>
          <a:lstStyle/>
          <a:p>
            <a:r>
              <a:rPr lang="en-US" dirty="0"/>
              <a:t>Fear of discrimination</a:t>
            </a:r>
          </a:p>
          <a:p>
            <a:pPr lvl="1"/>
            <a:r>
              <a:rPr lang="en-US" dirty="0"/>
              <a:t>&gt;1/3 do not disclose sexuality</a:t>
            </a:r>
          </a:p>
          <a:p>
            <a:r>
              <a:rPr lang="en-US" dirty="0"/>
              <a:t>Negative experiences with health care providers</a:t>
            </a:r>
          </a:p>
          <a:p>
            <a:r>
              <a:rPr lang="en-US" dirty="0"/>
              <a:t>Homophobia and silence in African American communities</a:t>
            </a:r>
          </a:p>
          <a:p>
            <a:endParaRPr lang="en-US" dirty="0"/>
          </a:p>
        </p:txBody>
      </p:sp>
    </p:spTree>
    <p:extLst>
      <p:ext uri="{BB962C8B-B14F-4D97-AF65-F5344CB8AC3E}">
        <p14:creationId xmlns:p14="http://schemas.microsoft.com/office/powerpoint/2010/main" val="3134473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Elderly and LGBT </a:t>
            </a:r>
          </a:p>
        </p:txBody>
      </p:sp>
      <p:sp>
        <p:nvSpPr>
          <p:cNvPr id="22531" name="Rectangle 3"/>
          <p:cNvSpPr>
            <a:spLocks noGrp="1" noChangeArrowheads="1"/>
          </p:cNvSpPr>
          <p:nvPr>
            <p:ph idx="1"/>
          </p:nvPr>
        </p:nvSpPr>
        <p:spPr/>
        <p:txBody>
          <a:bodyPr/>
          <a:lstStyle/>
          <a:p>
            <a:r>
              <a:rPr lang="en-US" dirty="0">
                <a:latin typeface="Arial" charset="0"/>
              </a:rPr>
              <a:t>Elderly LGBT people face barriers to good health because of isolation and a lack of social services and culturally competent providers</a:t>
            </a:r>
          </a:p>
        </p:txBody>
      </p:sp>
    </p:spTree>
    <p:extLst>
      <p:ext uri="{BB962C8B-B14F-4D97-AF65-F5344CB8AC3E}">
        <p14:creationId xmlns:p14="http://schemas.microsoft.com/office/powerpoint/2010/main" val="26766133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8077200" cy="4114800"/>
          </a:xfrm>
        </p:spPr>
        <p:txBody>
          <a:bodyPr>
            <a:normAutofit/>
          </a:bodyPr>
          <a:lstStyle/>
          <a:p>
            <a:r>
              <a:rPr lang="en-US" i="1" dirty="0" smtClean="0"/>
              <a:t>Government, Law and LGBT Health</a:t>
            </a:r>
            <a:endParaRPr lang="en-US" dirty="0"/>
          </a:p>
        </p:txBody>
      </p:sp>
      <p:sp>
        <p:nvSpPr>
          <p:cNvPr id="3" name="Subtitle 2"/>
          <p:cNvSpPr>
            <a:spLocks noGrp="1"/>
          </p:cNvSpPr>
          <p:nvPr>
            <p:ph type="subTitle" idx="1"/>
          </p:nvPr>
        </p:nvSpPr>
        <p:spPr>
          <a:xfrm>
            <a:off x="685800" y="1828800"/>
            <a:ext cx="8077200" cy="3352800"/>
          </a:xfrm>
        </p:spPr>
        <p:txBody>
          <a:bodyPr>
            <a:normAutofit/>
          </a:bodyPr>
          <a:lstStyle/>
          <a:p>
            <a:r>
              <a:rPr lang="en-US" dirty="0"/>
              <a:t>P</a:t>
            </a:r>
            <a:r>
              <a:rPr lang="en-US" dirty="0" smtClean="0"/>
              <a:t>aul Krieger MD</a:t>
            </a:r>
          </a:p>
          <a:p>
            <a:r>
              <a:rPr lang="en-US" dirty="0" smtClean="0"/>
              <a:t>Beth Israel Medical Center</a:t>
            </a:r>
          </a:p>
          <a:p>
            <a:r>
              <a:rPr lang="en-US" dirty="0" smtClean="0"/>
              <a:t>New York, NY</a:t>
            </a:r>
          </a:p>
        </p:txBody>
      </p:sp>
      <p:pic>
        <p:nvPicPr>
          <p:cNvPr id="4" name="Picture 2" descr="rainbow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14800"/>
            <a:ext cx="8001000" cy="6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0866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Deficits in Medical System</a:t>
            </a:r>
          </a:p>
        </p:txBody>
      </p:sp>
      <p:sp>
        <p:nvSpPr>
          <p:cNvPr id="33795" name="Rectangle 3"/>
          <p:cNvSpPr>
            <a:spLocks noGrp="1" noChangeArrowheads="1"/>
          </p:cNvSpPr>
          <p:nvPr>
            <p:ph idx="1"/>
          </p:nvPr>
        </p:nvSpPr>
        <p:spPr/>
        <p:txBody>
          <a:bodyPr/>
          <a:lstStyle/>
          <a:p>
            <a:r>
              <a:rPr lang="en-US" sz="2800" dirty="0"/>
              <a:t>Lack of Provider and System Awareness and Education</a:t>
            </a:r>
          </a:p>
          <a:p>
            <a:pPr lvl="1"/>
            <a:r>
              <a:rPr lang="en-US" sz="2400" dirty="0"/>
              <a:t>Not user friendly, uncomfortable</a:t>
            </a:r>
          </a:p>
          <a:p>
            <a:r>
              <a:rPr lang="en-US" sz="2800" dirty="0"/>
              <a:t>Homophobia</a:t>
            </a:r>
          </a:p>
          <a:p>
            <a:r>
              <a:rPr lang="en-US" sz="2800" dirty="0"/>
              <a:t>Multiple missed opportunities</a:t>
            </a:r>
          </a:p>
          <a:p>
            <a:r>
              <a:rPr lang="en-US" sz="2800" dirty="0"/>
              <a:t>LGBT avoid the medical system</a:t>
            </a:r>
          </a:p>
          <a:p>
            <a:r>
              <a:rPr lang="en-US" sz="2800" dirty="0"/>
              <a:t>Provider Awareness, Education and Training not a “requirement” in healthcare organizations</a:t>
            </a:r>
          </a:p>
        </p:txBody>
      </p:sp>
    </p:spTree>
    <p:extLst>
      <p:ext uri="{BB962C8B-B14F-4D97-AF65-F5344CB8AC3E}">
        <p14:creationId xmlns:p14="http://schemas.microsoft.com/office/powerpoint/2010/main" val="8738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Disproportionate Levels in LGBT Community</a:t>
            </a:r>
          </a:p>
        </p:txBody>
      </p:sp>
      <p:sp>
        <p:nvSpPr>
          <p:cNvPr id="18435" name="Rectangle 3"/>
          <p:cNvSpPr>
            <a:spLocks noGrp="1" noChangeArrowheads="1"/>
          </p:cNvSpPr>
          <p:nvPr>
            <p:ph idx="1"/>
          </p:nvPr>
        </p:nvSpPr>
        <p:spPr/>
        <p:txBody>
          <a:bodyPr/>
          <a:lstStyle/>
          <a:p>
            <a:pPr>
              <a:lnSpc>
                <a:spcPct val="90000"/>
              </a:lnSpc>
            </a:pPr>
            <a:r>
              <a:rPr lang="en-US" sz="2800" dirty="0"/>
              <a:t>Substance use</a:t>
            </a:r>
          </a:p>
          <a:p>
            <a:pPr>
              <a:lnSpc>
                <a:spcPct val="90000"/>
              </a:lnSpc>
            </a:pPr>
            <a:r>
              <a:rPr lang="en-US" sz="2800" dirty="0"/>
              <a:t>Suicide</a:t>
            </a:r>
          </a:p>
          <a:p>
            <a:pPr>
              <a:lnSpc>
                <a:spcPct val="90000"/>
              </a:lnSpc>
            </a:pPr>
            <a:r>
              <a:rPr lang="en-US" sz="2800" dirty="0"/>
              <a:t>Psychiatric Disorders</a:t>
            </a:r>
          </a:p>
          <a:p>
            <a:pPr>
              <a:lnSpc>
                <a:spcPct val="90000"/>
              </a:lnSpc>
            </a:pPr>
            <a:r>
              <a:rPr lang="en-US" sz="2800" dirty="0"/>
              <a:t>Youth Homelessness</a:t>
            </a:r>
          </a:p>
          <a:p>
            <a:pPr>
              <a:lnSpc>
                <a:spcPct val="90000"/>
              </a:lnSpc>
            </a:pPr>
            <a:r>
              <a:rPr lang="en-US" sz="2800" dirty="0"/>
              <a:t>Obesity</a:t>
            </a:r>
          </a:p>
          <a:p>
            <a:pPr>
              <a:lnSpc>
                <a:spcPct val="90000"/>
              </a:lnSpc>
            </a:pPr>
            <a:r>
              <a:rPr lang="en-US" sz="2800" dirty="0"/>
              <a:t>Tobacco</a:t>
            </a:r>
          </a:p>
          <a:p>
            <a:pPr>
              <a:lnSpc>
                <a:spcPct val="90000"/>
              </a:lnSpc>
            </a:pPr>
            <a:r>
              <a:rPr lang="en-US" sz="2800" dirty="0"/>
              <a:t>Disease</a:t>
            </a:r>
          </a:p>
          <a:p>
            <a:pPr>
              <a:lnSpc>
                <a:spcPct val="90000"/>
              </a:lnSpc>
            </a:pPr>
            <a:r>
              <a:rPr lang="en-US" sz="2800" dirty="0"/>
              <a:t>Lesbians/Bisexual Women: Less Routine care and screenings than other women</a:t>
            </a:r>
          </a:p>
        </p:txBody>
      </p:sp>
    </p:spTree>
    <p:extLst>
      <p:ext uri="{BB962C8B-B14F-4D97-AF65-F5344CB8AC3E}">
        <p14:creationId xmlns:p14="http://schemas.microsoft.com/office/powerpoint/2010/main" val="40910225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dirty="0"/>
              <a:t/>
            </a:r>
            <a:br>
              <a:rPr lang="en-US" dirty="0"/>
            </a:br>
            <a:r>
              <a:rPr lang="en-US" dirty="0"/>
              <a:t/>
            </a:r>
            <a:br>
              <a:rPr lang="en-US" dirty="0"/>
            </a:br>
            <a:endParaRPr lang="en-US" dirty="0"/>
          </a:p>
        </p:txBody>
      </p:sp>
      <p:sp>
        <p:nvSpPr>
          <p:cNvPr id="36868" name="Text Box 4"/>
          <p:cNvSpPr txBox="1">
            <a:spLocks noChangeArrowheads="1"/>
          </p:cNvSpPr>
          <p:nvPr/>
        </p:nvSpPr>
        <p:spPr bwMode="auto">
          <a:xfrm>
            <a:off x="914400" y="1905000"/>
            <a:ext cx="7543800" cy="210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4400" dirty="0">
                <a:solidFill>
                  <a:schemeClr val="tx2"/>
                </a:solidFill>
                <a:latin typeface="Helvetica" pitchFamily="1" charset="0"/>
              </a:rPr>
              <a:t>How Healthcare Providers Can Improve LGBT Health and Healthcare Outcomes</a:t>
            </a:r>
          </a:p>
        </p:txBody>
      </p:sp>
    </p:spTree>
    <p:extLst>
      <p:ext uri="{BB962C8B-B14F-4D97-AF65-F5344CB8AC3E}">
        <p14:creationId xmlns:p14="http://schemas.microsoft.com/office/powerpoint/2010/main" val="75144553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Medical Education</a:t>
            </a:r>
          </a:p>
        </p:txBody>
      </p:sp>
      <p:sp>
        <p:nvSpPr>
          <p:cNvPr id="30723" name="Rectangle 3"/>
          <p:cNvSpPr>
            <a:spLocks noGrp="1" noChangeArrowheads="1"/>
          </p:cNvSpPr>
          <p:nvPr>
            <p:ph idx="1"/>
          </p:nvPr>
        </p:nvSpPr>
        <p:spPr/>
        <p:txBody>
          <a:bodyPr/>
          <a:lstStyle/>
          <a:p>
            <a:pPr>
              <a:lnSpc>
                <a:spcPct val="90000"/>
              </a:lnSpc>
            </a:pPr>
            <a:r>
              <a:rPr lang="en-US" sz="2800" dirty="0">
                <a:latin typeface="Arial" charset="0"/>
              </a:rPr>
              <a:t>Pre-clinical and Clinical years</a:t>
            </a:r>
          </a:p>
          <a:p>
            <a:pPr lvl="1">
              <a:lnSpc>
                <a:spcPct val="90000"/>
              </a:lnSpc>
            </a:pPr>
            <a:r>
              <a:rPr lang="en-US" sz="2400" dirty="0">
                <a:latin typeface="Arial" charset="0"/>
              </a:rPr>
              <a:t>5 hours: Average medical school curriculum dedicated to LGBT Health Awareness and inclusion LGBT health </a:t>
            </a:r>
          </a:p>
          <a:p>
            <a:pPr>
              <a:lnSpc>
                <a:spcPct val="90000"/>
              </a:lnSpc>
            </a:pPr>
            <a:endParaRPr lang="en-US" sz="2800" dirty="0">
              <a:latin typeface="Arial" charset="0"/>
            </a:endParaRPr>
          </a:p>
          <a:p>
            <a:pPr>
              <a:lnSpc>
                <a:spcPct val="90000"/>
              </a:lnSpc>
            </a:pPr>
            <a:r>
              <a:rPr lang="en-US" sz="2800" dirty="0">
                <a:latin typeface="Arial" charset="0"/>
              </a:rPr>
              <a:t>Residency Training</a:t>
            </a:r>
          </a:p>
          <a:p>
            <a:pPr lvl="1">
              <a:lnSpc>
                <a:spcPct val="90000"/>
              </a:lnSpc>
            </a:pPr>
            <a:r>
              <a:rPr lang="en-US" sz="2400" dirty="0">
                <a:latin typeface="Arial" charset="0"/>
              </a:rPr>
              <a:t>Curriculum</a:t>
            </a:r>
          </a:p>
          <a:p>
            <a:pPr lvl="2">
              <a:lnSpc>
                <a:spcPct val="90000"/>
              </a:lnSpc>
            </a:pPr>
            <a:r>
              <a:rPr lang="en-US" sz="2000" dirty="0">
                <a:latin typeface="Arial" charset="0"/>
              </a:rPr>
              <a:t>Exposure to patients</a:t>
            </a:r>
          </a:p>
          <a:p>
            <a:pPr lvl="2">
              <a:lnSpc>
                <a:spcPct val="90000"/>
              </a:lnSpc>
            </a:pPr>
            <a:r>
              <a:rPr lang="en-US" sz="2000" dirty="0">
                <a:latin typeface="Arial" charset="0"/>
              </a:rPr>
              <a:t>Provider education</a:t>
            </a:r>
          </a:p>
          <a:p>
            <a:pPr>
              <a:lnSpc>
                <a:spcPct val="90000"/>
              </a:lnSpc>
            </a:pPr>
            <a:endParaRPr lang="en-US" sz="2800" dirty="0">
              <a:latin typeface="Arial" charset="0"/>
            </a:endParaRPr>
          </a:p>
        </p:txBody>
      </p:sp>
    </p:spTree>
    <p:extLst>
      <p:ext uri="{BB962C8B-B14F-4D97-AF65-F5344CB8AC3E}">
        <p14:creationId xmlns:p14="http://schemas.microsoft.com/office/powerpoint/2010/main" val="5169623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1066800" y="1981200"/>
            <a:ext cx="7315200"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latin typeface="Arial"/>
              </a:rPr>
              <a:t>……</a:t>
            </a:r>
            <a:r>
              <a:rPr lang="en-US" dirty="0">
                <a:latin typeface="Geneva" pitchFamily="1" charset="0"/>
              </a:rPr>
              <a:t>.We are here to educate future and current health professionals on the social issues and health concerns of the LGBT community in order to break down prejudices and misconceptions that can undermine patient care and personal growth. We encourage professional and personal development through discussions, conferences, socials, community activism and advocacy</a:t>
            </a:r>
            <a:r>
              <a:rPr lang="en-US" dirty="0">
                <a:latin typeface="Arial"/>
              </a:rPr>
              <a:t>………</a:t>
            </a:r>
            <a:endParaRPr lang="en-US" dirty="0">
              <a:latin typeface="Geneva" pitchFamily="1" charset="0"/>
            </a:endParaRPr>
          </a:p>
        </p:txBody>
      </p:sp>
      <p:sp>
        <p:nvSpPr>
          <p:cNvPr id="51205" name="Text Box 5"/>
          <p:cNvSpPr txBox="1">
            <a:spLocks noChangeArrowheads="1"/>
          </p:cNvSpPr>
          <p:nvPr/>
        </p:nvSpPr>
        <p:spPr bwMode="auto">
          <a:xfrm>
            <a:off x="914400" y="304800"/>
            <a:ext cx="777240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b="1" i="1" dirty="0"/>
              <a:t>Boston U: MEDGlo</a:t>
            </a:r>
          </a:p>
        </p:txBody>
      </p:sp>
    </p:spTree>
    <p:extLst>
      <p:ext uri="{BB962C8B-B14F-4D97-AF65-F5344CB8AC3E}">
        <p14:creationId xmlns:p14="http://schemas.microsoft.com/office/powerpoint/2010/main" val="26888398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busm pride201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609600"/>
            <a:ext cx="8162925" cy="5441950"/>
          </a:xfrm>
        </p:spPr>
      </p:pic>
      <p:sp>
        <p:nvSpPr>
          <p:cNvPr id="53252" name="Text Box 4"/>
          <p:cNvSpPr txBox="1">
            <a:spLocks noChangeArrowheads="1"/>
          </p:cNvSpPr>
          <p:nvPr/>
        </p:nvSpPr>
        <p:spPr bwMode="auto">
          <a:xfrm>
            <a:off x="1981200" y="6248400"/>
            <a:ext cx="5791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dirty="0"/>
              <a:t>Boston Pride Parade Award Winners</a:t>
            </a:r>
          </a:p>
        </p:txBody>
      </p:sp>
    </p:spTree>
    <p:extLst>
      <p:ext uri="{BB962C8B-B14F-4D97-AF65-F5344CB8AC3E}">
        <p14:creationId xmlns:p14="http://schemas.microsoft.com/office/powerpoint/2010/main" val="1914303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fontAlgn="auto">
              <a:spcAft>
                <a:spcPts val="0"/>
              </a:spcAft>
              <a:defRPr/>
            </a:pPr>
            <a:r>
              <a:rPr lang="en-US">
                <a:solidFill>
                  <a:schemeClr val="accent1">
                    <a:satMod val="150000"/>
                  </a:schemeClr>
                </a:solidFill>
              </a:rPr>
              <a:t>More….</a:t>
            </a:r>
          </a:p>
        </p:txBody>
      </p:sp>
      <p:sp>
        <p:nvSpPr>
          <p:cNvPr id="28675" name="Rectangle 3"/>
          <p:cNvSpPr>
            <a:spLocks noGrp="1" noChangeArrowheads="1"/>
          </p:cNvSpPr>
          <p:nvPr>
            <p:ph idx="1"/>
          </p:nvPr>
        </p:nvSpPr>
        <p:spPr/>
        <p:txBody>
          <a:bodyPr/>
          <a:lstStyle/>
          <a:p>
            <a:r>
              <a:rPr lang="en-US" b="1" dirty="0" smtClean="0"/>
              <a:t>Support</a:t>
            </a:r>
            <a:r>
              <a:rPr lang="en-US" dirty="0" smtClean="0"/>
              <a:t> </a:t>
            </a:r>
          </a:p>
          <a:p>
            <a:pPr lvl="1"/>
            <a:r>
              <a:rPr lang="en-US" dirty="0" smtClean="0"/>
              <a:t>Coming out</a:t>
            </a:r>
          </a:p>
          <a:p>
            <a:pPr lvl="1"/>
            <a:r>
              <a:rPr lang="en-US" dirty="0" smtClean="0"/>
              <a:t>Transgendered “transitions”</a:t>
            </a:r>
          </a:p>
          <a:p>
            <a:pPr lvl="1"/>
            <a:r>
              <a:rPr lang="en-US" dirty="0" smtClean="0"/>
              <a:t>Self Education about resources</a:t>
            </a:r>
          </a:p>
          <a:p>
            <a:r>
              <a:rPr lang="en-US" b="1" dirty="0" smtClean="0"/>
              <a:t>Self Evaluation</a:t>
            </a:r>
            <a:r>
              <a:rPr lang="en-US" dirty="0" smtClean="0"/>
              <a:t>: comfort, language, demeanor</a:t>
            </a:r>
          </a:p>
          <a:p>
            <a:pPr marL="119062" indent="0">
              <a:buNone/>
            </a:pPr>
            <a:endParaRPr lang="en-US" dirty="0" smtClean="0"/>
          </a:p>
        </p:txBody>
      </p:sp>
    </p:spTree>
    <p:extLst>
      <p:ext uri="{BB962C8B-B14F-4D97-AF65-F5344CB8AC3E}">
        <p14:creationId xmlns:p14="http://schemas.microsoft.com/office/powerpoint/2010/main" val="16687044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Health Implications for LGBT Health</a:t>
            </a:r>
            <a:endParaRPr lang="en-US" dirty="0"/>
          </a:p>
        </p:txBody>
      </p:sp>
      <p:sp>
        <p:nvSpPr>
          <p:cNvPr id="3" name="Subtitle 2"/>
          <p:cNvSpPr>
            <a:spLocks noGrp="1"/>
          </p:cNvSpPr>
          <p:nvPr>
            <p:ph type="subTitle" idx="1"/>
          </p:nvPr>
        </p:nvSpPr>
        <p:spPr/>
        <p:txBody>
          <a:bodyPr/>
          <a:lstStyle/>
          <a:p>
            <a:r>
              <a:rPr lang="en-US" dirty="0" smtClean="0"/>
              <a:t>Ted Corbin, MD, MPP</a:t>
            </a:r>
          </a:p>
          <a:p>
            <a:r>
              <a:rPr lang="en-US" dirty="0" smtClean="0"/>
              <a:t>Associate Professor, Emergency Medicine</a:t>
            </a:r>
          </a:p>
          <a:p>
            <a:r>
              <a:rPr lang="en-US" dirty="0" smtClean="0"/>
              <a:t>Drexel University College of Medicine</a:t>
            </a:r>
            <a:endParaRPr lang="en-US" dirty="0"/>
          </a:p>
        </p:txBody>
      </p:sp>
    </p:spTree>
    <p:extLst>
      <p:ext uri="{BB962C8B-B14F-4D97-AF65-F5344CB8AC3E}">
        <p14:creationId xmlns:p14="http://schemas.microsoft.com/office/powerpoint/2010/main" val="359068947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t>
            </a:r>
            <a:endParaRPr lang="en-US" dirty="0"/>
          </a:p>
        </p:txBody>
      </p:sp>
      <p:sp>
        <p:nvSpPr>
          <p:cNvPr id="3" name="Content Placeholder 2"/>
          <p:cNvSpPr>
            <a:spLocks noGrp="1"/>
          </p:cNvSpPr>
          <p:nvPr>
            <p:ph idx="1"/>
          </p:nvPr>
        </p:nvSpPr>
        <p:spPr/>
        <p:txBody>
          <a:bodyPr/>
          <a:lstStyle/>
          <a:p>
            <a:r>
              <a:rPr lang="en-US" dirty="0" smtClean="0"/>
              <a:t>Standards of care</a:t>
            </a:r>
          </a:p>
          <a:p>
            <a:pPr marL="118872" indent="0">
              <a:buNone/>
            </a:pPr>
            <a:endParaRPr lang="en-US" dirty="0" smtClean="0"/>
          </a:p>
          <a:p>
            <a:r>
              <a:rPr lang="en-US" dirty="0" smtClean="0"/>
              <a:t>Access to care</a:t>
            </a:r>
          </a:p>
          <a:p>
            <a:pPr marL="118872" indent="0">
              <a:buNone/>
            </a:pPr>
            <a:endParaRPr lang="en-US" dirty="0" smtClean="0"/>
          </a:p>
          <a:p>
            <a:r>
              <a:rPr lang="en-US" dirty="0" smtClean="0"/>
              <a:t>Provision of culturally sensitive care</a:t>
            </a:r>
            <a:endParaRPr lang="en-US" dirty="0"/>
          </a:p>
        </p:txBody>
      </p:sp>
    </p:spTree>
    <p:extLst>
      <p:ext uri="{BB962C8B-B14F-4D97-AF65-F5344CB8AC3E}">
        <p14:creationId xmlns:p14="http://schemas.microsoft.com/office/powerpoint/2010/main" val="35029849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STIGMA AND DISCRIMINATION	IMPACT HEALTH	</a:t>
            </a:r>
            <a:endParaRPr lang="en-US" dirty="0"/>
          </a:p>
        </p:txBody>
      </p:sp>
      <p:sp>
        <p:nvSpPr>
          <p:cNvPr id="3" name="Content Placeholder 2"/>
          <p:cNvSpPr>
            <a:spLocks noGrp="1"/>
          </p:cNvSpPr>
          <p:nvPr>
            <p:ph idx="1"/>
          </p:nvPr>
        </p:nvSpPr>
        <p:spPr/>
        <p:txBody>
          <a:bodyPr/>
          <a:lstStyle/>
          <a:p>
            <a:r>
              <a:rPr lang="en-US" dirty="0" smtClean="0"/>
              <a:t>Direct routes:</a:t>
            </a:r>
          </a:p>
          <a:p>
            <a:pPr lvl="1"/>
            <a:r>
              <a:rPr lang="en-US" dirty="0" smtClean="0"/>
              <a:t>Exposure to violence and discrimination</a:t>
            </a:r>
          </a:p>
          <a:p>
            <a:pPr lvl="1"/>
            <a:r>
              <a:rPr lang="en-US" dirty="0" smtClean="0"/>
              <a:t>Poor clinical care</a:t>
            </a:r>
          </a:p>
          <a:p>
            <a:r>
              <a:rPr lang="en-US" dirty="0" smtClean="0"/>
              <a:t>Indirect routes:</a:t>
            </a:r>
          </a:p>
          <a:p>
            <a:pPr lvl="1"/>
            <a:r>
              <a:rPr lang="en-US" dirty="0" smtClean="0"/>
              <a:t>Inadequate attention to health concerns</a:t>
            </a:r>
          </a:p>
          <a:p>
            <a:pPr lvl="1"/>
            <a:r>
              <a:rPr lang="en-US" dirty="0" smtClean="0"/>
              <a:t>Lack of knowledge of health issues</a:t>
            </a:r>
          </a:p>
          <a:p>
            <a:pPr lvl="1"/>
            <a:r>
              <a:rPr lang="en-US" dirty="0" smtClean="0"/>
              <a:t>Insensitivity to cultural concerns</a:t>
            </a:r>
            <a:endParaRPr lang="en-US" dirty="0"/>
          </a:p>
        </p:txBody>
      </p:sp>
    </p:spTree>
    <p:extLst>
      <p:ext uri="{BB962C8B-B14F-4D97-AF65-F5344CB8AC3E}">
        <p14:creationId xmlns:p14="http://schemas.microsoft.com/office/powerpoint/2010/main" val="23259286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Langbehn v. Jackson Memorial</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8488" y="1917783"/>
            <a:ext cx="4036024" cy="4335296"/>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83727" y="4495800"/>
            <a:ext cx="4038600" cy="1951990"/>
          </a:xfrm>
        </p:spPr>
      </p:pic>
      <p:sp>
        <p:nvSpPr>
          <p:cNvPr id="3" name="Slide Number Placeholder 2"/>
          <p:cNvSpPr>
            <a:spLocks noGrp="1"/>
          </p:cNvSpPr>
          <p:nvPr>
            <p:ph type="sldNum" sz="quarter" idx="12"/>
          </p:nvPr>
        </p:nvSpPr>
        <p:spPr/>
        <p:txBody>
          <a:bodyPr/>
          <a:lstStyle/>
          <a:p>
            <a:fld id="{813E8C52-4FB9-4BA8-BCAE-9CA969CE48F5}" type="slidenum">
              <a:rPr lang="en-US" smtClean="0">
                <a:solidFill>
                  <a:prstClr val="black">
                    <a:tint val="75000"/>
                  </a:prstClr>
                </a:solidFill>
              </a:rPr>
              <a:pPr/>
              <a:t>5</a:t>
            </a:fld>
            <a:endParaRPr lang="en-US" dirty="0">
              <a:solidFill>
                <a:prstClr val="black">
                  <a:tint val="75000"/>
                </a:prst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3727" y="1600200"/>
            <a:ext cx="3581400" cy="2286000"/>
          </a:xfrm>
          <a:prstGeom prst="rect">
            <a:avLst/>
          </a:prstGeom>
        </p:spPr>
      </p:pic>
    </p:spTree>
    <p:extLst>
      <p:ext uri="{BB962C8B-B14F-4D97-AF65-F5344CB8AC3E}">
        <p14:creationId xmlns:p14="http://schemas.microsoft.com/office/powerpoint/2010/main" val="1989804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IN PUBLIC HEALTH</a:t>
            </a:r>
            <a:endParaRPr lang="en-US" dirty="0"/>
          </a:p>
        </p:txBody>
      </p:sp>
      <p:sp>
        <p:nvSpPr>
          <p:cNvPr id="3" name="Content Placeholder 2"/>
          <p:cNvSpPr>
            <a:spLocks noGrp="1"/>
          </p:cNvSpPr>
          <p:nvPr>
            <p:ph idx="1"/>
          </p:nvPr>
        </p:nvSpPr>
        <p:spPr/>
        <p:txBody>
          <a:bodyPr/>
          <a:lstStyle/>
          <a:p>
            <a:r>
              <a:rPr lang="en-US" dirty="0"/>
              <a:t>I</a:t>
            </a:r>
            <a:r>
              <a:rPr lang="en-US" dirty="0" smtClean="0"/>
              <a:t>ncreased risk for disease because of unique exposures</a:t>
            </a:r>
          </a:p>
          <a:p>
            <a:r>
              <a:rPr lang="en-US" dirty="0"/>
              <a:t>H</a:t>
            </a:r>
            <a:r>
              <a:rPr lang="en-US" dirty="0" smtClean="0"/>
              <a:t>igh prevalence of disease or problems that are not caused by unique exposures</a:t>
            </a:r>
          </a:p>
          <a:p>
            <a:r>
              <a:rPr lang="en-US" dirty="0"/>
              <a:t>R</a:t>
            </a:r>
            <a:r>
              <a:rPr lang="en-US" dirty="0" smtClean="0"/>
              <a:t>equire specialized culturally competent approaches</a:t>
            </a:r>
            <a:endParaRPr lang="en-US" dirty="0"/>
          </a:p>
        </p:txBody>
      </p:sp>
    </p:spTree>
    <p:extLst>
      <p:ext uri="{BB962C8B-B14F-4D97-AF65-F5344CB8AC3E}">
        <p14:creationId xmlns:p14="http://schemas.microsoft.com/office/powerpoint/2010/main" val="216006246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lstStyle/>
          <a:p>
            <a:r>
              <a:rPr lang="en-US" dirty="0" smtClean="0"/>
              <a:t>Lack of quality research</a:t>
            </a:r>
          </a:p>
          <a:p>
            <a:endParaRPr lang="en-US" dirty="0"/>
          </a:p>
          <a:p>
            <a:pPr marL="118872" indent="0">
              <a:buNone/>
            </a:pPr>
            <a:endParaRPr lang="en-US" dirty="0" smtClean="0"/>
          </a:p>
          <a:p>
            <a:r>
              <a:rPr lang="en-US" dirty="0" smtClean="0"/>
              <a:t>Methodological obstacles</a:t>
            </a:r>
          </a:p>
          <a:p>
            <a:pPr marL="118872" indent="0">
              <a:buNone/>
            </a:pPr>
            <a:endParaRPr lang="en-US" dirty="0"/>
          </a:p>
        </p:txBody>
      </p:sp>
    </p:spTree>
    <p:extLst>
      <p:ext uri="{BB962C8B-B14F-4D97-AF65-F5344CB8AC3E}">
        <p14:creationId xmlns:p14="http://schemas.microsoft.com/office/powerpoint/2010/main" val="175685103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8077200" cy="1673352"/>
          </a:xfrm>
        </p:spPr>
        <p:txBody>
          <a:bodyPr>
            <a:normAutofit fontScale="90000"/>
          </a:bodyPr>
          <a:lstStyle/>
          <a:p>
            <a:r>
              <a:rPr lang="en-US" dirty="0"/>
              <a:t>The Prevalence </a:t>
            </a:r>
            <a:r>
              <a:rPr lang="en-US" dirty="0" smtClean="0"/>
              <a:t>LGBT </a:t>
            </a:r>
            <a:r>
              <a:rPr lang="en-US" dirty="0"/>
              <a:t>Health Education &amp;Training in Emergency Medicine </a:t>
            </a:r>
            <a:r>
              <a:rPr lang="en-US" dirty="0" smtClean="0"/>
              <a:t>Residency </a:t>
            </a:r>
            <a:r>
              <a:rPr lang="en-US" dirty="0"/>
              <a:t>Programs: What do we know?</a:t>
            </a:r>
            <a:br>
              <a:rPr lang="en-US" dirty="0"/>
            </a:br>
            <a:endParaRPr lang="en-US" dirty="0"/>
          </a:p>
        </p:txBody>
      </p:sp>
      <p:sp>
        <p:nvSpPr>
          <p:cNvPr id="3" name="Subtitle 2"/>
          <p:cNvSpPr>
            <a:spLocks noGrp="1"/>
          </p:cNvSpPr>
          <p:nvPr>
            <p:ph type="subTitle" idx="1"/>
          </p:nvPr>
        </p:nvSpPr>
        <p:spPr>
          <a:xfrm>
            <a:off x="685800" y="5181600"/>
            <a:ext cx="8077200" cy="1499616"/>
          </a:xfrm>
        </p:spPr>
        <p:txBody>
          <a:bodyPr/>
          <a:lstStyle/>
          <a:p>
            <a:r>
              <a:rPr lang="en-US" dirty="0" smtClean="0"/>
              <a:t>Joel Moll MD, Paul H Krieger MD, Benjamin I Lee MPH, Lisa Moreno-Walton MD MS MSC, Susan B Podolsky MD, Dustin N Hill MD MS, Ellen Slaven MD, Thea James MD, Theodore Corbin MD MPP Sheryl Heron MD MPH</a:t>
            </a:r>
          </a:p>
          <a:p>
            <a:endParaRPr lang="en-US" dirty="0"/>
          </a:p>
        </p:txBody>
      </p:sp>
      <p:pic>
        <p:nvPicPr>
          <p:cNvPr id="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02575" y="2617788"/>
            <a:ext cx="3702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54975" y="2770188"/>
            <a:ext cx="3702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07375" y="2922588"/>
            <a:ext cx="3702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98588" y="2555875"/>
            <a:ext cx="3757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033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To determine to what degree LGBT health is taught in EM residency </a:t>
            </a:r>
            <a:r>
              <a:rPr lang="en-US" dirty="0" smtClean="0"/>
              <a:t>programs</a:t>
            </a:r>
          </a:p>
          <a:p>
            <a:r>
              <a:rPr lang="en-US" dirty="0" smtClean="0"/>
              <a:t>To determine </a:t>
            </a:r>
            <a:r>
              <a:rPr lang="en-US" dirty="0"/>
              <a:t>whether program demographics affect inclusion of LGBT health </a:t>
            </a:r>
            <a:r>
              <a:rPr lang="en-US" dirty="0" smtClean="0"/>
              <a:t>topics</a:t>
            </a:r>
            <a:endParaRPr lang="en-US" dirty="0"/>
          </a:p>
        </p:txBody>
      </p:sp>
    </p:spTree>
    <p:extLst>
      <p:ext uri="{BB962C8B-B14F-4D97-AF65-F5344CB8AC3E}">
        <p14:creationId xmlns:p14="http://schemas.microsoft.com/office/powerpoint/2010/main" val="388092464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An anonymous survey link was sent </a:t>
            </a:r>
            <a:r>
              <a:rPr lang="en-US" dirty="0" smtClean="0"/>
              <a:t>via </a:t>
            </a:r>
            <a:r>
              <a:rPr lang="en-US" dirty="0"/>
              <a:t>the CORD </a:t>
            </a:r>
            <a:r>
              <a:rPr lang="en-US" dirty="0" smtClean="0"/>
              <a:t>listserv</a:t>
            </a:r>
          </a:p>
          <a:p>
            <a:r>
              <a:rPr lang="en-US" dirty="0" smtClean="0"/>
              <a:t>LSU IRB approved</a:t>
            </a:r>
          </a:p>
          <a:p>
            <a:r>
              <a:rPr lang="en-US" dirty="0" smtClean="0"/>
              <a:t>Instructions requested that Program Directors fill out</a:t>
            </a:r>
          </a:p>
          <a:p>
            <a:r>
              <a:rPr lang="en-US" dirty="0" smtClean="0"/>
              <a:t>The </a:t>
            </a:r>
            <a:r>
              <a:rPr lang="en-US" dirty="0"/>
              <a:t>12-item descriptive survey </a:t>
            </a:r>
          </a:p>
          <a:p>
            <a:pPr lvl="1"/>
            <a:r>
              <a:rPr lang="en-US" dirty="0" smtClean="0"/>
              <a:t>Number actual &amp; desired </a:t>
            </a:r>
            <a:r>
              <a:rPr lang="en-US" dirty="0"/>
              <a:t>hours </a:t>
            </a:r>
            <a:r>
              <a:rPr lang="en-US" dirty="0" smtClean="0"/>
              <a:t>of LGBT </a:t>
            </a:r>
            <a:r>
              <a:rPr lang="en-US" dirty="0"/>
              <a:t>health issues in the past </a:t>
            </a:r>
            <a:r>
              <a:rPr lang="en-US" dirty="0" smtClean="0"/>
              <a:t>year</a:t>
            </a:r>
          </a:p>
          <a:p>
            <a:pPr lvl="1"/>
            <a:r>
              <a:rPr lang="en-US" dirty="0" smtClean="0"/>
              <a:t>Perceived barriers</a:t>
            </a:r>
          </a:p>
          <a:p>
            <a:pPr lvl="1"/>
            <a:r>
              <a:rPr lang="en-US" dirty="0" smtClean="0"/>
              <a:t>program demographics </a:t>
            </a:r>
          </a:p>
          <a:p>
            <a:pPr lvl="2"/>
            <a:r>
              <a:rPr lang="en-US" dirty="0"/>
              <a:t>S</a:t>
            </a:r>
            <a:r>
              <a:rPr lang="en-US" dirty="0" smtClean="0"/>
              <a:t>tate </a:t>
            </a:r>
          </a:p>
          <a:p>
            <a:pPr lvl="2"/>
            <a:r>
              <a:rPr lang="en-US" dirty="0"/>
              <a:t>F</a:t>
            </a:r>
            <a:r>
              <a:rPr lang="en-US" dirty="0" smtClean="0"/>
              <a:t>aculty </a:t>
            </a:r>
            <a:r>
              <a:rPr lang="en-US" dirty="0"/>
              <a:t>employer </a:t>
            </a:r>
            <a:r>
              <a:rPr lang="en-US" dirty="0" smtClean="0"/>
              <a:t>type</a:t>
            </a:r>
            <a:endParaRPr lang="en-US" dirty="0"/>
          </a:p>
          <a:p>
            <a:pPr lvl="2"/>
            <a:r>
              <a:rPr lang="en-US" dirty="0"/>
              <a:t>S</a:t>
            </a:r>
            <a:r>
              <a:rPr lang="en-US" dirty="0" smtClean="0"/>
              <a:t>ame </a:t>
            </a:r>
            <a:r>
              <a:rPr lang="en-US" dirty="0"/>
              <a:t>sex domestic </a:t>
            </a:r>
            <a:r>
              <a:rPr lang="en-US" dirty="0" smtClean="0"/>
              <a:t>partner (SSDP) benefit availability</a:t>
            </a:r>
          </a:p>
          <a:p>
            <a:pPr lvl="2"/>
            <a:r>
              <a:rPr lang="en-US" dirty="0"/>
              <a:t>P</a:t>
            </a:r>
            <a:r>
              <a:rPr lang="en-US" dirty="0" smtClean="0"/>
              <a:t>resence of out  </a:t>
            </a:r>
            <a:r>
              <a:rPr lang="en-US" dirty="0"/>
              <a:t>LGBT faculty and </a:t>
            </a:r>
            <a:r>
              <a:rPr lang="en-US" dirty="0" smtClean="0"/>
              <a:t>residents</a:t>
            </a:r>
            <a:endParaRPr lang="en-US" dirty="0"/>
          </a:p>
        </p:txBody>
      </p:sp>
    </p:spTree>
    <p:extLst>
      <p:ext uri="{BB962C8B-B14F-4D97-AF65-F5344CB8AC3E}">
        <p14:creationId xmlns:p14="http://schemas.microsoft.com/office/powerpoint/2010/main" val="412622446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 name="Freeform 191"/>
          <p:cNvSpPr>
            <a:spLocks/>
          </p:cNvSpPr>
          <p:nvPr/>
        </p:nvSpPr>
        <p:spPr bwMode="auto">
          <a:xfrm>
            <a:off x="7545388" y="3846513"/>
            <a:ext cx="53975" cy="53975"/>
          </a:xfrm>
          <a:custGeom>
            <a:avLst/>
            <a:gdLst>
              <a:gd name="T0" fmla="*/ 0 w 34"/>
              <a:gd name="T1" fmla="*/ 30 h 34"/>
              <a:gd name="T2" fmla="*/ 4 w 34"/>
              <a:gd name="T3" fmla="*/ 34 h 34"/>
              <a:gd name="T4" fmla="*/ 34 w 34"/>
              <a:gd name="T5" fmla="*/ 4 h 34"/>
              <a:gd name="T6" fmla="*/ 30 w 34"/>
              <a:gd name="T7" fmla="*/ 0 h 34"/>
              <a:gd name="T8" fmla="*/ 0 w 34"/>
              <a:gd name="T9" fmla="*/ 30 h 34"/>
            </a:gdLst>
            <a:ahLst/>
            <a:cxnLst>
              <a:cxn ang="0">
                <a:pos x="T0" y="T1"/>
              </a:cxn>
              <a:cxn ang="0">
                <a:pos x="T2" y="T3"/>
              </a:cxn>
              <a:cxn ang="0">
                <a:pos x="T4" y="T5"/>
              </a:cxn>
              <a:cxn ang="0">
                <a:pos x="T6" y="T7"/>
              </a:cxn>
              <a:cxn ang="0">
                <a:pos x="T8" y="T9"/>
              </a:cxn>
            </a:cxnLst>
            <a:rect l="0" t="0" r="r" b="b"/>
            <a:pathLst>
              <a:path w="34" h="34">
                <a:moveTo>
                  <a:pt x="0" y="30"/>
                </a:moveTo>
                <a:lnTo>
                  <a:pt x="4" y="34"/>
                </a:lnTo>
                <a:lnTo>
                  <a:pt x="34" y="4"/>
                </a:lnTo>
                <a:lnTo>
                  <a:pt x="30" y="0"/>
                </a:lnTo>
                <a:lnTo>
                  <a:pt x="0" y="30"/>
                </a:lnTo>
                <a:close/>
              </a:path>
            </a:pathLst>
          </a:custGeom>
          <a:solidFill>
            <a:schemeClr val="bg1"/>
          </a:solidFill>
          <a:ln w="3175">
            <a:solidFill>
              <a:srgbClr val="404040"/>
            </a:solidFill>
            <a:prstDash val="solid"/>
            <a:round/>
            <a:headEnd/>
            <a:tailEnd/>
          </a:ln>
        </p:spPr>
        <p:txBody>
          <a:bodyPr/>
          <a:lstStyle/>
          <a:p>
            <a:endParaRPr lang="en-US" dirty="0"/>
          </a:p>
        </p:txBody>
      </p:sp>
      <p:sp>
        <p:nvSpPr>
          <p:cNvPr id="2240" name="Freeform 192"/>
          <p:cNvSpPr>
            <a:spLocks/>
          </p:cNvSpPr>
          <p:nvPr/>
        </p:nvSpPr>
        <p:spPr bwMode="auto">
          <a:xfrm>
            <a:off x="7577138" y="3665538"/>
            <a:ext cx="60325" cy="171450"/>
          </a:xfrm>
          <a:custGeom>
            <a:avLst/>
            <a:gdLst>
              <a:gd name="T0" fmla="*/ 18 w 38"/>
              <a:gd name="T1" fmla="*/ 108 h 108"/>
              <a:gd name="T2" fmla="*/ 22 w 38"/>
              <a:gd name="T3" fmla="*/ 108 h 108"/>
              <a:gd name="T4" fmla="*/ 38 w 38"/>
              <a:gd name="T5" fmla="*/ 100 h 108"/>
              <a:gd name="T6" fmla="*/ 36 w 38"/>
              <a:gd name="T7" fmla="*/ 50 h 108"/>
              <a:gd name="T8" fmla="*/ 2 w 38"/>
              <a:gd name="T9" fmla="*/ 0 h 108"/>
              <a:gd name="T10" fmla="*/ 0 w 38"/>
              <a:gd name="T11" fmla="*/ 4 h 108"/>
              <a:gd name="T12" fmla="*/ 32 w 38"/>
              <a:gd name="T13" fmla="*/ 50 h 108"/>
              <a:gd name="T14" fmla="*/ 34 w 38"/>
              <a:gd name="T15" fmla="*/ 94 h 108"/>
              <a:gd name="T16" fmla="*/ 18 w 38"/>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18" y="108"/>
                </a:moveTo>
                <a:lnTo>
                  <a:pt x="22" y="108"/>
                </a:lnTo>
                <a:lnTo>
                  <a:pt x="38" y="100"/>
                </a:lnTo>
                <a:lnTo>
                  <a:pt x="36" y="50"/>
                </a:lnTo>
                <a:lnTo>
                  <a:pt x="2" y="0"/>
                </a:lnTo>
                <a:lnTo>
                  <a:pt x="0" y="4"/>
                </a:lnTo>
                <a:lnTo>
                  <a:pt x="32" y="50"/>
                </a:lnTo>
                <a:lnTo>
                  <a:pt x="34" y="94"/>
                </a:lnTo>
                <a:lnTo>
                  <a:pt x="18" y="108"/>
                </a:lnTo>
                <a:close/>
              </a:path>
            </a:pathLst>
          </a:custGeom>
          <a:solidFill>
            <a:schemeClr val="bg1"/>
          </a:solidFill>
          <a:ln w="3175">
            <a:solidFill>
              <a:srgbClr val="404040"/>
            </a:solidFill>
            <a:prstDash val="solid"/>
            <a:round/>
            <a:headEnd/>
            <a:tailEnd/>
          </a:ln>
        </p:spPr>
        <p:txBody>
          <a:bodyPr/>
          <a:lstStyle/>
          <a:p>
            <a:endParaRPr lang="en-US" dirty="0"/>
          </a:p>
        </p:txBody>
      </p:sp>
      <p:sp>
        <p:nvSpPr>
          <p:cNvPr id="2241" name="Freeform 193"/>
          <p:cNvSpPr>
            <a:spLocks/>
          </p:cNvSpPr>
          <p:nvPr/>
        </p:nvSpPr>
        <p:spPr bwMode="auto">
          <a:xfrm>
            <a:off x="8069263" y="2419350"/>
            <a:ext cx="57150" cy="41275"/>
          </a:xfrm>
          <a:custGeom>
            <a:avLst/>
            <a:gdLst>
              <a:gd name="T0" fmla="*/ 0 w 36"/>
              <a:gd name="T1" fmla="*/ 20 h 26"/>
              <a:gd name="T2" fmla="*/ 10 w 36"/>
              <a:gd name="T3" fmla="*/ 26 h 26"/>
              <a:gd name="T4" fmla="*/ 16 w 36"/>
              <a:gd name="T5" fmla="*/ 18 h 26"/>
              <a:gd name="T6" fmla="*/ 32 w 36"/>
              <a:gd name="T7" fmla="*/ 12 h 26"/>
              <a:gd name="T8" fmla="*/ 36 w 36"/>
              <a:gd name="T9" fmla="*/ 16 h 26"/>
              <a:gd name="T10" fmla="*/ 34 w 36"/>
              <a:gd name="T11" fmla="*/ 2 h 26"/>
              <a:gd name="T12" fmla="*/ 28 w 36"/>
              <a:gd name="T13" fmla="*/ 4 h 26"/>
              <a:gd name="T14" fmla="*/ 20 w 36"/>
              <a:gd name="T15" fmla="*/ 0 h 26"/>
              <a:gd name="T16" fmla="*/ 10 w 36"/>
              <a:gd name="T17" fmla="*/ 4 h 26"/>
              <a:gd name="T18" fmla="*/ 8 w 36"/>
              <a:gd name="T19" fmla="*/ 16 h 26"/>
              <a:gd name="T20" fmla="*/ 0 w 36"/>
              <a:gd name="T21"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6">
                <a:moveTo>
                  <a:pt x="0" y="20"/>
                </a:moveTo>
                <a:lnTo>
                  <a:pt x="10" y="26"/>
                </a:lnTo>
                <a:lnTo>
                  <a:pt x="16" y="18"/>
                </a:lnTo>
                <a:lnTo>
                  <a:pt x="32" y="12"/>
                </a:lnTo>
                <a:lnTo>
                  <a:pt x="36" y="16"/>
                </a:lnTo>
                <a:lnTo>
                  <a:pt x="34" y="2"/>
                </a:lnTo>
                <a:lnTo>
                  <a:pt x="28" y="4"/>
                </a:lnTo>
                <a:lnTo>
                  <a:pt x="20" y="0"/>
                </a:lnTo>
                <a:lnTo>
                  <a:pt x="10" y="4"/>
                </a:lnTo>
                <a:lnTo>
                  <a:pt x="8" y="16"/>
                </a:lnTo>
                <a:lnTo>
                  <a:pt x="0" y="20"/>
                </a:lnTo>
                <a:close/>
              </a:path>
            </a:pathLst>
          </a:custGeom>
          <a:solidFill>
            <a:schemeClr val="bg1"/>
          </a:solidFill>
          <a:ln w="3175">
            <a:solidFill>
              <a:srgbClr val="404040"/>
            </a:solidFill>
            <a:prstDash val="solid"/>
            <a:round/>
            <a:headEnd/>
            <a:tailEnd/>
          </a:ln>
        </p:spPr>
        <p:txBody>
          <a:bodyPr/>
          <a:lstStyle/>
          <a:p>
            <a:endParaRPr lang="en-US" dirty="0"/>
          </a:p>
        </p:txBody>
      </p:sp>
      <p:sp>
        <p:nvSpPr>
          <p:cNvPr id="2242" name="Freeform 194"/>
          <p:cNvSpPr>
            <a:spLocks/>
          </p:cNvSpPr>
          <p:nvPr/>
        </p:nvSpPr>
        <p:spPr bwMode="auto">
          <a:xfrm>
            <a:off x="8158163" y="2413000"/>
            <a:ext cx="41275" cy="34925"/>
          </a:xfrm>
          <a:custGeom>
            <a:avLst/>
            <a:gdLst>
              <a:gd name="T0" fmla="*/ 0 w 26"/>
              <a:gd name="T1" fmla="*/ 18 h 22"/>
              <a:gd name="T2" fmla="*/ 14 w 26"/>
              <a:gd name="T3" fmla="*/ 22 h 22"/>
              <a:gd name="T4" fmla="*/ 24 w 26"/>
              <a:gd name="T5" fmla="*/ 20 h 22"/>
              <a:gd name="T6" fmla="*/ 26 w 26"/>
              <a:gd name="T7" fmla="*/ 10 h 22"/>
              <a:gd name="T8" fmla="*/ 16 w 26"/>
              <a:gd name="T9" fmla="*/ 0 h 22"/>
              <a:gd name="T10" fmla="*/ 18 w 26"/>
              <a:gd name="T11" fmla="*/ 8 h 22"/>
              <a:gd name="T12" fmla="*/ 16 w 26"/>
              <a:gd name="T13" fmla="*/ 14 h 22"/>
              <a:gd name="T14" fmla="*/ 2 w 26"/>
              <a:gd name="T15" fmla="*/ 14 h 22"/>
              <a:gd name="T16" fmla="*/ 0 w 26"/>
              <a:gd name="T1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0" y="18"/>
                </a:moveTo>
                <a:lnTo>
                  <a:pt x="14" y="22"/>
                </a:lnTo>
                <a:lnTo>
                  <a:pt x="24" y="20"/>
                </a:lnTo>
                <a:lnTo>
                  <a:pt x="26" y="10"/>
                </a:lnTo>
                <a:lnTo>
                  <a:pt x="16" y="0"/>
                </a:lnTo>
                <a:lnTo>
                  <a:pt x="18" y="8"/>
                </a:lnTo>
                <a:lnTo>
                  <a:pt x="16" y="14"/>
                </a:lnTo>
                <a:lnTo>
                  <a:pt x="2" y="14"/>
                </a:lnTo>
                <a:lnTo>
                  <a:pt x="0" y="18"/>
                </a:lnTo>
                <a:close/>
              </a:path>
            </a:pathLst>
          </a:custGeom>
          <a:solidFill>
            <a:schemeClr val="bg1"/>
          </a:solidFill>
          <a:ln w="3175">
            <a:solidFill>
              <a:srgbClr val="404040"/>
            </a:solidFill>
            <a:prstDash val="solid"/>
            <a:round/>
            <a:headEnd/>
            <a:tailEnd/>
          </a:ln>
        </p:spPr>
        <p:txBody>
          <a:bodyPr/>
          <a:lstStyle/>
          <a:p>
            <a:endParaRPr lang="en-US" dirty="0"/>
          </a:p>
        </p:txBody>
      </p:sp>
      <p:sp>
        <p:nvSpPr>
          <p:cNvPr id="2243" name="Freeform 195"/>
          <p:cNvSpPr>
            <a:spLocks/>
          </p:cNvSpPr>
          <p:nvPr/>
        </p:nvSpPr>
        <p:spPr bwMode="auto">
          <a:xfrm>
            <a:off x="7650163" y="2152650"/>
            <a:ext cx="546100" cy="273050"/>
          </a:xfrm>
          <a:custGeom>
            <a:avLst/>
            <a:gdLst>
              <a:gd name="T0" fmla="*/ 2 w 344"/>
              <a:gd name="T1" fmla="*/ 164 h 172"/>
              <a:gd name="T2" fmla="*/ 0 w 344"/>
              <a:gd name="T3" fmla="*/ 164 h 172"/>
              <a:gd name="T4" fmla="*/ 2 w 344"/>
              <a:gd name="T5" fmla="*/ 72 h 172"/>
              <a:gd name="T6" fmla="*/ 180 w 344"/>
              <a:gd name="T7" fmla="*/ 30 h 172"/>
              <a:gd name="T8" fmla="*/ 208 w 344"/>
              <a:gd name="T9" fmla="*/ 2 h 172"/>
              <a:gd name="T10" fmla="*/ 218 w 344"/>
              <a:gd name="T11" fmla="*/ 0 h 172"/>
              <a:gd name="T12" fmla="*/ 244 w 344"/>
              <a:gd name="T13" fmla="*/ 30 h 172"/>
              <a:gd name="T14" fmla="*/ 238 w 344"/>
              <a:gd name="T15" fmla="*/ 36 h 172"/>
              <a:gd name="T16" fmla="*/ 234 w 344"/>
              <a:gd name="T17" fmla="*/ 52 h 172"/>
              <a:gd name="T18" fmla="*/ 230 w 344"/>
              <a:gd name="T19" fmla="*/ 56 h 172"/>
              <a:gd name="T20" fmla="*/ 228 w 344"/>
              <a:gd name="T21" fmla="*/ 64 h 172"/>
              <a:gd name="T22" fmla="*/ 228 w 344"/>
              <a:gd name="T23" fmla="*/ 72 h 172"/>
              <a:gd name="T24" fmla="*/ 232 w 344"/>
              <a:gd name="T25" fmla="*/ 76 h 172"/>
              <a:gd name="T26" fmla="*/ 248 w 344"/>
              <a:gd name="T27" fmla="*/ 78 h 172"/>
              <a:gd name="T28" fmla="*/ 258 w 344"/>
              <a:gd name="T29" fmla="*/ 84 h 172"/>
              <a:gd name="T30" fmla="*/ 264 w 344"/>
              <a:gd name="T31" fmla="*/ 102 h 172"/>
              <a:gd name="T32" fmla="*/ 274 w 344"/>
              <a:gd name="T33" fmla="*/ 106 h 172"/>
              <a:gd name="T34" fmla="*/ 286 w 344"/>
              <a:gd name="T35" fmla="*/ 124 h 172"/>
              <a:gd name="T36" fmla="*/ 322 w 344"/>
              <a:gd name="T37" fmla="*/ 128 h 172"/>
              <a:gd name="T38" fmla="*/ 332 w 344"/>
              <a:gd name="T39" fmla="*/ 120 h 172"/>
              <a:gd name="T40" fmla="*/ 334 w 344"/>
              <a:gd name="T41" fmla="*/ 114 h 172"/>
              <a:gd name="T42" fmla="*/ 328 w 344"/>
              <a:gd name="T43" fmla="*/ 94 h 172"/>
              <a:gd name="T44" fmla="*/ 332 w 344"/>
              <a:gd name="T45" fmla="*/ 92 h 172"/>
              <a:gd name="T46" fmla="*/ 336 w 344"/>
              <a:gd name="T47" fmla="*/ 94 h 172"/>
              <a:gd name="T48" fmla="*/ 344 w 344"/>
              <a:gd name="T49" fmla="*/ 118 h 172"/>
              <a:gd name="T50" fmla="*/ 342 w 344"/>
              <a:gd name="T51" fmla="*/ 122 h 172"/>
              <a:gd name="T52" fmla="*/ 326 w 344"/>
              <a:gd name="T53" fmla="*/ 140 h 172"/>
              <a:gd name="T54" fmla="*/ 316 w 344"/>
              <a:gd name="T55" fmla="*/ 140 h 172"/>
              <a:gd name="T56" fmla="*/ 298 w 344"/>
              <a:gd name="T57" fmla="*/ 154 h 172"/>
              <a:gd name="T58" fmla="*/ 288 w 344"/>
              <a:gd name="T59" fmla="*/ 154 h 172"/>
              <a:gd name="T60" fmla="*/ 282 w 344"/>
              <a:gd name="T61" fmla="*/ 144 h 172"/>
              <a:gd name="T62" fmla="*/ 276 w 344"/>
              <a:gd name="T63" fmla="*/ 144 h 172"/>
              <a:gd name="T64" fmla="*/ 256 w 344"/>
              <a:gd name="T65" fmla="*/ 164 h 172"/>
              <a:gd name="T66" fmla="*/ 244 w 344"/>
              <a:gd name="T67" fmla="*/ 170 h 172"/>
              <a:gd name="T68" fmla="*/ 238 w 344"/>
              <a:gd name="T69" fmla="*/ 172 h 172"/>
              <a:gd name="T70" fmla="*/ 230 w 344"/>
              <a:gd name="T71" fmla="*/ 156 h 172"/>
              <a:gd name="T72" fmla="*/ 204 w 344"/>
              <a:gd name="T73" fmla="*/ 146 h 172"/>
              <a:gd name="T74" fmla="*/ 202 w 344"/>
              <a:gd name="T75" fmla="*/ 134 h 172"/>
              <a:gd name="T76" fmla="*/ 198 w 344"/>
              <a:gd name="T77" fmla="*/ 134 h 172"/>
              <a:gd name="T78" fmla="*/ 194 w 344"/>
              <a:gd name="T79" fmla="*/ 118 h 172"/>
              <a:gd name="T80" fmla="*/ 70 w 344"/>
              <a:gd name="T81" fmla="*/ 148 h 172"/>
              <a:gd name="T82" fmla="*/ 68 w 344"/>
              <a:gd name="T83" fmla="*/ 154 h 172"/>
              <a:gd name="T84" fmla="*/ 64 w 344"/>
              <a:gd name="T85" fmla="*/ 150 h 172"/>
              <a:gd name="T86" fmla="*/ 2 w 344"/>
              <a:gd name="T87" fmla="*/ 16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4" h="172">
                <a:moveTo>
                  <a:pt x="2" y="164"/>
                </a:moveTo>
                <a:lnTo>
                  <a:pt x="0" y="164"/>
                </a:lnTo>
                <a:lnTo>
                  <a:pt x="2" y="72"/>
                </a:lnTo>
                <a:lnTo>
                  <a:pt x="180" y="30"/>
                </a:lnTo>
                <a:lnTo>
                  <a:pt x="208" y="2"/>
                </a:lnTo>
                <a:lnTo>
                  <a:pt x="218" y="0"/>
                </a:lnTo>
                <a:lnTo>
                  <a:pt x="244" y="30"/>
                </a:lnTo>
                <a:lnTo>
                  <a:pt x="238" y="36"/>
                </a:lnTo>
                <a:lnTo>
                  <a:pt x="234" y="52"/>
                </a:lnTo>
                <a:lnTo>
                  <a:pt x="230" y="56"/>
                </a:lnTo>
                <a:lnTo>
                  <a:pt x="228" y="64"/>
                </a:lnTo>
                <a:lnTo>
                  <a:pt x="228" y="72"/>
                </a:lnTo>
                <a:lnTo>
                  <a:pt x="232" y="76"/>
                </a:lnTo>
                <a:lnTo>
                  <a:pt x="248" y="78"/>
                </a:lnTo>
                <a:lnTo>
                  <a:pt x="258" y="84"/>
                </a:lnTo>
                <a:lnTo>
                  <a:pt x="264" y="102"/>
                </a:lnTo>
                <a:lnTo>
                  <a:pt x="274" y="106"/>
                </a:lnTo>
                <a:lnTo>
                  <a:pt x="286" y="124"/>
                </a:lnTo>
                <a:lnTo>
                  <a:pt x="322" y="128"/>
                </a:lnTo>
                <a:lnTo>
                  <a:pt x="332" y="120"/>
                </a:lnTo>
                <a:lnTo>
                  <a:pt x="334" y="114"/>
                </a:lnTo>
                <a:lnTo>
                  <a:pt x="328" y="94"/>
                </a:lnTo>
                <a:lnTo>
                  <a:pt x="332" y="92"/>
                </a:lnTo>
                <a:lnTo>
                  <a:pt x="336" y="94"/>
                </a:lnTo>
                <a:lnTo>
                  <a:pt x="344" y="118"/>
                </a:lnTo>
                <a:lnTo>
                  <a:pt x="342" y="122"/>
                </a:lnTo>
                <a:lnTo>
                  <a:pt x="326" y="140"/>
                </a:lnTo>
                <a:lnTo>
                  <a:pt x="316" y="140"/>
                </a:lnTo>
                <a:lnTo>
                  <a:pt x="298" y="154"/>
                </a:lnTo>
                <a:lnTo>
                  <a:pt x="288" y="154"/>
                </a:lnTo>
                <a:lnTo>
                  <a:pt x="282" y="144"/>
                </a:lnTo>
                <a:lnTo>
                  <a:pt x="276" y="144"/>
                </a:lnTo>
                <a:lnTo>
                  <a:pt x="256" y="164"/>
                </a:lnTo>
                <a:lnTo>
                  <a:pt x="244" y="170"/>
                </a:lnTo>
                <a:lnTo>
                  <a:pt x="238" y="172"/>
                </a:lnTo>
                <a:lnTo>
                  <a:pt x="230" y="156"/>
                </a:lnTo>
                <a:lnTo>
                  <a:pt x="204" y="146"/>
                </a:lnTo>
                <a:lnTo>
                  <a:pt x="202" y="134"/>
                </a:lnTo>
                <a:lnTo>
                  <a:pt x="198" y="134"/>
                </a:lnTo>
                <a:lnTo>
                  <a:pt x="194" y="118"/>
                </a:lnTo>
                <a:lnTo>
                  <a:pt x="70" y="148"/>
                </a:lnTo>
                <a:lnTo>
                  <a:pt x="68" y="154"/>
                </a:lnTo>
                <a:lnTo>
                  <a:pt x="64" y="150"/>
                </a:lnTo>
                <a:lnTo>
                  <a:pt x="2" y="164"/>
                </a:lnTo>
                <a:close/>
              </a:path>
            </a:pathLst>
          </a:custGeom>
          <a:solidFill>
            <a:srgbClr val="FF981D"/>
          </a:solidFill>
          <a:ln w="3175">
            <a:solidFill>
              <a:srgbClr val="404040"/>
            </a:solidFill>
            <a:prstDash val="solid"/>
            <a:round/>
            <a:headEnd/>
            <a:tailEnd/>
          </a:ln>
        </p:spPr>
        <p:txBody>
          <a:bodyPr/>
          <a:lstStyle/>
          <a:p>
            <a:endParaRPr lang="en-US" dirty="0"/>
          </a:p>
        </p:txBody>
      </p:sp>
      <p:sp>
        <p:nvSpPr>
          <p:cNvPr id="2244" name="Freeform 196"/>
          <p:cNvSpPr>
            <a:spLocks/>
          </p:cNvSpPr>
          <p:nvPr/>
        </p:nvSpPr>
        <p:spPr bwMode="auto">
          <a:xfrm>
            <a:off x="5370513" y="3273425"/>
            <a:ext cx="1165225" cy="592138"/>
          </a:xfrm>
          <a:custGeom>
            <a:avLst/>
            <a:gdLst>
              <a:gd name="T0" fmla="*/ 578 w 734"/>
              <a:gd name="T1" fmla="*/ 299 h 373"/>
              <a:gd name="T2" fmla="*/ 638 w 734"/>
              <a:gd name="T3" fmla="*/ 269 h 373"/>
              <a:gd name="T4" fmla="*/ 656 w 734"/>
              <a:gd name="T5" fmla="*/ 249 h 373"/>
              <a:gd name="T6" fmla="*/ 668 w 734"/>
              <a:gd name="T7" fmla="*/ 229 h 373"/>
              <a:gd name="T8" fmla="*/ 734 w 734"/>
              <a:gd name="T9" fmla="*/ 169 h 373"/>
              <a:gd name="T10" fmla="*/ 712 w 734"/>
              <a:gd name="T11" fmla="*/ 159 h 373"/>
              <a:gd name="T12" fmla="*/ 696 w 734"/>
              <a:gd name="T13" fmla="*/ 143 h 373"/>
              <a:gd name="T14" fmla="*/ 678 w 734"/>
              <a:gd name="T15" fmla="*/ 120 h 373"/>
              <a:gd name="T16" fmla="*/ 664 w 734"/>
              <a:gd name="T17" fmla="*/ 88 h 373"/>
              <a:gd name="T18" fmla="*/ 660 w 734"/>
              <a:gd name="T19" fmla="*/ 68 h 373"/>
              <a:gd name="T20" fmla="*/ 632 w 734"/>
              <a:gd name="T21" fmla="*/ 50 h 373"/>
              <a:gd name="T22" fmla="*/ 612 w 734"/>
              <a:gd name="T23" fmla="*/ 34 h 373"/>
              <a:gd name="T24" fmla="*/ 586 w 734"/>
              <a:gd name="T25" fmla="*/ 54 h 373"/>
              <a:gd name="T26" fmla="*/ 554 w 734"/>
              <a:gd name="T27" fmla="*/ 46 h 373"/>
              <a:gd name="T28" fmla="*/ 542 w 734"/>
              <a:gd name="T29" fmla="*/ 52 h 373"/>
              <a:gd name="T30" fmla="*/ 494 w 734"/>
              <a:gd name="T31" fmla="*/ 36 h 373"/>
              <a:gd name="T32" fmla="*/ 468 w 734"/>
              <a:gd name="T33" fmla="*/ 2 h 373"/>
              <a:gd name="T34" fmla="*/ 440 w 734"/>
              <a:gd name="T35" fmla="*/ 0 h 373"/>
              <a:gd name="T36" fmla="*/ 432 w 734"/>
              <a:gd name="T37" fmla="*/ 22 h 373"/>
              <a:gd name="T38" fmla="*/ 438 w 734"/>
              <a:gd name="T39" fmla="*/ 34 h 373"/>
              <a:gd name="T40" fmla="*/ 420 w 734"/>
              <a:gd name="T41" fmla="*/ 48 h 373"/>
              <a:gd name="T42" fmla="*/ 392 w 734"/>
              <a:gd name="T43" fmla="*/ 56 h 373"/>
              <a:gd name="T44" fmla="*/ 380 w 734"/>
              <a:gd name="T45" fmla="*/ 84 h 373"/>
              <a:gd name="T46" fmla="*/ 358 w 734"/>
              <a:gd name="T47" fmla="*/ 116 h 373"/>
              <a:gd name="T48" fmla="*/ 338 w 734"/>
              <a:gd name="T49" fmla="*/ 133 h 373"/>
              <a:gd name="T50" fmla="*/ 326 w 734"/>
              <a:gd name="T51" fmla="*/ 161 h 373"/>
              <a:gd name="T52" fmla="*/ 300 w 734"/>
              <a:gd name="T53" fmla="*/ 141 h 373"/>
              <a:gd name="T54" fmla="*/ 296 w 734"/>
              <a:gd name="T55" fmla="*/ 143 h 373"/>
              <a:gd name="T56" fmla="*/ 286 w 734"/>
              <a:gd name="T57" fmla="*/ 151 h 373"/>
              <a:gd name="T58" fmla="*/ 280 w 734"/>
              <a:gd name="T59" fmla="*/ 169 h 373"/>
              <a:gd name="T60" fmla="*/ 268 w 734"/>
              <a:gd name="T61" fmla="*/ 181 h 373"/>
              <a:gd name="T62" fmla="*/ 256 w 734"/>
              <a:gd name="T63" fmla="*/ 175 h 373"/>
              <a:gd name="T64" fmla="*/ 230 w 734"/>
              <a:gd name="T65" fmla="*/ 177 h 373"/>
              <a:gd name="T66" fmla="*/ 192 w 734"/>
              <a:gd name="T67" fmla="*/ 177 h 373"/>
              <a:gd name="T68" fmla="*/ 172 w 734"/>
              <a:gd name="T69" fmla="*/ 173 h 373"/>
              <a:gd name="T70" fmla="*/ 168 w 734"/>
              <a:gd name="T71" fmla="*/ 193 h 373"/>
              <a:gd name="T72" fmla="*/ 152 w 734"/>
              <a:gd name="T73" fmla="*/ 187 h 373"/>
              <a:gd name="T74" fmla="*/ 140 w 734"/>
              <a:gd name="T75" fmla="*/ 185 h 373"/>
              <a:gd name="T76" fmla="*/ 138 w 734"/>
              <a:gd name="T77" fmla="*/ 201 h 373"/>
              <a:gd name="T78" fmla="*/ 120 w 734"/>
              <a:gd name="T79" fmla="*/ 217 h 373"/>
              <a:gd name="T80" fmla="*/ 90 w 734"/>
              <a:gd name="T81" fmla="*/ 253 h 373"/>
              <a:gd name="T82" fmla="*/ 98 w 734"/>
              <a:gd name="T83" fmla="*/ 285 h 373"/>
              <a:gd name="T84" fmla="*/ 40 w 734"/>
              <a:gd name="T85" fmla="*/ 279 h 373"/>
              <a:gd name="T86" fmla="*/ 30 w 734"/>
              <a:gd name="T87" fmla="*/ 313 h 373"/>
              <a:gd name="T88" fmla="*/ 20 w 734"/>
              <a:gd name="T89" fmla="*/ 363 h 373"/>
              <a:gd name="T90" fmla="*/ 0 w 734"/>
              <a:gd name="T91" fmla="*/ 373 h 373"/>
              <a:gd name="T92" fmla="*/ 136 w 734"/>
              <a:gd name="T93" fmla="*/ 341 h 373"/>
              <a:gd name="T94" fmla="*/ 160 w 734"/>
              <a:gd name="T95" fmla="*/ 345 h 373"/>
              <a:gd name="T96" fmla="*/ 292 w 734"/>
              <a:gd name="T97" fmla="*/ 32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4" h="373">
                <a:moveTo>
                  <a:pt x="432" y="315"/>
                </a:moveTo>
                <a:lnTo>
                  <a:pt x="578" y="299"/>
                </a:lnTo>
                <a:lnTo>
                  <a:pt x="632" y="283"/>
                </a:lnTo>
                <a:lnTo>
                  <a:pt x="638" y="269"/>
                </a:lnTo>
                <a:lnTo>
                  <a:pt x="656" y="261"/>
                </a:lnTo>
                <a:lnTo>
                  <a:pt x="656" y="249"/>
                </a:lnTo>
                <a:lnTo>
                  <a:pt x="670" y="241"/>
                </a:lnTo>
                <a:lnTo>
                  <a:pt x="668" y="229"/>
                </a:lnTo>
                <a:lnTo>
                  <a:pt x="734" y="169"/>
                </a:lnTo>
                <a:lnTo>
                  <a:pt x="734" y="169"/>
                </a:lnTo>
                <a:lnTo>
                  <a:pt x="718" y="167"/>
                </a:lnTo>
                <a:lnTo>
                  <a:pt x="712" y="159"/>
                </a:lnTo>
                <a:lnTo>
                  <a:pt x="700" y="155"/>
                </a:lnTo>
                <a:lnTo>
                  <a:pt x="696" y="143"/>
                </a:lnTo>
                <a:lnTo>
                  <a:pt x="678" y="126"/>
                </a:lnTo>
                <a:lnTo>
                  <a:pt x="678" y="120"/>
                </a:lnTo>
                <a:lnTo>
                  <a:pt x="658" y="100"/>
                </a:lnTo>
                <a:lnTo>
                  <a:pt x="664" y="88"/>
                </a:lnTo>
                <a:lnTo>
                  <a:pt x="660" y="68"/>
                </a:lnTo>
                <a:lnTo>
                  <a:pt x="660" y="68"/>
                </a:lnTo>
                <a:lnTo>
                  <a:pt x="646" y="52"/>
                </a:lnTo>
                <a:lnTo>
                  <a:pt x="632" y="50"/>
                </a:lnTo>
                <a:lnTo>
                  <a:pt x="624" y="30"/>
                </a:lnTo>
                <a:lnTo>
                  <a:pt x="612" y="34"/>
                </a:lnTo>
                <a:lnTo>
                  <a:pt x="602" y="48"/>
                </a:lnTo>
                <a:lnTo>
                  <a:pt x="586" y="54"/>
                </a:lnTo>
                <a:lnTo>
                  <a:pt x="564" y="42"/>
                </a:lnTo>
                <a:lnTo>
                  <a:pt x="554" y="46"/>
                </a:lnTo>
                <a:lnTo>
                  <a:pt x="552" y="52"/>
                </a:lnTo>
                <a:lnTo>
                  <a:pt x="542" y="52"/>
                </a:lnTo>
                <a:lnTo>
                  <a:pt x="528" y="38"/>
                </a:lnTo>
                <a:lnTo>
                  <a:pt x="494" y="36"/>
                </a:lnTo>
                <a:lnTo>
                  <a:pt x="482" y="12"/>
                </a:lnTo>
                <a:lnTo>
                  <a:pt x="468" y="2"/>
                </a:lnTo>
                <a:lnTo>
                  <a:pt x="452" y="8"/>
                </a:lnTo>
                <a:lnTo>
                  <a:pt x="440" y="0"/>
                </a:lnTo>
                <a:lnTo>
                  <a:pt x="426" y="12"/>
                </a:lnTo>
                <a:lnTo>
                  <a:pt x="432" y="22"/>
                </a:lnTo>
                <a:lnTo>
                  <a:pt x="428" y="32"/>
                </a:lnTo>
                <a:lnTo>
                  <a:pt x="438" y="34"/>
                </a:lnTo>
                <a:lnTo>
                  <a:pt x="436" y="46"/>
                </a:lnTo>
                <a:lnTo>
                  <a:pt x="420" y="48"/>
                </a:lnTo>
                <a:lnTo>
                  <a:pt x="402" y="62"/>
                </a:lnTo>
                <a:lnTo>
                  <a:pt x="392" y="56"/>
                </a:lnTo>
                <a:lnTo>
                  <a:pt x="376" y="60"/>
                </a:lnTo>
                <a:lnTo>
                  <a:pt x="380" y="84"/>
                </a:lnTo>
                <a:lnTo>
                  <a:pt x="362" y="96"/>
                </a:lnTo>
                <a:lnTo>
                  <a:pt x="358" y="116"/>
                </a:lnTo>
                <a:lnTo>
                  <a:pt x="342" y="120"/>
                </a:lnTo>
                <a:lnTo>
                  <a:pt x="338" y="133"/>
                </a:lnTo>
                <a:lnTo>
                  <a:pt x="336" y="151"/>
                </a:lnTo>
                <a:lnTo>
                  <a:pt x="326" y="161"/>
                </a:lnTo>
                <a:lnTo>
                  <a:pt x="302" y="151"/>
                </a:lnTo>
                <a:lnTo>
                  <a:pt x="300" y="141"/>
                </a:lnTo>
                <a:lnTo>
                  <a:pt x="290" y="135"/>
                </a:lnTo>
                <a:lnTo>
                  <a:pt x="296" y="143"/>
                </a:lnTo>
                <a:lnTo>
                  <a:pt x="282" y="145"/>
                </a:lnTo>
                <a:lnTo>
                  <a:pt x="286" y="151"/>
                </a:lnTo>
                <a:lnTo>
                  <a:pt x="278" y="157"/>
                </a:lnTo>
                <a:lnTo>
                  <a:pt x="280" y="169"/>
                </a:lnTo>
                <a:lnTo>
                  <a:pt x="272" y="173"/>
                </a:lnTo>
                <a:lnTo>
                  <a:pt x="268" y="181"/>
                </a:lnTo>
                <a:lnTo>
                  <a:pt x="266" y="175"/>
                </a:lnTo>
                <a:lnTo>
                  <a:pt x="256" y="175"/>
                </a:lnTo>
                <a:lnTo>
                  <a:pt x="248" y="165"/>
                </a:lnTo>
                <a:lnTo>
                  <a:pt x="230" y="177"/>
                </a:lnTo>
                <a:lnTo>
                  <a:pt x="222" y="193"/>
                </a:lnTo>
                <a:lnTo>
                  <a:pt x="192" y="177"/>
                </a:lnTo>
                <a:lnTo>
                  <a:pt x="176" y="181"/>
                </a:lnTo>
                <a:lnTo>
                  <a:pt x="172" y="173"/>
                </a:lnTo>
                <a:lnTo>
                  <a:pt x="174" y="189"/>
                </a:lnTo>
                <a:lnTo>
                  <a:pt x="168" y="193"/>
                </a:lnTo>
                <a:lnTo>
                  <a:pt x="164" y="183"/>
                </a:lnTo>
                <a:lnTo>
                  <a:pt x="152" y="187"/>
                </a:lnTo>
                <a:lnTo>
                  <a:pt x="144" y="181"/>
                </a:lnTo>
                <a:lnTo>
                  <a:pt x="140" y="185"/>
                </a:lnTo>
                <a:lnTo>
                  <a:pt x="144" y="195"/>
                </a:lnTo>
                <a:lnTo>
                  <a:pt x="138" y="201"/>
                </a:lnTo>
                <a:lnTo>
                  <a:pt x="130" y="197"/>
                </a:lnTo>
                <a:lnTo>
                  <a:pt x="120" y="217"/>
                </a:lnTo>
                <a:lnTo>
                  <a:pt x="128" y="239"/>
                </a:lnTo>
                <a:lnTo>
                  <a:pt x="90" y="253"/>
                </a:lnTo>
                <a:lnTo>
                  <a:pt x="88" y="267"/>
                </a:lnTo>
                <a:lnTo>
                  <a:pt x="98" y="285"/>
                </a:lnTo>
                <a:lnTo>
                  <a:pt x="88" y="295"/>
                </a:lnTo>
                <a:lnTo>
                  <a:pt x="40" y="279"/>
                </a:lnTo>
                <a:lnTo>
                  <a:pt x="24" y="299"/>
                </a:lnTo>
                <a:lnTo>
                  <a:pt x="30" y="313"/>
                </a:lnTo>
                <a:lnTo>
                  <a:pt x="30" y="337"/>
                </a:lnTo>
                <a:lnTo>
                  <a:pt x="20" y="363"/>
                </a:lnTo>
                <a:lnTo>
                  <a:pt x="6" y="357"/>
                </a:lnTo>
                <a:lnTo>
                  <a:pt x="0" y="373"/>
                </a:lnTo>
                <a:lnTo>
                  <a:pt x="142" y="365"/>
                </a:lnTo>
                <a:lnTo>
                  <a:pt x="136" y="341"/>
                </a:lnTo>
                <a:lnTo>
                  <a:pt x="158" y="341"/>
                </a:lnTo>
                <a:lnTo>
                  <a:pt x="160" y="345"/>
                </a:lnTo>
                <a:lnTo>
                  <a:pt x="288" y="335"/>
                </a:lnTo>
                <a:lnTo>
                  <a:pt x="292" y="329"/>
                </a:lnTo>
                <a:lnTo>
                  <a:pt x="432" y="315"/>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45" name="Freeform 197"/>
          <p:cNvSpPr>
            <a:spLocks/>
          </p:cNvSpPr>
          <p:nvPr/>
        </p:nvSpPr>
        <p:spPr bwMode="auto">
          <a:xfrm>
            <a:off x="6224588" y="3548063"/>
            <a:ext cx="1374775" cy="641350"/>
          </a:xfrm>
          <a:custGeom>
            <a:avLst/>
            <a:gdLst>
              <a:gd name="T0" fmla="*/ 242 w 866"/>
              <a:gd name="T1" fmla="*/ 100 h 404"/>
              <a:gd name="T2" fmla="*/ 242 w 866"/>
              <a:gd name="T3" fmla="*/ 124 h 404"/>
              <a:gd name="T4" fmla="*/ 244 w 866"/>
              <a:gd name="T5" fmla="*/ 142 h 404"/>
              <a:gd name="T6" fmla="*/ 224 w 866"/>
              <a:gd name="T7" fmla="*/ 150 h 404"/>
              <a:gd name="T8" fmla="*/ 196 w 866"/>
              <a:gd name="T9" fmla="*/ 172 h 404"/>
              <a:gd name="T10" fmla="*/ 164 w 866"/>
              <a:gd name="T11" fmla="*/ 202 h 404"/>
              <a:gd name="T12" fmla="*/ 142 w 866"/>
              <a:gd name="T13" fmla="*/ 200 h 404"/>
              <a:gd name="T14" fmla="*/ 130 w 866"/>
              <a:gd name="T15" fmla="*/ 208 h 404"/>
              <a:gd name="T16" fmla="*/ 124 w 866"/>
              <a:gd name="T17" fmla="*/ 230 h 404"/>
              <a:gd name="T18" fmla="*/ 76 w 866"/>
              <a:gd name="T19" fmla="*/ 264 h 404"/>
              <a:gd name="T20" fmla="*/ 38 w 866"/>
              <a:gd name="T21" fmla="*/ 276 h 404"/>
              <a:gd name="T22" fmla="*/ 20 w 866"/>
              <a:gd name="T23" fmla="*/ 310 h 404"/>
              <a:gd name="T24" fmla="*/ 0 w 866"/>
              <a:gd name="T25" fmla="*/ 316 h 404"/>
              <a:gd name="T26" fmla="*/ 124 w 866"/>
              <a:gd name="T27" fmla="*/ 328 h 404"/>
              <a:gd name="T28" fmla="*/ 160 w 866"/>
              <a:gd name="T29" fmla="*/ 318 h 404"/>
              <a:gd name="T30" fmla="*/ 190 w 866"/>
              <a:gd name="T31" fmla="*/ 300 h 404"/>
              <a:gd name="T32" fmla="*/ 332 w 866"/>
              <a:gd name="T33" fmla="*/ 284 h 404"/>
              <a:gd name="T34" fmla="*/ 344 w 866"/>
              <a:gd name="T35" fmla="*/ 286 h 404"/>
              <a:gd name="T36" fmla="*/ 364 w 866"/>
              <a:gd name="T37" fmla="*/ 322 h 404"/>
              <a:gd name="T38" fmla="*/ 614 w 866"/>
              <a:gd name="T39" fmla="*/ 404 h 404"/>
              <a:gd name="T40" fmla="*/ 688 w 866"/>
              <a:gd name="T41" fmla="*/ 366 h 404"/>
              <a:gd name="T42" fmla="*/ 708 w 866"/>
              <a:gd name="T43" fmla="*/ 316 h 404"/>
              <a:gd name="T44" fmla="*/ 792 w 866"/>
              <a:gd name="T45" fmla="*/ 270 h 404"/>
              <a:gd name="T46" fmla="*/ 818 w 866"/>
              <a:gd name="T47" fmla="*/ 236 h 404"/>
              <a:gd name="T48" fmla="*/ 798 w 866"/>
              <a:gd name="T49" fmla="*/ 222 h 404"/>
              <a:gd name="T50" fmla="*/ 788 w 866"/>
              <a:gd name="T51" fmla="*/ 232 h 404"/>
              <a:gd name="T52" fmla="*/ 786 w 866"/>
              <a:gd name="T53" fmla="*/ 218 h 404"/>
              <a:gd name="T54" fmla="*/ 794 w 866"/>
              <a:gd name="T55" fmla="*/ 198 h 404"/>
              <a:gd name="T56" fmla="*/ 792 w 866"/>
              <a:gd name="T57" fmla="*/ 182 h 404"/>
              <a:gd name="T58" fmla="*/ 784 w 866"/>
              <a:gd name="T59" fmla="*/ 172 h 404"/>
              <a:gd name="T60" fmla="*/ 802 w 866"/>
              <a:gd name="T61" fmla="*/ 170 h 404"/>
              <a:gd name="T62" fmla="*/ 816 w 866"/>
              <a:gd name="T63" fmla="*/ 176 h 404"/>
              <a:gd name="T64" fmla="*/ 844 w 866"/>
              <a:gd name="T65" fmla="*/ 164 h 404"/>
              <a:gd name="T66" fmla="*/ 866 w 866"/>
              <a:gd name="T67" fmla="*/ 130 h 404"/>
              <a:gd name="T68" fmla="*/ 848 w 866"/>
              <a:gd name="T69" fmla="*/ 92 h 404"/>
              <a:gd name="T70" fmla="*/ 836 w 866"/>
              <a:gd name="T71" fmla="*/ 124 h 404"/>
              <a:gd name="T72" fmla="*/ 828 w 866"/>
              <a:gd name="T73" fmla="*/ 118 h 404"/>
              <a:gd name="T74" fmla="*/ 778 w 866"/>
              <a:gd name="T75" fmla="*/ 112 h 404"/>
              <a:gd name="T76" fmla="*/ 756 w 866"/>
              <a:gd name="T77" fmla="*/ 70 h 404"/>
              <a:gd name="T78" fmla="*/ 768 w 866"/>
              <a:gd name="T79" fmla="*/ 90 h 404"/>
              <a:gd name="T80" fmla="*/ 786 w 866"/>
              <a:gd name="T81" fmla="*/ 92 h 404"/>
              <a:gd name="T82" fmla="*/ 816 w 866"/>
              <a:gd name="T83" fmla="*/ 70 h 404"/>
              <a:gd name="T84" fmla="*/ 828 w 866"/>
              <a:gd name="T85" fmla="*/ 64 h 404"/>
              <a:gd name="T86" fmla="*/ 848 w 866"/>
              <a:gd name="T87" fmla="*/ 76 h 404"/>
              <a:gd name="T88" fmla="*/ 842 w 866"/>
              <a:gd name="T89" fmla="*/ 60 h 404"/>
              <a:gd name="T90" fmla="*/ 826 w 866"/>
              <a:gd name="T91" fmla="*/ 36 h 404"/>
              <a:gd name="T92" fmla="*/ 822 w 866"/>
              <a:gd name="T9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6" h="404">
                <a:moveTo>
                  <a:pt x="744" y="16"/>
                </a:moveTo>
                <a:lnTo>
                  <a:pt x="242" y="100"/>
                </a:lnTo>
                <a:lnTo>
                  <a:pt x="240" y="118"/>
                </a:lnTo>
                <a:lnTo>
                  <a:pt x="242" y="124"/>
                </a:lnTo>
                <a:lnTo>
                  <a:pt x="238" y="136"/>
                </a:lnTo>
                <a:lnTo>
                  <a:pt x="244" y="142"/>
                </a:lnTo>
                <a:lnTo>
                  <a:pt x="234" y="142"/>
                </a:lnTo>
                <a:lnTo>
                  <a:pt x="224" y="150"/>
                </a:lnTo>
                <a:lnTo>
                  <a:pt x="212" y="178"/>
                </a:lnTo>
                <a:lnTo>
                  <a:pt x="196" y="172"/>
                </a:lnTo>
                <a:lnTo>
                  <a:pt x="188" y="176"/>
                </a:lnTo>
                <a:lnTo>
                  <a:pt x="164" y="202"/>
                </a:lnTo>
                <a:lnTo>
                  <a:pt x="156" y="190"/>
                </a:lnTo>
                <a:lnTo>
                  <a:pt x="142" y="200"/>
                </a:lnTo>
                <a:lnTo>
                  <a:pt x="140" y="210"/>
                </a:lnTo>
                <a:lnTo>
                  <a:pt x="130" y="208"/>
                </a:lnTo>
                <a:lnTo>
                  <a:pt x="130" y="216"/>
                </a:lnTo>
                <a:lnTo>
                  <a:pt x="124" y="230"/>
                </a:lnTo>
                <a:lnTo>
                  <a:pt x="106" y="236"/>
                </a:lnTo>
                <a:lnTo>
                  <a:pt x="76" y="264"/>
                </a:lnTo>
                <a:lnTo>
                  <a:pt x="50" y="268"/>
                </a:lnTo>
                <a:lnTo>
                  <a:pt x="38" y="276"/>
                </a:lnTo>
                <a:lnTo>
                  <a:pt x="26" y="288"/>
                </a:lnTo>
                <a:lnTo>
                  <a:pt x="20" y="310"/>
                </a:lnTo>
                <a:lnTo>
                  <a:pt x="4" y="310"/>
                </a:lnTo>
                <a:lnTo>
                  <a:pt x="0" y="316"/>
                </a:lnTo>
                <a:lnTo>
                  <a:pt x="0" y="344"/>
                </a:lnTo>
                <a:lnTo>
                  <a:pt x="124" y="328"/>
                </a:lnTo>
                <a:lnTo>
                  <a:pt x="156" y="316"/>
                </a:lnTo>
                <a:lnTo>
                  <a:pt x="160" y="318"/>
                </a:lnTo>
                <a:lnTo>
                  <a:pt x="166" y="308"/>
                </a:lnTo>
                <a:lnTo>
                  <a:pt x="190" y="300"/>
                </a:lnTo>
                <a:lnTo>
                  <a:pt x="194" y="294"/>
                </a:lnTo>
                <a:lnTo>
                  <a:pt x="332" y="284"/>
                </a:lnTo>
                <a:lnTo>
                  <a:pt x="336" y="294"/>
                </a:lnTo>
                <a:lnTo>
                  <a:pt x="344" y="286"/>
                </a:lnTo>
                <a:lnTo>
                  <a:pt x="362" y="304"/>
                </a:lnTo>
                <a:lnTo>
                  <a:pt x="364" y="322"/>
                </a:lnTo>
                <a:lnTo>
                  <a:pt x="480" y="304"/>
                </a:lnTo>
                <a:lnTo>
                  <a:pt x="614" y="404"/>
                </a:lnTo>
                <a:lnTo>
                  <a:pt x="656" y="388"/>
                </a:lnTo>
                <a:lnTo>
                  <a:pt x="688" y="366"/>
                </a:lnTo>
                <a:lnTo>
                  <a:pt x="690" y="354"/>
                </a:lnTo>
                <a:lnTo>
                  <a:pt x="708" y="316"/>
                </a:lnTo>
                <a:lnTo>
                  <a:pt x="752" y="280"/>
                </a:lnTo>
                <a:lnTo>
                  <a:pt x="792" y="270"/>
                </a:lnTo>
                <a:lnTo>
                  <a:pt x="816" y="248"/>
                </a:lnTo>
                <a:lnTo>
                  <a:pt x="818" y="236"/>
                </a:lnTo>
                <a:lnTo>
                  <a:pt x="814" y="222"/>
                </a:lnTo>
                <a:lnTo>
                  <a:pt x="798" y="222"/>
                </a:lnTo>
                <a:lnTo>
                  <a:pt x="788" y="228"/>
                </a:lnTo>
                <a:lnTo>
                  <a:pt x="788" y="232"/>
                </a:lnTo>
                <a:lnTo>
                  <a:pt x="786" y="228"/>
                </a:lnTo>
                <a:lnTo>
                  <a:pt x="786" y="218"/>
                </a:lnTo>
                <a:lnTo>
                  <a:pt x="792" y="208"/>
                </a:lnTo>
                <a:lnTo>
                  <a:pt x="794" y="198"/>
                </a:lnTo>
                <a:lnTo>
                  <a:pt x="802" y="188"/>
                </a:lnTo>
                <a:lnTo>
                  <a:pt x="792" y="182"/>
                </a:lnTo>
                <a:lnTo>
                  <a:pt x="762" y="176"/>
                </a:lnTo>
                <a:lnTo>
                  <a:pt x="784" y="172"/>
                </a:lnTo>
                <a:lnTo>
                  <a:pt x="794" y="158"/>
                </a:lnTo>
                <a:lnTo>
                  <a:pt x="802" y="170"/>
                </a:lnTo>
                <a:lnTo>
                  <a:pt x="808" y="170"/>
                </a:lnTo>
                <a:lnTo>
                  <a:pt x="816" y="176"/>
                </a:lnTo>
                <a:lnTo>
                  <a:pt x="834" y="172"/>
                </a:lnTo>
                <a:lnTo>
                  <a:pt x="844" y="164"/>
                </a:lnTo>
                <a:lnTo>
                  <a:pt x="856" y="138"/>
                </a:lnTo>
                <a:lnTo>
                  <a:pt x="866" y="130"/>
                </a:lnTo>
                <a:lnTo>
                  <a:pt x="858" y="102"/>
                </a:lnTo>
                <a:lnTo>
                  <a:pt x="848" y="92"/>
                </a:lnTo>
                <a:lnTo>
                  <a:pt x="840" y="104"/>
                </a:lnTo>
                <a:lnTo>
                  <a:pt x="836" y="124"/>
                </a:lnTo>
                <a:lnTo>
                  <a:pt x="834" y="124"/>
                </a:lnTo>
                <a:lnTo>
                  <a:pt x="828" y="118"/>
                </a:lnTo>
                <a:lnTo>
                  <a:pt x="822" y="96"/>
                </a:lnTo>
                <a:lnTo>
                  <a:pt x="778" y="112"/>
                </a:lnTo>
                <a:lnTo>
                  <a:pt x="766" y="112"/>
                </a:lnTo>
                <a:lnTo>
                  <a:pt x="756" y="70"/>
                </a:lnTo>
                <a:lnTo>
                  <a:pt x="758" y="66"/>
                </a:lnTo>
                <a:lnTo>
                  <a:pt x="768" y="90"/>
                </a:lnTo>
                <a:lnTo>
                  <a:pt x="776" y="94"/>
                </a:lnTo>
                <a:lnTo>
                  <a:pt x="786" y="92"/>
                </a:lnTo>
                <a:lnTo>
                  <a:pt x="810" y="70"/>
                </a:lnTo>
                <a:lnTo>
                  <a:pt x="816" y="70"/>
                </a:lnTo>
                <a:lnTo>
                  <a:pt x="816" y="62"/>
                </a:lnTo>
                <a:lnTo>
                  <a:pt x="828" y="64"/>
                </a:lnTo>
                <a:lnTo>
                  <a:pt x="838" y="62"/>
                </a:lnTo>
                <a:lnTo>
                  <a:pt x="848" y="76"/>
                </a:lnTo>
                <a:lnTo>
                  <a:pt x="848" y="74"/>
                </a:lnTo>
                <a:lnTo>
                  <a:pt x="842" y="60"/>
                </a:lnTo>
                <a:lnTo>
                  <a:pt x="832" y="52"/>
                </a:lnTo>
                <a:lnTo>
                  <a:pt x="826" y="36"/>
                </a:lnTo>
                <a:lnTo>
                  <a:pt x="822" y="30"/>
                </a:lnTo>
                <a:lnTo>
                  <a:pt x="822" y="0"/>
                </a:lnTo>
                <a:lnTo>
                  <a:pt x="744" y="16"/>
                </a:lnTo>
                <a:close/>
              </a:path>
            </a:pathLst>
          </a:custGeom>
          <a:solidFill>
            <a:srgbClr val="FFFF00"/>
          </a:solidFill>
          <a:ln w="3175">
            <a:solidFill>
              <a:srgbClr val="404040"/>
            </a:solidFill>
            <a:prstDash val="solid"/>
            <a:round/>
            <a:headEnd/>
            <a:tailEnd/>
          </a:ln>
        </p:spPr>
        <p:txBody>
          <a:bodyPr/>
          <a:lstStyle/>
          <a:p>
            <a:endParaRPr lang="en-US" dirty="0"/>
          </a:p>
        </p:txBody>
      </p:sp>
      <p:sp>
        <p:nvSpPr>
          <p:cNvPr id="2246" name="Freeform 198"/>
          <p:cNvSpPr>
            <a:spLocks/>
          </p:cNvSpPr>
          <p:nvPr/>
        </p:nvSpPr>
        <p:spPr bwMode="auto">
          <a:xfrm>
            <a:off x="5592763" y="4116388"/>
            <a:ext cx="603250" cy="990600"/>
          </a:xfrm>
          <a:custGeom>
            <a:avLst/>
            <a:gdLst>
              <a:gd name="T0" fmla="*/ 20 w 380"/>
              <a:gd name="T1" fmla="*/ 610 h 624"/>
              <a:gd name="T2" fmla="*/ 36 w 380"/>
              <a:gd name="T3" fmla="*/ 610 h 624"/>
              <a:gd name="T4" fmla="*/ 44 w 380"/>
              <a:gd name="T5" fmla="*/ 606 h 624"/>
              <a:gd name="T6" fmla="*/ 56 w 380"/>
              <a:gd name="T7" fmla="*/ 540 h 624"/>
              <a:gd name="T8" fmla="*/ 70 w 380"/>
              <a:gd name="T9" fmla="*/ 604 h 624"/>
              <a:gd name="T10" fmla="*/ 64 w 380"/>
              <a:gd name="T11" fmla="*/ 616 h 624"/>
              <a:gd name="T12" fmla="*/ 68 w 380"/>
              <a:gd name="T13" fmla="*/ 624 h 624"/>
              <a:gd name="T14" fmla="*/ 126 w 380"/>
              <a:gd name="T15" fmla="*/ 604 h 624"/>
              <a:gd name="T16" fmla="*/ 122 w 380"/>
              <a:gd name="T17" fmla="*/ 584 h 624"/>
              <a:gd name="T18" fmla="*/ 126 w 380"/>
              <a:gd name="T19" fmla="*/ 568 h 624"/>
              <a:gd name="T20" fmla="*/ 100 w 380"/>
              <a:gd name="T21" fmla="*/ 544 h 624"/>
              <a:gd name="T22" fmla="*/ 100 w 380"/>
              <a:gd name="T23" fmla="*/ 526 h 624"/>
              <a:gd name="T24" fmla="*/ 380 w 380"/>
              <a:gd name="T25" fmla="*/ 500 h 624"/>
              <a:gd name="T26" fmla="*/ 368 w 380"/>
              <a:gd name="T27" fmla="*/ 480 h 624"/>
              <a:gd name="T28" fmla="*/ 368 w 380"/>
              <a:gd name="T29" fmla="*/ 410 h 624"/>
              <a:gd name="T30" fmla="*/ 360 w 380"/>
              <a:gd name="T31" fmla="*/ 388 h 624"/>
              <a:gd name="T32" fmla="*/ 360 w 380"/>
              <a:gd name="T33" fmla="*/ 358 h 624"/>
              <a:gd name="T34" fmla="*/ 376 w 380"/>
              <a:gd name="T35" fmla="*/ 338 h 624"/>
              <a:gd name="T36" fmla="*/ 364 w 380"/>
              <a:gd name="T37" fmla="*/ 332 h 624"/>
              <a:gd name="T38" fmla="*/ 366 w 380"/>
              <a:gd name="T39" fmla="*/ 320 h 624"/>
              <a:gd name="T40" fmla="*/ 348 w 380"/>
              <a:gd name="T41" fmla="*/ 294 h 624"/>
              <a:gd name="T42" fmla="*/ 264 w 380"/>
              <a:gd name="T43" fmla="*/ 0 h 624"/>
              <a:gd name="T44" fmla="*/ 0 w 380"/>
              <a:gd name="T45" fmla="*/ 22 h 624"/>
              <a:gd name="T46" fmla="*/ 12 w 380"/>
              <a:gd name="T47" fmla="*/ 36 h 624"/>
              <a:gd name="T48" fmla="*/ 20 w 380"/>
              <a:gd name="T49" fmla="*/ 61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0" h="624">
                <a:moveTo>
                  <a:pt x="20" y="610"/>
                </a:moveTo>
                <a:lnTo>
                  <a:pt x="36" y="610"/>
                </a:lnTo>
                <a:lnTo>
                  <a:pt x="44" y="606"/>
                </a:lnTo>
                <a:lnTo>
                  <a:pt x="56" y="540"/>
                </a:lnTo>
                <a:lnTo>
                  <a:pt x="70" y="604"/>
                </a:lnTo>
                <a:lnTo>
                  <a:pt x="64" y="616"/>
                </a:lnTo>
                <a:lnTo>
                  <a:pt x="68" y="624"/>
                </a:lnTo>
                <a:lnTo>
                  <a:pt x="126" y="604"/>
                </a:lnTo>
                <a:lnTo>
                  <a:pt x="122" y="584"/>
                </a:lnTo>
                <a:lnTo>
                  <a:pt x="126" y="568"/>
                </a:lnTo>
                <a:lnTo>
                  <a:pt x="100" y="544"/>
                </a:lnTo>
                <a:lnTo>
                  <a:pt x="100" y="526"/>
                </a:lnTo>
                <a:lnTo>
                  <a:pt x="380" y="500"/>
                </a:lnTo>
                <a:lnTo>
                  <a:pt x="368" y="480"/>
                </a:lnTo>
                <a:lnTo>
                  <a:pt x="368" y="410"/>
                </a:lnTo>
                <a:lnTo>
                  <a:pt x="360" y="388"/>
                </a:lnTo>
                <a:lnTo>
                  <a:pt x="360" y="358"/>
                </a:lnTo>
                <a:lnTo>
                  <a:pt x="376" y="338"/>
                </a:lnTo>
                <a:lnTo>
                  <a:pt x="364" y="332"/>
                </a:lnTo>
                <a:lnTo>
                  <a:pt x="366" y="320"/>
                </a:lnTo>
                <a:lnTo>
                  <a:pt x="348" y="294"/>
                </a:lnTo>
                <a:lnTo>
                  <a:pt x="264" y="0"/>
                </a:lnTo>
                <a:lnTo>
                  <a:pt x="0" y="22"/>
                </a:lnTo>
                <a:lnTo>
                  <a:pt x="12" y="36"/>
                </a:lnTo>
                <a:lnTo>
                  <a:pt x="20" y="610"/>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47" name="Freeform 199"/>
          <p:cNvSpPr>
            <a:spLocks/>
          </p:cNvSpPr>
          <p:nvPr/>
        </p:nvSpPr>
        <p:spPr bwMode="auto">
          <a:xfrm>
            <a:off x="4541838" y="3868738"/>
            <a:ext cx="800100" cy="727075"/>
          </a:xfrm>
          <a:custGeom>
            <a:avLst/>
            <a:gdLst>
              <a:gd name="T0" fmla="*/ 364 w 504"/>
              <a:gd name="T1" fmla="*/ 4 h 458"/>
              <a:gd name="T2" fmla="*/ 0 w 504"/>
              <a:gd name="T3" fmla="*/ 14 h 458"/>
              <a:gd name="T4" fmla="*/ 16 w 504"/>
              <a:gd name="T5" fmla="*/ 378 h 458"/>
              <a:gd name="T6" fmla="*/ 24 w 504"/>
              <a:gd name="T7" fmla="*/ 388 h 458"/>
              <a:gd name="T8" fmla="*/ 46 w 504"/>
              <a:gd name="T9" fmla="*/ 384 h 458"/>
              <a:gd name="T10" fmla="*/ 60 w 504"/>
              <a:gd name="T11" fmla="*/ 390 h 458"/>
              <a:gd name="T12" fmla="*/ 62 w 504"/>
              <a:gd name="T13" fmla="*/ 458 h 458"/>
              <a:gd name="T14" fmla="*/ 368 w 504"/>
              <a:gd name="T15" fmla="*/ 450 h 458"/>
              <a:gd name="T16" fmla="*/ 366 w 504"/>
              <a:gd name="T17" fmla="*/ 436 h 458"/>
              <a:gd name="T18" fmla="*/ 372 w 504"/>
              <a:gd name="T19" fmla="*/ 430 h 458"/>
              <a:gd name="T20" fmla="*/ 372 w 504"/>
              <a:gd name="T21" fmla="*/ 418 h 458"/>
              <a:gd name="T22" fmla="*/ 364 w 504"/>
              <a:gd name="T23" fmla="*/ 412 h 458"/>
              <a:gd name="T24" fmla="*/ 368 w 504"/>
              <a:gd name="T25" fmla="*/ 392 h 458"/>
              <a:gd name="T26" fmla="*/ 356 w 504"/>
              <a:gd name="T27" fmla="*/ 382 h 458"/>
              <a:gd name="T28" fmla="*/ 364 w 504"/>
              <a:gd name="T29" fmla="*/ 378 h 458"/>
              <a:gd name="T30" fmla="*/ 364 w 504"/>
              <a:gd name="T31" fmla="*/ 372 h 458"/>
              <a:gd name="T32" fmla="*/ 356 w 504"/>
              <a:gd name="T33" fmla="*/ 366 h 458"/>
              <a:gd name="T34" fmla="*/ 372 w 504"/>
              <a:gd name="T35" fmla="*/ 350 h 458"/>
              <a:gd name="T36" fmla="*/ 376 w 504"/>
              <a:gd name="T37" fmla="*/ 332 h 458"/>
              <a:gd name="T38" fmla="*/ 370 w 504"/>
              <a:gd name="T39" fmla="*/ 326 h 458"/>
              <a:gd name="T40" fmla="*/ 390 w 504"/>
              <a:gd name="T41" fmla="*/ 318 h 458"/>
              <a:gd name="T42" fmla="*/ 390 w 504"/>
              <a:gd name="T43" fmla="*/ 310 h 458"/>
              <a:gd name="T44" fmla="*/ 382 w 504"/>
              <a:gd name="T45" fmla="*/ 304 h 458"/>
              <a:gd name="T46" fmla="*/ 392 w 504"/>
              <a:gd name="T47" fmla="*/ 298 h 458"/>
              <a:gd name="T48" fmla="*/ 394 w 504"/>
              <a:gd name="T49" fmla="*/ 288 h 458"/>
              <a:gd name="T50" fmla="*/ 400 w 504"/>
              <a:gd name="T51" fmla="*/ 288 h 458"/>
              <a:gd name="T52" fmla="*/ 400 w 504"/>
              <a:gd name="T53" fmla="*/ 276 h 458"/>
              <a:gd name="T54" fmla="*/ 420 w 504"/>
              <a:gd name="T55" fmla="*/ 268 h 458"/>
              <a:gd name="T56" fmla="*/ 416 w 504"/>
              <a:gd name="T57" fmla="*/ 242 h 458"/>
              <a:gd name="T58" fmla="*/ 420 w 504"/>
              <a:gd name="T59" fmla="*/ 228 h 458"/>
              <a:gd name="T60" fmla="*/ 430 w 504"/>
              <a:gd name="T61" fmla="*/ 228 h 458"/>
              <a:gd name="T62" fmla="*/ 430 w 504"/>
              <a:gd name="T63" fmla="*/ 218 h 458"/>
              <a:gd name="T64" fmla="*/ 448 w 504"/>
              <a:gd name="T65" fmla="*/ 204 h 458"/>
              <a:gd name="T66" fmla="*/ 444 w 504"/>
              <a:gd name="T67" fmla="*/ 192 h 458"/>
              <a:gd name="T68" fmla="*/ 454 w 504"/>
              <a:gd name="T69" fmla="*/ 186 h 458"/>
              <a:gd name="T70" fmla="*/ 456 w 504"/>
              <a:gd name="T71" fmla="*/ 178 h 458"/>
              <a:gd name="T72" fmla="*/ 466 w 504"/>
              <a:gd name="T73" fmla="*/ 176 h 458"/>
              <a:gd name="T74" fmla="*/ 462 w 504"/>
              <a:gd name="T75" fmla="*/ 148 h 458"/>
              <a:gd name="T76" fmla="*/ 472 w 504"/>
              <a:gd name="T77" fmla="*/ 126 h 458"/>
              <a:gd name="T78" fmla="*/ 480 w 504"/>
              <a:gd name="T79" fmla="*/ 124 h 458"/>
              <a:gd name="T80" fmla="*/ 476 w 504"/>
              <a:gd name="T81" fmla="*/ 116 h 458"/>
              <a:gd name="T82" fmla="*/ 482 w 504"/>
              <a:gd name="T83" fmla="*/ 110 h 458"/>
              <a:gd name="T84" fmla="*/ 476 w 504"/>
              <a:gd name="T85" fmla="*/ 100 h 458"/>
              <a:gd name="T86" fmla="*/ 496 w 504"/>
              <a:gd name="T87" fmla="*/ 88 h 458"/>
              <a:gd name="T88" fmla="*/ 498 w 504"/>
              <a:gd name="T89" fmla="*/ 84 h 458"/>
              <a:gd name="T90" fmla="*/ 492 w 504"/>
              <a:gd name="T91" fmla="*/ 78 h 458"/>
              <a:gd name="T92" fmla="*/ 504 w 504"/>
              <a:gd name="T93" fmla="*/ 76 h 458"/>
              <a:gd name="T94" fmla="*/ 496 w 504"/>
              <a:gd name="T95" fmla="*/ 64 h 458"/>
              <a:gd name="T96" fmla="*/ 430 w 504"/>
              <a:gd name="T97" fmla="*/ 66 h 458"/>
              <a:gd name="T98" fmla="*/ 460 w 504"/>
              <a:gd name="T99" fmla="*/ 28 h 458"/>
              <a:gd name="T100" fmla="*/ 460 w 504"/>
              <a:gd name="T101" fmla="*/ 18 h 458"/>
              <a:gd name="T102" fmla="*/ 450 w 504"/>
              <a:gd name="T103" fmla="*/ 0 h 458"/>
              <a:gd name="T104" fmla="*/ 364 w 504"/>
              <a:gd name="T105" fmla="*/ 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4" h="458">
                <a:moveTo>
                  <a:pt x="364" y="4"/>
                </a:moveTo>
                <a:lnTo>
                  <a:pt x="0" y="14"/>
                </a:lnTo>
                <a:lnTo>
                  <a:pt x="16" y="378"/>
                </a:lnTo>
                <a:lnTo>
                  <a:pt x="24" y="388"/>
                </a:lnTo>
                <a:lnTo>
                  <a:pt x="46" y="384"/>
                </a:lnTo>
                <a:lnTo>
                  <a:pt x="60" y="390"/>
                </a:lnTo>
                <a:lnTo>
                  <a:pt x="62" y="458"/>
                </a:lnTo>
                <a:lnTo>
                  <a:pt x="368" y="450"/>
                </a:lnTo>
                <a:lnTo>
                  <a:pt x="366" y="436"/>
                </a:lnTo>
                <a:lnTo>
                  <a:pt x="372" y="430"/>
                </a:lnTo>
                <a:lnTo>
                  <a:pt x="372" y="418"/>
                </a:lnTo>
                <a:lnTo>
                  <a:pt x="364" y="412"/>
                </a:lnTo>
                <a:lnTo>
                  <a:pt x="368" y="392"/>
                </a:lnTo>
                <a:lnTo>
                  <a:pt x="356" y="382"/>
                </a:lnTo>
                <a:lnTo>
                  <a:pt x="364" y="378"/>
                </a:lnTo>
                <a:lnTo>
                  <a:pt x="364" y="372"/>
                </a:lnTo>
                <a:lnTo>
                  <a:pt x="356" y="366"/>
                </a:lnTo>
                <a:lnTo>
                  <a:pt x="372" y="350"/>
                </a:lnTo>
                <a:lnTo>
                  <a:pt x="376" y="332"/>
                </a:lnTo>
                <a:lnTo>
                  <a:pt x="370" y="326"/>
                </a:lnTo>
                <a:lnTo>
                  <a:pt x="390" y="318"/>
                </a:lnTo>
                <a:lnTo>
                  <a:pt x="390" y="310"/>
                </a:lnTo>
                <a:lnTo>
                  <a:pt x="382" y="304"/>
                </a:lnTo>
                <a:lnTo>
                  <a:pt x="392" y="298"/>
                </a:lnTo>
                <a:lnTo>
                  <a:pt x="394" y="288"/>
                </a:lnTo>
                <a:lnTo>
                  <a:pt x="400" y="288"/>
                </a:lnTo>
                <a:lnTo>
                  <a:pt x="400" y="276"/>
                </a:lnTo>
                <a:lnTo>
                  <a:pt x="420" y="268"/>
                </a:lnTo>
                <a:lnTo>
                  <a:pt x="416" y="242"/>
                </a:lnTo>
                <a:lnTo>
                  <a:pt x="420" y="228"/>
                </a:lnTo>
                <a:lnTo>
                  <a:pt x="430" y="228"/>
                </a:lnTo>
                <a:lnTo>
                  <a:pt x="430" y="218"/>
                </a:lnTo>
                <a:lnTo>
                  <a:pt x="448" y="204"/>
                </a:lnTo>
                <a:lnTo>
                  <a:pt x="444" y="192"/>
                </a:lnTo>
                <a:lnTo>
                  <a:pt x="454" y="186"/>
                </a:lnTo>
                <a:lnTo>
                  <a:pt x="456" y="178"/>
                </a:lnTo>
                <a:lnTo>
                  <a:pt x="466" y="176"/>
                </a:lnTo>
                <a:lnTo>
                  <a:pt x="462" y="148"/>
                </a:lnTo>
                <a:lnTo>
                  <a:pt x="472" y="126"/>
                </a:lnTo>
                <a:lnTo>
                  <a:pt x="480" y="124"/>
                </a:lnTo>
                <a:lnTo>
                  <a:pt x="476" y="116"/>
                </a:lnTo>
                <a:lnTo>
                  <a:pt x="482" y="110"/>
                </a:lnTo>
                <a:lnTo>
                  <a:pt x="476" y="100"/>
                </a:lnTo>
                <a:lnTo>
                  <a:pt x="496" y="88"/>
                </a:lnTo>
                <a:lnTo>
                  <a:pt x="498" y="84"/>
                </a:lnTo>
                <a:lnTo>
                  <a:pt x="492" y="78"/>
                </a:lnTo>
                <a:lnTo>
                  <a:pt x="504" y="76"/>
                </a:lnTo>
                <a:lnTo>
                  <a:pt x="496" y="64"/>
                </a:lnTo>
                <a:lnTo>
                  <a:pt x="430" y="66"/>
                </a:lnTo>
                <a:lnTo>
                  <a:pt x="460" y="28"/>
                </a:lnTo>
                <a:lnTo>
                  <a:pt x="460" y="18"/>
                </a:lnTo>
                <a:lnTo>
                  <a:pt x="450" y="0"/>
                </a:lnTo>
                <a:lnTo>
                  <a:pt x="364" y="4"/>
                </a:lnTo>
                <a:close/>
              </a:path>
            </a:pathLst>
          </a:custGeom>
          <a:solidFill>
            <a:schemeClr val="bg1"/>
          </a:solidFill>
          <a:ln w="3175">
            <a:solidFill>
              <a:srgbClr val="404040"/>
            </a:solidFill>
            <a:prstDash val="solid"/>
            <a:round/>
            <a:headEnd/>
            <a:tailEnd/>
          </a:ln>
        </p:spPr>
        <p:txBody>
          <a:bodyPr/>
          <a:lstStyle/>
          <a:p>
            <a:endParaRPr lang="en-US" dirty="0"/>
          </a:p>
        </p:txBody>
      </p:sp>
      <p:sp>
        <p:nvSpPr>
          <p:cNvPr id="2248" name="Freeform 200"/>
          <p:cNvSpPr>
            <a:spLocks/>
          </p:cNvSpPr>
          <p:nvPr/>
        </p:nvSpPr>
        <p:spPr bwMode="auto">
          <a:xfrm>
            <a:off x="3362325" y="3140075"/>
            <a:ext cx="1179513" cy="649288"/>
          </a:xfrm>
          <a:custGeom>
            <a:avLst/>
            <a:gdLst>
              <a:gd name="T0" fmla="*/ 645 w 743"/>
              <a:gd name="T1" fmla="*/ 24 h 409"/>
              <a:gd name="T2" fmla="*/ 28 w 743"/>
              <a:gd name="T3" fmla="*/ 0 h 409"/>
              <a:gd name="T4" fmla="*/ 0 w 743"/>
              <a:gd name="T5" fmla="*/ 383 h 409"/>
              <a:gd name="T6" fmla="*/ 743 w 743"/>
              <a:gd name="T7" fmla="*/ 409 h 409"/>
              <a:gd name="T8" fmla="*/ 741 w 743"/>
              <a:gd name="T9" fmla="*/ 136 h 409"/>
              <a:gd name="T10" fmla="*/ 721 w 743"/>
              <a:gd name="T11" fmla="*/ 130 h 409"/>
              <a:gd name="T12" fmla="*/ 713 w 743"/>
              <a:gd name="T13" fmla="*/ 108 h 409"/>
              <a:gd name="T14" fmla="*/ 693 w 743"/>
              <a:gd name="T15" fmla="*/ 86 h 409"/>
              <a:gd name="T16" fmla="*/ 707 w 743"/>
              <a:gd name="T17" fmla="*/ 62 h 409"/>
              <a:gd name="T18" fmla="*/ 717 w 743"/>
              <a:gd name="T19" fmla="*/ 62 h 409"/>
              <a:gd name="T20" fmla="*/ 709 w 743"/>
              <a:gd name="T21" fmla="*/ 42 h 409"/>
              <a:gd name="T22" fmla="*/ 693 w 743"/>
              <a:gd name="T23" fmla="*/ 46 h 409"/>
              <a:gd name="T24" fmla="*/ 663 w 743"/>
              <a:gd name="T25" fmla="*/ 24 h 409"/>
              <a:gd name="T26" fmla="*/ 645 w 743"/>
              <a:gd name="T27" fmla="*/ 2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409">
                <a:moveTo>
                  <a:pt x="645" y="24"/>
                </a:moveTo>
                <a:lnTo>
                  <a:pt x="28" y="0"/>
                </a:lnTo>
                <a:lnTo>
                  <a:pt x="0" y="383"/>
                </a:lnTo>
                <a:lnTo>
                  <a:pt x="743" y="409"/>
                </a:lnTo>
                <a:lnTo>
                  <a:pt x="741" y="136"/>
                </a:lnTo>
                <a:lnTo>
                  <a:pt x="721" y="130"/>
                </a:lnTo>
                <a:lnTo>
                  <a:pt x="713" y="108"/>
                </a:lnTo>
                <a:lnTo>
                  <a:pt x="693" y="86"/>
                </a:lnTo>
                <a:lnTo>
                  <a:pt x="707" y="62"/>
                </a:lnTo>
                <a:lnTo>
                  <a:pt x="717" y="62"/>
                </a:lnTo>
                <a:lnTo>
                  <a:pt x="709" y="42"/>
                </a:lnTo>
                <a:lnTo>
                  <a:pt x="693" y="46"/>
                </a:lnTo>
                <a:lnTo>
                  <a:pt x="663" y="24"/>
                </a:lnTo>
                <a:lnTo>
                  <a:pt x="645" y="24"/>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49" name="Freeform 201"/>
          <p:cNvSpPr>
            <a:spLocks/>
          </p:cNvSpPr>
          <p:nvPr/>
        </p:nvSpPr>
        <p:spPr bwMode="auto">
          <a:xfrm>
            <a:off x="4238625" y="2466975"/>
            <a:ext cx="963613" cy="635000"/>
          </a:xfrm>
          <a:custGeom>
            <a:avLst/>
            <a:gdLst>
              <a:gd name="T0" fmla="*/ 499 w 607"/>
              <a:gd name="T1" fmla="*/ 0 h 400"/>
              <a:gd name="T2" fmla="*/ 551 w 607"/>
              <a:gd name="T3" fmla="*/ 106 h 400"/>
              <a:gd name="T4" fmla="*/ 557 w 607"/>
              <a:gd name="T5" fmla="*/ 130 h 400"/>
              <a:gd name="T6" fmla="*/ 581 w 607"/>
              <a:gd name="T7" fmla="*/ 156 h 400"/>
              <a:gd name="T8" fmla="*/ 607 w 607"/>
              <a:gd name="T9" fmla="*/ 188 h 400"/>
              <a:gd name="T10" fmla="*/ 593 w 607"/>
              <a:gd name="T11" fmla="*/ 220 h 400"/>
              <a:gd name="T12" fmla="*/ 559 w 607"/>
              <a:gd name="T13" fmla="*/ 258 h 400"/>
              <a:gd name="T14" fmla="*/ 521 w 607"/>
              <a:gd name="T15" fmla="*/ 288 h 400"/>
              <a:gd name="T16" fmla="*/ 537 w 607"/>
              <a:gd name="T17" fmla="*/ 322 h 400"/>
              <a:gd name="T18" fmla="*/ 521 w 607"/>
              <a:gd name="T19" fmla="*/ 360 h 400"/>
              <a:gd name="T20" fmla="*/ 499 w 607"/>
              <a:gd name="T21" fmla="*/ 394 h 400"/>
              <a:gd name="T22" fmla="*/ 463 w 607"/>
              <a:gd name="T23" fmla="*/ 370 h 400"/>
              <a:gd name="T24" fmla="*/ 77 w 607"/>
              <a:gd name="T25" fmla="*/ 368 h 400"/>
              <a:gd name="T26" fmla="*/ 73 w 607"/>
              <a:gd name="T27" fmla="*/ 340 h 400"/>
              <a:gd name="T28" fmla="*/ 71 w 607"/>
              <a:gd name="T29" fmla="*/ 302 h 400"/>
              <a:gd name="T30" fmla="*/ 69 w 607"/>
              <a:gd name="T31" fmla="*/ 286 h 400"/>
              <a:gd name="T32" fmla="*/ 65 w 607"/>
              <a:gd name="T33" fmla="*/ 266 h 400"/>
              <a:gd name="T34" fmla="*/ 57 w 607"/>
              <a:gd name="T35" fmla="*/ 254 h 400"/>
              <a:gd name="T36" fmla="*/ 47 w 607"/>
              <a:gd name="T37" fmla="*/ 238 h 400"/>
              <a:gd name="T38" fmla="*/ 43 w 607"/>
              <a:gd name="T39" fmla="*/ 210 h 400"/>
              <a:gd name="T40" fmla="*/ 35 w 607"/>
              <a:gd name="T41" fmla="*/ 192 h 400"/>
              <a:gd name="T42" fmla="*/ 27 w 607"/>
              <a:gd name="T43" fmla="*/ 174 h 400"/>
              <a:gd name="T44" fmla="*/ 21 w 607"/>
              <a:gd name="T45" fmla="*/ 150 h 400"/>
              <a:gd name="T46" fmla="*/ 14 w 607"/>
              <a:gd name="T47" fmla="*/ 132 h 400"/>
              <a:gd name="T48" fmla="*/ 10 w 607"/>
              <a:gd name="T49" fmla="*/ 118 h 400"/>
              <a:gd name="T50" fmla="*/ 0 w 607"/>
              <a:gd name="T51" fmla="*/ 102 h 400"/>
              <a:gd name="T52" fmla="*/ 14 w 607"/>
              <a:gd name="T53" fmla="*/ 70 h 400"/>
              <a:gd name="T54" fmla="*/ 16 w 607"/>
              <a:gd name="T55" fmla="*/ 42 h 400"/>
              <a:gd name="T56" fmla="*/ 10 w 607"/>
              <a:gd name="T57" fmla="*/ 38 h 400"/>
              <a:gd name="T58" fmla="*/ 12 w 607"/>
              <a:gd name="T59" fmla="*/ 32 h 400"/>
              <a:gd name="T60" fmla="*/ 6 w 607"/>
              <a:gd name="T61" fmla="*/ 14 h 400"/>
              <a:gd name="T62" fmla="*/ 47 w 607"/>
              <a:gd name="T63" fmla="*/ 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7" h="400">
                <a:moveTo>
                  <a:pt x="47" y="6"/>
                </a:moveTo>
                <a:lnTo>
                  <a:pt x="499" y="0"/>
                </a:lnTo>
                <a:lnTo>
                  <a:pt x="519" y="96"/>
                </a:lnTo>
                <a:lnTo>
                  <a:pt x="551" y="106"/>
                </a:lnTo>
                <a:lnTo>
                  <a:pt x="557" y="118"/>
                </a:lnTo>
                <a:lnTo>
                  <a:pt x="557" y="130"/>
                </a:lnTo>
                <a:lnTo>
                  <a:pt x="577" y="142"/>
                </a:lnTo>
                <a:lnTo>
                  <a:pt x="581" y="156"/>
                </a:lnTo>
                <a:lnTo>
                  <a:pt x="603" y="172"/>
                </a:lnTo>
                <a:lnTo>
                  <a:pt x="607" y="188"/>
                </a:lnTo>
                <a:lnTo>
                  <a:pt x="603" y="210"/>
                </a:lnTo>
                <a:lnTo>
                  <a:pt x="593" y="220"/>
                </a:lnTo>
                <a:lnTo>
                  <a:pt x="589" y="240"/>
                </a:lnTo>
                <a:lnTo>
                  <a:pt x="559" y="258"/>
                </a:lnTo>
                <a:lnTo>
                  <a:pt x="525" y="266"/>
                </a:lnTo>
                <a:lnTo>
                  <a:pt x="521" y="288"/>
                </a:lnTo>
                <a:lnTo>
                  <a:pt x="535" y="304"/>
                </a:lnTo>
                <a:lnTo>
                  <a:pt x="537" y="322"/>
                </a:lnTo>
                <a:lnTo>
                  <a:pt x="525" y="338"/>
                </a:lnTo>
                <a:lnTo>
                  <a:pt x="521" y="360"/>
                </a:lnTo>
                <a:lnTo>
                  <a:pt x="495" y="374"/>
                </a:lnTo>
                <a:lnTo>
                  <a:pt x="499" y="394"/>
                </a:lnTo>
                <a:lnTo>
                  <a:pt x="491" y="400"/>
                </a:lnTo>
                <a:lnTo>
                  <a:pt x="463" y="370"/>
                </a:lnTo>
                <a:lnTo>
                  <a:pt x="79" y="376"/>
                </a:lnTo>
                <a:lnTo>
                  <a:pt x="77" y="368"/>
                </a:lnTo>
                <a:lnTo>
                  <a:pt x="69" y="360"/>
                </a:lnTo>
                <a:lnTo>
                  <a:pt x="73" y="340"/>
                </a:lnTo>
                <a:lnTo>
                  <a:pt x="69" y="318"/>
                </a:lnTo>
                <a:lnTo>
                  <a:pt x="71" y="302"/>
                </a:lnTo>
                <a:lnTo>
                  <a:pt x="63" y="298"/>
                </a:lnTo>
                <a:lnTo>
                  <a:pt x="69" y="286"/>
                </a:lnTo>
                <a:lnTo>
                  <a:pt x="61" y="282"/>
                </a:lnTo>
                <a:lnTo>
                  <a:pt x="65" y="266"/>
                </a:lnTo>
                <a:lnTo>
                  <a:pt x="57" y="264"/>
                </a:lnTo>
                <a:lnTo>
                  <a:pt x="57" y="254"/>
                </a:lnTo>
                <a:lnTo>
                  <a:pt x="49" y="256"/>
                </a:lnTo>
                <a:lnTo>
                  <a:pt x="47" y="238"/>
                </a:lnTo>
                <a:lnTo>
                  <a:pt x="51" y="224"/>
                </a:lnTo>
                <a:lnTo>
                  <a:pt x="43" y="210"/>
                </a:lnTo>
                <a:lnTo>
                  <a:pt x="45" y="200"/>
                </a:lnTo>
                <a:lnTo>
                  <a:pt x="35" y="192"/>
                </a:lnTo>
                <a:lnTo>
                  <a:pt x="33" y="184"/>
                </a:lnTo>
                <a:lnTo>
                  <a:pt x="27" y="174"/>
                </a:lnTo>
                <a:lnTo>
                  <a:pt x="27" y="162"/>
                </a:lnTo>
                <a:lnTo>
                  <a:pt x="21" y="150"/>
                </a:lnTo>
                <a:lnTo>
                  <a:pt x="21" y="134"/>
                </a:lnTo>
                <a:lnTo>
                  <a:pt x="14" y="132"/>
                </a:lnTo>
                <a:lnTo>
                  <a:pt x="14" y="126"/>
                </a:lnTo>
                <a:lnTo>
                  <a:pt x="10" y="118"/>
                </a:lnTo>
                <a:lnTo>
                  <a:pt x="12" y="114"/>
                </a:lnTo>
                <a:lnTo>
                  <a:pt x="0" y="102"/>
                </a:lnTo>
                <a:lnTo>
                  <a:pt x="14" y="70"/>
                </a:lnTo>
                <a:lnTo>
                  <a:pt x="14" y="70"/>
                </a:lnTo>
                <a:lnTo>
                  <a:pt x="18" y="54"/>
                </a:lnTo>
                <a:lnTo>
                  <a:pt x="16" y="42"/>
                </a:lnTo>
                <a:lnTo>
                  <a:pt x="8" y="40"/>
                </a:lnTo>
                <a:lnTo>
                  <a:pt x="10" y="38"/>
                </a:lnTo>
                <a:lnTo>
                  <a:pt x="6" y="34"/>
                </a:lnTo>
                <a:lnTo>
                  <a:pt x="12" y="32"/>
                </a:lnTo>
                <a:lnTo>
                  <a:pt x="12" y="22"/>
                </a:lnTo>
                <a:lnTo>
                  <a:pt x="6" y="14"/>
                </a:lnTo>
                <a:lnTo>
                  <a:pt x="6" y="6"/>
                </a:lnTo>
                <a:lnTo>
                  <a:pt x="47" y="6"/>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50" name="Freeform 202"/>
          <p:cNvSpPr>
            <a:spLocks/>
          </p:cNvSpPr>
          <p:nvPr/>
        </p:nvSpPr>
        <p:spPr bwMode="auto">
          <a:xfrm>
            <a:off x="2079625" y="3624263"/>
            <a:ext cx="1127125" cy="1149350"/>
          </a:xfrm>
          <a:custGeom>
            <a:avLst/>
            <a:gdLst>
              <a:gd name="T0" fmla="*/ 270 w 710"/>
              <a:gd name="T1" fmla="*/ 686 h 724"/>
              <a:gd name="T2" fmla="*/ 266 w 710"/>
              <a:gd name="T3" fmla="*/ 664 h 724"/>
              <a:gd name="T4" fmla="*/ 650 w 710"/>
              <a:gd name="T5" fmla="*/ 704 h 724"/>
              <a:gd name="T6" fmla="*/ 698 w 710"/>
              <a:gd name="T7" fmla="*/ 134 h 724"/>
              <a:gd name="T8" fmla="*/ 704 w 710"/>
              <a:gd name="T9" fmla="*/ 134 h 724"/>
              <a:gd name="T10" fmla="*/ 710 w 710"/>
              <a:gd name="T11" fmla="*/ 70 h 724"/>
              <a:gd name="T12" fmla="*/ 600 w 710"/>
              <a:gd name="T13" fmla="*/ 60 h 724"/>
              <a:gd name="T14" fmla="*/ 106 w 710"/>
              <a:gd name="T15" fmla="*/ 0 h 724"/>
              <a:gd name="T16" fmla="*/ 0 w 710"/>
              <a:gd name="T17" fmla="*/ 712 h 724"/>
              <a:gd name="T18" fmla="*/ 86 w 710"/>
              <a:gd name="T19" fmla="*/ 724 h 724"/>
              <a:gd name="T20" fmla="*/ 94 w 710"/>
              <a:gd name="T21" fmla="*/ 664 h 724"/>
              <a:gd name="T22" fmla="*/ 270 w 710"/>
              <a:gd name="T23" fmla="*/ 68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0" h="724">
                <a:moveTo>
                  <a:pt x="270" y="686"/>
                </a:moveTo>
                <a:lnTo>
                  <a:pt x="266" y="664"/>
                </a:lnTo>
                <a:lnTo>
                  <a:pt x="650" y="704"/>
                </a:lnTo>
                <a:lnTo>
                  <a:pt x="698" y="134"/>
                </a:lnTo>
                <a:lnTo>
                  <a:pt x="704" y="134"/>
                </a:lnTo>
                <a:lnTo>
                  <a:pt x="710" y="70"/>
                </a:lnTo>
                <a:lnTo>
                  <a:pt x="600" y="60"/>
                </a:lnTo>
                <a:lnTo>
                  <a:pt x="106" y="0"/>
                </a:lnTo>
                <a:lnTo>
                  <a:pt x="0" y="712"/>
                </a:lnTo>
                <a:lnTo>
                  <a:pt x="86" y="724"/>
                </a:lnTo>
                <a:lnTo>
                  <a:pt x="94" y="664"/>
                </a:lnTo>
                <a:lnTo>
                  <a:pt x="270" y="686"/>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51" name="Freeform 203"/>
          <p:cNvSpPr>
            <a:spLocks/>
          </p:cNvSpPr>
          <p:nvPr/>
        </p:nvSpPr>
        <p:spPr bwMode="auto">
          <a:xfrm>
            <a:off x="361950" y="3852863"/>
            <a:ext cx="38100" cy="28575"/>
          </a:xfrm>
          <a:custGeom>
            <a:avLst/>
            <a:gdLst>
              <a:gd name="T0" fmla="*/ 4 w 24"/>
              <a:gd name="T1" fmla="*/ 4 h 18"/>
              <a:gd name="T2" fmla="*/ 0 w 24"/>
              <a:gd name="T3" fmla="*/ 0 h 18"/>
              <a:gd name="T4" fmla="*/ 18 w 24"/>
              <a:gd name="T5" fmla="*/ 0 h 18"/>
              <a:gd name="T6" fmla="*/ 24 w 24"/>
              <a:gd name="T7" fmla="*/ 10 h 18"/>
              <a:gd name="T8" fmla="*/ 24 w 24"/>
              <a:gd name="T9" fmla="*/ 16 h 18"/>
              <a:gd name="T10" fmla="*/ 20 w 24"/>
              <a:gd name="T11" fmla="*/ 18 h 18"/>
              <a:gd name="T12" fmla="*/ 12 w 24"/>
              <a:gd name="T13" fmla="*/ 16 h 18"/>
              <a:gd name="T14" fmla="*/ 4 w 24"/>
              <a:gd name="T15" fmla="*/ 4 h 18"/>
              <a:gd name="T16" fmla="*/ 12 w 24"/>
              <a:gd name="T17" fmla="*/ 16 h 18"/>
              <a:gd name="T18" fmla="*/ 4 w 24"/>
              <a:gd name="T1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8">
                <a:moveTo>
                  <a:pt x="4" y="4"/>
                </a:moveTo>
                <a:lnTo>
                  <a:pt x="0" y="0"/>
                </a:lnTo>
                <a:lnTo>
                  <a:pt x="18" y="0"/>
                </a:lnTo>
                <a:lnTo>
                  <a:pt x="24" y="10"/>
                </a:lnTo>
                <a:lnTo>
                  <a:pt x="24" y="16"/>
                </a:lnTo>
                <a:lnTo>
                  <a:pt x="20" y="18"/>
                </a:lnTo>
                <a:lnTo>
                  <a:pt x="12" y="16"/>
                </a:lnTo>
                <a:lnTo>
                  <a:pt x="4" y="4"/>
                </a:lnTo>
                <a:lnTo>
                  <a:pt x="12" y="16"/>
                </a:lnTo>
                <a:lnTo>
                  <a:pt x="4" y="4"/>
                </a:lnTo>
                <a:close/>
              </a:path>
            </a:pathLst>
          </a:custGeom>
          <a:solidFill>
            <a:schemeClr val="bg1"/>
          </a:solidFill>
          <a:ln w="3175">
            <a:solidFill>
              <a:srgbClr val="404040"/>
            </a:solidFill>
            <a:prstDash val="solid"/>
            <a:round/>
            <a:headEnd/>
            <a:tailEnd/>
          </a:ln>
        </p:spPr>
        <p:txBody>
          <a:bodyPr/>
          <a:lstStyle/>
          <a:p>
            <a:endParaRPr lang="en-US" dirty="0"/>
          </a:p>
        </p:txBody>
      </p:sp>
      <p:sp>
        <p:nvSpPr>
          <p:cNvPr id="2252" name="Freeform 204"/>
          <p:cNvSpPr>
            <a:spLocks/>
          </p:cNvSpPr>
          <p:nvPr/>
        </p:nvSpPr>
        <p:spPr bwMode="auto">
          <a:xfrm>
            <a:off x="425450" y="3852863"/>
            <a:ext cx="50800" cy="34925"/>
          </a:xfrm>
          <a:custGeom>
            <a:avLst/>
            <a:gdLst>
              <a:gd name="T0" fmla="*/ 0 w 32"/>
              <a:gd name="T1" fmla="*/ 0 h 22"/>
              <a:gd name="T2" fmla="*/ 14 w 32"/>
              <a:gd name="T3" fmla="*/ 14 h 22"/>
              <a:gd name="T4" fmla="*/ 32 w 32"/>
              <a:gd name="T5" fmla="*/ 16 h 22"/>
              <a:gd name="T6" fmla="*/ 30 w 32"/>
              <a:gd name="T7" fmla="*/ 20 h 22"/>
              <a:gd name="T8" fmla="*/ 24 w 32"/>
              <a:gd name="T9" fmla="*/ 20 h 22"/>
              <a:gd name="T10" fmla="*/ 8 w 32"/>
              <a:gd name="T11" fmla="*/ 22 h 22"/>
              <a:gd name="T12" fmla="*/ 0 w 32"/>
              <a:gd name="T13" fmla="*/ 14 h 22"/>
              <a:gd name="T14" fmla="*/ 0 w 32"/>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2">
                <a:moveTo>
                  <a:pt x="0" y="0"/>
                </a:moveTo>
                <a:lnTo>
                  <a:pt x="14" y="14"/>
                </a:lnTo>
                <a:lnTo>
                  <a:pt x="32" y="16"/>
                </a:lnTo>
                <a:lnTo>
                  <a:pt x="30" y="20"/>
                </a:lnTo>
                <a:lnTo>
                  <a:pt x="24" y="20"/>
                </a:lnTo>
                <a:lnTo>
                  <a:pt x="8" y="22"/>
                </a:lnTo>
                <a:lnTo>
                  <a:pt x="0" y="14"/>
                </a:lnTo>
                <a:lnTo>
                  <a:pt x="0" y="0"/>
                </a:lnTo>
                <a:close/>
              </a:path>
            </a:pathLst>
          </a:custGeom>
          <a:solidFill>
            <a:schemeClr val="bg1"/>
          </a:solidFill>
          <a:ln w="3175">
            <a:solidFill>
              <a:srgbClr val="404040"/>
            </a:solidFill>
            <a:prstDash val="solid"/>
            <a:round/>
            <a:headEnd/>
            <a:tailEnd/>
          </a:ln>
        </p:spPr>
        <p:txBody>
          <a:bodyPr/>
          <a:lstStyle/>
          <a:p>
            <a:endParaRPr lang="en-US" dirty="0"/>
          </a:p>
        </p:txBody>
      </p:sp>
      <p:sp>
        <p:nvSpPr>
          <p:cNvPr id="2253" name="Freeform 205"/>
          <p:cNvSpPr>
            <a:spLocks/>
          </p:cNvSpPr>
          <p:nvPr/>
        </p:nvSpPr>
        <p:spPr bwMode="auto">
          <a:xfrm>
            <a:off x="609600" y="4037013"/>
            <a:ext cx="25400" cy="34925"/>
          </a:xfrm>
          <a:custGeom>
            <a:avLst/>
            <a:gdLst>
              <a:gd name="T0" fmla="*/ 4 w 16"/>
              <a:gd name="T1" fmla="*/ 0 h 22"/>
              <a:gd name="T2" fmla="*/ 0 w 16"/>
              <a:gd name="T3" fmla="*/ 0 h 22"/>
              <a:gd name="T4" fmla="*/ 4 w 16"/>
              <a:gd name="T5" fmla="*/ 0 h 22"/>
              <a:gd name="T6" fmla="*/ 8 w 16"/>
              <a:gd name="T7" fmla="*/ 8 h 22"/>
              <a:gd name="T8" fmla="*/ 16 w 16"/>
              <a:gd name="T9" fmla="*/ 10 h 22"/>
              <a:gd name="T10" fmla="*/ 16 w 16"/>
              <a:gd name="T11" fmla="*/ 20 h 22"/>
              <a:gd name="T12" fmla="*/ 14 w 16"/>
              <a:gd name="T13" fmla="*/ 22 h 22"/>
              <a:gd name="T14" fmla="*/ 10 w 16"/>
              <a:gd name="T15" fmla="*/ 20 h 22"/>
              <a:gd name="T16" fmla="*/ 10 w 16"/>
              <a:gd name="T17" fmla="*/ 10 h 22"/>
              <a:gd name="T18" fmla="*/ 6 w 16"/>
              <a:gd name="T19" fmla="*/ 6 h 22"/>
              <a:gd name="T20" fmla="*/ 4 w 16"/>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2">
                <a:moveTo>
                  <a:pt x="4" y="0"/>
                </a:moveTo>
                <a:lnTo>
                  <a:pt x="0" y="0"/>
                </a:lnTo>
                <a:lnTo>
                  <a:pt x="4" y="0"/>
                </a:lnTo>
                <a:lnTo>
                  <a:pt x="8" y="8"/>
                </a:lnTo>
                <a:lnTo>
                  <a:pt x="16" y="10"/>
                </a:lnTo>
                <a:lnTo>
                  <a:pt x="16" y="20"/>
                </a:lnTo>
                <a:lnTo>
                  <a:pt x="14" y="22"/>
                </a:lnTo>
                <a:lnTo>
                  <a:pt x="10" y="20"/>
                </a:lnTo>
                <a:lnTo>
                  <a:pt x="10" y="10"/>
                </a:lnTo>
                <a:lnTo>
                  <a:pt x="6" y="6"/>
                </a:lnTo>
                <a:lnTo>
                  <a:pt x="4" y="0"/>
                </a:lnTo>
                <a:close/>
              </a:path>
            </a:pathLst>
          </a:custGeom>
          <a:solidFill>
            <a:schemeClr val="bg1"/>
          </a:solidFill>
          <a:ln w="3175">
            <a:solidFill>
              <a:srgbClr val="404040"/>
            </a:solidFill>
            <a:prstDash val="solid"/>
            <a:round/>
            <a:headEnd/>
            <a:tailEnd/>
          </a:ln>
        </p:spPr>
        <p:txBody>
          <a:bodyPr/>
          <a:lstStyle/>
          <a:p>
            <a:endParaRPr lang="en-US" dirty="0"/>
          </a:p>
        </p:txBody>
      </p:sp>
      <p:sp>
        <p:nvSpPr>
          <p:cNvPr id="2254" name="Freeform 206"/>
          <p:cNvSpPr>
            <a:spLocks/>
          </p:cNvSpPr>
          <p:nvPr/>
        </p:nvSpPr>
        <p:spPr bwMode="auto">
          <a:xfrm>
            <a:off x="577850" y="4110038"/>
            <a:ext cx="34925" cy="57150"/>
          </a:xfrm>
          <a:custGeom>
            <a:avLst/>
            <a:gdLst>
              <a:gd name="T0" fmla="*/ 0 w 22"/>
              <a:gd name="T1" fmla="*/ 2 h 36"/>
              <a:gd name="T2" fmla="*/ 4 w 22"/>
              <a:gd name="T3" fmla="*/ 0 h 36"/>
              <a:gd name="T4" fmla="*/ 2 w 22"/>
              <a:gd name="T5" fmla="*/ 2 h 36"/>
              <a:gd name="T6" fmla="*/ 8 w 22"/>
              <a:gd name="T7" fmla="*/ 22 h 36"/>
              <a:gd name="T8" fmla="*/ 16 w 22"/>
              <a:gd name="T9" fmla="*/ 26 h 36"/>
              <a:gd name="T10" fmla="*/ 22 w 22"/>
              <a:gd name="T11" fmla="*/ 36 h 36"/>
              <a:gd name="T12" fmla="*/ 10 w 22"/>
              <a:gd name="T13" fmla="*/ 36 h 36"/>
              <a:gd name="T14" fmla="*/ 2 w 22"/>
              <a:gd name="T15" fmla="*/ 10 h 36"/>
              <a:gd name="T16" fmla="*/ 0 w 22"/>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6">
                <a:moveTo>
                  <a:pt x="0" y="2"/>
                </a:moveTo>
                <a:lnTo>
                  <a:pt x="4" y="0"/>
                </a:lnTo>
                <a:lnTo>
                  <a:pt x="2" y="2"/>
                </a:lnTo>
                <a:lnTo>
                  <a:pt x="8" y="22"/>
                </a:lnTo>
                <a:lnTo>
                  <a:pt x="16" y="26"/>
                </a:lnTo>
                <a:lnTo>
                  <a:pt x="22" y="36"/>
                </a:lnTo>
                <a:lnTo>
                  <a:pt x="10" y="36"/>
                </a:lnTo>
                <a:lnTo>
                  <a:pt x="2" y="10"/>
                </a:lnTo>
                <a:lnTo>
                  <a:pt x="0" y="2"/>
                </a:lnTo>
                <a:close/>
              </a:path>
            </a:pathLst>
          </a:custGeom>
          <a:solidFill>
            <a:schemeClr val="bg1"/>
          </a:solidFill>
          <a:ln w="3175">
            <a:solidFill>
              <a:srgbClr val="404040"/>
            </a:solidFill>
            <a:prstDash val="solid"/>
            <a:round/>
            <a:headEnd/>
            <a:tailEnd/>
          </a:ln>
        </p:spPr>
        <p:txBody>
          <a:bodyPr/>
          <a:lstStyle/>
          <a:p>
            <a:endParaRPr lang="en-US" dirty="0"/>
          </a:p>
        </p:txBody>
      </p:sp>
      <p:sp>
        <p:nvSpPr>
          <p:cNvPr id="2255" name="Freeform 207"/>
          <p:cNvSpPr>
            <a:spLocks/>
          </p:cNvSpPr>
          <p:nvPr/>
        </p:nvSpPr>
        <p:spPr bwMode="auto">
          <a:xfrm>
            <a:off x="98425" y="2120900"/>
            <a:ext cx="1244600" cy="2201863"/>
          </a:xfrm>
          <a:custGeom>
            <a:avLst/>
            <a:gdLst>
              <a:gd name="T0" fmla="*/ 344 w 784"/>
              <a:gd name="T1" fmla="*/ 478 h 1387"/>
              <a:gd name="T2" fmla="*/ 74 w 784"/>
              <a:gd name="T3" fmla="*/ 0 h 1387"/>
              <a:gd name="T4" fmla="*/ 40 w 784"/>
              <a:gd name="T5" fmla="*/ 148 h 1387"/>
              <a:gd name="T6" fmla="*/ 0 w 784"/>
              <a:gd name="T7" fmla="*/ 200 h 1387"/>
              <a:gd name="T8" fmla="*/ 28 w 784"/>
              <a:gd name="T9" fmla="*/ 294 h 1387"/>
              <a:gd name="T10" fmla="*/ 22 w 784"/>
              <a:gd name="T11" fmla="*/ 312 h 1387"/>
              <a:gd name="T12" fmla="*/ 46 w 784"/>
              <a:gd name="T13" fmla="*/ 480 h 1387"/>
              <a:gd name="T14" fmla="*/ 44 w 784"/>
              <a:gd name="T15" fmla="*/ 510 h 1387"/>
              <a:gd name="T16" fmla="*/ 56 w 784"/>
              <a:gd name="T17" fmla="*/ 532 h 1387"/>
              <a:gd name="T18" fmla="*/ 66 w 784"/>
              <a:gd name="T19" fmla="*/ 544 h 1387"/>
              <a:gd name="T20" fmla="*/ 80 w 784"/>
              <a:gd name="T21" fmla="*/ 544 h 1387"/>
              <a:gd name="T22" fmla="*/ 90 w 784"/>
              <a:gd name="T23" fmla="*/ 516 h 1387"/>
              <a:gd name="T24" fmla="*/ 134 w 784"/>
              <a:gd name="T25" fmla="*/ 538 h 1387"/>
              <a:gd name="T26" fmla="*/ 108 w 784"/>
              <a:gd name="T27" fmla="*/ 542 h 1387"/>
              <a:gd name="T28" fmla="*/ 96 w 784"/>
              <a:gd name="T29" fmla="*/ 562 h 1387"/>
              <a:gd name="T30" fmla="*/ 104 w 784"/>
              <a:gd name="T31" fmla="*/ 608 h 1387"/>
              <a:gd name="T32" fmla="*/ 86 w 784"/>
              <a:gd name="T33" fmla="*/ 566 h 1387"/>
              <a:gd name="T34" fmla="*/ 72 w 784"/>
              <a:gd name="T35" fmla="*/ 576 h 1387"/>
              <a:gd name="T36" fmla="*/ 80 w 784"/>
              <a:gd name="T37" fmla="*/ 668 h 1387"/>
              <a:gd name="T38" fmla="*/ 108 w 784"/>
              <a:gd name="T39" fmla="*/ 700 h 1387"/>
              <a:gd name="T40" fmla="*/ 88 w 784"/>
              <a:gd name="T41" fmla="*/ 726 h 1387"/>
              <a:gd name="T42" fmla="*/ 142 w 784"/>
              <a:gd name="T43" fmla="*/ 889 h 1387"/>
              <a:gd name="T44" fmla="*/ 148 w 784"/>
              <a:gd name="T45" fmla="*/ 917 h 1387"/>
              <a:gd name="T46" fmla="*/ 166 w 784"/>
              <a:gd name="T47" fmla="*/ 945 h 1387"/>
              <a:gd name="T48" fmla="*/ 158 w 784"/>
              <a:gd name="T49" fmla="*/ 961 h 1387"/>
              <a:gd name="T50" fmla="*/ 154 w 784"/>
              <a:gd name="T51" fmla="*/ 1013 h 1387"/>
              <a:gd name="T52" fmla="*/ 218 w 784"/>
              <a:gd name="T53" fmla="*/ 1053 h 1387"/>
              <a:gd name="T54" fmla="*/ 238 w 784"/>
              <a:gd name="T55" fmla="*/ 1055 h 1387"/>
              <a:gd name="T56" fmla="*/ 274 w 784"/>
              <a:gd name="T57" fmla="*/ 1095 h 1387"/>
              <a:gd name="T58" fmla="*/ 312 w 784"/>
              <a:gd name="T59" fmla="*/ 1131 h 1387"/>
              <a:gd name="T60" fmla="*/ 330 w 784"/>
              <a:gd name="T61" fmla="*/ 1123 h 1387"/>
              <a:gd name="T62" fmla="*/ 346 w 784"/>
              <a:gd name="T63" fmla="*/ 1167 h 1387"/>
              <a:gd name="T64" fmla="*/ 372 w 784"/>
              <a:gd name="T65" fmla="*/ 1179 h 1387"/>
              <a:gd name="T66" fmla="*/ 440 w 784"/>
              <a:gd name="T67" fmla="*/ 1289 h 1387"/>
              <a:gd name="T68" fmla="*/ 674 w 784"/>
              <a:gd name="T69" fmla="*/ 1387 h 1387"/>
              <a:gd name="T70" fmla="*/ 700 w 784"/>
              <a:gd name="T71" fmla="*/ 1383 h 1387"/>
              <a:gd name="T72" fmla="*/ 714 w 784"/>
              <a:gd name="T73" fmla="*/ 1353 h 1387"/>
              <a:gd name="T74" fmla="*/ 700 w 784"/>
              <a:gd name="T75" fmla="*/ 1319 h 1387"/>
              <a:gd name="T76" fmla="*/ 698 w 784"/>
              <a:gd name="T77" fmla="*/ 1295 h 1387"/>
              <a:gd name="T78" fmla="*/ 724 w 784"/>
              <a:gd name="T79" fmla="*/ 1279 h 1387"/>
              <a:gd name="T80" fmla="*/ 732 w 784"/>
              <a:gd name="T81" fmla="*/ 1259 h 1387"/>
              <a:gd name="T82" fmla="*/ 746 w 784"/>
              <a:gd name="T83" fmla="*/ 1223 h 1387"/>
              <a:gd name="T84" fmla="*/ 784 w 784"/>
              <a:gd name="T85" fmla="*/ 1199 h 1387"/>
              <a:gd name="T86" fmla="*/ 764 w 784"/>
              <a:gd name="T87" fmla="*/ 1161 h 1387"/>
              <a:gd name="T88" fmla="*/ 750 w 784"/>
              <a:gd name="T89" fmla="*/ 1099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4" h="1387">
                <a:moveTo>
                  <a:pt x="674" y="985"/>
                </a:moveTo>
                <a:lnTo>
                  <a:pt x="344" y="478"/>
                </a:lnTo>
                <a:lnTo>
                  <a:pt x="444" y="108"/>
                </a:lnTo>
                <a:lnTo>
                  <a:pt x="74" y="0"/>
                </a:lnTo>
                <a:lnTo>
                  <a:pt x="68" y="78"/>
                </a:lnTo>
                <a:lnTo>
                  <a:pt x="40" y="148"/>
                </a:lnTo>
                <a:lnTo>
                  <a:pt x="6" y="176"/>
                </a:lnTo>
                <a:lnTo>
                  <a:pt x="0" y="200"/>
                </a:lnTo>
                <a:lnTo>
                  <a:pt x="8" y="214"/>
                </a:lnTo>
                <a:lnTo>
                  <a:pt x="28" y="294"/>
                </a:lnTo>
                <a:lnTo>
                  <a:pt x="28" y="304"/>
                </a:lnTo>
                <a:lnTo>
                  <a:pt x="22" y="312"/>
                </a:lnTo>
                <a:lnTo>
                  <a:pt x="10" y="400"/>
                </a:lnTo>
                <a:lnTo>
                  <a:pt x="46" y="480"/>
                </a:lnTo>
                <a:lnTo>
                  <a:pt x="48" y="496"/>
                </a:lnTo>
                <a:lnTo>
                  <a:pt x="44" y="510"/>
                </a:lnTo>
                <a:lnTo>
                  <a:pt x="46" y="518"/>
                </a:lnTo>
                <a:lnTo>
                  <a:pt x="56" y="532"/>
                </a:lnTo>
                <a:lnTo>
                  <a:pt x="66" y="538"/>
                </a:lnTo>
                <a:lnTo>
                  <a:pt x="66" y="544"/>
                </a:lnTo>
                <a:lnTo>
                  <a:pt x="72" y="548"/>
                </a:lnTo>
                <a:lnTo>
                  <a:pt x="80" y="544"/>
                </a:lnTo>
                <a:lnTo>
                  <a:pt x="82" y="540"/>
                </a:lnTo>
                <a:lnTo>
                  <a:pt x="90" y="516"/>
                </a:lnTo>
                <a:lnTo>
                  <a:pt x="114" y="524"/>
                </a:lnTo>
                <a:lnTo>
                  <a:pt x="134" y="538"/>
                </a:lnTo>
                <a:lnTo>
                  <a:pt x="120" y="542"/>
                </a:lnTo>
                <a:lnTo>
                  <a:pt x="108" y="542"/>
                </a:lnTo>
                <a:lnTo>
                  <a:pt x="98" y="550"/>
                </a:lnTo>
                <a:lnTo>
                  <a:pt x="96" y="562"/>
                </a:lnTo>
                <a:lnTo>
                  <a:pt x="104" y="598"/>
                </a:lnTo>
                <a:lnTo>
                  <a:pt x="104" y="608"/>
                </a:lnTo>
                <a:lnTo>
                  <a:pt x="86" y="578"/>
                </a:lnTo>
                <a:lnTo>
                  <a:pt x="86" y="566"/>
                </a:lnTo>
                <a:lnTo>
                  <a:pt x="78" y="562"/>
                </a:lnTo>
                <a:lnTo>
                  <a:pt x="72" y="576"/>
                </a:lnTo>
                <a:lnTo>
                  <a:pt x="70" y="646"/>
                </a:lnTo>
                <a:lnTo>
                  <a:pt x="80" y="668"/>
                </a:lnTo>
                <a:lnTo>
                  <a:pt x="102" y="680"/>
                </a:lnTo>
                <a:lnTo>
                  <a:pt x="108" y="700"/>
                </a:lnTo>
                <a:lnTo>
                  <a:pt x="102" y="720"/>
                </a:lnTo>
                <a:lnTo>
                  <a:pt x="88" y="726"/>
                </a:lnTo>
                <a:lnTo>
                  <a:pt x="82" y="750"/>
                </a:lnTo>
                <a:lnTo>
                  <a:pt x="142" y="889"/>
                </a:lnTo>
                <a:lnTo>
                  <a:pt x="152" y="897"/>
                </a:lnTo>
                <a:lnTo>
                  <a:pt x="148" y="917"/>
                </a:lnTo>
                <a:lnTo>
                  <a:pt x="160" y="929"/>
                </a:lnTo>
                <a:lnTo>
                  <a:pt x="166" y="945"/>
                </a:lnTo>
                <a:lnTo>
                  <a:pt x="166" y="949"/>
                </a:lnTo>
                <a:lnTo>
                  <a:pt x="158" y="961"/>
                </a:lnTo>
                <a:lnTo>
                  <a:pt x="152" y="1005"/>
                </a:lnTo>
                <a:lnTo>
                  <a:pt x="154" y="1013"/>
                </a:lnTo>
                <a:lnTo>
                  <a:pt x="198" y="1035"/>
                </a:lnTo>
                <a:lnTo>
                  <a:pt x="218" y="1053"/>
                </a:lnTo>
                <a:lnTo>
                  <a:pt x="228" y="1051"/>
                </a:lnTo>
                <a:lnTo>
                  <a:pt x="238" y="1055"/>
                </a:lnTo>
                <a:lnTo>
                  <a:pt x="268" y="1081"/>
                </a:lnTo>
                <a:lnTo>
                  <a:pt x="274" y="1095"/>
                </a:lnTo>
                <a:lnTo>
                  <a:pt x="308" y="1123"/>
                </a:lnTo>
                <a:lnTo>
                  <a:pt x="312" y="1131"/>
                </a:lnTo>
                <a:lnTo>
                  <a:pt x="322" y="1121"/>
                </a:lnTo>
                <a:lnTo>
                  <a:pt x="330" y="1123"/>
                </a:lnTo>
                <a:lnTo>
                  <a:pt x="348" y="1147"/>
                </a:lnTo>
                <a:lnTo>
                  <a:pt x="346" y="1167"/>
                </a:lnTo>
                <a:lnTo>
                  <a:pt x="348" y="1171"/>
                </a:lnTo>
                <a:lnTo>
                  <a:pt x="372" y="1179"/>
                </a:lnTo>
                <a:lnTo>
                  <a:pt x="434" y="1269"/>
                </a:lnTo>
                <a:lnTo>
                  <a:pt x="440" y="1289"/>
                </a:lnTo>
                <a:lnTo>
                  <a:pt x="436" y="1355"/>
                </a:lnTo>
                <a:lnTo>
                  <a:pt x="674" y="1387"/>
                </a:lnTo>
                <a:lnTo>
                  <a:pt x="686" y="1377"/>
                </a:lnTo>
                <a:lnTo>
                  <a:pt x="700" y="1383"/>
                </a:lnTo>
                <a:lnTo>
                  <a:pt x="712" y="1367"/>
                </a:lnTo>
                <a:lnTo>
                  <a:pt x="714" y="1353"/>
                </a:lnTo>
                <a:lnTo>
                  <a:pt x="694" y="1335"/>
                </a:lnTo>
                <a:lnTo>
                  <a:pt x="700" y="1319"/>
                </a:lnTo>
                <a:lnTo>
                  <a:pt x="696" y="1307"/>
                </a:lnTo>
                <a:lnTo>
                  <a:pt x="698" y="1295"/>
                </a:lnTo>
                <a:lnTo>
                  <a:pt x="708" y="1295"/>
                </a:lnTo>
                <a:lnTo>
                  <a:pt x="724" y="1279"/>
                </a:lnTo>
                <a:lnTo>
                  <a:pt x="726" y="1263"/>
                </a:lnTo>
                <a:lnTo>
                  <a:pt x="732" y="1259"/>
                </a:lnTo>
                <a:lnTo>
                  <a:pt x="734" y="1229"/>
                </a:lnTo>
                <a:lnTo>
                  <a:pt x="746" y="1223"/>
                </a:lnTo>
                <a:lnTo>
                  <a:pt x="752" y="1213"/>
                </a:lnTo>
                <a:lnTo>
                  <a:pt x="784" y="1199"/>
                </a:lnTo>
                <a:lnTo>
                  <a:pt x="776" y="1173"/>
                </a:lnTo>
                <a:lnTo>
                  <a:pt x="764" y="1161"/>
                </a:lnTo>
                <a:lnTo>
                  <a:pt x="748" y="1113"/>
                </a:lnTo>
                <a:lnTo>
                  <a:pt x="750" y="1099"/>
                </a:lnTo>
                <a:lnTo>
                  <a:pt x="674" y="985"/>
                </a:lnTo>
                <a:close/>
              </a:path>
            </a:pathLst>
          </a:custGeom>
          <a:solidFill>
            <a:srgbClr val="FF981D"/>
          </a:solidFill>
          <a:ln w="3175">
            <a:solidFill>
              <a:srgbClr val="404040"/>
            </a:solidFill>
            <a:prstDash val="solid"/>
            <a:round/>
            <a:headEnd/>
            <a:tailEnd/>
          </a:ln>
        </p:spPr>
        <p:txBody>
          <a:bodyPr/>
          <a:lstStyle/>
          <a:p>
            <a:endParaRPr lang="en-US" dirty="0"/>
          </a:p>
        </p:txBody>
      </p:sp>
      <p:sp>
        <p:nvSpPr>
          <p:cNvPr id="2256" name="Freeform 208"/>
          <p:cNvSpPr>
            <a:spLocks/>
          </p:cNvSpPr>
          <p:nvPr/>
        </p:nvSpPr>
        <p:spPr bwMode="auto">
          <a:xfrm>
            <a:off x="1638300" y="1069975"/>
            <a:ext cx="1635125" cy="1044575"/>
          </a:xfrm>
          <a:custGeom>
            <a:avLst/>
            <a:gdLst>
              <a:gd name="T0" fmla="*/ 358 w 1030"/>
              <a:gd name="T1" fmla="*/ 576 h 658"/>
              <a:gd name="T2" fmla="*/ 334 w 1030"/>
              <a:gd name="T3" fmla="*/ 624 h 658"/>
              <a:gd name="T4" fmla="*/ 324 w 1030"/>
              <a:gd name="T5" fmla="*/ 602 h 658"/>
              <a:gd name="T6" fmla="*/ 314 w 1030"/>
              <a:gd name="T7" fmla="*/ 612 h 658"/>
              <a:gd name="T8" fmla="*/ 310 w 1030"/>
              <a:gd name="T9" fmla="*/ 626 h 658"/>
              <a:gd name="T10" fmla="*/ 280 w 1030"/>
              <a:gd name="T11" fmla="*/ 624 h 658"/>
              <a:gd name="T12" fmla="*/ 256 w 1030"/>
              <a:gd name="T13" fmla="*/ 618 h 658"/>
              <a:gd name="T14" fmla="*/ 234 w 1030"/>
              <a:gd name="T15" fmla="*/ 614 h 658"/>
              <a:gd name="T16" fmla="*/ 202 w 1030"/>
              <a:gd name="T17" fmla="*/ 612 h 658"/>
              <a:gd name="T18" fmla="*/ 186 w 1030"/>
              <a:gd name="T19" fmla="*/ 618 h 658"/>
              <a:gd name="T20" fmla="*/ 184 w 1030"/>
              <a:gd name="T21" fmla="*/ 626 h 658"/>
              <a:gd name="T22" fmla="*/ 174 w 1030"/>
              <a:gd name="T23" fmla="*/ 602 h 658"/>
              <a:gd name="T24" fmla="*/ 172 w 1030"/>
              <a:gd name="T25" fmla="*/ 586 h 658"/>
              <a:gd name="T26" fmla="*/ 160 w 1030"/>
              <a:gd name="T27" fmla="*/ 562 h 658"/>
              <a:gd name="T28" fmla="*/ 144 w 1030"/>
              <a:gd name="T29" fmla="*/ 554 h 658"/>
              <a:gd name="T30" fmla="*/ 146 w 1030"/>
              <a:gd name="T31" fmla="*/ 540 h 658"/>
              <a:gd name="T32" fmla="*/ 144 w 1030"/>
              <a:gd name="T33" fmla="*/ 520 h 658"/>
              <a:gd name="T34" fmla="*/ 138 w 1030"/>
              <a:gd name="T35" fmla="*/ 508 h 658"/>
              <a:gd name="T36" fmla="*/ 132 w 1030"/>
              <a:gd name="T37" fmla="*/ 484 h 658"/>
              <a:gd name="T38" fmla="*/ 132 w 1030"/>
              <a:gd name="T39" fmla="*/ 468 h 658"/>
              <a:gd name="T40" fmla="*/ 130 w 1030"/>
              <a:gd name="T41" fmla="*/ 456 h 658"/>
              <a:gd name="T42" fmla="*/ 114 w 1030"/>
              <a:gd name="T43" fmla="*/ 446 h 658"/>
              <a:gd name="T44" fmla="*/ 90 w 1030"/>
              <a:gd name="T45" fmla="*/ 456 h 658"/>
              <a:gd name="T46" fmla="*/ 72 w 1030"/>
              <a:gd name="T47" fmla="*/ 450 h 658"/>
              <a:gd name="T48" fmla="*/ 72 w 1030"/>
              <a:gd name="T49" fmla="*/ 430 h 658"/>
              <a:gd name="T50" fmla="*/ 86 w 1030"/>
              <a:gd name="T51" fmla="*/ 410 h 658"/>
              <a:gd name="T52" fmla="*/ 86 w 1030"/>
              <a:gd name="T53" fmla="*/ 398 h 658"/>
              <a:gd name="T54" fmla="*/ 86 w 1030"/>
              <a:gd name="T55" fmla="*/ 382 h 658"/>
              <a:gd name="T56" fmla="*/ 90 w 1030"/>
              <a:gd name="T57" fmla="*/ 372 h 658"/>
              <a:gd name="T58" fmla="*/ 102 w 1030"/>
              <a:gd name="T59" fmla="*/ 340 h 658"/>
              <a:gd name="T60" fmla="*/ 106 w 1030"/>
              <a:gd name="T61" fmla="*/ 332 h 658"/>
              <a:gd name="T62" fmla="*/ 88 w 1030"/>
              <a:gd name="T63" fmla="*/ 314 h 658"/>
              <a:gd name="T64" fmla="*/ 86 w 1030"/>
              <a:gd name="T65" fmla="*/ 304 h 658"/>
              <a:gd name="T66" fmla="*/ 74 w 1030"/>
              <a:gd name="T67" fmla="*/ 302 h 658"/>
              <a:gd name="T68" fmla="*/ 66 w 1030"/>
              <a:gd name="T69" fmla="*/ 284 h 658"/>
              <a:gd name="T70" fmla="*/ 58 w 1030"/>
              <a:gd name="T71" fmla="*/ 262 h 658"/>
              <a:gd name="T72" fmla="*/ 28 w 1030"/>
              <a:gd name="T73" fmla="*/ 216 h 658"/>
              <a:gd name="T74" fmla="*/ 12 w 1030"/>
              <a:gd name="T75" fmla="*/ 196 h 658"/>
              <a:gd name="T76" fmla="*/ 14 w 1030"/>
              <a:gd name="T77" fmla="*/ 180 h 658"/>
              <a:gd name="T78" fmla="*/ 20 w 1030"/>
              <a:gd name="T79" fmla="*/ 162 h 658"/>
              <a:gd name="T80" fmla="*/ 26 w 1030"/>
              <a:gd name="T81" fmla="*/ 0 h 658"/>
              <a:gd name="T82" fmla="*/ 528 w 1030"/>
              <a:gd name="T83" fmla="*/ 98 h 658"/>
              <a:gd name="T84" fmla="*/ 982 w 1030"/>
              <a:gd name="T8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0" h="658">
                <a:moveTo>
                  <a:pt x="902" y="650"/>
                </a:moveTo>
                <a:lnTo>
                  <a:pt x="358" y="576"/>
                </a:lnTo>
                <a:lnTo>
                  <a:pt x="346" y="638"/>
                </a:lnTo>
                <a:lnTo>
                  <a:pt x="334" y="624"/>
                </a:lnTo>
                <a:lnTo>
                  <a:pt x="328" y="606"/>
                </a:lnTo>
                <a:lnTo>
                  <a:pt x="324" y="602"/>
                </a:lnTo>
                <a:lnTo>
                  <a:pt x="314" y="606"/>
                </a:lnTo>
                <a:lnTo>
                  <a:pt x="314" y="612"/>
                </a:lnTo>
                <a:lnTo>
                  <a:pt x="308" y="618"/>
                </a:lnTo>
                <a:lnTo>
                  <a:pt x="310" y="626"/>
                </a:lnTo>
                <a:lnTo>
                  <a:pt x="292" y="620"/>
                </a:lnTo>
                <a:lnTo>
                  <a:pt x="280" y="624"/>
                </a:lnTo>
                <a:lnTo>
                  <a:pt x="274" y="618"/>
                </a:lnTo>
                <a:lnTo>
                  <a:pt x="256" y="618"/>
                </a:lnTo>
                <a:lnTo>
                  <a:pt x="242" y="610"/>
                </a:lnTo>
                <a:lnTo>
                  <a:pt x="234" y="614"/>
                </a:lnTo>
                <a:lnTo>
                  <a:pt x="226" y="622"/>
                </a:lnTo>
                <a:lnTo>
                  <a:pt x="202" y="612"/>
                </a:lnTo>
                <a:lnTo>
                  <a:pt x="194" y="612"/>
                </a:lnTo>
                <a:lnTo>
                  <a:pt x="186" y="618"/>
                </a:lnTo>
                <a:lnTo>
                  <a:pt x="188" y="624"/>
                </a:lnTo>
                <a:lnTo>
                  <a:pt x="184" y="626"/>
                </a:lnTo>
                <a:lnTo>
                  <a:pt x="172" y="612"/>
                </a:lnTo>
                <a:lnTo>
                  <a:pt x="174" y="602"/>
                </a:lnTo>
                <a:lnTo>
                  <a:pt x="168" y="592"/>
                </a:lnTo>
                <a:lnTo>
                  <a:pt x="172" y="586"/>
                </a:lnTo>
                <a:lnTo>
                  <a:pt x="168" y="570"/>
                </a:lnTo>
                <a:lnTo>
                  <a:pt x="160" y="562"/>
                </a:lnTo>
                <a:lnTo>
                  <a:pt x="150" y="564"/>
                </a:lnTo>
                <a:lnTo>
                  <a:pt x="144" y="554"/>
                </a:lnTo>
                <a:lnTo>
                  <a:pt x="140" y="544"/>
                </a:lnTo>
                <a:lnTo>
                  <a:pt x="146" y="540"/>
                </a:lnTo>
                <a:lnTo>
                  <a:pt x="146" y="534"/>
                </a:lnTo>
                <a:lnTo>
                  <a:pt x="144" y="520"/>
                </a:lnTo>
                <a:lnTo>
                  <a:pt x="138" y="520"/>
                </a:lnTo>
                <a:lnTo>
                  <a:pt x="138" y="508"/>
                </a:lnTo>
                <a:lnTo>
                  <a:pt x="130" y="494"/>
                </a:lnTo>
                <a:lnTo>
                  <a:pt x="132" y="484"/>
                </a:lnTo>
                <a:lnTo>
                  <a:pt x="128" y="478"/>
                </a:lnTo>
                <a:lnTo>
                  <a:pt x="132" y="468"/>
                </a:lnTo>
                <a:lnTo>
                  <a:pt x="126" y="464"/>
                </a:lnTo>
                <a:lnTo>
                  <a:pt x="130" y="456"/>
                </a:lnTo>
                <a:lnTo>
                  <a:pt x="116" y="440"/>
                </a:lnTo>
                <a:lnTo>
                  <a:pt x="114" y="446"/>
                </a:lnTo>
                <a:lnTo>
                  <a:pt x="102" y="454"/>
                </a:lnTo>
                <a:lnTo>
                  <a:pt x="90" y="456"/>
                </a:lnTo>
                <a:lnTo>
                  <a:pt x="82" y="462"/>
                </a:lnTo>
                <a:lnTo>
                  <a:pt x="72" y="450"/>
                </a:lnTo>
                <a:lnTo>
                  <a:pt x="64" y="446"/>
                </a:lnTo>
                <a:lnTo>
                  <a:pt x="72" y="430"/>
                </a:lnTo>
                <a:lnTo>
                  <a:pt x="68" y="420"/>
                </a:lnTo>
                <a:lnTo>
                  <a:pt x="86" y="410"/>
                </a:lnTo>
                <a:lnTo>
                  <a:pt x="84" y="404"/>
                </a:lnTo>
                <a:lnTo>
                  <a:pt x="86" y="398"/>
                </a:lnTo>
                <a:lnTo>
                  <a:pt x="80" y="394"/>
                </a:lnTo>
                <a:lnTo>
                  <a:pt x="86" y="382"/>
                </a:lnTo>
                <a:lnTo>
                  <a:pt x="82" y="374"/>
                </a:lnTo>
                <a:lnTo>
                  <a:pt x="90" y="372"/>
                </a:lnTo>
                <a:lnTo>
                  <a:pt x="90" y="362"/>
                </a:lnTo>
                <a:lnTo>
                  <a:pt x="102" y="340"/>
                </a:lnTo>
                <a:lnTo>
                  <a:pt x="100" y="334"/>
                </a:lnTo>
                <a:lnTo>
                  <a:pt x="106" y="332"/>
                </a:lnTo>
                <a:lnTo>
                  <a:pt x="110" y="316"/>
                </a:lnTo>
                <a:lnTo>
                  <a:pt x="88" y="314"/>
                </a:lnTo>
                <a:lnTo>
                  <a:pt x="84" y="308"/>
                </a:lnTo>
                <a:lnTo>
                  <a:pt x="86" y="304"/>
                </a:lnTo>
                <a:lnTo>
                  <a:pt x="84" y="298"/>
                </a:lnTo>
                <a:lnTo>
                  <a:pt x="74" y="302"/>
                </a:lnTo>
                <a:lnTo>
                  <a:pt x="76" y="294"/>
                </a:lnTo>
                <a:lnTo>
                  <a:pt x="66" y="284"/>
                </a:lnTo>
                <a:lnTo>
                  <a:pt x="66" y="272"/>
                </a:lnTo>
                <a:lnTo>
                  <a:pt x="58" y="262"/>
                </a:lnTo>
                <a:lnTo>
                  <a:pt x="42" y="224"/>
                </a:lnTo>
                <a:lnTo>
                  <a:pt x="28" y="216"/>
                </a:lnTo>
                <a:lnTo>
                  <a:pt x="22" y="204"/>
                </a:lnTo>
                <a:lnTo>
                  <a:pt x="12" y="196"/>
                </a:lnTo>
                <a:lnTo>
                  <a:pt x="20" y="190"/>
                </a:lnTo>
                <a:lnTo>
                  <a:pt x="14" y="180"/>
                </a:lnTo>
                <a:lnTo>
                  <a:pt x="20" y="174"/>
                </a:lnTo>
                <a:lnTo>
                  <a:pt x="20" y="162"/>
                </a:lnTo>
                <a:lnTo>
                  <a:pt x="0" y="120"/>
                </a:lnTo>
                <a:lnTo>
                  <a:pt x="26" y="0"/>
                </a:lnTo>
                <a:lnTo>
                  <a:pt x="190" y="36"/>
                </a:lnTo>
                <a:lnTo>
                  <a:pt x="528" y="98"/>
                </a:lnTo>
                <a:lnTo>
                  <a:pt x="1030" y="162"/>
                </a:lnTo>
                <a:lnTo>
                  <a:pt x="982" y="658"/>
                </a:lnTo>
                <a:lnTo>
                  <a:pt x="902" y="650"/>
                </a:lnTo>
                <a:close/>
              </a:path>
            </a:pathLst>
          </a:custGeom>
          <a:solidFill>
            <a:schemeClr val="bg1">
              <a:lumMod val="75000"/>
            </a:schemeClr>
          </a:solidFill>
          <a:ln w="3175">
            <a:solidFill>
              <a:srgbClr val="404040"/>
            </a:solidFill>
            <a:prstDash val="solid"/>
            <a:round/>
            <a:headEnd/>
            <a:tailEnd/>
          </a:ln>
        </p:spPr>
        <p:txBody>
          <a:bodyPr/>
          <a:lstStyle/>
          <a:p>
            <a:endParaRPr lang="en-US" dirty="0"/>
          </a:p>
        </p:txBody>
      </p:sp>
      <p:sp>
        <p:nvSpPr>
          <p:cNvPr id="2257" name="Freeform 209"/>
          <p:cNvSpPr>
            <a:spLocks/>
          </p:cNvSpPr>
          <p:nvPr/>
        </p:nvSpPr>
        <p:spPr bwMode="auto">
          <a:xfrm>
            <a:off x="6627813" y="2479675"/>
            <a:ext cx="923925" cy="593725"/>
          </a:xfrm>
          <a:custGeom>
            <a:avLst/>
            <a:gdLst>
              <a:gd name="T0" fmla="*/ 582 w 582"/>
              <a:gd name="T1" fmla="*/ 216 h 374"/>
              <a:gd name="T2" fmla="*/ 554 w 582"/>
              <a:gd name="T3" fmla="*/ 192 h 374"/>
              <a:gd name="T4" fmla="*/ 546 w 582"/>
              <a:gd name="T5" fmla="*/ 190 h 374"/>
              <a:gd name="T6" fmla="*/ 540 w 582"/>
              <a:gd name="T7" fmla="*/ 176 h 374"/>
              <a:gd name="T8" fmla="*/ 530 w 582"/>
              <a:gd name="T9" fmla="*/ 176 h 374"/>
              <a:gd name="T10" fmla="*/ 524 w 582"/>
              <a:gd name="T11" fmla="*/ 160 h 374"/>
              <a:gd name="T12" fmla="*/ 526 w 582"/>
              <a:gd name="T13" fmla="*/ 162 h 374"/>
              <a:gd name="T14" fmla="*/ 524 w 582"/>
              <a:gd name="T15" fmla="*/ 152 h 374"/>
              <a:gd name="T16" fmla="*/ 530 w 582"/>
              <a:gd name="T17" fmla="*/ 146 h 374"/>
              <a:gd name="T18" fmla="*/ 532 w 582"/>
              <a:gd name="T19" fmla="*/ 134 h 374"/>
              <a:gd name="T20" fmla="*/ 524 w 582"/>
              <a:gd name="T21" fmla="*/ 122 h 374"/>
              <a:gd name="T22" fmla="*/ 534 w 582"/>
              <a:gd name="T23" fmla="*/ 108 h 374"/>
              <a:gd name="T24" fmla="*/ 544 w 582"/>
              <a:gd name="T25" fmla="*/ 80 h 374"/>
              <a:gd name="T26" fmla="*/ 552 w 582"/>
              <a:gd name="T27" fmla="*/ 66 h 374"/>
              <a:gd name="T28" fmla="*/ 548 w 582"/>
              <a:gd name="T29" fmla="*/ 60 h 374"/>
              <a:gd name="T30" fmla="*/ 524 w 582"/>
              <a:gd name="T31" fmla="*/ 56 h 374"/>
              <a:gd name="T32" fmla="*/ 512 w 582"/>
              <a:gd name="T33" fmla="*/ 42 h 374"/>
              <a:gd name="T34" fmla="*/ 510 w 582"/>
              <a:gd name="T35" fmla="*/ 22 h 374"/>
              <a:gd name="T36" fmla="*/ 504 w 582"/>
              <a:gd name="T37" fmla="*/ 20 h 374"/>
              <a:gd name="T38" fmla="*/ 506 w 582"/>
              <a:gd name="T39" fmla="*/ 16 h 374"/>
              <a:gd name="T40" fmla="*/ 488 w 582"/>
              <a:gd name="T41" fmla="*/ 14 h 374"/>
              <a:gd name="T42" fmla="*/ 484 w 582"/>
              <a:gd name="T43" fmla="*/ 4 h 374"/>
              <a:gd name="T44" fmla="*/ 472 w 582"/>
              <a:gd name="T45" fmla="*/ 0 h 374"/>
              <a:gd name="T46" fmla="*/ 70 w 582"/>
              <a:gd name="T47" fmla="*/ 76 h 374"/>
              <a:gd name="T48" fmla="*/ 64 w 582"/>
              <a:gd name="T49" fmla="*/ 42 h 374"/>
              <a:gd name="T50" fmla="*/ 50 w 582"/>
              <a:gd name="T51" fmla="*/ 54 h 374"/>
              <a:gd name="T52" fmla="*/ 32 w 582"/>
              <a:gd name="T53" fmla="*/ 60 h 374"/>
              <a:gd name="T54" fmla="*/ 0 w 582"/>
              <a:gd name="T55" fmla="*/ 90 h 374"/>
              <a:gd name="T56" fmla="*/ 44 w 582"/>
              <a:gd name="T57" fmla="*/ 374 h 374"/>
              <a:gd name="T58" fmla="*/ 144 w 582"/>
              <a:gd name="T59" fmla="*/ 358 h 374"/>
              <a:gd name="T60" fmla="*/ 494 w 582"/>
              <a:gd name="T61" fmla="*/ 292 h 374"/>
              <a:gd name="T62" fmla="*/ 504 w 582"/>
              <a:gd name="T63" fmla="*/ 274 h 374"/>
              <a:gd name="T64" fmla="*/ 516 w 582"/>
              <a:gd name="T65" fmla="*/ 272 h 374"/>
              <a:gd name="T66" fmla="*/ 530 w 582"/>
              <a:gd name="T67" fmla="*/ 276 h 374"/>
              <a:gd name="T68" fmla="*/ 534 w 582"/>
              <a:gd name="T69" fmla="*/ 270 h 374"/>
              <a:gd name="T70" fmla="*/ 552 w 582"/>
              <a:gd name="T71" fmla="*/ 260 h 374"/>
              <a:gd name="T72" fmla="*/ 554 w 582"/>
              <a:gd name="T73" fmla="*/ 256 h 374"/>
              <a:gd name="T74" fmla="*/ 552 w 582"/>
              <a:gd name="T75" fmla="*/ 252 h 374"/>
              <a:gd name="T76" fmla="*/ 582 w 582"/>
              <a:gd name="T77" fmla="*/ 2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2" h="374">
                <a:moveTo>
                  <a:pt x="582" y="216"/>
                </a:moveTo>
                <a:lnTo>
                  <a:pt x="554" y="192"/>
                </a:lnTo>
                <a:lnTo>
                  <a:pt x="546" y="190"/>
                </a:lnTo>
                <a:lnTo>
                  <a:pt x="540" y="176"/>
                </a:lnTo>
                <a:lnTo>
                  <a:pt x="530" y="176"/>
                </a:lnTo>
                <a:lnTo>
                  <a:pt x="524" y="160"/>
                </a:lnTo>
                <a:lnTo>
                  <a:pt x="526" y="162"/>
                </a:lnTo>
                <a:lnTo>
                  <a:pt x="524" y="152"/>
                </a:lnTo>
                <a:lnTo>
                  <a:pt x="530" y="146"/>
                </a:lnTo>
                <a:lnTo>
                  <a:pt x="532" y="134"/>
                </a:lnTo>
                <a:lnTo>
                  <a:pt x="524" y="122"/>
                </a:lnTo>
                <a:lnTo>
                  <a:pt x="534" y="108"/>
                </a:lnTo>
                <a:lnTo>
                  <a:pt x="544" y="80"/>
                </a:lnTo>
                <a:lnTo>
                  <a:pt x="552" y="66"/>
                </a:lnTo>
                <a:lnTo>
                  <a:pt x="548" y="60"/>
                </a:lnTo>
                <a:lnTo>
                  <a:pt x="524" y="56"/>
                </a:lnTo>
                <a:lnTo>
                  <a:pt x="512" y="42"/>
                </a:lnTo>
                <a:lnTo>
                  <a:pt x="510" y="22"/>
                </a:lnTo>
                <a:lnTo>
                  <a:pt x="504" y="20"/>
                </a:lnTo>
                <a:lnTo>
                  <a:pt x="506" y="16"/>
                </a:lnTo>
                <a:lnTo>
                  <a:pt x="488" y="14"/>
                </a:lnTo>
                <a:lnTo>
                  <a:pt x="484" y="4"/>
                </a:lnTo>
                <a:lnTo>
                  <a:pt x="472" y="0"/>
                </a:lnTo>
                <a:lnTo>
                  <a:pt x="70" y="76"/>
                </a:lnTo>
                <a:lnTo>
                  <a:pt x="64" y="42"/>
                </a:lnTo>
                <a:lnTo>
                  <a:pt x="50" y="54"/>
                </a:lnTo>
                <a:lnTo>
                  <a:pt x="32" y="60"/>
                </a:lnTo>
                <a:lnTo>
                  <a:pt x="0" y="90"/>
                </a:lnTo>
                <a:lnTo>
                  <a:pt x="44" y="374"/>
                </a:lnTo>
                <a:lnTo>
                  <a:pt x="144" y="358"/>
                </a:lnTo>
                <a:lnTo>
                  <a:pt x="494" y="292"/>
                </a:lnTo>
                <a:lnTo>
                  <a:pt x="504" y="274"/>
                </a:lnTo>
                <a:lnTo>
                  <a:pt x="516" y="272"/>
                </a:lnTo>
                <a:lnTo>
                  <a:pt x="530" y="276"/>
                </a:lnTo>
                <a:lnTo>
                  <a:pt x="534" y="270"/>
                </a:lnTo>
                <a:lnTo>
                  <a:pt x="552" y="260"/>
                </a:lnTo>
                <a:lnTo>
                  <a:pt x="554" y="256"/>
                </a:lnTo>
                <a:lnTo>
                  <a:pt x="552" y="252"/>
                </a:lnTo>
                <a:lnTo>
                  <a:pt x="582" y="216"/>
                </a:lnTo>
                <a:close/>
              </a:path>
            </a:pathLst>
          </a:custGeom>
          <a:solidFill>
            <a:srgbClr val="FFFF00"/>
          </a:solidFill>
          <a:ln w="3175">
            <a:solidFill>
              <a:srgbClr val="404040"/>
            </a:solidFill>
            <a:prstDash val="solid"/>
            <a:round/>
            <a:headEnd/>
            <a:tailEnd/>
          </a:ln>
        </p:spPr>
        <p:txBody>
          <a:bodyPr/>
          <a:lstStyle/>
          <a:p>
            <a:endParaRPr lang="en-US" dirty="0"/>
          </a:p>
        </p:txBody>
      </p:sp>
      <p:sp>
        <p:nvSpPr>
          <p:cNvPr id="2258" name="Freeform 210"/>
          <p:cNvSpPr>
            <a:spLocks/>
          </p:cNvSpPr>
          <p:nvPr/>
        </p:nvSpPr>
        <p:spPr bwMode="auto">
          <a:xfrm>
            <a:off x="4640263" y="4583113"/>
            <a:ext cx="869950" cy="784225"/>
          </a:xfrm>
          <a:custGeom>
            <a:avLst/>
            <a:gdLst>
              <a:gd name="T0" fmla="*/ 428 w 548"/>
              <a:gd name="T1" fmla="*/ 324 h 494"/>
              <a:gd name="T2" fmla="*/ 400 w 548"/>
              <a:gd name="T3" fmla="*/ 356 h 494"/>
              <a:gd name="T4" fmla="*/ 436 w 548"/>
              <a:gd name="T5" fmla="*/ 366 h 494"/>
              <a:gd name="T6" fmla="*/ 458 w 548"/>
              <a:gd name="T7" fmla="*/ 352 h 494"/>
              <a:gd name="T8" fmla="*/ 470 w 548"/>
              <a:gd name="T9" fmla="*/ 376 h 494"/>
              <a:gd name="T10" fmla="*/ 490 w 548"/>
              <a:gd name="T11" fmla="*/ 366 h 494"/>
              <a:gd name="T12" fmla="*/ 516 w 548"/>
              <a:gd name="T13" fmla="*/ 356 h 494"/>
              <a:gd name="T14" fmla="*/ 518 w 548"/>
              <a:gd name="T15" fmla="*/ 388 h 494"/>
              <a:gd name="T16" fmla="*/ 488 w 548"/>
              <a:gd name="T17" fmla="*/ 422 h 494"/>
              <a:gd name="T18" fmla="*/ 504 w 548"/>
              <a:gd name="T19" fmla="*/ 446 h 494"/>
              <a:gd name="T20" fmla="*/ 548 w 548"/>
              <a:gd name="T21" fmla="*/ 472 h 494"/>
              <a:gd name="T22" fmla="*/ 522 w 548"/>
              <a:gd name="T23" fmla="*/ 494 h 494"/>
              <a:gd name="T24" fmla="*/ 476 w 548"/>
              <a:gd name="T25" fmla="*/ 456 h 494"/>
              <a:gd name="T26" fmla="*/ 450 w 548"/>
              <a:gd name="T27" fmla="*/ 444 h 494"/>
              <a:gd name="T28" fmla="*/ 448 w 548"/>
              <a:gd name="T29" fmla="*/ 456 h 494"/>
              <a:gd name="T30" fmla="*/ 434 w 548"/>
              <a:gd name="T31" fmla="*/ 480 h 494"/>
              <a:gd name="T32" fmla="*/ 392 w 548"/>
              <a:gd name="T33" fmla="*/ 482 h 494"/>
              <a:gd name="T34" fmla="*/ 366 w 548"/>
              <a:gd name="T35" fmla="*/ 484 h 494"/>
              <a:gd name="T36" fmla="*/ 342 w 548"/>
              <a:gd name="T37" fmla="*/ 474 h 494"/>
              <a:gd name="T38" fmla="*/ 296 w 548"/>
              <a:gd name="T39" fmla="*/ 440 h 494"/>
              <a:gd name="T40" fmla="*/ 270 w 548"/>
              <a:gd name="T41" fmla="*/ 424 h 494"/>
              <a:gd name="T42" fmla="*/ 218 w 548"/>
              <a:gd name="T43" fmla="*/ 410 h 494"/>
              <a:gd name="T44" fmla="*/ 214 w 548"/>
              <a:gd name="T45" fmla="*/ 428 h 494"/>
              <a:gd name="T46" fmla="*/ 86 w 548"/>
              <a:gd name="T47" fmla="*/ 416 h 494"/>
              <a:gd name="T48" fmla="*/ 14 w 548"/>
              <a:gd name="T49" fmla="*/ 412 h 494"/>
              <a:gd name="T50" fmla="*/ 32 w 548"/>
              <a:gd name="T51" fmla="*/ 390 h 494"/>
              <a:gd name="T52" fmla="*/ 42 w 548"/>
              <a:gd name="T53" fmla="*/ 370 h 494"/>
              <a:gd name="T54" fmla="*/ 34 w 548"/>
              <a:gd name="T55" fmla="*/ 344 h 494"/>
              <a:gd name="T56" fmla="*/ 36 w 548"/>
              <a:gd name="T57" fmla="*/ 318 h 494"/>
              <a:gd name="T58" fmla="*/ 54 w 548"/>
              <a:gd name="T59" fmla="*/ 276 h 494"/>
              <a:gd name="T60" fmla="*/ 54 w 548"/>
              <a:gd name="T61" fmla="*/ 262 h 494"/>
              <a:gd name="T62" fmla="*/ 54 w 548"/>
              <a:gd name="T63" fmla="*/ 250 h 494"/>
              <a:gd name="T64" fmla="*/ 54 w 548"/>
              <a:gd name="T65" fmla="*/ 238 h 494"/>
              <a:gd name="T66" fmla="*/ 50 w 548"/>
              <a:gd name="T67" fmla="*/ 236 h 494"/>
              <a:gd name="T68" fmla="*/ 44 w 548"/>
              <a:gd name="T69" fmla="*/ 214 h 494"/>
              <a:gd name="T70" fmla="*/ 36 w 548"/>
              <a:gd name="T71" fmla="*/ 198 h 494"/>
              <a:gd name="T72" fmla="*/ 26 w 548"/>
              <a:gd name="T73" fmla="*/ 174 h 494"/>
              <a:gd name="T74" fmla="*/ 0 w 548"/>
              <a:gd name="T75" fmla="*/ 136 h 494"/>
              <a:gd name="T76" fmla="*/ 306 w 548"/>
              <a:gd name="T77" fmla="*/ 0 h 494"/>
              <a:gd name="T78" fmla="*/ 314 w 548"/>
              <a:gd name="T79" fmla="*/ 10 h 494"/>
              <a:gd name="T80" fmla="*/ 316 w 548"/>
              <a:gd name="T81" fmla="*/ 40 h 494"/>
              <a:gd name="T82" fmla="*/ 314 w 548"/>
              <a:gd name="T83" fmla="*/ 58 h 494"/>
              <a:gd name="T84" fmla="*/ 336 w 548"/>
              <a:gd name="T85" fmla="*/ 86 h 494"/>
              <a:gd name="T86" fmla="*/ 316 w 548"/>
              <a:gd name="T87" fmla="*/ 110 h 494"/>
              <a:gd name="T88" fmla="*/ 290 w 548"/>
              <a:gd name="T89" fmla="*/ 152 h 494"/>
              <a:gd name="T90" fmla="*/ 274 w 548"/>
              <a:gd name="T91" fmla="*/ 192 h 494"/>
              <a:gd name="T92" fmla="*/ 274 w 548"/>
              <a:gd name="T93" fmla="*/ 218 h 494"/>
              <a:gd name="T94" fmla="*/ 270 w 548"/>
              <a:gd name="T95" fmla="*/ 248 h 494"/>
              <a:gd name="T96" fmla="*/ 262 w 548"/>
              <a:gd name="T97" fmla="*/ 256 h 494"/>
              <a:gd name="T98" fmla="*/ 460 w 548"/>
              <a:gd name="T99" fmla="*/ 290 h 494"/>
              <a:gd name="T100" fmla="*/ 480 w 548"/>
              <a:gd name="T101" fmla="*/ 31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8" h="494">
                <a:moveTo>
                  <a:pt x="490" y="340"/>
                </a:moveTo>
                <a:lnTo>
                  <a:pt x="428" y="324"/>
                </a:lnTo>
                <a:lnTo>
                  <a:pt x="404" y="334"/>
                </a:lnTo>
                <a:lnTo>
                  <a:pt x="400" y="356"/>
                </a:lnTo>
                <a:lnTo>
                  <a:pt x="416" y="368"/>
                </a:lnTo>
                <a:lnTo>
                  <a:pt x="436" y="366"/>
                </a:lnTo>
                <a:lnTo>
                  <a:pt x="450" y="354"/>
                </a:lnTo>
                <a:lnTo>
                  <a:pt x="458" y="352"/>
                </a:lnTo>
                <a:lnTo>
                  <a:pt x="464" y="354"/>
                </a:lnTo>
                <a:lnTo>
                  <a:pt x="470" y="376"/>
                </a:lnTo>
                <a:lnTo>
                  <a:pt x="478" y="378"/>
                </a:lnTo>
                <a:lnTo>
                  <a:pt x="490" y="366"/>
                </a:lnTo>
                <a:lnTo>
                  <a:pt x="512" y="354"/>
                </a:lnTo>
                <a:lnTo>
                  <a:pt x="516" y="356"/>
                </a:lnTo>
                <a:lnTo>
                  <a:pt x="522" y="360"/>
                </a:lnTo>
                <a:lnTo>
                  <a:pt x="518" y="388"/>
                </a:lnTo>
                <a:lnTo>
                  <a:pt x="496" y="406"/>
                </a:lnTo>
                <a:lnTo>
                  <a:pt x="488" y="422"/>
                </a:lnTo>
                <a:lnTo>
                  <a:pt x="488" y="428"/>
                </a:lnTo>
                <a:lnTo>
                  <a:pt x="504" y="446"/>
                </a:lnTo>
                <a:lnTo>
                  <a:pt x="538" y="460"/>
                </a:lnTo>
                <a:lnTo>
                  <a:pt x="548" y="472"/>
                </a:lnTo>
                <a:lnTo>
                  <a:pt x="544" y="482"/>
                </a:lnTo>
                <a:lnTo>
                  <a:pt x="522" y="494"/>
                </a:lnTo>
                <a:lnTo>
                  <a:pt x="500" y="466"/>
                </a:lnTo>
                <a:lnTo>
                  <a:pt x="476" y="456"/>
                </a:lnTo>
                <a:lnTo>
                  <a:pt x="460" y="444"/>
                </a:lnTo>
                <a:lnTo>
                  <a:pt x="450" y="444"/>
                </a:lnTo>
                <a:lnTo>
                  <a:pt x="448" y="448"/>
                </a:lnTo>
                <a:lnTo>
                  <a:pt x="448" y="456"/>
                </a:lnTo>
                <a:lnTo>
                  <a:pt x="446" y="462"/>
                </a:lnTo>
                <a:lnTo>
                  <a:pt x="434" y="480"/>
                </a:lnTo>
                <a:lnTo>
                  <a:pt x="402" y="476"/>
                </a:lnTo>
                <a:lnTo>
                  <a:pt x="392" y="482"/>
                </a:lnTo>
                <a:lnTo>
                  <a:pt x="382" y="474"/>
                </a:lnTo>
                <a:lnTo>
                  <a:pt x="366" y="484"/>
                </a:lnTo>
                <a:lnTo>
                  <a:pt x="348" y="480"/>
                </a:lnTo>
                <a:lnTo>
                  <a:pt x="342" y="474"/>
                </a:lnTo>
                <a:lnTo>
                  <a:pt x="320" y="474"/>
                </a:lnTo>
                <a:lnTo>
                  <a:pt x="296" y="440"/>
                </a:lnTo>
                <a:lnTo>
                  <a:pt x="284" y="438"/>
                </a:lnTo>
                <a:lnTo>
                  <a:pt x="270" y="424"/>
                </a:lnTo>
                <a:lnTo>
                  <a:pt x="238" y="410"/>
                </a:lnTo>
                <a:lnTo>
                  <a:pt x="218" y="410"/>
                </a:lnTo>
                <a:lnTo>
                  <a:pt x="212" y="416"/>
                </a:lnTo>
                <a:lnTo>
                  <a:pt x="214" y="428"/>
                </a:lnTo>
                <a:lnTo>
                  <a:pt x="200" y="440"/>
                </a:lnTo>
                <a:lnTo>
                  <a:pt x="86" y="416"/>
                </a:lnTo>
                <a:lnTo>
                  <a:pt x="26" y="426"/>
                </a:lnTo>
                <a:lnTo>
                  <a:pt x="14" y="412"/>
                </a:lnTo>
                <a:lnTo>
                  <a:pt x="26" y="402"/>
                </a:lnTo>
                <a:lnTo>
                  <a:pt x="32" y="390"/>
                </a:lnTo>
                <a:lnTo>
                  <a:pt x="38" y="380"/>
                </a:lnTo>
                <a:lnTo>
                  <a:pt x="42" y="370"/>
                </a:lnTo>
                <a:lnTo>
                  <a:pt x="40" y="352"/>
                </a:lnTo>
                <a:lnTo>
                  <a:pt x="34" y="344"/>
                </a:lnTo>
                <a:lnTo>
                  <a:pt x="40" y="332"/>
                </a:lnTo>
                <a:lnTo>
                  <a:pt x="36" y="318"/>
                </a:lnTo>
                <a:lnTo>
                  <a:pt x="54" y="284"/>
                </a:lnTo>
                <a:lnTo>
                  <a:pt x="54" y="276"/>
                </a:lnTo>
                <a:lnTo>
                  <a:pt x="58" y="270"/>
                </a:lnTo>
                <a:lnTo>
                  <a:pt x="54" y="262"/>
                </a:lnTo>
                <a:lnTo>
                  <a:pt x="60" y="258"/>
                </a:lnTo>
                <a:lnTo>
                  <a:pt x="54" y="250"/>
                </a:lnTo>
                <a:lnTo>
                  <a:pt x="56" y="238"/>
                </a:lnTo>
                <a:lnTo>
                  <a:pt x="54" y="238"/>
                </a:lnTo>
                <a:lnTo>
                  <a:pt x="54" y="238"/>
                </a:lnTo>
                <a:lnTo>
                  <a:pt x="50" y="236"/>
                </a:lnTo>
                <a:lnTo>
                  <a:pt x="42" y="222"/>
                </a:lnTo>
                <a:lnTo>
                  <a:pt x="44" y="214"/>
                </a:lnTo>
                <a:lnTo>
                  <a:pt x="34" y="202"/>
                </a:lnTo>
                <a:lnTo>
                  <a:pt x="36" y="198"/>
                </a:lnTo>
                <a:lnTo>
                  <a:pt x="24" y="188"/>
                </a:lnTo>
                <a:lnTo>
                  <a:pt x="26" y="174"/>
                </a:lnTo>
                <a:lnTo>
                  <a:pt x="24" y="162"/>
                </a:lnTo>
                <a:lnTo>
                  <a:pt x="0" y="136"/>
                </a:lnTo>
                <a:lnTo>
                  <a:pt x="0" y="8"/>
                </a:lnTo>
                <a:lnTo>
                  <a:pt x="306" y="0"/>
                </a:lnTo>
                <a:lnTo>
                  <a:pt x="304" y="6"/>
                </a:lnTo>
                <a:lnTo>
                  <a:pt x="314" y="10"/>
                </a:lnTo>
                <a:lnTo>
                  <a:pt x="306" y="32"/>
                </a:lnTo>
                <a:lnTo>
                  <a:pt x="316" y="40"/>
                </a:lnTo>
                <a:lnTo>
                  <a:pt x="306" y="46"/>
                </a:lnTo>
                <a:lnTo>
                  <a:pt x="314" y="58"/>
                </a:lnTo>
                <a:lnTo>
                  <a:pt x="314" y="70"/>
                </a:lnTo>
                <a:lnTo>
                  <a:pt x="336" y="86"/>
                </a:lnTo>
                <a:lnTo>
                  <a:pt x="324" y="110"/>
                </a:lnTo>
                <a:lnTo>
                  <a:pt x="316" y="110"/>
                </a:lnTo>
                <a:lnTo>
                  <a:pt x="318" y="126"/>
                </a:lnTo>
                <a:lnTo>
                  <a:pt x="290" y="152"/>
                </a:lnTo>
                <a:lnTo>
                  <a:pt x="284" y="182"/>
                </a:lnTo>
                <a:lnTo>
                  <a:pt x="274" y="192"/>
                </a:lnTo>
                <a:lnTo>
                  <a:pt x="278" y="206"/>
                </a:lnTo>
                <a:lnTo>
                  <a:pt x="274" y="218"/>
                </a:lnTo>
                <a:lnTo>
                  <a:pt x="260" y="224"/>
                </a:lnTo>
                <a:lnTo>
                  <a:pt x="270" y="248"/>
                </a:lnTo>
                <a:lnTo>
                  <a:pt x="262" y="258"/>
                </a:lnTo>
                <a:lnTo>
                  <a:pt x="262" y="256"/>
                </a:lnTo>
                <a:lnTo>
                  <a:pt x="470" y="248"/>
                </a:lnTo>
                <a:lnTo>
                  <a:pt x="460" y="290"/>
                </a:lnTo>
                <a:lnTo>
                  <a:pt x="466" y="302"/>
                </a:lnTo>
                <a:lnTo>
                  <a:pt x="480" y="314"/>
                </a:lnTo>
                <a:lnTo>
                  <a:pt x="490" y="340"/>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59" name="Freeform 211"/>
          <p:cNvSpPr>
            <a:spLocks/>
          </p:cNvSpPr>
          <p:nvPr/>
        </p:nvSpPr>
        <p:spPr bwMode="auto">
          <a:xfrm>
            <a:off x="7539038" y="1771650"/>
            <a:ext cx="266700" cy="495300"/>
          </a:xfrm>
          <a:custGeom>
            <a:avLst/>
            <a:gdLst>
              <a:gd name="T0" fmla="*/ 144 w 168"/>
              <a:gd name="T1" fmla="*/ 296 h 312"/>
              <a:gd name="T2" fmla="*/ 132 w 168"/>
              <a:gd name="T3" fmla="*/ 282 h 312"/>
              <a:gd name="T4" fmla="*/ 136 w 168"/>
              <a:gd name="T5" fmla="*/ 262 h 312"/>
              <a:gd name="T6" fmla="*/ 126 w 168"/>
              <a:gd name="T7" fmla="*/ 194 h 312"/>
              <a:gd name="T8" fmla="*/ 140 w 168"/>
              <a:gd name="T9" fmla="*/ 136 h 312"/>
              <a:gd name="T10" fmla="*/ 136 w 168"/>
              <a:gd name="T11" fmla="*/ 92 h 312"/>
              <a:gd name="T12" fmla="*/ 150 w 168"/>
              <a:gd name="T13" fmla="*/ 84 h 312"/>
              <a:gd name="T14" fmla="*/ 168 w 168"/>
              <a:gd name="T15" fmla="*/ 56 h 312"/>
              <a:gd name="T16" fmla="*/ 168 w 168"/>
              <a:gd name="T17" fmla="*/ 46 h 312"/>
              <a:gd name="T18" fmla="*/ 156 w 168"/>
              <a:gd name="T19" fmla="*/ 28 h 312"/>
              <a:gd name="T20" fmla="*/ 162 w 168"/>
              <a:gd name="T21" fmla="*/ 8 h 312"/>
              <a:gd name="T22" fmla="*/ 158 w 168"/>
              <a:gd name="T23" fmla="*/ 0 h 312"/>
              <a:gd name="T24" fmla="*/ 0 w 168"/>
              <a:gd name="T25" fmla="*/ 38 h 312"/>
              <a:gd name="T26" fmla="*/ 4 w 168"/>
              <a:gd name="T27" fmla="*/ 46 h 312"/>
              <a:gd name="T28" fmla="*/ 2 w 168"/>
              <a:gd name="T29" fmla="*/ 54 h 312"/>
              <a:gd name="T30" fmla="*/ 6 w 168"/>
              <a:gd name="T31" fmla="*/ 62 h 312"/>
              <a:gd name="T32" fmla="*/ 8 w 168"/>
              <a:gd name="T33" fmla="*/ 82 h 312"/>
              <a:gd name="T34" fmla="*/ 20 w 168"/>
              <a:gd name="T35" fmla="*/ 102 h 312"/>
              <a:gd name="T36" fmla="*/ 18 w 168"/>
              <a:gd name="T37" fmla="*/ 112 h 312"/>
              <a:gd name="T38" fmla="*/ 24 w 168"/>
              <a:gd name="T39" fmla="*/ 126 h 312"/>
              <a:gd name="T40" fmla="*/ 20 w 168"/>
              <a:gd name="T41" fmla="*/ 134 h 312"/>
              <a:gd name="T42" fmla="*/ 18 w 168"/>
              <a:gd name="T43" fmla="*/ 154 h 312"/>
              <a:gd name="T44" fmla="*/ 34 w 168"/>
              <a:gd name="T45" fmla="*/ 190 h 312"/>
              <a:gd name="T46" fmla="*/ 32 w 168"/>
              <a:gd name="T47" fmla="*/ 204 h 312"/>
              <a:gd name="T48" fmla="*/ 34 w 168"/>
              <a:gd name="T49" fmla="*/ 212 h 312"/>
              <a:gd name="T50" fmla="*/ 42 w 168"/>
              <a:gd name="T51" fmla="*/ 204 h 312"/>
              <a:gd name="T52" fmla="*/ 50 w 168"/>
              <a:gd name="T53" fmla="*/ 212 h 312"/>
              <a:gd name="T54" fmla="*/ 68 w 168"/>
              <a:gd name="T55" fmla="*/ 302 h 312"/>
              <a:gd name="T56" fmla="*/ 72 w 168"/>
              <a:gd name="T57" fmla="*/ 312 h 312"/>
              <a:gd name="T58" fmla="*/ 144 w 168"/>
              <a:gd name="T59" fmla="*/ 29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312">
                <a:moveTo>
                  <a:pt x="144" y="296"/>
                </a:moveTo>
                <a:lnTo>
                  <a:pt x="132" y="282"/>
                </a:lnTo>
                <a:lnTo>
                  <a:pt x="136" y="262"/>
                </a:lnTo>
                <a:lnTo>
                  <a:pt x="126" y="194"/>
                </a:lnTo>
                <a:lnTo>
                  <a:pt x="140" y="136"/>
                </a:lnTo>
                <a:lnTo>
                  <a:pt x="136" y="92"/>
                </a:lnTo>
                <a:lnTo>
                  <a:pt x="150" y="84"/>
                </a:lnTo>
                <a:lnTo>
                  <a:pt x="168" y="56"/>
                </a:lnTo>
                <a:lnTo>
                  <a:pt x="168" y="46"/>
                </a:lnTo>
                <a:lnTo>
                  <a:pt x="156" y="28"/>
                </a:lnTo>
                <a:lnTo>
                  <a:pt x="162" y="8"/>
                </a:lnTo>
                <a:lnTo>
                  <a:pt x="158" y="0"/>
                </a:lnTo>
                <a:lnTo>
                  <a:pt x="0" y="38"/>
                </a:lnTo>
                <a:lnTo>
                  <a:pt x="4" y="46"/>
                </a:lnTo>
                <a:lnTo>
                  <a:pt x="2" y="54"/>
                </a:lnTo>
                <a:lnTo>
                  <a:pt x="6" y="62"/>
                </a:lnTo>
                <a:lnTo>
                  <a:pt x="8" y="82"/>
                </a:lnTo>
                <a:lnTo>
                  <a:pt x="20" y="102"/>
                </a:lnTo>
                <a:lnTo>
                  <a:pt x="18" y="112"/>
                </a:lnTo>
                <a:lnTo>
                  <a:pt x="24" y="126"/>
                </a:lnTo>
                <a:lnTo>
                  <a:pt x="20" y="134"/>
                </a:lnTo>
                <a:lnTo>
                  <a:pt x="18" y="154"/>
                </a:lnTo>
                <a:lnTo>
                  <a:pt x="34" y="190"/>
                </a:lnTo>
                <a:lnTo>
                  <a:pt x="32" y="204"/>
                </a:lnTo>
                <a:lnTo>
                  <a:pt x="34" y="212"/>
                </a:lnTo>
                <a:lnTo>
                  <a:pt x="42" y="204"/>
                </a:lnTo>
                <a:lnTo>
                  <a:pt x="50" y="212"/>
                </a:lnTo>
                <a:lnTo>
                  <a:pt x="68" y="302"/>
                </a:lnTo>
                <a:lnTo>
                  <a:pt x="72" y="312"/>
                </a:lnTo>
                <a:lnTo>
                  <a:pt x="144" y="296"/>
                </a:lnTo>
                <a:close/>
              </a:path>
            </a:pathLst>
          </a:custGeom>
          <a:solidFill>
            <a:schemeClr val="bg1"/>
          </a:solidFill>
          <a:ln w="3175">
            <a:solidFill>
              <a:srgbClr val="404040"/>
            </a:solidFill>
            <a:prstDash val="solid"/>
            <a:round/>
            <a:headEnd/>
            <a:tailEnd/>
          </a:ln>
        </p:spPr>
        <p:txBody>
          <a:bodyPr/>
          <a:lstStyle/>
          <a:p>
            <a:endParaRPr lang="en-US" dirty="0"/>
          </a:p>
        </p:txBody>
      </p:sp>
      <p:sp>
        <p:nvSpPr>
          <p:cNvPr id="2260" name="Freeform 212"/>
          <p:cNvSpPr>
            <a:spLocks/>
          </p:cNvSpPr>
          <p:nvPr/>
        </p:nvSpPr>
        <p:spPr bwMode="auto">
          <a:xfrm>
            <a:off x="7450138" y="2584450"/>
            <a:ext cx="225425" cy="476250"/>
          </a:xfrm>
          <a:custGeom>
            <a:avLst/>
            <a:gdLst>
              <a:gd name="T0" fmla="*/ 6 w 142"/>
              <a:gd name="T1" fmla="*/ 242 h 300"/>
              <a:gd name="T2" fmla="*/ 36 w 142"/>
              <a:gd name="T3" fmla="*/ 264 h 300"/>
              <a:gd name="T4" fmla="*/ 50 w 142"/>
              <a:gd name="T5" fmla="*/ 266 h 300"/>
              <a:gd name="T6" fmla="*/ 64 w 142"/>
              <a:gd name="T7" fmla="*/ 274 h 300"/>
              <a:gd name="T8" fmla="*/ 82 w 142"/>
              <a:gd name="T9" fmla="*/ 272 h 300"/>
              <a:gd name="T10" fmla="*/ 86 w 142"/>
              <a:gd name="T11" fmla="*/ 294 h 300"/>
              <a:gd name="T12" fmla="*/ 90 w 142"/>
              <a:gd name="T13" fmla="*/ 300 h 300"/>
              <a:gd name="T14" fmla="*/ 126 w 142"/>
              <a:gd name="T15" fmla="*/ 220 h 300"/>
              <a:gd name="T16" fmla="*/ 124 w 142"/>
              <a:gd name="T17" fmla="*/ 214 h 300"/>
              <a:gd name="T18" fmla="*/ 132 w 142"/>
              <a:gd name="T19" fmla="*/ 208 h 300"/>
              <a:gd name="T20" fmla="*/ 134 w 142"/>
              <a:gd name="T21" fmla="*/ 202 h 300"/>
              <a:gd name="T22" fmla="*/ 132 w 142"/>
              <a:gd name="T23" fmla="*/ 166 h 300"/>
              <a:gd name="T24" fmla="*/ 134 w 142"/>
              <a:gd name="T25" fmla="*/ 162 h 300"/>
              <a:gd name="T26" fmla="*/ 138 w 142"/>
              <a:gd name="T27" fmla="*/ 162 h 300"/>
              <a:gd name="T28" fmla="*/ 142 w 142"/>
              <a:gd name="T29" fmla="*/ 160 h 300"/>
              <a:gd name="T30" fmla="*/ 142 w 142"/>
              <a:gd name="T31" fmla="*/ 124 h 300"/>
              <a:gd name="T32" fmla="*/ 138 w 142"/>
              <a:gd name="T33" fmla="*/ 116 h 300"/>
              <a:gd name="T34" fmla="*/ 126 w 142"/>
              <a:gd name="T35" fmla="*/ 106 h 300"/>
              <a:gd name="T36" fmla="*/ 112 w 142"/>
              <a:gd name="T37" fmla="*/ 102 h 300"/>
              <a:gd name="T38" fmla="*/ 110 w 142"/>
              <a:gd name="T39" fmla="*/ 100 h 300"/>
              <a:gd name="T40" fmla="*/ 108 w 142"/>
              <a:gd name="T41" fmla="*/ 92 h 300"/>
              <a:gd name="T42" fmla="*/ 112 w 142"/>
              <a:gd name="T43" fmla="*/ 76 h 300"/>
              <a:gd name="T44" fmla="*/ 116 w 142"/>
              <a:gd name="T45" fmla="*/ 70 h 300"/>
              <a:gd name="T46" fmla="*/ 120 w 142"/>
              <a:gd name="T47" fmla="*/ 30 h 300"/>
              <a:gd name="T48" fmla="*/ 34 w 142"/>
              <a:gd name="T49" fmla="*/ 0 h 300"/>
              <a:gd name="T50" fmla="*/ 26 w 142"/>
              <a:gd name="T51" fmla="*/ 14 h 300"/>
              <a:gd name="T52" fmla="*/ 16 w 142"/>
              <a:gd name="T53" fmla="*/ 42 h 300"/>
              <a:gd name="T54" fmla="*/ 6 w 142"/>
              <a:gd name="T55" fmla="*/ 56 h 300"/>
              <a:gd name="T56" fmla="*/ 14 w 142"/>
              <a:gd name="T57" fmla="*/ 68 h 300"/>
              <a:gd name="T58" fmla="*/ 12 w 142"/>
              <a:gd name="T59" fmla="*/ 80 h 300"/>
              <a:gd name="T60" fmla="*/ 6 w 142"/>
              <a:gd name="T61" fmla="*/ 86 h 300"/>
              <a:gd name="T62" fmla="*/ 8 w 142"/>
              <a:gd name="T63" fmla="*/ 96 h 300"/>
              <a:gd name="T64" fmla="*/ 6 w 142"/>
              <a:gd name="T65" fmla="*/ 94 h 300"/>
              <a:gd name="T66" fmla="*/ 12 w 142"/>
              <a:gd name="T67" fmla="*/ 110 h 300"/>
              <a:gd name="T68" fmla="*/ 22 w 142"/>
              <a:gd name="T69" fmla="*/ 110 h 300"/>
              <a:gd name="T70" fmla="*/ 28 w 142"/>
              <a:gd name="T71" fmla="*/ 124 h 300"/>
              <a:gd name="T72" fmla="*/ 36 w 142"/>
              <a:gd name="T73" fmla="*/ 126 h 300"/>
              <a:gd name="T74" fmla="*/ 64 w 142"/>
              <a:gd name="T75" fmla="*/ 150 h 300"/>
              <a:gd name="T76" fmla="*/ 34 w 142"/>
              <a:gd name="T77" fmla="*/ 186 h 300"/>
              <a:gd name="T78" fmla="*/ 36 w 142"/>
              <a:gd name="T79" fmla="*/ 190 h 300"/>
              <a:gd name="T80" fmla="*/ 34 w 142"/>
              <a:gd name="T81" fmla="*/ 194 h 300"/>
              <a:gd name="T82" fmla="*/ 16 w 142"/>
              <a:gd name="T83" fmla="*/ 204 h 300"/>
              <a:gd name="T84" fmla="*/ 6 w 142"/>
              <a:gd name="T85" fmla="*/ 216 h 300"/>
              <a:gd name="T86" fmla="*/ 0 w 142"/>
              <a:gd name="T87" fmla="*/ 234 h 300"/>
              <a:gd name="T88" fmla="*/ 6 w 142"/>
              <a:gd name="T89" fmla="*/ 2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 h="300">
                <a:moveTo>
                  <a:pt x="6" y="242"/>
                </a:moveTo>
                <a:lnTo>
                  <a:pt x="36" y="264"/>
                </a:lnTo>
                <a:lnTo>
                  <a:pt x="50" y="266"/>
                </a:lnTo>
                <a:lnTo>
                  <a:pt x="64" y="274"/>
                </a:lnTo>
                <a:lnTo>
                  <a:pt x="82" y="272"/>
                </a:lnTo>
                <a:lnTo>
                  <a:pt x="86" y="294"/>
                </a:lnTo>
                <a:lnTo>
                  <a:pt x="90" y="300"/>
                </a:lnTo>
                <a:lnTo>
                  <a:pt x="126" y="220"/>
                </a:lnTo>
                <a:lnTo>
                  <a:pt x="124" y="214"/>
                </a:lnTo>
                <a:lnTo>
                  <a:pt x="132" y="208"/>
                </a:lnTo>
                <a:lnTo>
                  <a:pt x="134" y="202"/>
                </a:lnTo>
                <a:lnTo>
                  <a:pt x="132" y="166"/>
                </a:lnTo>
                <a:lnTo>
                  <a:pt x="134" y="162"/>
                </a:lnTo>
                <a:lnTo>
                  <a:pt x="138" y="162"/>
                </a:lnTo>
                <a:lnTo>
                  <a:pt x="142" y="160"/>
                </a:lnTo>
                <a:lnTo>
                  <a:pt x="142" y="124"/>
                </a:lnTo>
                <a:lnTo>
                  <a:pt x="138" y="116"/>
                </a:lnTo>
                <a:lnTo>
                  <a:pt x="126" y="106"/>
                </a:lnTo>
                <a:lnTo>
                  <a:pt x="112" y="102"/>
                </a:lnTo>
                <a:lnTo>
                  <a:pt x="110" y="100"/>
                </a:lnTo>
                <a:lnTo>
                  <a:pt x="108" y="92"/>
                </a:lnTo>
                <a:lnTo>
                  <a:pt x="112" y="76"/>
                </a:lnTo>
                <a:lnTo>
                  <a:pt x="116" y="70"/>
                </a:lnTo>
                <a:lnTo>
                  <a:pt x="120" y="30"/>
                </a:lnTo>
                <a:lnTo>
                  <a:pt x="34" y="0"/>
                </a:lnTo>
                <a:lnTo>
                  <a:pt x="26" y="14"/>
                </a:lnTo>
                <a:lnTo>
                  <a:pt x="16" y="42"/>
                </a:lnTo>
                <a:lnTo>
                  <a:pt x="6" y="56"/>
                </a:lnTo>
                <a:lnTo>
                  <a:pt x="14" y="68"/>
                </a:lnTo>
                <a:lnTo>
                  <a:pt x="12" y="80"/>
                </a:lnTo>
                <a:lnTo>
                  <a:pt x="6" y="86"/>
                </a:lnTo>
                <a:lnTo>
                  <a:pt x="8" y="96"/>
                </a:lnTo>
                <a:lnTo>
                  <a:pt x="6" y="94"/>
                </a:lnTo>
                <a:lnTo>
                  <a:pt x="12" y="110"/>
                </a:lnTo>
                <a:lnTo>
                  <a:pt x="22" y="110"/>
                </a:lnTo>
                <a:lnTo>
                  <a:pt x="28" y="124"/>
                </a:lnTo>
                <a:lnTo>
                  <a:pt x="36" y="126"/>
                </a:lnTo>
                <a:lnTo>
                  <a:pt x="64" y="150"/>
                </a:lnTo>
                <a:lnTo>
                  <a:pt x="34" y="186"/>
                </a:lnTo>
                <a:lnTo>
                  <a:pt x="36" y="190"/>
                </a:lnTo>
                <a:lnTo>
                  <a:pt x="34" y="194"/>
                </a:lnTo>
                <a:lnTo>
                  <a:pt x="16" y="204"/>
                </a:lnTo>
                <a:lnTo>
                  <a:pt x="6" y="216"/>
                </a:lnTo>
                <a:lnTo>
                  <a:pt x="0" y="234"/>
                </a:lnTo>
                <a:lnTo>
                  <a:pt x="6" y="242"/>
                </a:lnTo>
                <a:close/>
              </a:path>
            </a:pathLst>
          </a:custGeom>
          <a:solidFill>
            <a:schemeClr val="bg1"/>
          </a:solidFill>
          <a:ln w="3175">
            <a:solidFill>
              <a:srgbClr val="404040"/>
            </a:solidFill>
            <a:prstDash val="solid"/>
            <a:round/>
            <a:headEnd/>
            <a:tailEnd/>
          </a:ln>
        </p:spPr>
        <p:txBody>
          <a:bodyPr/>
          <a:lstStyle/>
          <a:p>
            <a:endParaRPr lang="en-US" dirty="0"/>
          </a:p>
        </p:txBody>
      </p:sp>
      <p:sp>
        <p:nvSpPr>
          <p:cNvPr id="2261" name="Freeform 213"/>
          <p:cNvSpPr>
            <a:spLocks/>
          </p:cNvSpPr>
          <p:nvPr/>
        </p:nvSpPr>
        <p:spPr bwMode="auto">
          <a:xfrm>
            <a:off x="7897813" y="2339975"/>
            <a:ext cx="104775" cy="155575"/>
          </a:xfrm>
          <a:custGeom>
            <a:avLst/>
            <a:gdLst>
              <a:gd name="T0" fmla="*/ 18 w 66"/>
              <a:gd name="T1" fmla="*/ 98 h 98"/>
              <a:gd name="T2" fmla="*/ 52 w 66"/>
              <a:gd name="T3" fmla="*/ 78 h 98"/>
              <a:gd name="T4" fmla="*/ 60 w 66"/>
              <a:gd name="T5" fmla="*/ 68 h 98"/>
              <a:gd name="T6" fmla="*/ 62 w 66"/>
              <a:gd name="T7" fmla="*/ 40 h 98"/>
              <a:gd name="T8" fmla="*/ 66 w 66"/>
              <a:gd name="T9" fmla="*/ 36 h 98"/>
              <a:gd name="T10" fmla="*/ 48 w 66"/>
              <a:gd name="T11" fmla="*/ 28 h 98"/>
              <a:gd name="T12" fmla="*/ 46 w 66"/>
              <a:gd name="T13" fmla="*/ 16 h 98"/>
              <a:gd name="T14" fmla="*/ 42 w 66"/>
              <a:gd name="T15" fmla="*/ 16 h 98"/>
              <a:gd name="T16" fmla="*/ 38 w 66"/>
              <a:gd name="T17" fmla="*/ 0 h 98"/>
              <a:gd name="T18" fmla="*/ 0 w 66"/>
              <a:gd name="T19" fmla="*/ 10 h 98"/>
              <a:gd name="T20" fmla="*/ 18 w 66"/>
              <a:gd name="T21" fmla="*/ 86 h 98"/>
              <a:gd name="T22" fmla="*/ 16 w 66"/>
              <a:gd name="T23" fmla="*/ 88 h 98"/>
              <a:gd name="T24" fmla="*/ 18 w 66"/>
              <a:gd name="T2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8">
                <a:moveTo>
                  <a:pt x="18" y="98"/>
                </a:moveTo>
                <a:lnTo>
                  <a:pt x="52" y="78"/>
                </a:lnTo>
                <a:lnTo>
                  <a:pt x="60" y="68"/>
                </a:lnTo>
                <a:lnTo>
                  <a:pt x="62" y="40"/>
                </a:lnTo>
                <a:lnTo>
                  <a:pt x="66" y="36"/>
                </a:lnTo>
                <a:lnTo>
                  <a:pt x="48" y="28"/>
                </a:lnTo>
                <a:lnTo>
                  <a:pt x="46" y="16"/>
                </a:lnTo>
                <a:lnTo>
                  <a:pt x="42" y="16"/>
                </a:lnTo>
                <a:lnTo>
                  <a:pt x="38" y="0"/>
                </a:lnTo>
                <a:lnTo>
                  <a:pt x="0" y="10"/>
                </a:lnTo>
                <a:lnTo>
                  <a:pt x="18" y="86"/>
                </a:lnTo>
                <a:lnTo>
                  <a:pt x="16" y="88"/>
                </a:lnTo>
                <a:lnTo>
                  <a:pt x="18" y="98"/>
                </a:lnTo>
                <a:close/>
              </a:path>
            </a:pathLst>
          </a:custGeom>
          <a:solidFill>
            <a:schemeClr val="bg1"/>
          </a:solidFill>
          <a:ln w="3175">
            <a:solidFill>
              <a:srgbClr val="404040"/>
            </a:solidFill>
            <a:prstDash val="solid"/>
            <a:round/>
            <a:headEnd/>
            <a:tailEnd/>
          </a:ln>
        </p:spPr>
        <p:txBody>
          <a:bodyPr/>
          <a:lstStyle/>
          <a:p>
            <a:endParaRPr lang="en-US" dirty="0"/>
          </a:p>
        </p:txBody>
      </p:sp>
      <p:sp>
        <p:nvSpPr>
          <p:cNvPr id="2262" name="Freeform 214"/>
          <p:cNvSpPr>
            <a:spLocks/>
          </p:cNvSpPr>
          <p:nvPr/>
        </p:nvSpPr>
        <p:spPr bwMode="auto">
          <a:xfrm>
            <a:off x="6389688" y="3998913"/>
            <a:ext cx="809625" cy="615950"/>
          </a:xfrm>
          <a:custGeom>
            <a:avLst/>
            <a:gdLst>
              <a:gd name="T0" fmla="*/ 298 w 510"/>
              <a:gd name="T1" fmla="*/ 378 h 388"/>
              <a:gd name="T2" fmla="*/ 316 w 510"/>
              <a:gd name="T3" fmla="*/ 362 h 388"/>
              <a:gd name="T4" fmla="*/ 332 w 510"/>
              <a:gd name="T5" fmla="*/ 352 h 388"/>
              <a:gd name="T6" fmla="*/ 312 w 510"/>
              <a:gd name="T7" fmla="*/ 324 h 388"/>
              <a:gd name="T8" fmla="*/ 374 w 510"/>
              <a:gd name="T9" fmla="*/ 310 h 388"/>
              <a:gd name="T10" fmla="*/ 420 w 510"/>
              <a:gd name="T11" fmla="*/ 262 h 388"/>
              <a:gd name="T12" fmla="*/ 432 w 510"/>
              <a:gd name="T13" fmla="*/ 254 h 388"/>
              <a:gd name="T14" fmla="*/ 450 w 510"/>
              <a:gd name="T15" fmla="*/ 232 h 388"/>
              <a:gd name="T16" fmla="*/ 464 w 510"/>
              <a:gd name="T17" fmla="*/ 208 h 388"/>
              <a:gd name="T18" fmla="*/ 468 w 510"/>
              <a:gd name="T19" fmla="*/ 186 h 388"/>
              <a:gd name="T20" fmla="*/ 510 w 510"/>
              <a:gd name="T21" fmla="*/ 130 h 388"/>
              <a:gd name="T22" fmla="*/ 376 w 510"/>
              <a:gd name="T23" fmla="*/ 20 h 388"/>
              <a:gd name="T24" fmla="*/ 258 w 510"/>
              <a:gd name="T25" fmla="*/ 20 h 388"/>
              <a:gd name="T26" fmla="*/ 232 w 510"/>
              <a:gd name="T27" fmla="*/ 10 h 388"/>
              <a:gd name="T28" fmla="*/ 90 w 510"/>
              <a:gd name="T29" fmla="*/ 10 h 388"/>
              <a:gd name="T30" fmla="*/ 62 w 510"/>
              <a:gd name="T31" fmla="*/ 24 h 388"/>
              <a:gd name="T32" fmla="*/ 52 w 510"/>
              <a:gd name="T33" fmla="*/ 32 h 388"/>
              <a:gd name="T34" fmla="*/ 22 w 510"/>
              <a:gd name="T35" fmla="*/ 44 h 388"/>
              <a:gd name="T36" fmla="*/ 10 w 510"/>
              <a:gd name="T37" fmla="*/ 64 h 388"/>
              <a:gd name="T38" fmla="*/ 38 w 510"/>
              <a:gd name="T39" fmla="*/ 112 h 388"/>
              <a:gd name="T40" fmla="*/ 60 w 510"/>
              <a:gd name="T41" fmla="*/ 124 h 388"/>
              <a:gd name="T42" fmla="*/ 72 w 510"/>
              <a:gd name="T43" fmla="*/ 146 h 388"/>
              <a:gd name="T44" fmla="*/ 90 w 510"/>
              <a:gd name="T45" fmla="*/ 164 h 388"/>
              <a:gd name="T46" fmla="*/ 124 w 510"/>
              <a:gd name="T47" fmla="*/ 186 h 388"/>
              <a:gd name="T48" fmla="*/ 136 w 510"/>
              <a:gd name="T49" fmla="*/ 204 h 388"/>
              <a:gd name="T50" fmla="*/ 168 w 510"/>
              <a:gd name="T51" fmla="*/ 238 h 388"/>
              <a:gd name="T52" fmla="*/ 180 w 510"/>
              <a:gd name="T53" fmla="*/ 250 h 388"/>
              <a:gd name="T54" fmla="*/ 190 w 510"/>
              <a:gd name="T55" fmla="*/ 260 h 388"/>
              <a:gd name="T56" fmla="*/ 222 w 510"/>
              <a:gd name="T57" fmla="*/ 282 h 388"/>
              <a:gd name="T58" fmla="*/ 238 w 510"/>
              <a:gd name="T59" fmla="*/ 324 h 388"/>
              <a:gd name="T60" fmla="*/ 272 w 510"/>
              <a:gd name="T61" fmla="*/ 356 h 388"/>
              <a:gd name="T62" fmla="*/ 302 w 510"/>
              <a:gd name="T63"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0" h="388">
                <a:moveTo>
                  <a:pt x="302" y="388"/>
                </a:moveTo>
                <a:lnTo>
                  <a:pt x="298" y="378"/>
                </a:lnTo>
                <a:lnTo>
                  <a:pt x="300" y="374"/>
                </a:lnTo>
                <a:lnTo>
                  <a:pt x="316" y="362"/>
                </a:lnTo>
                <a:lnTo>
                  <a:pt x="326" y="360"/>
                </a:lnTo>
                <a:lnTo>
                  <a:pt x="332" y="352"/>
                </a:lnTo>
                <a:lnTo>
                  <a:pt x="314" y="328"/>
                </a:lnTo>
                <a:lnTo>
                  <a:pt x="312" y="324"/>
                </a:lnTo>
                <a:lnTo>
                  <a:pt x="314" y="320"/>
                </a:lnTo>
                <a:lnTo>
                  <a:pt x="374" y="310"/>
                </a:lnTo>
                <a:lnTo>
                  <a:pt x="382" y="306"/>
                </a:lnTo>
                <a:lnTo>
                  <a:pt x="420" y="262"/>
                </a:lnTo>
                <a:lnTo>
                  <a:pt x="424" y="262"/>
                </a:lnTo>
                <a:lnTo>
                  <a:pt x="432" y="254"/>
                </a:lnTo>
                <a:lnTo>
                  <a:pt x="434" y="240"/>
                </a:lnTo>
                <a:lnTo>
                  <a:pt x="450" y="232"/>
                </a:lnTo>
                <a:lnTo>
                  <a:pt x="460" y="220"/>
                </a:lnTo>
                <a:lnTo>
                  <a:pt x="464" y="208"/>
                </a:lnTo>
                <a:lnTo>
                  <a:pt x="458" y="198"/>
                </a:lnTo>
                <a:lnTo>
                  <a:pt x="468" y="186"/>
                </a:lnTo>
                <a:lnTo>
                  <a:pt x="486" y="146"/>
                </a:lnTo>
                <a:lnTo>
                  <a:pt x="510" y="130"/>
                </a:lnTo>
                <a:lnTo>
                  <a:pt x="510" y="120"/>
                </a:lnTo>
                <a:lnTo>
                  <a:pt x="376" y="20"/>
                </a:lnTo>
                <a:lnTo>
                  <a:pt x="260" y="38"/>
                </a:lnTo>
                <a:lnTo>
                  <a:pt x="258" y="20"/>
                </a:lnTo>
                <a:lnTo>
                  <a:pt x="240" y="2"/>
                </a:lnTo>
                <a:lnTo>
                  <a:pt x="232" y="10"/>
                </a:lnTo>
                <a:lnTo>
                  <a:pt x="228" y="0"/>
                </a:lnTo>
                <a:lnTo>
                  <a:pt x="90" y="10"/>
                </a:lnTo>
                <a:lnTo>
                  <a:pt x="86" y="16"/>
                </a:lnTo>
                <a:lnTo>
                  <a:pt x="62" y="24"/>
                </a:lnTo>
                <a:lnTo>
                  <a:pt x="56" y="34"/>
                </a:lnTo>
                <a:lnTo>
                  <a:pt x="52" y="32"/>
                </a:lnTo>
                <a:lnTo>
                  <a:pt x="20" y="44"/>
                </a:lnTo>
                <a:lnTo>
                  <a:pt x="22" y="44"/>
                </a:lnTo>
                <a:lnTo>
                  <a:pt x="20" y="56"/>
                </a:lnTo>
                <a:lnTo>
                  <a:pt x="10" y="64"/>
                </a:lnTo>
                <a:lnTo>
                  <a:pt x="0" y="86"/>
                </a:lnTo>
                <a:lnTo>
                  <a:pt x="38" y="112"/>
                </a:lnTo>
                <a:lnTo>
                  <a:pt x="52" y="110"/>
                </a:lnTo>
                <a:lnTo>
                  <a:pt x="60" y="124"/>
                </a:lnTo>
                <a:lnTo>
                  <a:pt x="60" y="124"/>
                </a:lnTo>
                <a:lnTo>
                  <a:pt x="72" y="146"/>
                </a:lnTo>
                <a:lnTo>
                  <a:pt x="90" y="164"/>
                </a:lnTo>
                <a:lnTo>
                  <a:pt x="90" y="164"/>
                </a:lnTo>
                <a:lnTo>
                  <a:pt x="94" y="172"/>
                </a:lnTo>
                <a:lnTo>
                  <a:pt x="124" y="186"/>
                </a:lnTo>
                <a:lnTo>
                  <a:pt x="136" y="204"/>
                </a:lnTo>
                <a:lnTo>
                  <a:pt x="136" y="204"/>
                </a:lnTo>
                <a:lnTo>
                  <a:pt x="168" y="224"/>
                </a:lnTo>
                <a:lnTo>
                  <a:pt x="168" y="238"/>
                </a:lnTo>
                <a:lnTo>
                  <a:pt x="180" y="242"/>
                </a:lnTo>
                <a:lnTo>
                  <a:pt x="180" y="250"/>
                </a:lnTo>
                <a:lnTo>
                  <a:pt x="190" y="254"/>
                </a:lnTo>
                <a:lnTo>
                  <a:pt x="190" y="260"/>
                </a:lnTo>
                <a:lnTo>
                  <a:pt x="222" y="276"/>
                </a:lnTo>
                <a:lnTo>
                  <a:pt x="222" y="282"/>
                </a:lnTo>
                <a:lnTo>
                  <a:pt x="236" y="306"/>
                </a:lnTo>
                <a:lnTo>
                  <a:pt x="238" y="324"/>
                </a:lnTo>
                <a:lnTo>
                  <a:pt x="256" y="332"/>
                </a:lnTo>
                <a:lnTo>
                  <a:pt x="272" y="356"/>
                </a:lnTo>
                <a:lnTo>
                  <a:pt x="274" y="380"/>
                </a:lnTo>
                <a:lnTo>
                  <a:pt x="302" y="388"/>
                </a:lnTo>
                <a:close/>
              </a:path>
            </a:pathLst>
          </a:custGeom>
          <a:solidFill>
            <a:srgbClr val="FFFF00"/>
          </a:solidFill>
          <a:ln w="3175">
            <a:solidFill>
              <a:srgbClr val="404040"/>
            </a:solidFill>
            <a:prstDash val="solid"/>
            <a:round/>
            <a:headEnd/>
            <a:tailEnd/>
          </a:ln>
        </p:spPr>
        <p:txBody>
          <a:bodyPr/>
          <a:lstStyle/>
          <a:p>
            <a:endParaRPr lang="en-US" dirty="0"/>
          </a:p>
        </p:txBody>
      </p:sp>
      <p:sp>
        <p:nvSpPr>
          <p:cNvPr id="2263" name="Freeform 215"/>
          <p:cNvSpPr>
            <a:spLocks/>
          </p:cNvSpPr>
          <p:nvPr/>
        </p:nvSpPr>
        <p:spPr bwMode="auto">
          <a:xfrm>
            <a:off x="7481888" y="3260725"/>
            <a:ext cx="85725" cy="196850"/>
          </a:xfrm>
          <a:custGeom>
            <a:avLst/>
            <a:gdLst>
              <a:gd name="T0" fmla="*/ 10 w 54"/>
              <a:gd name="T1" fmla="*/ 18 h 124"/>
              <a:gd name="T2" fmla="*/ 18 w 54"/>
              <a:gd name="T3" fmla="*/ 20 h 124"/>
              <a:gd name="T4" fmla="*/ 18 w 54"/>
              <a:gd name="T5" fmla="*/ 30 h 124"/>
              <a:gd name="T6" fmla="*/ 10 w 54"/>
              <a:gd name="T7" fmla="*/ 34 h 124"/>
              <a:gd name="T8" fmla="*/ 0 w 54"/>
              <a:gd name="T9" fmla="*/ 88 h 124"/>
              <a:gd name="T10" fmla="*/ 10 w 54"/>
              <a:gd name="T11" fmla="*/ 120 h 124"/>
              <a:gd name="T12" fmla="*/ 16 w 54"/>
              <a:gd name="T13" fmla="*/ 124 h 124"/>
              <a:gd name="T14" fmla="*/ 24 w 54"/>
              <a:gd name="T15" fmla="*/ 122 h 124"/>
              <a:gd name="T16" fmla="*/ 28 w 54"/>
              <a:gd name="T17" fmla="*/ 116 h 124"/>
              <a:gd name="T18" fmla="*/ 54 w 54"/>
              <a:gd name="T19" fmla="*/ 0 h 124"/>
              <a:gd name="T20" fmla="*/ 10 w 54"/>
              <a:gd name="T21" fmla="*/ 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24">
                <a:moveTo>
                  <a:pt x="10" y="18"/>
                </a:moveTo>
                <a:lnTo>
                  <a:pt x="18" y="20"/>
                </a:lnTo>
                <a:lnTo>
                  <a:pt x="18" y="30"/>
                </a:lnTo>
                <a:lnTo>
                  <a:pt x="10" y="34"/>
                </a:lnTo>
                <a:lnTo>
                  <a:pt x="0" y="88"/>
                </a:lnTo>
                <a:lnTo>
                  <a:pt x="10" y="120"/>
                </a:lnTo>
                <a:lnTo>
                  <a:pt x="16" y="124"/>
                </a:lnTo>
                <a:lnTo>
                  <a:pt x="24" y="122"/>
                </a:lnTo>
                <a:lnTo>
                  <a:pt x="28" y="116"/>
                </a:lnTo>
                <a:lnTo>
                  <a:pt x="54" y="0"/>
                </a:lnTo>
                <a:lnTo>
                  <a:pt x="10" y="18"/>
                </a:lnTo>
                <a:close/>
              </a:path>
            </a:pathLst>
          </a:custGeom>
          <a:solidFill>
            <a:schemeClr val="bg1"/>
          </a:solidFill>
          <a:ln w="3175">
            <a:solidFill>
              <a:srgbClr val="404040"/>
            </a:solidFill>
            <a:prstDash val="solid"/>
            <a:round/>
            <a:headEnd/>
            <a:tailEnd/>
          </a:ln>
        </p:spPr>
        <p:txBody>
          <a:bodyPr/>
          <a:lstStyle/>
          <a:p>
            <a:endParaRPr lang="en-US" dirty="0"/>
          </a:p>
        </p:txBody>
      </p:sp>
      <p:sp>
        <p:nvSpPr>
          <p:cNvPr id="2264" name="Freeform 216"/>
          <p:cNvSpPr>
            <a:spLocks/>
          </p:cNvSpPr>
          <p:nvPr/>
        </p:nvSpPr>
        <p:spPr bwMode="auto">
          <a:xfrm>
            <a:off x="508000" y="844550"/>
            <a:ext cx="1044575" cy="777875"/>
          </a:xfrm>
          <a:custGeom>
            <a:avLst/>
            <a:gdLst>
              <a:gd name="T0" fmla="*/ 658 w 658"/>
              <a:gd name="T1" fmla="*/ 124 h 490"/>
              <a:gd name="T2" fmla="*/ 588 w 658"/>
              <a:gd name="T3" fmla="*/ 470 h 490"/>
              <a:gd name="T4" fmla="*/ 584 w 658"/>
              <a:gd name="T5" fmla="*/ 490 h 490"/>
              <a:gd name="T6" fmla="*/ 394 w 658"/>
              <a:gd name="T7" fmla="*/ 450 h 490"/>
              <a:gd name="T8" fmla="*/ 342 w 658"/>
              <a:gd name="T9" fmla="*/ 448 h 490"/>
              <a:gd name="T10" fmla="*/ 290 w 658"/>
              <a:gd name="T11" fmla="*/ 450 h 490"/>
              <a:gd name="T12" fmla="*/ 258 w 658"/>
              <a:gd name="T13" fmla="*/ 440 h 490"/>
              <a:gd name="T14" fmla="*/ 196 w 658"/>
              <a:gd name="T15" fmla="*/ 428 h 490"/>
              <a:gd name="T16" fmla="*/ 136 w 658"/>
              <a:gd name="T17" fmla="*/ 420 h 490"/>
              <a:gd name="T18" fmla="*/ 72 w 658"/>
              <a:gd name="T19" fmla="*/ 398 h 490"/>
              <a:gd name="T20" fmla="*/ 76 w 658"/>
              <a:gd name="T21" fmla="*/ 346 h 490"/>
              <a:gd name="T22" fmla="*/ 8 w 658"/>
              <a:gd name="T23" fmla="*/ 292 h 490"/>
              <a:gd name="T24" fmla="*/ 8 w 658"/>
              <a:gd name="T25" fmla="*/ 248 h 490"/>
              <a:gd name="T26" fmla="*/ 8 w 658"/>
              <a:gd name="T27" fmla="*/ 272 h 490"/>
              <a:gd name="T28" fmla="*/ 16 w 658"/>
              <a:gd name="T29" fmla="*/ 270 h 490"/>
              <a:gd name="T30" fmla="*/ 24 w 658"/>
              <a:gd name="T31" fmla="*/ 236 h 490"/>
              <a:gd name="T32" fmla="*/ 14 w 658"/>
              <a:gd name="T33" fmla="*/ 232 h 490"/>
              <a:gd name="T34" fmla="*/ 16 w 658"/>
              <a:gd name="T35" fmla="*/ 218 h 490"/>
              <a:gd name="T36" fmla="*/ 28 w 658"/>
              <a:gd name="T37" fmla="*/ 202 h 490"/>
              <a:gd name="T38" fmla="*/ 16 w 658"/>
              <a:gd name="T39" fmla="*/ 200 h 490"/>
              <a:gd name="T40" fmla="*/ 18 w 658"/>
              <a:gd name="T41" fmla="*/ 98 h 490"/>
              <a:gd name="T42" fmla="*/ 8 w 658"/>
              <a:gd name="T43" fmla="*/ 54 h 490"/>
              <a:gd name="T44" fmla="*/ 22 w 658"/>
              <a:gd name="T45" fmla="*/ 28 h 490"/>
              <a:gd name="T46" fmla="*/ 82 w 658"/>
              <a:gd name="T47" fmla="*/ 64 h 490"/>
              <a:gd name="T48" fmla="*/ 152 w 658"/>
              <a:gd name="T49" fmla="*/ 98 h 490"/>
              <a:gd name="T50" fmla="*/ 172 w 658"/>
              <a:gd name="T51" fmla="*/ 114 h 490"/>
              <a:gd name="T52" fmla="*/ 162 w 658"/>
              <a:gd name="T53" fmla="*/ 130 h 490"/>
              <a:gd name="T54" fmla="*/ 124 w 658"/>
              <a:gd name="T55" fmla="*/ 162 h 490"/>
              <a:gd name="T56" fmla="*/ 132 w 658"/>
              <a:gd name="T57" fmla="*/ 184 h 490"/>
              <a:gd name="T58" fmla="*/ 132 w 658"/>
              <a:gd name="T59" fmla="*/ 172 h 490"/>
              <a:gd name="T60" fmla="*/ 156 w 658"/>
              <a:gd name="T61" fmla="*/ 158 h 490"/>
              <a:gd name="T62" fmla="*/ 184 w 658"/>
              <a:gd name="T63" fmla="*/ 138 h 490"/>
              <a:gd name="T64" fmla="*/ 188 w 658"/>
              <a:gd name="T65" fmla="*/ 152 h 490"/>
              <a:gd name="T66" fmla="*/ 206 w 658"/>
              <a:gd name="T67" fmla="*/ 112 h 490"/>
              <a:gd name="T68" fmla="*/ 192 w 658"/>
              <a:gd name="T69" fmla="*/ 64 h 490"/>
              <a:gd name="T70" fmla="*/ 200 w 658"/>
              <a:gd name="T71" fmla="*/ 62 h 490"/>
              <a:gd name="T72" fmla="*/ 214 w 658"/>
              <a:gd name="T73" fmla="*/ 40 h 490"/>
              <a:gd name="T74" fmla="*/ 222 w 658"/>
              <a:gd name="T75" fmla="*/ 44 h 490"/>
              <a:gd name="T76" fmla="*/ 222 w 658"/>
              <a:gd name="T77" fmla="*/ 36 h 490"/>
              <a:gd name="T78" fmla="*/ 200 w 658"/>
              <a:gd name="T79" fmla="*/ 26 h 490"/>
              <a:gd name="T80" fmla="*/ 194 w 658"/>
              <a:gd name="T8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8" h="490">
                <a:moveTo>
                  <a:pt x="286" y="26"/>
                </a:moveTo>
                <a:lnTo>
                  <a:pt x="658" y="124"/>
                </a:lnTo>
                <a:lnTo>
                  <a:pt x="582" y="442"/>
                </a:lnTo>
                <a:lnTo>
                  <a:pt x="588" y="470"/>
                </a:lnTo>
                <a:lnTo>
                  <a:pt x="580" y="478"/>
                </a:lnTo>
                <a:lnTo>
                  <a:pt x="584" y="490"/>
                </a:lnTo>
                <a:lnTo>
                  <a:pt x="404" y="446"/>
                </a:lnTo>
                <a:lnTo>
                  <a:pt x="394" y="450"/>
                </a:lnTo>
                <a:lnTo>
                  <a:pt x="352" y="442"/>
                </a:lnTo>
                <a:lnTo>
                  <a:pt x="342" y="448"/>
                </a:lnTo>
                <a:lnTo>
                  <a:pt x="316" y="446"/>
                </a:lnTo>
                <a:lnTo>
                  <a:pt x="290" y="450"/>
                </a:lnTo>
                <a:lnTo>
                  <a:pt x="268" y="448"/>
                </a:lnTo>
                <a:lnTo>
                  <a:pt x="258" y="440"/>
                </a:lnTo>
                <a:lnTo>
                  <a:pt x="206" y="442"/>
                </a:lnTo>
                <a:lnTo>
                  <a:pt x="196" y="428"/>
                </a:lnTo>
                <a:lnTo>
                  <a:pt x="154" y="414"/>
                </a:lnTo>
                <a:lnTo>
                  <a:pt x="136" y="420"/>
                </a:lnTo>
                <a:lnTo>
                  <a:pt x="108" y="422"/>
                </a:lnTo>
                <a:lnTo>
                  <a:pt x="72" y="398"/>
                </a:lnTo>
                <a:lnTo>
                  <a:pt x="78" y="360"/>
                </a:lnTo>
                <a:lnTo>
                  <a:pt x="76" y="346"/>
                </a:lnTo>
                <a:lnTo>
                  <a:pt x="42" y="302"/>
                </a:lnTo>
                <a:lnTo>
                  <a:pt x="8" y="292"/>
                </a:lnTo>
                <a:lnTo>
                  <a:pt x="0" y="282"/>
                </a:lnTo>
                <a:lnTo>
                  <a:pt x="8" y="248"/>
                </a:lnTo>
                <a:lnTo>
                  <a:pt x="12" y="254"/>
                </a:lnTo>
                <a:lnTo>
                  <a:pt x="8" y="272"/>
                </a:lnTo>
                <a:lnTo>
                  <a:pt x="14" y="274"/>
                </a:lnTo>
                <a:lnTo>
                  <a:pt x="16" y="270"/>
                </a:lnTo>
                <a:lnTo>
                  <a:pt x="24" y="240"/>
                </a:lnTo>
                <a:lnTo>
                  <a:pt x="24" y="236"/>
                </a:lnTo>
                <a:lnTo>
                  <a:pt x="18" y="236"/>
                </a:lnTo>
                <a:lnTo>
                  <a:pt x="14" y="232"/>
                </a:lnTo>
                <a:lnTo>
                  <a:pt x="12" y="228"/>
                </a:lnTo>
                <a:lnTo>
                  <a:pt x="16" y="218"/>
                </a:lnTo>
                <a:lnTo>
                  <a:pt x="24" y="210"/>
                </a:lnTo>
                <a:lnTo>
                  <a:pt x="28" y="202"/>
                </a:lnTo>
                <a:lnTo>
                  <a:pt x="26" y="192"/>
                </a:lnTo>
                <a:lnTo>
                  <a:pt x="16" y="200"/>
                </a:lnTo>
                <a:lnTo>
                  <a:pt x="14" y="198"/>
                </a:lnTo>
                <a:lnTo>
                  <a:pt x="18" y="98"/>
                </a:lnTo>
                <a:lnTo>
                  <a:pt x="8" y="66"/>
                </a:lnTo>
                <a:lnTo>
                  <a:pt x="8" y="54"/>
                </a:lnTo>
                <a:lnTo>
                  <a:pt x="14" y="40"/>
                </a:lnTo>
                <a:lnTo>
                  <a:pt x="22" y="28"/>
                </a:lnTo>
                <a:lnTo>
                  <a:pt x="30" y="22"/>
                </a:lnTo>
                <a:lnTo>
                  <a:pt x="82" y="64"/>
                </a:lnTo>
                <a:lnTo>
                  <a:pt x="134" y="84"/>
                </a:lnTo>
                <a:lnTo>
                  <a:pt x="152" y="98"/>
                </a:lnTo>
                <a:lnTo>
                  <a:pt x="170" y="102"/>
                </a:lnTo>
                <a:lnTo>
                  <a:pt x="172" y="114"/>
                </a:lnTo>
                <a:lnTo>
                  <a:pt x="164" y="128"/>
                </a:lnTo>
                <a:lnTo>
                  <a:pt x="162" y="130"/>
                </a:lnTo>
                <a:lnTo>
                  <a:pt x="152" y="132"/>
                </a:lnTo>
                <a:lnTo>
                  <a:pt x="124" y="162"/>
                </a:lnTo>
                <a:lnTo>
                  <a:pt x="120" y="180"/>
                </a:lnTo>
                <a:lnTo>
                  <a:pt x="132" y="184"/>
                </a:lnTo>
                <a:lnTo>
                  <a:pt x="136" y="174"/>
                </a:lnTo>
                <a:lnTo>
                  <a:pt x="132" y="172"/>
                </a:lnTo>
                <a:lnTo>
                  <a:pt x="138" y="166"/>
                </a:lnTo>
                <a:lnTo>
                  <a:pt x="156" y="158"/>
                </a:lnTo>
                <a:lnTo>
                  <a:pt x="174" y="140"/>
                </a:lnTo>
                <a:lnTo>
                  <a:pt x="184" y="138"/>
                </a:lnTo>
                <a:lnTo>
                  <a:pt x="186" y="142"/>
                </a:lnTo>
                <a:lnTo>
                  <a:pt x="188" y="152"/>
                </a:lnTo>
                <a:lnTo>
                  <a:pt x="190" y="154"/>
                </a:lnTo>
                <a:lnTo>
                  <a:pt x="206" y="112"/>
                </a:lnTo>
                <a:lnTo>
                  <a:pt x="204" y="80"/>
                </a:lnTo>
                <a:lnTo>
                  <a:pt x="192" y="64"/>
                </a:lnTo>
                <a:lnTo>
                  <a:pt x="192" y="62"/>
                </a:lnTo>
                <a:lnTo>
                  <a:pt x="200" y="62"/>
                </a:lnTo>
                <a:lnTo>
                  <a:pt x="208" y="54"/>
                </a:lnTo>
                <a:lnTo>
                  <a:pt x="214" y="40"/>
                </a:lnTo>
                <a:lnTo>
                  <a:pt x="218" y="40"/>
                </a:lnTo>
                <a:lnTo>
                  <a:pt x="222" y="44"/>
                </a:lnTo>
                <a:lnTo>
                  <a:pt x="226" y="44"/>
                </a:lnTo>
                <a:lnTo>
                  <a:pt x="222" y="36"/>
                </a:lnTo>
                <a:lnTo>
                  <a:pt x="210" y="28"/>
                </a:lnTo>
                <a:lnTo>
                  <a:pt x="200" y="26"/>
                </a:lnTo>
                <a:lnTo>
                  <a:pt x="196" y="14"/>
                </a:lnTo>
                <a:lnTo>
                  <a:pt x="194" y="0"/>
                </a:lnTo>
                <a:lnTo>
                  <a:pt x="286" y="26"/>
                </a:lnTo>
                <a:close/>
              </a:path>
            </a:pathLst>
          </a:custGeom>
          <a:solidFill>
            <a:srgbClr val="FF981D"/>
          </a:solidFill>
          <a:ln w="3175">
            <a:solidFill>
              <a:srgbClr val="404040"/>
            </a:solidFill>
            <a:prstDash val="solid"/>
            <a:round/>
            <a:headEnd/>
            <a:tailEnd/>
          </a:ln>
        </p:spPr>
        <p:txBody>
          <a:bodyPr/>
          <a:lstStyle/>
          <a:p>
            <a:endParaRPr lang="en-US" dirty="0"/>
          </a:p>
        </p:txBody>
      </p:sp>
      <p:sp>
        <p:nvSpPr>
          <p:cNvPr id="2265" name="Freeform 217"/>
          <p:cNvSpPr>
            <a:spLocks/>
          </p:cNvSpPr>
          <p:nvPr/>
        </p:nvSpPr>
        <p:spPr bwMode="auto">
          <a:xfrm>
            <a:off x="6288088" y="3070225"/>
            <a:ext cx="1241425" cy="677863"/>
          </a:xfrm>
          <a:custGeom>
            <a:avLst/>
            <a:gdLst>
              <a:gd name="T0" fmla="*/ 202 w 782"/>
              <a:gd name="T1" fmla="*/ 401 h 427"/>
              <a:gd name="T2" fmla="*/ 54 w 782"/>
              <a:gd name="T3" fmla="*/ 411 h 427"/>
              <a:gd name="T4" fmla="*/ 78 w 782"/>
              <a:gd name="T5" fmla="*/ 389 h 427"/>
              <a:gd name="T6" fmla="*/ 92 w 782"/>
              <a:gd name="T7" fmla="*/ 369 h 427"/>
              <a:gd name="T8" fmla="*/ 156 w 782"/>
              <a:gd name="T9" fmla="*/ 297 h 427"/>
              <a:gd name="T10" fmla="*/ 160 w 782"/>
              <a:gd name="T11" fmla="*/ 299 h 427"/>
              <a:gd name="T12" fmla="*/ 162 w 782"/>
              <a:gd name="T13" fmla="*/ 309 h 427"/>
              <a:gd name="T14" fmla="*/ 174 w 782"/>
              <a:gd name="T15" fmla="*/ 325 h 427"/>
              <a:gd name="T16" fmla="*/ 216 w 782"/>
              <a:gd name="T17" fmla="*/ 321 h 427"/>
              <a:gd name="T18" fmla="*/ 236 w 782"/>
              <a:gd name="T19" fmla="*/ 323 h 427"/>
              <a:gd name="T20" fmla="*/ 270 w 782"/>
              <a:gd name="T21" fmla="*/ 305 h 427"/>
              <a:gd name="T22" fmla="*/ 268 w 782"/>
              <a:gd name="T23" fmla="*/ 295 h 427"/>
              <a:gd name="T24" fmla="*/ 300 w 782"/>
              <a:gd name="T25" fmla="*/ 285 h 427"/>
              <a:gd name="T26" fmla="*/ 324 w 782"/>
              <a:gd name="T27" fmla="*/ 273 h 427"/>
              <a:gd name="T28" fmla="*/ 328 w 782"/>
              <a:gd name="T29" fmla="*/ 259 h 427"/>
              <a:gd name="T30" fmla="*/ 342 w 782"/>
              <a:gd name="T31" fmla="*/ 208 h 427"/>
              <a:gd name="T32" fmla="*/ 356 w 782"/>
              <a:gd name="T33" fmla="*/ 174 h 427"/>
              <a:gd name="T34" fmla="*/ 362 w 782"/>
              <a:gd name="T35" fmla="*/ 152 h 427"/>
              <a:gd name="T36" fmla="*/ 374 w 782"/>
              <a:gd name="T37" fmla="*/ 132 h 427"/>
              <a:gd name="T38" fmla="*/ 402 w 782"/>
              <a:gd name="T39" fmla="*/ 146 h 427"/>
              <a:gd name="T40" fmla="*/ 436 w 782"/>
              <a:gd name="T41" fmla="*/ 94 h 427"/>
              <a:gd name="T42" fmla="*/ 448 w 782"/>
              <a:gd name="T43" fmla="*/ 74 h 427"/>
              <a:gd name="T44" fmla="*/ 470 w 782"/>
              <a:gd name="T45" fmla="*/ 40 h 427"/>
              <a:gd name="T46" fmla="*/ 526 w 782"/>
              <a:gd name="T47" fmla="*/ 30 h 427"/>
              <a:gd name="T48" fmla="*/ 550 w 782"/>
              <a:gd name="T49" fmla="*/ 6 h 427"/>
              <a:gd name="T50" fmla="*/ 558 w 782"/>
              <a:gd name="T51" fmla="*/ 26 h 427"/>
              <a:gd name="T52" fmla="*/ 584 w 782"/>
              <a:gd name="T53" fmla="*/ 34 h 427"/>
              <a:gd name="T54" fmla="*/ 600 w 782"/>
              <a:gd name="T55" fmla="*/ 44 h 427"/>
              <a:gd name="T56" fmla="*/ 606 w 782"/>
              <a:gd name="T57" fmla="*/ 46 h 427"/>
              <a:gd name="T58" fmla="*/ 614 w 782"/>
              <a:gd name="T59" fmla="*/ 68 h 427"/>
              <a:gd name="T60" fmla="*/ 606 w 782"/>
              <a:gd name="T61" fmla="*/ 86 h 427"/>
              <a:gd name="T62" fmla="*/ 596 w 782"/>
              <a:gd name="T63" fmla="*/ 104 h 427"/>
              <a:gd name="T64" fmla="*/ 602 w 782"/>
              <a:gd name="T65" fmla="*/ 114 h 427"/>
              <a:gd name="T66" fmla="*/ 654 w 782"/>
              <a:gd name="T67" fmla="*/ 136 h 427"/>
              <a:gd name="T68" fmla="*/ 708 w 782"/>
              <a:gd name="T69" fmla="*/ 154 h 427"/>
              <a:gd name="T70" fmla="*/ 712 w 782"/>
              <a:gd name="T71" fmla="*/ 188 h 427"/>
              <a:gd name="T72" fmla="*/ 710 w 782"/>
              <a:gd name="T73" fmla="*/ 208 h 427"/>
              <a:gd name="T74" fmla="*/ 730 w 782"/>
              <a:gd name="T75" fmla="*/ 226 h 427"/>
              <a:gd name="T76" fmla="*/ 716 w 782"/>
              <a:gd name="T77" fmla="*/ 232 h 427"/>
              <a:gd name="T78" fmla="*/ 724 w 782"/>
              <a:gd name="T79" fmla="*/ 248 h 427"/>
              <a:gd name="T80" fmla="*/ 738 w 782"/>
              <a:gd name="T81" fmla="*/ 258 h 427"/>
              <a:gd name="T82" fmla="*/ 712 w 782"/>
              <a:gd name="T83" fmla="*/ 267 h 427"/>
              <a:gd name="T84" fmla="*/ 724 w 782"/>
              <a:gd name="T85" fmla="*/ 281 h 427"/>
              <a:gd name="T86" fmla="*/ 738 w 782"/>
              <a:gd name="T87" fmla="*/ 277 h 427"/>
              <a:gd name="T88" fmla="*/ 774 w 782"/>
              <a:gd name="T89" fmla="*/ 277 h 427"/>
              <a:gd name="T90" fmla="*/ 704 w 782"/>
              <a:gd name="T91"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2" h="427">
                <a:moveTo>
                  <a:pt x="704" y="317"/>
                </a:moveTo>
                <a:lnTo>
                  <a:pt x="202" y="401"/>
                </a:lnTo>
                <a:lnTo>
                  <a:pt x="0" y="427"/>
                </a:lnTo>
                <a:lnTo>
                  <a:pt x="54" y="411"/>
                </a:lnTo>
                <a:lnTo>
                  <a:pt x="60" y="397"/>
                </a:lnTo>
                <a:lnTo>
                  <a:pt x="78" y="389"/>
                </a:lnTo>
                <a:lnTo>
                  <a:pt x="78" y="377"/>
                </a:lnTo>
                <a:lnTo>
                  <a:pt x="92" y="369"/>
                </a:lnTo>
                <a:lnTo>
                  <a:pt x="90" y="357"/>
                </a:lnTo>
                <a:lnTo>
                  <a:pt x="156" y="297"/>
                </a:lnTo>
                <a:lnTo>
                  <a:pt x="156" y="297"/>
                </a:lnTo>
                <a:lnTo>
                  <a:pt x="160" y="299"/>
                </a:lnTo>
                <a:lnTo>
                  <a:pt x="156" y="305"/>
                </a:lnTo>
                <a:lnTo>
                  <a:pt x="162" y="309"/>
                </a:lnTo>
                <a:lnTo>
                  <a:pt x="164" y="317"/>
                </a:lnTo>
                <a:lnTo>
                  <a:pt x="174" y="325"/>
                </a:lnTo>
                <a:lnTo>
                  <a:pt x="196" y="333"/>
                </a:lnTo>
                <a:lnTo>
                  <a:pt x="216" y="321"/>
                </a:lnTo>
                <a:lnTo>
                  <a:pt x="220" y="313"/>
                </a:lnTo>
                <a:lnTo>
                  <a:pt x="236" y="323"/>
                </a:lnTo>
                <a:lnTo>
                  <a:pt x="266" y="309"/>
                </a:lnTo>
                <a:lnTo>
                  <a:pt x="270" y="305"/>
                </a:lnTo>
                <a:lnTo>
                  <a:pt x="266" y="299"/>
                </a:lnTo>
                <a:lnTo>
                  <a:pt x="268" y="295"/>
                </a:lnTo>
                <a:lnTo>
                  <a:pt x="280" y="299"/>
                </a:lnTo>
                <a:lnTo>
                  <a:pt x="300" y="285"/>
                </a:lnTo>
                <a:lnTo>
                  <a:pt x="308" y="289"/>
                </a:lnTo>
                <a:lnTo>
                  <a:pt x="324" y="273"/>
                </a:lnTo>
                <a:lnTo>
                  <a:pt x="320" y="269"/>
                </a:lnTo>
                <a:lnTo>
                  <a:pt x="328" y="259"/>
                </a:lnTo>
                <a:lnTo>
                  <a:pt x="320" y="254"/>
                </a:lnTo>
                <a:lnTo>
                  <a:pt x="342" y="208"/>
                </a:lnTo>
                <a:lnTo>
                  <a:pt x="346" y="188"/>
                </a:lnTo>
                <a:lnTo>
                  <a:pt x="356" y="174"/>
                </a:lnTo>
                <a:lnTo>
                  <a:pt x="354" y="168"/>
                </a:lnTo>
                <a:lnTo>
                  <a:pt x="362" y="152"/>
                </a:lnTo>
                <a:lnTo>
                  <a:pt x="364" y="130"/>
                </a:lnTo>
                <a:lnTo>
                  <a:pt x="374" y="132"/>
                </a:lnTo>
                <a:lnTo>
                  <a:pt x="380" y="142"/>
                </a:lnTo>
                <a:lnTo>
                  <a:pt x="402" y="146"/>
                </a:lnTo>
                <a:lnTo>
                  <a:pt x="422" y="88"/>
                </a:lnTo>
                <a:lnTo>
                  <a:pt x="436" y="94"/>
                </a:lnTo>
                <a:lnTo>
                  <a:pt x="444" y="72"/>
                </a:lnTo>
                <a:lnTo>
                  <a:pt x="448" y="74"/>
                </a:lnTo>
                <a:lnTo>
                  <a:pt x="456" y="66"/>
                </a:lnTo>
                <a:lnTo>
                  <a:pt x="470" y="40"/>
                </a:lnTo>
                <a:lnTo>
                  <a:pt x="472" y="0"/>
                </a:lnTo>
                <a:lnTo>
                  <a:pt x="526" y="30"/>
                </a:lnTo>
                <a:lnTo>
                  <a:pt x="532" y="6"/>
                </a:lnTo>
                <a:lnTo>
                  <a:pt x="550" y="6"/>
                </a:lnTo>
                <a:lnTo>
                  <a:pt x="562" y="14"/>
                </a:lnTo>
                <a:lnTo>
                  <a:pt x="558" y="26"/>
                </a:lnTo>
                <a:lnTo>
                  <a:pt x="566" y="32"/>
                </a:lnTo>
                <a:lnTo>
                  <a:pt x="584" y="34"/>
                </a:lnTo>
                <a:lnTo>
                  <a:pt x="590" y="40"/>
                </a:lnTo>
                <a:lnTo>
                  <a:pt x="600" y="44"/>
                </a:lnTo>
                <a:lnTo>
                  <a:pt x="606" y="46"/>
                </a:lnTo>
                <a:lnTo>
                  <a:pt x="606" y="46"/>
                </a:lnTo>
                <a:lnTo>
                  <a:pt x="610" y="52"/>
                </a:lnTo>
                <a:lnTo>
                  <a:pt x="614" y="68"/>
                </a:lnTo>
                <a:lnTo>
                  <a:pt x="606" y="72"/>
                </a:lnTo>
                <a:lnTo>
                  <a:pt x="606" y="86"/>
                </a:lnTo>
                <a:lnTo>
                  <a:pt x="600" y="92"/>
                </a:lnTo>
                <a:lnTo>
                  <a:pt x="596" y="104"/>
                </a:lnTo>
                <a:lnTo>
                  <a:pt x="598" y="108"/>
                </a:lnTo>
                <a:lnTo>
                  <a:pt x="602" y="114"/>
                </a:lnTo>
                <a:lnTo>
                  <a:pt x="634" y="122"/>
                </a:lnTo>
                <a:lnTo>
                  <a:pt x="654" y="136"/>
                </a:lnTo>
                <a:lnTo>
                  <a:pt x="698" y="144"/>
                </a:lnTo>
                <a:lnTo>
                  <a:pt x="708" y="154"/>
                </a:lnTo>
                <a:lnTo>
                  <a:pt x="712" y="166"/>
                </a:lnTo>
                <a:lnTo>
                  <a:pt x="712" y="188"/>
                </a:lnTo>
                <a:lnTo>
                  <a:pt x="706" y="192"/>
                </a:lnTo>
                <a:lnTo>
                  <a:pt x="710" y="208"/>
                </a:lnTo>
                <a:lnTo>
                  <a:pt x="720" y="212"/>
                </a:lnTo>
                <a:lnTo>
                  <a:pt x="730" y="226"/>
                </a:lnTo>
                <a:lnTo>
                  <a:pt x="724" y="226"/>
                </a:lnTo>
                <a:lnTo>
                  <a:pt x="716" y="232"/>
                </a:lnTo>
                <a:lnTo>
                  <a:pt x="718" y="238"/>
                </a:lnTo>
                <a:lnTo>
                  <a:pt x="724" y="248"/>
                </a:lnTo>
                <a:lnTo>
                  <a:pt x="734" y="252"/>
                </a:lnTo>
                <a:lnTo>
                  <a:pt x="738" y="258"/>
                </a:lnTo>
                <a:lnTo>
                  <a:pt x="730" y="263"/>
                </a:lnTo>
                <a:lnTo>
                  <a:pt x="712" y="267"/>
                </a:lnTo>
                <a:lnTo>
                  <a:pt x="712" y="277"/>
                </a:lnTo>
                <a:lnTo>
                  <a:pt x="724" y="281"/>
                </a:lnTo>
                <a:lnTo>
                  <a:pt x="734" y="283"/>
                </a:lnTo>
                <a:lnTo>
                  <a:pt x="738" y="277"/>
                </a:lnTo>
                <a:lnTo>
                  <a:pt x="742" y="275"/>
                </a:lnTo>
                <a:lnTo>
                  <a:pt x="774" y="277"/>
                </a:lnTo>
                <a:lnTo>
                  <a:pt x="782" y="301"/>
                </a:lnTo>
                <a:lnTo>
                  <a:pt x="704" y="317"/>
                </a:lnTo>
                <a:close/>
              </a:path>
            </a:pathLst>
          </a:custGeom>
          <a:solidFill>
            <a:srgbClr val="FF981D"/>
          </a:solidFill>
          <a:ln w="3175">
            <a:solidFill>
              <a:srgbClr val="404040"/>
            </a:solidFill>
            <a:prstDash val="solid"/>
            <a:round/>
            <a:headEnd/>
            <a:tailEnd/>
          </a:ln>
        </p:spPr>
        <p:txBody>
          <a:bodyPr/>
          <a:lstStyle/>
          <a:p>
            <a:endParaRPr lang="en-US" dirty="0"/>
          </a:p>
        </p:txBody>
      </p:sp>
      <p:sp>
        <p:nvSpPr>
          <p:cNvPr id="2266" name="Freeform 218"/>
          <p:cNvSpPr>
            <a:spLocks/>
          </p:cNvSpPr>
          <p:nvPr/>
        </p:nvSpPr>
        <p:spPr bwMode="auto">
          <a:xfrm>
            <a:off x="4364038" y="3054350"/>
            <a:ext cx="1054100" cy="919163"/>
          </a:xfrm>
          <a:custGeom>
            <a:avLst/>
            <a:gdLst>
              <a:gd name="T0" fmla="*/ 0 w 664"/>
              <a:gd name="T1" fmla="*/ 6 h 579"/>
              <a:gd name="T2" fmla="*/ 6 w 664"/>
              <a:gd name="T3" fmla="*/ 16 h 579"/>
              <a:gd name="T4" fmla="*/ 28 w 664"/>
              <a:gd name="T5" fmla="*/ 52 h 579"/>
              <a:gd name="T6" fmla="*/ 34 w 664"/>
              <a:gd name="T7" fmla="*/ 68 h 579"/>
              <a:gd name="T8" fmla="*/ 62 w 664"/>
              <a:gd name="T9" fmla="*/ 100 h 579"/>
              <a:gd name="T10" fmla="*/ 86 w 664"/>
              <a:gd name="T11" fmla="*/ 116 h 579"/>
              <a:gd name="T12" fmla="*/ 62 w 664"/>
              <a:gd name="T13" fmla="*/ 140 h 579"/>
              <a:gd name="T14" fmla="*/ 90 w 664"/>
              <a:gd name="T15" fmla="*/ 184 h 579"/>
              <a:gd name="T16" fmla="*/ 112 w 664"/>
              <a:gd name="T17" fmla="*/ 527 h 579"/>
              <a:gd name="T18" fmla="*/ 572 w 664"/>
              <a:gd name="T19" fmla="*/ 531 h 579"/>
              <a:gd name="T20" fmla="*/ 542 w 664"/>
              <a:gd name="T21" fmla="*/ 579 h 579"/>
              <a:gd name="T22" fmla="*/ 620 w 664"/>
              <a:gd name="T23" fmla="*/ 559 h 579"/>
              <a:gd name="T24" fmla="*/ 624 w 664"/>
              <a:gd name="T25" fmla="*/ 543 h 579"/>
              <a:gd name="T26" fmla="*/ 626 w 664"/>
              <a:gd name="T27" fmla="*/ 527 h 579"/>
              <a:gd name="T28" fmla="*/ 628 w 664"/>
              <a:gd name="T29" fmla="*/ 505 h 579"/>
              <a:gd name="T30" fmla="*/ 640 w 664"/>
              <a:gd name="T31" fmla="*/ 495 h 579"/>
              <a:gd name="T32" fmla="*/ 664 w 664"/>
              <a:gd name="T33" fmla="*/ 475 h 579"/>
              <a:gd name="T34" fmla="*/ 656 w 664"/>
              <a:gd name="T35" fmla="*/ 449 h 579"/>
              <a:gd name="T36" fmla="*/ 644 w 664"/>
              <a:gd name="T37" fmla="*/ 437 h 579"/>
              <a:gd name="T38" fmla="*/ 636 w 664"/>
              <a:gd name="T39" fmla="*/ 441 h 579"/>
              <a:gd name="T40" fmla="*/ 620 w 664"/>
              <a:gd name="T41" fmla="*/ 415 h 579"/>
              <a:gd name="T42" fmla="*/ 618 w 664"/>
              <a:gd name="T43" fmla="*/ 377 h 579"/>
              <a:gd name="T44" fmla="*/ 576 w 664"/>
              <a:gd name="T45" fmla="*/ 329 h 579"/>
              <a:gd name="T46" fmla="*/ 532 w 664"/>
              <a:gd name="T47" fmla="*/ 297 h 579"/>
              <a:gd name="T48" fmla="*/ 546 w 664"/>
              <a:gd name="T49" fmla="*/ 246 h 579"/>
              <a:gd name="T50" fmla="*/ 550 w 664"/>
              <a:gd name="T51" fmla="*/ 222 h 579"/>
              <a:gd name="T52" fmla="*/ 536 w 664"/>
              <a:gd name="T53" fmla="*/ 208 h 579"/>
              <a:gd name="T54" fmla="*/ 508 w 664"/>
              <a:gd name="T55" fmla="*/ 216 h 579"/>
              <a:gd name="T56" fmla="*/ 494 w 664"/>
              <a:gd name="T57" fmla="*/ 204 h 579"/>
              <a:gd name="T58" fmla="*/ 458 w 664"/>
              <a:gd name="T59" fmla="*/ 146 h 579"/>
              <a:gd name="T60" fmla="*/ 424 w 664"/>
              <a:gd name="T61" fmla="*/ 112 h 579"/>
              <a:gd name="T62" fmla="*/ 412 w 664"/>
              <a:gd name="T63" fmla="*/ 30 h 579"/>
              <a:gd name="T64" fmla="*/ 326 w 664"/>
              <a:gd name="T65" fmla="*/ 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579">
                <a:moveTo>
                  <a:pt x="326" y="2"/>
                </a:moveTo>
                <a:lnTo>
                  <a:pt x="0" y="6"/>
                </a:lnTo>
                <a:lnTo>
                  <a:pt x="0" y="14"/>
                </a:lnTo>
                <a:lnTo>
                  <a:pt x="6" y="16"/>
                </a:lnTo>
                <a:lnTo>
                  <a:pt x="10" y="44"/>
                </a:lnTo>
                <a:lnTo>
                  <a:pt x="28" y="52"/>
                </a:lnTo>
                <a:lnTo>
                  <a:pt x="26" y="58"/>
                </a:lnTo>
                <a:lnTo>
                  <a:pt x="34" y="68"/>
                </a:lnTo>
                <a:lnTo>
                  <a:pt x="32" y="78"/>
                </a:lnTo>
                <a:lnTo>
                  <a:pt x="62" y="100"/>
                </a:lnTo>
                <a:lnTo>
                  <a:pt x="78" y="96"/>
                </a:lnTo>
                <a:lnTo>
                  <a:pt x="86" y="116"/>
                </a:lnTo>
                <a:lnTo>
                  <a:pt x="76" y="116"/>
                </a:lnTo>
                <a:lnTo>
                  <a:pt x="62" y="140"/>
                </a:lnTo>
                <a:lnTo>
                  <a:pt x="82" y="162"/>
                </a:lnTo>
                <a:lnTo>
                  <a:pt x="90" y="184"/>
                </a:lnTo>
                <a:lnTo>
                  <a:pt x="110" y="190"/>
                </a:lnTo>
                <a:lnTo>
                  <a:pt x="112" y="527"/>
                </a:lnTo>
                <a:lnTo>
                  <a:pt x="562" y="513"/>
                </a:lnTo>
                <a:lnTo>
                  <a:pt x="572" y="531"/>
                </a:lnTo>
                <a:lnTo>
                  <a:pt x="572" y="541"/>
                </a:lnTo>
                <a:lnTo>
                  <a:pt x="542" y="579"/>
                </a:lnTo>
                <a:lnTo>
                  <a:pt x="608" y="577"/>
                </a:lnTo>
                <a:lnTo>
                  <a:pt x="620" y="559"/>
                </a:lnTo>
                <a:lnTo>
                  <a:pt x="612" y="545"/>
                </a:lnTo>
                <a:lnTo>
                  <a:pt x="624" y="543"/>
                </a:lnTo>
                <a:lnTo>
                  <a:pt x="616" y="535"/>
                </a:lnTo>
                <a:lnTo>
                  <a:pt x="626" y="527"/>
                </a:lnTo>
                <a:lnTo>
                  <a:pt x="622" y="507"/>
                </a:lnTo>
                <a:lnTo>
                  <a:pt x="628" y="505"/>
                </a:lnTo>
                <a:lnTo>
                  <a:pt x="632" y="519"/>
                </a:lnTo>
                <a:lnTo>
                  <a:pt x="640" y="495"/>
                </a:lnTo>
                <a:lnTo>
                  <a:pt x="654" y="501"/>
                </a:lnTo>
                <a:lnTo>
                  <a:pt x="664" y="475"/>
                </a:lnTo>
                <a:lnTo>
                  <a:pt x="664" y="451"/>
                </a:lnTo>
                <a:lnTo>
                  <a:pt x="656" y="449"/>
                </a:lnTo>
                <a:lnTo>
                  <a:pt x="648" y="435"/>
                </a:lnTo>
                <a:lnTo>
                  <a:pt x="644" y="437"/>
                </a:lnTo>
                <a:lnTo>
                  <a:pt x="648" y="447"/>
                </a:lnTo>
                <a:lnTo>
                  <a:pt x="636" y="441"/>
                </a:lnTo>
                <a:lnTo>
                  <a:pt x="626" y="417"/>
                </a:lnTo>
                <a:lnTo>
                  <a:pt x="620" y="415"/>
                </a:lnTo>
                <a:lnTo>
                  <a:pt x="628" y="395"/>
                </a:lnTo>
                <a:lnTo>
                  <a:pt x="618" y="377"/>
                </a:lnTo>
                <a:lnTo>
                  <a:pt x="618" y="361"/>
                </a:lnTo>
                <a:lnTo>
                  <a:pt x="576" y="329"/>
                </a:lnTo>
                <a:lnTo>
                  <a:pt x="564" y="327"/>
                </a:lnTo>
                <a:lnTo>
                  <a:pt x="532" y="297"/>
                </a:lnTo>
                <a:lnTo>
                  <a:pt x="528" y="281"/>
                </a:lnTo>
                <a:lnTo>
                  <a:pt x="546" y="246"/>
                </a:lnTo>
                <a:lnTo>
                  <a:pt x="544" y="234"/>
                </a:lnTo>
                <a:lnTo>
                  <a:pt x="550" y="222"/>
                </a:lnTo>
                <a:lnTo>
                  <a:pt x="550" y="218"/>
                </a:lnTo>
                <a:lnTo>
                  <a:pt x="536" y="208"/>
                </a:lnTo>
                <a:lnTo>
                  <a:pt x="518" y="204"/>
                </a:lnTo>
                <a:lnTo>
                  <a:pt x="508" y="216"/>
                </a:lnTo>
                <a:lnTo>
                  <a:pt x="500" y="214"/>
                </a:lnTo>
                <a:lnTo>
                  <a:pt x="494" y="204"/>
                </a:lnTo>
                <a:lnTo>
                  <a:pt x="482" y="164"/>
                </a:lnTo>
                <a:lnTo>
                  <a:pt x="458" y="146"/>
                </a:lnTo>
                <a:lnTo>
                  <a:pt x="452" y="134"/>
                </a:lnTo>
                <a:lnTo>
                  <a:pt x="424" y="112"/>
                </a:lnTo>
                <a:lnTo>
                  <a:pt x="408" y="62"/>
                </a:lnTo>
                <a:lnTo>
                  <a:pt x="412" y="30"/>
                </a:lnTo>
                <a:lnTo>
                  <a:pt x="384" y="0"/>
                </a:lnTo>
                <a:lnTo>
                  <a:pt x="326" y="2"/>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67" name="Freeform 219"/>
          <p:cNvSpPr>
            <a:spLocks/>
          </p:cNvSpPr>
          <p:nvPr/>
        </p:nvSpPr>
        <p:spPr bwMode="auto">
          <a:xfrm>
            <a:off x="3216275" y="1327150"/>
            <a:ext cx="1044575" cy="660400"/>
          </a:xfrm>
          <a:custGeom>
            <a:avLst/>
            <a:gdLst>
              <a:gd name="T0" fmla="*/ 590 w 658"/>
              <a:gd name="T1" fmla="*/ 34 h 416"/>
              <a:gd name="T2" fmla="*/ 260 w 658"/>
              <a:gd name="T3" fmla="*/ 18 h 416"/>
              <a:gd name="T4" fmla="*/ 36 w 658"/>
              <a:gd name="T5" fmla="*/ 0 h 416"/>
              <a:gd name="T6" fmla="*/ 0 w 658"/>
              <a:gd name="T7" fmla="*/ 378 h 416"/>
              <a:gd name="T8" fmla="*/ 620 w 658"/>
              <a:gd name="T9" fmla="*/ 414 h 416"/>
              <a:gd name="T10" fmla="*/ 658 w 658"/>
              <a:gd name="T11" fmla="*/ 416 h 416"/>
              <a:gd name="T12" fmla="*/ 656 w 658"/>
              <a:gd name="T13" fmla="*/ 368 h 416"/>
              <a:gd name="T14" fmla="*/ 646 w 658"/>
              <a:gd name="T15" fmla="*/ 352 h 416"/>
              <a:gd name="T16" fmla="*/ 638 w 658"/>
              <a:gd name="T17" fmla="*/ 326 h 416"/>
              <a:gd name="T18" fmla="*/ 644 w 658"/>
              <a:gd name="T19" fmla="*/ 292 h 416"/>
              <a:gd name="T20" fmla="*/ 640 w 658"/>
              <a:gd name="T21" fmla="*/ 290 h 416"/>
              <a:gd name="T22" fmla="*/ 636 w 658"/>
              <a:gd name="T23" fmla="*/ 206 h 416"/>
              <a:gd name="T24" fmla="*/ 614 w 658"/>
              <a:gd name="T25" fmla="*/ 136 h 416"/>
              <a:gd name="T26" fmla="*/ 614 w 658"/>
              <a:gd name="T27" fmla="*/ 86 h 416"/>
              <a:gd name="T28" fmla="*/ 618 w 658"/>
              <a:gd name="T29" fmla="*/ 72 h 416"/>
              <a:gd name="T30" fmla="*/ 608 w 658"/>
              <a:gd name="T31" fmla="*/ 34 h 416"/>
              <a:gd name="T32" fmla="*/ 608 w 658"/>
              <a:gd name="T33" fmla="*/ 34 h 416"/>
              <a:gd name="T34" fmla="*/ 590 w 658"/>
              <a:gd name="T35" fmla="*/ 3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8" h="416">
                <a:moveTo>
                  <a:pt x="590" y="34"/>
                </a:moveTo>
                <a:lnTo>
                  <a:pt x="260" y="18"/>
                </a:lnTo>
                <a:lnTo>
                  <a:pt x="36" y="0"/>
                </a:lnTo>
                <a:lnTo>
                  <a:pt x="0" y="378"/>
                </a:lnTo>
                <a:lnTo>
                  <a:pt x="620" y="414"/>
                </a:lnTo>
                <a:lnTo>
                  <a:pt x="658" y="416"/>
                </a:lnTo>
                <a:lnTo>
                  <a:pt x="656" y="368"/>
                </a:lnTo>
                <a:lnTo>
                  <a:pt x="646" y="352"/>
                </a:lnTo>
                <a:lnTo>
                  <a:pt x="638" y="326"/>
                </a:lnTo>
                <a:lnTo>
                  <a:pt x="644" y="292"/>
                </a:lnTo>
                <a:lnTo>
                  <a:pt x="640" y="290"/>
                </a:lnTo>
                <a:lnTo>
                  <a:pt x="636" y="206"/>
                </a:lnTo>
                <a:lnTo>
                  <a:pt x="614" y="136"/>
                </a:lnTo>
                <a:lnTo>
                  <a:pt x="614" y="86"/>
                </a:lnTo>
                <a:lnTo>
                  <a:pt x="618" y="72"/>
                </a:lnTo>
                <a:lnTo>
                  <a:pt x="608" y="34"/>
                </a:lnTo>
                <a:lnTo>
                  <a:pt x="608" y="34"/>
                </a:lnTo>
                <a:lnTo>
                  <a:pt x="590" y="34"/>
                </a:lnTo>
                <a:close/>
              </a:path>
            </a:pathLst>
          </a:custGeom>
          <a:solidFill>
            <a:schemeClr val="bg1">
              <a:lumMod val="75000"/>
            </a:schemeClr>
          </a:solidFill>
          <a:ln w="3175">
            <a:solidFill>
              <a:srgbClr val="404040"/>
            </a:solidFill>
            <a:prstDash val="solid"/>
            <a:round/>
            <a:headEnd/>
            <a:tailEnd/>
          </a:ln>
        </p:spPr>
        <p:txBody>
          <a:bodyPr/>
          <a:lstStyle/>
          <a:p>
            <a:endParaRPr lang="en-US" dirty="0"/>
          </a:p>
        </p:txBody>
      </p:sp>
      <p:sp>
        <p:nvSpPr>
          <p:cNvPr id="2268" name="Freeform 220"/>
          <p:cNvSpPr>
            <a:spLocks/>
          </p:cNvSpPr>
          <p:nvPr/>
        </p:nvSpPr>
        <p:spPr bwMode="auto">
          <a:xfrm>
            <a:off x="644525" y="2292350"/>
            <a:ext cx="1019175" cy="1573213"/>
          </a:xfrm>
          <a:custGeom>
            <a:avLst/>
            <a:gdLst>
              <a:gd name="T0" fmla="*/ 330 w 642"/>
              <a:gd name="T1" fmla="*/ 877 h 991"/>
              <a:gd name="T2" fmla="*/ 0 w 642"/>
              <a:gd name="T3" fmla="*/ 370 h 991"/>
              <a:gd name="T4" fmla="*/ 100 w 642"/>
              <a:gd name="T5" fmla="*/ 0 h 991"/>
              <a:gd name="T6" fmla="*/ 370 w 642"/>
              <a:gd name="T7" fmla="*/ 68 h 991"/>
              <a:gd name="T8" fmla="*/ 642 w 642"/>
              <a:gd name="T9" fmla="*/ 130 h 991"/>
              <a:gd name="T10" fmla="*/ 496 w 642"/>
              <a:gd name="T11" fmla="*/ 853 h 991"/>
              <a:gd name="T12" fmla="*/ 484 w 642"/>
              <a:gd name="T13" fmla="*/ 869 h 991"/>
              <a:gd name="T14" fmla="*/ 478 w 642"/>
              <a:gd name="T15" fmla="*/ 871 h 991"/>
              <a:gd name="T16" fmla="*/ 470 w 642"/>
              <a:gd name="T17" fmla="*/ 869 h 991"/>
              <a:gd name="T18" fmla="*/ 462 w 642"/>
              <a:gd name="T19" fmla="*/ 853 h 991"/>
              <a:gd name="T20" fmla="*/ 454 w 642"/>
              <a:gd name="T21" fmla="*/ 853 h 991"/>
              <a:gd name="T22" fmla="*/ 444 w 642"/>
              <a:gd name="T23" fmla="*/ 847 h 991"/>
              <a:gd name="T24" fmla="*/ 428 w 642"/>
              <a:gd name="T25" fmla="*/ 859 h 991"/>
              <a:gd name="T26" fmla="*/ 422 w 642"/>
              <a:gd name="T27" fmla="*/ 869 h 991"/>
              <a:gd name="T28" fmla="*/ 426 w 642"/>
              <a:gd name="T29" fmla="*/ 879 h 991"/>
              <a:gd name="T30" fmla="*/ 418 w 642"/>
              <a:gd name="T31" fmla="*/ 897 h 991"/>
              <a:gd name="T32" fmla="*/ 416 w 642"/>
              <a:gd name="T33" fmla="*/ 971 h 991"/>
              <a:gd name="T34" fmla="*/ 410 w 642"/>
              <a:gd name="T35" fmla="*/ 973 h 991"/>
              <a:gd name="T36" fmla="*/ 406 w 642"/>
              <a:gd name="T37" fmla="*/ 991 h 991"/>
              <a:gd name="T38" fmla="*/ 330 w 642"/>
              <a:gd name="T39" fmla="*/ 877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2" h="991">
                <a:moveTo>
                  <a:pt x="330" y="877"/>
                </a:moveTo>
                <a:lnTo>
                  <a:pt x="0" y="370"/>
                </a:lnTo>
                <a:lnTo>
                  <a:pt x="100" y="0"/>
                </a:lnTo>
                <a:lnTo>
                  <a:pt x="370" y="68"/>
                </a:lnTo>
                <a:lnTo>
                  <a:pt x="642" y="130"/>
                </a:lnTo>
                <a:lnTo>
                  <a:pt x="496" y="853"/>
                </a:lnTo>
                <a:lnTo>
                  <a:pt x="484" y="869"/>
                </a:lnTo>
                <a:lnTo>
                  <a:pt x="478" y="871"/>
                </a:lnTo>
                <a:lnTo>
                  <a:pt x="470" y="869"/>
                </a:lnTo>
                <a:lnTo>
                  <a:pt x="462" y="853"/>
                </a:lnTo>
                <a:lnTo>
                  <a:pt x="454" y="853"/>
                </a:lnTo>
                <a:lnTo>
                  <a:pt x="444" y="847"/>
                </a:lnTo>
                <a:lnTo>
                  <a:pt x="428" y="859"/>
                </a:lnTo>
                <a:lnTo>
                  <a:pt x="422" y="869"/>
                </a:lnTo>
                <a:lnTo>
                  <a:pt x="426" y="879"/>
                </a:lnTo>
                <a:lnTo>
                  <a:pt x="418" y="897"/>
                </a:lnTo>
                <a:lnTo>
                  <a:pt x="416" y="971"/>
                </a:lnTo>
                <a:lnTo>
                  <a:pt x="410" y="973"/>
                </a:lnTo>
                <a:lnTo>
                  <a:pt x="406" y="991"/>
                </a:lnTo>
                <a:lnTo>
                  <a:pt x="330" y="877"/>
                </a:lnTo>
                <a:close/>
              </a:path>
            </a:pathLst>
          </a:custGeom>
          <a:solidFill>
            <a:schemeClr val="bg1"/>
          </a:solidFill>
          <a:ln w="3175">
            <a:solidFill>
              <a:srgbClr val="404040"/>
            </a:solidFill>
            <a:prstDash val="solid"/>
            <a:round/>
            <a:headEnd/>
            <a:tailEnd/>
          </a:ln>
        </p:spPr>
        <p:txBody>
          <a:bodyPr/>
          <a:lstStyle/>
          <a:p>
            <a:endParaRPr lang="en-US" dirty="0"/>
          </a:p>
        </p:txBody>
      </p:sp>
      <p:sp>
        <p:nvSpPr>
          <p:cNvPr id="2269" name="Freeform 221"/>
          <p:cNvSpPr>
            <a:spLocks/>
          </p:cNvSpPr>
          <p:nvPr/>
        </p:nvSpPr>
        <p:spPr bwMode="auto">
          <a:xfrm>
            <a:off x="2070100" y="1984375"/>
            <a:ext cx="1127125" cy="933450"/>
          </a:xfrm>
          <a:custGeom>
            <a:avLst/>
            <a:gdLst>
              <a:gd name="T0" fmla="*/ 630 w 710"/>
              <a:gd name="T1" fmla="*/ 74 h 588"/>
              <a:gd name="T2" fmla="*/ 86 w 710"/>
              <a:gd name="T3" fmla="*/ 0 h 588"/>
              <a:gd name="T4" fmla="*/ 0 w 710"/>
              <a:gd name="T5" fmla="*/ 500 h 588"/>
              <a:gd name="T6" fmla="*/ 188 w 710"/>
              <a:gd name="T7" fmla="*/ 530 h 588"/>
              <a:gd name="T8" fmla="*/ 662 w 710"/>
              <a:gd name="T9" fmla="*/ 588 h 588"/>
              <a:gd name="T10" fmla="*/ 710 w 710"/>
              <a:gd name="T11" fmla="*/ 82 h 588"/>
              <a:gd name="T12" fmla="*/ 630 w 710"/>
              <a:gd name="T13" fmla="*/ 74 h 588"/>
            </a:gdLst>
            <a:ahLst/>
            <a:cxnLst>
              <a:cxn ang="0">
                <a:pos x="T0" y="T1"/>
              </a:cxn>
              <a:cxn ang="0">
                <a:pos x="T2" y="T3"/>
              </a:cxn>
              <a:cxn ang="0">
                <a:pos x="T4" y="T5"/>
              </a:cxn>
              <a:cxn ang="0">
                <a:pos x="T6" y="T7"/>
              </a:cxn>
              <a:cxn ang="0">
                <a:pos x="T8" y="T9"/>
              </a:cxn>
              <a:cxn ang="0">
                <a:pos x="T10" y="T11"/>
              </a:cxn>
              <a:cxn ang="0">
                <a:pos x="T12" y="T13"/>
              </a:cxn>
            </a:cxnLst>
            <a:rect l="0" t="0" r="r" b="b"/>
            <a:pathLst>
              <a:path w="710" h="588">
                <a:moveTo>
                  <a:pt x="630" y="74"/>
                </a:moveTo>
                <a:lnTo>
                  <a:pt x="86" y="0"/>
                </a:lnTo>
                <a:lnTo>
                  <a:pt x="0" y="500"/>
                </a:lnTo>
                <a:lnTo>
                  <a:pt x="188" y="530"/>
                </a:lnTo>
                <a:lnTo>
                  <a:pt x="662" y="588"/>
                </a:lnTo>
                <a:lnTo>
                  <a:pt x="710" y="82"/>
                </a:lnTo>
                <a:lnTo>
                  <a:pt x="630" y="74"/>
                </a:lnTo>
                <a:close/>
              </a:path>
            </a:pathLst>
          </a:custGeom>
          <a:solidFill>
            <a:schemeClr val="bg1">
              <a:lumMod val="75000"/>
            </a:schemeClr>
          </a:solidFill>
          <a:ln w="3175">
            <a:solidFill>
              <a:srgbClr val="404040"/>
            </a:solidFill>
            <a:prstDash val="solid"/>
            <a:round/>
            <a:headEnd/>
            <a:tailEnd/>
          </a:ln>
        </p:spPr>
        <p:txBody>
          <a:bodyPr/>
          <a:lstStyle/>
          <a:p>
            <a:endParaRPr lang="en-US" dirty="0"/>
          </a:p>
        </p:txBody>
      </p:sp>
      <p:sp>
        <p:nvSpPr>
          <p:cNvPr id="2270" name="Freeform 222"/>
          <p:cNvSpPr>
            <a:spLocks/>
          </p:cNvSpPr>
          <p:nvPr/>
        </p:nvSpPr>
        <p:spPr bwMode="auto">
          <a:xfrm>
            <a:off x="7837488" y="1193800"/>
            <a:ext cx="600075" cy="917575"/>
          </a:xfrm>
          <a:custGeom>
            <a:avLst/>
            <a:gdLst>
              <a:gd name="T0" fmla="*/ 0 w 378"/>
              <a:gd name="T1" fmla="*/ 318 h 578"/>
              <a:gd name="T2" fmla="*/ 30 w 378"/>
              <a:gd name="T3" fmla="*/ 312 h 578"/>
              <a:gd name="T4" fmla="*/ 30 w 378"/>
              <a:gd name="T5" fmla="*/ 300 h 578"/>
              <a:gd name="T6" fmla="*/ 42 w 378"/>
              <a:gd name="T7" fmla="*/ 298 h 578"/>
              <a:gd name="T8" fmla="*/ 36 w 378"/>
              <a:gd name="T9" fmla="*/ 280 h 578"/>
              <a:gd name="T10" fmla="*/ 50 w 378"/>
              <a:gd name="T11" fmla="*/ 256 h 578"/>
              <a:gd name="T12" fmla="*/ 68 w 378"/>
              <a:gd name="T13" fmla="*/ 24 h 578"/>
              <a:gd name="T14" fmla="*/ 86 w 378"/>
              <a:gd name="T15" fmla="*/ 14 h 578"/>
              <a:gd name="T16" fmla="*/ 110 w 378"/>
              <a:gd name="T17" fmla="*/ 34 h 578"/>
              <a:gd name="T18" fmla="*/ 156 w 378"/>
              <a:gd name="T19" fmla="*/ 22 h 578"/>
              <a:gd name="T20" fmla="*/ 174 w 378"/>
              <a:gd name="T21" fmla="*/ 0 h 578"/>
              <a:gd name="T22" fmla="*/ 272 w 378"/>
              <a:gd name="T23" fmla="*/ 190 h 578"/>
              <a:gd name="T24" fmla="*/ 312 w 378"/>
              <a:gd name="T25" fmla="*/ 228 h 578"/>
              <a:gd name="T26" fmla="*/ 334 w 378"/>
              <a:gd name="T27" fmla="*/ 238 h 578"/>
              <a:gd name="T28" fmla="*/ 354 w 378"/>
              <a:gd name="T29" fmla="*/ 234 h 578"/>
              <a:gd name="T30" fmla="*/ 366 w 378"/>
              <a:gd name="T31" fmla="*/ 252 h 578"/>
              <a:gd name="T32" fmla="*/ 364 w 378"/>
              <a:gd name="T33" fmla="*/ 268 h 578"/>
              <a:gd name="T34" fmla="*/ 378 w 378"/>
              <a:gd name="T35" fmla="*/ 274 h 578"/>
              <a:gd name="T36" fmla="*/ 370 w 378"/>
              <a:gd name="T37" fmla="*/ 292 h 578"/>
              <a:gd name="T38" fmla="*/ 354 w 378"/>
              <a:gd name="T39" fmla="*/ 302 h 578"/>
              <a:gd name="T40" fmla="*/ 340 w 378"/>
              <a:gd name="T41" fmla="*/ 314 h 578"/>
              <a:gd name="T42" fmla="*/ 314 w 378"/>
              <a:gd name="T43" fmla="*/ 338 h 578"/>
              <a:gd name="T44" fmla="*/ 298 w 378"/>
              <a:gd name="T45" fmla="*/ 348 h 578"/>
              <a:gd name="T46" fmla="*/ 286 w 378"/>
              <a:gd name="T47" fmla="*/ 370 h 578"/>
              <a:gd name="T48" fmla="*/ 262 w 378"/>
              <a:gd name="T49" fmla="*/ 368 h 578"/>
              <a:gd name="T50" fmla="*/ 248 w 378"/>
              <a:gd name="T51" fmla="*/ 372 h 578"/>
              <a:gd name="T52" fmla="*/ 236 w 378"/>
              <a:gd name="T53" fmla="*/ 354 h 578"/>
              <a:gd name="T54" fmla="*/ 228 w 378"/>
              <a:gd name="T55" fmla="*/ 358 h 578"/>
              <a:gd name="T56" fmla="*/ 224 w 378"/>
              <a:gd name="T57" fmla="*/ 384 h 578"/>
              <a:gd name="T58" fmla="*/ 222 w 378"/>
              <a:gd name="T59" fmla="*/ 408 h 578"/>
              <a:gd name="T60" fmla="*/ 216 w 378"/>
              <a:gd name="T61" fmla="*/ 426 h 578"/>
              <a:gd name="T62" fmla="*/ 200 w 378"/>
              <a:gd name="T63" fmla="*/ 434 h 578"/>
              <a:gd name="T64" fmla="*/ 190 w 378"/>
              <a:gd name="T65" fmla="*/ 452 h 578"/>
              <a:gd name="T66" fmla="*/ 180 w 378"/>
              <a:gd name="T67" fmla="*/ 446 h 578"/>
              <a:gd name="T68" fmla="*/ 176 w 378"/>
              <a:gd name="T69" fmla="*/ 464 h 578"/>
              <a:gd name="T70" fmla="*/ 170 w 378"/>
              <a:gd name="T71" fmla="*/ 472 h 578"/>
              <a:gd name="T72" fmla="*/ 154 w 378"/>
              <a:gd name="T73" fmla="*/ 462 h 578"/>
              <a:gd name="T74" fmla="*/ 134 w 378"/>
              <a:gd name="T75" fmla="*/ 488 h 578"/>
              <a:gd name="T76" fmla="*/ 120 w 378"/>
              <a:gd name="T77" fmla="*/ 552 h 578"/>
              <a:gd name="T78" fmla="*/ 90 w 378"/>
              <a:gd name="T79" fmla="*/ 570 h 578"/>
              <a:gd name="T80" fmla="*/ 68 w 378"/>
              <a:gd name="T81" fmla="*/ 544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578">
                <a:moveTo>
                  <a:pt x="36" y="430"/>
                </a:moveTo>
                <a:lnTo>
                  <a:pt x="0" y="318"/>
                </a:lnTo>
                <a:lnTo>
                  <a:pt x="12" y="308"/>
                </a:lnTo>
                <a:lnTo>
                  <a:pt x="30" y="312"/>
                </a:lnTo>
                <a:lnTo>
                  <a:pt x="28" y="302"/>
                </a:lnTo>
                <a:lnTo>
                  <a:pt x="30" y="300"/>
                </a:lnTo>
                <a:lnTo>
                  <a:pt x="42" y="302"/>
                </a:lnTo>
                <a:lnTo>
                  <a:pt x="42" y="298"/>
                </a:lnTo>
                <a:lnTo>
                  <a:pt x="36" y="288"/>
                </a:lnTo>
                <a:lnTo>
                  <a:pt x="36" y="280"/>
                </a:lnTo>
                <a:lnTo>
                  <a:pt x="48" y="262"/>
                </a:lnTo>
                <a:lnTo>
                  <a:pt x="50" y="256"/>
                </a:lnTo>
                <a:lnTo>
                  <a:pt x="44" y="102"/>
                </a:lnTo>
                <a:lnTo>
                  <a:pt x="68" y="24"/>
                </a:lnTo>
                <a:lnTo>
                  <a:pt x="76" y="16"/>
                </a:lnTo>
                <a:lnTo>
                  <a:pt x="86" y="14"/>
                </a:lnTo>
                <a:lnTo>
                  <a:pt x="98" y="20"/>
                </a:lnTo>
                <a:lnTo>
                  <a:pt x="110" y="34"/>
                </a:lnTo>
                <a:lnTo>
                  <a:pt x="132" y="36"/>
                </a:lnTo>
                <a:lnTo>
                  <a:pt x="156" y="22"/>
                </a:lnTo>
                <a:lnTo>
                  <a:pt x="162" y="2"/>
                </a:lnTo>
                <a:lnTo>
                  <a:pt x="174" y="0"/>
                </a:lnTo>
                <a:lnTo>
                  <a:pt x="224" y="26"/>
                </a:lnTo>
                <a:lnTo>
                  <a:pt x="272" y="190"/>
                </a:lnTo>
                <a:lnTo>
                  <a:pt x="300" y="196"/>
                </a:lnTo>
                <a:lnTo>
                  <a:pt x="312" y="228"/>
                </a:lnTo>
                <a:lnTo>
                  <a:pt x="318" y="234"/>
                </a:lnTo>
                <a:lnTo>
                  <a:pt x="334" y="238"/>
                </a:lnTo>
                <a:lnTo>
                  <a:pt x="348" y="236"/>
                </a:lnTo>
                <a:lnTo>
                  <a:pt x="354" y="234"/>
                </a:lnTo>
                <a:lnTo>
                  <a:pt x="354" y="228"/>
                </a:lnTo>
                <a:lnTo>
                  <a:pt x="366" y="252"/>
                </a:lnTo>
                <a:lnTo>
                  <a:pt x="362" y="264"/>
                </a:lnTo>
                <a:lnTo>
                  <a:pt x="364" y="268"/>
                </a:lnTo>
                <a:lnTo>
                  <a:pt x="374" y="266"/>
                </a:lnTo>
                <a:lnTo>
                  <a:pt x="378" y="274"/>
                </a:lnTo>
                <a:lnTo>
                  <a:pt x="378" y="282"/>
                </a:lnTo>
                <a:lnTo>
                  <a:pt x="370" y="292"/>
                </a:lnTo>
                <a:lnTo>
                  <a:pt x="358" y="296"/>
                </a:lnTo>
                <a:lnTo>
                  <a:pt x="354" y="302"/>
                </a:lnTo>
                <a:lnTo>
                  <a:pt x="344" y="306"/>
                </a:lnTo>
                <a:lnTo>
                  <a:pt x="340" y="314"/>
                </a:lnTo>
                <a:lnTo>
                  <a:pt x="316" y="326"/>
                </a:lnTo>
                <a:lnTo>
                  <a:pt x="314" y="338"/>
                </a:lnTo>
                <a:lnTo>
                  <a:pt x="306" y="346"/>
                </a:lnTo>
                <a:lnTo>
                  <a:pt x="298" y="348"/>
                </a:lnTo>
                <a:lnTo>
                  <a:pt x="290" y="360"/>
                </a:lnTo>
                <a:lnTo>
                  <a:pt x="286" y="370"/>
                </a:lnTo>
                <a:lnTo>
                  <a:pt x="280" y="374"/>
                </a:lnTo>
                <a:lnTo>
                  <a:pt x="262" y="368"/>
                </a:lnTo>
                <a:lnTo>
                  <a:pt x="256" y="374"/>
                </a:lnTo>
                <a:lnTo>
                  <a:pt x="248" y="372"/>
                </a:lnTo>
                <a:lnTo>
                  <a:pt x="242" y="366"/>
                </a:lnTo>
                <a:lnTo>
                  <a:pt x="236" y="354"/>
                </a:lnTo>
                <a:lnTo>
                  <a:pt x="234" y="354"/>
                </a:lnTo>
                <a:lnTo>
                  <a:pt x="228" y="358"/>
                </a:lnTo>
                <a:lnTo>
                  <a:pt x="222" y="366"/>
                </a:lnTo>
                <a:lnTo>
                  <a:pt x="224" y="384"/>
                </a:lnTo>
                <a:lnTo>
                  <a:pt x="220" y="396"/>
                </a:lnTo>
                <a:lnTo>
                  <a:pt x="222" y="408"/>
                </a:lnTo>
                <a:lnTo>
                  <a:pt x="218" y="424"/>
                </a:lnTo>
                <a:lnTo>
                  <a:pt x="216" y="426"/>
                </a:lnTo>
                <a:lnTo>
                  <a:pt x="204" y="426"/>
                </a:lnTo>
                <a:lnTo>
                  <a:pt x="200" y="434"/>
                </a:lnTo>
                <a:lnTo>
                  <a:pt x="198" y="446"/>
                </a:lnTo>
                <a:lnTo>
                  <a:pt x="190" y="452"/>
                </a:lnTo>
                <a:lnTo>
                  <a:pt x="186" y="452"/>
                </a:lnTo>
                <a:lnTo>
                  <a:pt x="180" y="446"/>
                </a:lnTo>
                <a:lnTo>
                  <a:pt x="176" y="448"/>
                </a:lnTo>
                <a:lnTo>
                  <a:pt x="176" y="464"/>
                </a:lnTo>
                <a:lnTo>
                  <a:pt x="172" y="474"/>
                </a:lnTo>
                <a:lnTo>
                  <a:pt x="170" y="472"/>
                </a:lnTo>
                <a:lnTo>
                  <a:pt x="160" y="462"/>
                </a:lnTo>
                <a:lnTo>
                  <a:pt x="154" y="462"/>
                </a:lnTo>
                <a:lnTo>
                  <a:pt x="142" y="472"/>
                </a:lnTo>
                <a:lnTo>
                  <a:pt x="134" y="488"/>
                </a:lnTo>
                <a:lnTo>
                  <a:pt x="136" y="508"/>
                </a:lnTo>
                <a:lnTo>
                  <a:pt x="120" y="552"/>
                </a:lnTo>
                <a:lnTo>
                  <a:pt x="100" y="578"/>
                </a:lnTo>
                <a:lnTo>
                  <a:pt x="90" y="570"/>
                </a:lnTo>
                <a:lnTo>
                  <a:pt x="88" y="560"/>
                </a:lnTo>
                <a:lnTo>
                  <a:pt x="68" y="544"/>
                </a:lnTo>
                <a:lnTo>
                  <a:pt x="36" y="430"/>
                </a:lnTo>
                <a:close/>
              </a:path>
            </a:pathLst>
          </a:custGeom>
          <a:solidFill>
            <a:schemeClr val="bg1"/>
          </a:solidFill>
          <a:ln w="3175">
            <a:solidFill>
              <a:srgbClr val="404040"/>
            </a:solidFill>
            <a:prstDash val="solid"/>
            <a:round/>
            <a:headEnd/>
            <a:tailEnd/>
          </a:ln>
        </p:spPr>
        <p:txBody>
          <a:bodyPr/>
          <a:lstStyle/>
          <a:p>
            <a:endParaRPr lang="en-US" dirty="0"/>
          </a:p>
        </p:txBody>
      </p:sp>
      <p:sp>
        <p:nvSpPr>
          <p:cNvPr id="2271" name="Freeform 223"/>
          <p:cNvSpPr>
            <a:spLocks/>
          </p:cNvSpPr>
          <p:nvPr/>
        </p:nvSpPr>
        <p:spPr bwMode="auto">
          <a:xfrm>
            <a:off x="5564188" y="2746375"/>
            <a:ext cx="501650" cy="846138"/>
          </a:xfrm>
          <a:custGeom>
            <a:avLst/>
            <a:gdLst>
              <a:gd name="T0" fmla="*/ 40 w 316"/>
              <a:gd name="T1" fmla="*/ 36 h 533"/>
              <a:gd name="T2" fmla="*/ 44 w 316"/>
              <a:gd name="T3" fmla="*/ 328 h 533"/>
              <a:gd name="T4" fmla="*/ 38 w 316"/>
              <a:gd name="T5" fmla="*/ 350 h 533"/>
              <a:gd name="T6" fmla="*/ 46 w 316"/>
              <a:gd name="T7" fmla="*/ 382 h 533"/>
              <a:gd name="T8" fmla="*/ 50 w 316"/>
              <a:gd name="T9" fmla="*/ 408 h 533"/>
              <a:gd name="T10" fmla="*/ 40 w 316"/>
              <a:gd name="T11" fmla="*/ 440 h 533"/>
              <a:gd name="T12" fmla="*/ 22 w 316"/>
              <a:gd name="T13" fmla="*/ 467 h 533"/>
              <a:gd name="T14" fmla="*/ 8 w 316"/>
              <a:gd name="T15" fmla="*/ 475 h 533"/>
              <a:gd name="T16" fmla="*/ 6 w 316"/>
              <a:gd name="T17" fmla="*/ 493 h 533"/>
              <a:gd name="T18" fmla="*/ 4 w 316"/>
              <a:gd name="T19" fmla="*/ 499 h 533"/>
              <a:gd name="T20" fmla="*/ 0 w 316"/>
              <a:gd name="T21" fmla="*/ 519 h 533"/>
              <a:gd name="T22" fmla="*/ 2 w 316"/>
              <a:gd name="T23" fmla="*/ 529 h 533"/>
              <a:gd name="T24" fmla="*/ 8 w 316"/>
              <a:gd name="T25" fmla="*/ 529 h 533"/>
              <a:gd name="T26" fmla="*/ 22 w 316"/>
              <a:gd name="T27" fmla="*/ 527 h 533"/>
              <a:gd name="T28" fmla="*/ 22 w 316"/>
              <a:gd name="T29" fmla="*/ 513 h 533"/>
              <a:gd name="T30" fmla="*/ 42 w 316"/>
              <a:gd name="T31" fmla="*/ 515 h 533"/>
              <a:gd name="T32" fmla="*/ 52 w 316"/>
              <a:gd name="T33" fmla="*/ 521 h 533"/>
              <a:gd name="T34" fmla="*/ 54 w 316"/>
              <a:gd name="T35" fmla="*/ 513 h 533"/>
              <a:gd name="T36" fmla="*/ 100 w 316"/>
              <a:gd name="T37" fmla="*/ 525 h 533"/>
              <a:gd name="T38" fmla="*/ 126 w 316"/>
              <a:gd name="T39" fmla="*/ 497 h 533"/>
              <a:gd name="T40" fmla="*/ 144 w 316"/>
              <a:gd name="T41" fmla="*/ 507 h 533"/>
              <a:gd name="T42" fmla="*/ 150 w 316"/>
              <a:gd name="T43" fmla="*/ 505 h 533"/>
              <a:gd name="T44" fmla="*/ 156 w 316"/>
              <a:gd name="T45" fmla="*/ 489 h 533"/>
              <a:gd name="T46" fmla="*/ 160 w 316"/>
              <a:gd name="T47" fmla="*/ 477 h 533"/>
              <a:gd name="T48" fmla="*/ 168 w 316"/>
              <a:gd name="T49" fmla="*/ 467 h 533"/>
              <a:gd name="T50" fmla="*/ 180 w 316"/>
              <a:gd name="T51" fmla="*/ 483 h 533"/>
              <a:gd name="T52" fmla="*/ 214 w 316"/>
              <a:gd name="T53" fmla="*/ 483 h 533"/>
              <a:gd name="T54" fmla="*/ 220 w 316"/>
              <a:gd name="T55" fmla="*/ 452 h 533"/>
              <a:gd name="T56" fmla="*/ 240 w 316"/>
              <a:gd name="T57" fmla="*/ 428 h 533"/>
              <a:gd name="T58" fmla="*/ 254 w 316"/>
              <a:gd name="T59" fmla="*/ 392 h 533"/>
              <a:gd name="T60" fmla="*/ 280 w 316"/>
              <a:gd name="T61" fmla="*/ 394 h 533"/>
              <a:gd name="T62" fmla="*/ 314 w 316"/>
              <a:gd name="T63" fmla="*/ 378 h 533"/>
              <a:gd name="T64" fmla="*/ 306 w 316"/>
              <a:gd name="T65" fmla="*/ 364 h 533"/>
              <a:gd name="T66" fmla="*/ 304 w 316"/>
              <a:gd name="T67" fmla="*/ 344 h 533"/>
              <a:gd name="T68" fmla="*/ 274 w 316"/>
              <a:gd name="T69" fmla="*/ 0 h 533"/>
              <a:gd name="T70" fmla="*/ 54 w 316"/>
              <a:gd name="T71" fmla="*/ 3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6" h="533">
                <a:moveTo>
                  <a:pt x="54" y="36"/>
                </a:moveTo>
                <a:lnTo>
                  <a:pt x="40" y="36"/>
                </a:lnTo>
                <a:lnTo>
                  <a:pt x="20" y="30"/>
                </a:lnTo>
                <a:lnTo>
                  <a:pt x="44" y="328"/>
                </a:lnTo>
                <a:lnTo>
                  <a:pt x="34" y="338"/>
                </a:lnTo>
                <a:lnTo>
                  <a:pt x="38" y="350"/>
                </a:lnTo>
                <a:lnTo>
                  <a:pt x="32" y="362"/>
                </a:lnTo>
                <a:lnTo>
                  <a:pt x="46" y="382"/>
                </a:lnTo>
                <a:lnTo>
                  <a:pt x="44" y="392"/>
                </a:lnTo>
                <a:lnTo>
                  <a:pt x="50" y="408"/>
                </a:lnTo>
                <a:lnTo>
                  <a:pt x="38" y="432"/>
                </a:lnTo>
                <a:lnTo>
                  <a:pt x="40" y="440"/>
                </a:lnTo>
                <a:lnTo>
                  <a:pt x="30" y="446"/>
                </a:lnTo>
                <a:lnTo>
                  <a:pt x="22" y="467"/>
                </a:lnTo>
                <a:lnTo>
                  <a:pt x="12" y="467"/>
                </a:lnTo>
                <a:lnTo>
                  <a:pt x="8" y="475"/>
                </a:lnTo>
                <a:lnTo>
                  <a:pt x="16" y="487"/>
                </a:lnTo>
                <a:lnTo>
                  <a:pt x="6" y="493"/>
                </a:lnTo>
                <a:lnTo>
                  <a:pt x="12" y="495"/>
                </a:lnTo>
                <a:lnTo>
                  <a:pt x="4" y="499"/>
                </a:lnTo>
                <a:lnTo>
                  <a:pt x="8" y="519"/>
                </a:lnTo>
                <a:lnTo>
                  <a:pt x="0" y="519"/>
                </a:lnTo>
                <a:lnTo>
                  <a:pt x="8" y="525"/>
                </a:lnTo>
                <a:lnTo>
                  <a:pt x="2" y="529"/>
                </a:lnTo>
                <a:lnTo>
                  <a:pt x="6" y="529"/>
                </a:lnTo>
                <a:lnTo>
                  <a:pt x="8" y="529"/>
                </a:lnTo>
                <a:lnTo>
                  <a:pt x="16" y="533"/>
                </a:lnTo>
                <a:lnTo>
                  <a:pt x="22" y="527"/>
                </a:lnTo>
                <a:lnTo>
                  <a:pt x="18" y="517"/>
                </a:lnTo>
                <a:lnTo>
                  <a:pt x="22" y="513"/>
                </a:lnTo>
                <a:lnTo>
                  <a:pt x="30" y="519"/>
                </a:lnTo>
                <a:lnTo>
                  <a:pt x="42" y="515"/>
                </a:lnTo>
                <a:lnTo>
                  <a:pt x="46" y="525"/>
                </a:lnTo>
                <a:lnTo>
                  <a:pt x="52" y="521"/>
                </a:lnTo>
                <a:lnTo>
                  <a:pt x="50" y="505"/>
                </a:lnTo>
                <a:lnTo>
                  <a:pt x="54" y="513"/>
                </a:lnTo>
                <a:lnTo>
                  <a:pt x="70" y="509"/>
                </a:lnTo>
                <a:lnTo>
                  <a:pt x="100" y="525"/>
                </a:lnTo>
                <a:lnTo>
                  <a:pt x="108" y="509"/>
                </a:lnTo>
                <a:lnTo>
                  <a:pt x="126" y="497"/>
                </a:lnTo>
                <a:lnTo>
                  <a:pt x="134" y="507"/>
                </a:lnTo>
                <a:lnTo>
                  <a:pt x="144" y="507"/>
                </a:lnTo>
                <a:lnTo>
                  <a:pt x="146" y="513"/>
                </a:lnTo>
                <a:lnTo>
                  <a:pt x="150" y="505"/>
                </a:lnTo>
                <a:lnTo>
                  <a:pt x="158" y="501"/>
                </a:lnTo>
                <a:lnTo>
                  <a:pt x="156" y="489"/>
                </a:lnTo>
                <a:lnTo>
                  <a:pt x="164" y="483"/>
                </a:lnTo>
                <a:lnTo>
                  <a:pt x="160" y="477"/>
                </a:lnTo>
                <a:lnTo>
                  <a:pt x="174" y="475"/>
                </a:lnTo>
                <a:lnTo>
                  <a:pt x="168" y="467"/>
                </a:lnTo>
                <a:lnTo>
                  <a:pt x="178" y="473"/>
                </a:lnTo>
                <a:lnTo>
                  <a:pt x="180" y="483"/>
                </a:lnTo>
                <a:lnTo>
                  <a:pt x="204" y="493"/>
                </a:lnTo>
                <a:lnTo>
                  <a:pt x="214" y="483"/>
                </a:lnTo>
                <a:lnTo>
                  <a:pt x="216" y="465"/>
                </a:lnTo>
                <a:lnTo>
                  <a:pt x="220" y="452"/>
                </a:lnTo>
                <a:lnTo>
                  <a:pt x="236" y="448"/>
                </a:lnTo>
                <a:lnTo>
                  <a:pt x="240" y="428"/>
                </a:lnTo>
                <a:lnTo>
                  <a:pt x="258" y="416"/>
                </a:lnTo>
                <a:lnTo>
                  <a:pt x="254" y="392"/>
                </a:lnTo>
                <a:lnTo>
                  <a:pt x="270" y="388"/>
                </a:lnTo>
                <a:lnTo>
                  <a:pt x="280" y="394"/>
                </a:lnTo>
                <a:lnTo>
                  <a:pt x="298" y="380"/>
                </a:lnTo>
                <a:lnTo>
                  <a:pt x="314" y="378"/>
                </a:lnTo>
                <a:lnTo>
                  <a:pt x="316" y="366"/>
                </a:lnTo>
                <a:lnTo>
                  <a:pt x="306" y="364"/>
                </a:lnTo>
                <a:lnTo>
                  <a:pt x="310" y="354"/>
                </a:lnTo>
                <a:lnTo>
                  <a:pt x="304" y="344"/>
                </a:lnTo>
                <a:lnTo>
                  <a:pt x="310" y="338"/>
                </a:lnTo>
                <a:lnTo>
                  <a:pt x="274" y="0"/>
                </a:lnTo>
                <a:lnTo>
                  <a:pt x="76" y="18"/>
                </a:lnTo>
                <a:lnTo>
                  <a:pt x="54" y="36"/>
                </a:lnTo>
                <a:close/>
              </a:path>
            </a:pathLst>
          </a:custGeom>
          <a:solidFill>
            <a:schemeClr val="bg1"/>
          </a:solidFill>
          <a:ln w="3175">
            <a:solidFill>
              <a:srgbClr val="404040"/>
            </a:solidFill>
            <a:prstDash val="solid"/>
            <a:round/>
            <a:headEnd/>
            <a:tailEnd/>
          </a:ln>
        </p:spPr>
        <p:txBody>
          <a:bodyPr/>
          <a:lstStyle/>
          <a:p>
            <a:endParaRPr lang="en-US" dirty="0"/>
          </a:p>
        </p:txBody>
      </p:sp>
      <p:sp>
        <p:nvSpPr>
          <p:cNvPr id="2272" name="Freeform 224"/>
          <p:cNvSpPr>
            <a:spLocks/>
          </p:cNvSpPr>
          <p:nvPr/>
        </p:nvSpPr>
        <p:spPr bwMode="auto">
          <a:xfrm>
            <a:off x="4776788" y="1778000"/>
            <a:ext cx="831850" cy="895350"/>
          </a:xfrm>
          <a:custGeom>
            <a:avLst/>
            <a:gdLst>
              <a:gd name="T0" fmla="*/ 492 w 524"/>
              <a:gd name="T1" fmla="*/ 284 h 564"/>
              <a:gd name="T2" fmla="*/ 518 w 524"/>
              <a:gd name="T3" fmla="*/ 190 h 564"/>
              <a:gd name="T4" fmla="*/ 494 w 524"/>
              <a:gd name="T5" fmla="*/ 246 h 564"/>
              <a:gd name="T6" fmla="*/ 448 w 524"/>
              <a:gd name="T7" fmla="*/ 286 h 564"/>
              <a:gd name="T8" fmla="*/ 460 w 524"/>
              <a:gd name="T9" fmla="*/ 244 h 564"/>
              <a:gd name="T10" fmla="*/ 480 w 524"/>
              <a:gd name="T11" fmla="*/ 212 h 564"/>
              <a:gd name="T12" fmla="*/ 476 w 524"/>
              <a:gd name="T13" fmla="*/ 212 h 564"/>
              <a:gd name="T14" fmla="*/ 468 w 524"/>
              <a:gd name="T15" fmla="*/ 182 h 564"/>
              <a:gd name="T16" fmla="*/ 448 w 524"/>
              <a:gd name="T17" fmla="*/ 180 h 564"/>
              <a:gd name="T18" fmla="*/ 454 w 524"/>
              <a:gd name="T19" fmla="*/ 164 h 564"/>
              <a:gd name="T20" fmla="*/ 454 w 524"/>
              <a:gd name="T21" fmla="*/ 152 h 564"/>
              <a:gd name="T22" fmla="*/ 452 w 524"/>
              <a:gd name="T23" fmla="*/ 140 h 564"/>
              <a:gd name="T24" fmla="*/ 422 w 524"/>
              <a:gd name="T25" fmla="*/ 128 h 564"/>
              <a:gd name="T26" fmla="*/ 422 w 524"/>
              <a:gd name="T27" fmla="*/ 112 h 564"/>
              <a:gd name="T28" fmla="*/ 374 w 524"/>
              <a:gd name="T29" fmla="*/ 106 h 564"/>
              <a:gd name="T30" fmla="*/ 232 w 524"/>
              <a:gd name="T31" fmla="*/ 50 h 564"/>
              <a:gd name="T32" fmla="*/ 216 w 524"/>
              <a:gd name="T33" fmla="*/ 46 h 564"/>
              <a:gd name="T34" fmla="*/ 182 w 524"/>
              <a:gd name="T35" fmla="*/ 40 h 564"/>
              <a:gd name="T36" fmla="*/ 174 w 524"/>
              <a:gd name="T37" fmla="*/ 42 h 564"/>
              <a:gd name="T38" fmla="*/ 176 w 524"/>
              <a:gd name="T39" fmla="*/ 10 h 564"/>
              <a:gd name="T40" fmla="*/ 110 w 524"/>
              <a:gd name="T41" fmla="*/ 40 h 564"/>
              <a:gd name="T42" fmla="*/ 76 w 524"/>
              <a:gd name="T43" fmla="*/ 44 h 564"/>
              <a:gd name="T44" fmla="*/ 60 w 524"/>
              <a:gd name="T45" fmla="*/ 28 h 564"/>
              <a:gd name="T46" fmla="*/ 50 w 524"/>
              <a:gd name="T47" fmla="*/ 38 h 564"/>
              <a:gd name="T48" fmla="*/ 46 w 524"/>
              <a:gd name="T49" fmla="*/ 118 h 564"/>
              <a:gd name="T50" fmla="*/ 8 w 524"/>
              <a:gd name="T51" fmla="*/ 152 h 564"/>
              <a:gd name="T52" fmla="*/ 0 w 524"/>
              <a:gd name="T53" fmla="*/ 176 h 564"/>
              <a:gd name="T54" fmla="*/ 22 w 524"/>
              <a:gd name="T55" fmla="*/ 196 h 564"/>
              <a:gd name="T56" fmla="*/ 14 w 524"/>
              <a:gd name="T57" fmla="*/ 234 h 564"/>
              <a:gd name="T58" fmla="*/ 14 w 524"/>
              <a:gd name="T59" fmla="*/ 258 h 564"/>
              <a:gd name="T60" fmla="*/ 18 w 524"/>
              <a:gd name="T61" fmla="*/ 292 h 564"/>
              <a:gd name="T62" fmla="*/ 48 w 524"/>
              <a:gd name="T63" fmla="*/ 312 h 564"/>
              <a:gd name="T64" fmla="*/ 78 w 524"/>
              <a:gd name="T65" fmla="*/ 318 h 564"/>
              <a:gd name="T66" fmla="*/ 102 w 524"/>
              <a:gd name="T67" fmla="*/ 354 h 564"/>
              <a:gd name="T68" fmla="*/ 154 w 524"/>
              <a:gd name="T69" fmla="*/ 398 h 564"/>
              <a:gd name="T70" fmla="*/ 180 w 524"/>
              <a:gd name="T71" fmla="*/ 530 h 564"/>
              <a:gd name="T72" fmla="*/ 218 w 524"/>
              <a:gd name="T73" fmla="*/ 552 h 564"/>
              <a:gd name="T74" fmla="*/ 482 w 524"/>
              <a:gd name="T75" fmla="*/ 546 h 564"/>
              <a:gd name="T76" fmla="*/ 490 w 524"/>
              <a:gd name="T77" fmla="*/ 34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64">
                <a:moveTo>
                  <a:pt x="490" y="348"/>
                </a:moveTo>
                <a:lnTo>
                  <a:pt x="492" y="284"/>
                </a:lnTo>
                <a:lnTo>
                  <a:pt x="524" y="204"/>
                </a:lnTo>
                <a:lnTo>
                  <a:pt x="518" y="190"/>
                </a:lnTo>
                <a:lnTo>
                  <a:pt x="498" y="218"/>
                </a:lnTo>
                <a:lnTo>
                  <a:pt x="494" y="246"/>
                </a:lnTo>
                <a:lnTo>
                  <a:pt x="484" y="248"/>
                </a:lnTo>
                <a:lnTo>
                  <a:pt x="448" y="286"/>
                </a:lnTo>
                <a:lnTo>
                  <a:pt x="448" y="278"/>
                </a:lnTo>
                <a:lnTo>
                  <a:pt x="460" y="244"/>
                </a:lnTo>
                <a:lnTo>
                  <a:pt x="470" y="232"/>
                </a:lnTo>
                <a:lnTo>
                  <a:pt x="480" y="212"/>
                </a:lnTo>
                <a:lnTo>
                  <a:pt x="474" y="212"/>
                </a:lnTo>
                <a:lnTo>
                  <a:pt x="476" y="212"/>
                </a:lnTo>
                <a:lnTo>
                  <a:pt x="462" y="202"/>
                </a:lnTo>
                <a:lnTo>
                  <a:pt x="468" y="182"/>
                </a:lnTo>
                <a:lnTo>
                  <a:pt x="466" y="178"/>
                </a:lnTo>
                <a:lnTo>
                  <a:pt x="448" y="180"/>
                </a:lnTo>
                <a:lnTo>
                  <a:pt x="448" y="172"/>
                </a:lnTo>
                <a:lnTo>
                  <a:pt x="454" y="164"/>
                </a:lnTo>
                <a:lnTo>
                  <a:pt x="450" y="156"/>
                </a:lnTo>
                <a:lnTo>
                  <a:pt x="454" y="152"/>
                </a:lnTo>
                <a:lnTo>
                  <a:pt x="450" y="144"/>
                </a:lnTo>
                <a:lnTo>
                  <a:pt x="452" y="140"/>
                </a:lnTo>
                <a:lnTo>
                  <a:pt x="442" y="132"/>
                </a:lnTo>
                <a:lnTo>
                  <a:pt x="422" y="128"/>
                </a:lnTo>
                <a:lnTo>
                  <a:pt x="424" y="118"/>
                </a:lnTo>
                <a:lnTo>
                  <a:pt x="422" y="112"/>
                </a:lnTo>
                <a:lnTo>
                  <a:pt x="384" y="102"/>
                </a:lnTo>
                <a:lnTo>
                  <a:pt x="374" y="106"/>
                </a:lnTo>
                <a:lnTo>
                  <a:pt x="242" y="72"/>
                </a:lnTo>
                <a:lnTo>
                  <a:pt x="232" y="50"/>
                </a:lnTo>
                <a:lnTo>
                  <a:pt x="222" y="44"/>
                </a:lnTo>
                <a:lnTo>
                  <a:pt x="216" y="46"/>
                </a:lnTo>
                <a:lnTo>
                  <a:pt x="214" y="42"/>
                </a:lnTo>
                <a:lnTo>
                  <a:pt x="182" y="40"/>
                </a:lnTo>
                <a:lnTo>
                  <a:pt x="176" y="46"/>
                </a:lnTo>
                <a:lnTo>
                  <a:pt x="174" y="42"/>
                </a:lnTo>
                <a:lnTo>
                  <a:pt x="178" y="24"/>
                </a:lnTo>
                <a:lnTo>
                  <a:pt x="176" y="10"/>
                </a:lnTo>
                <a:lnTo>
                  <a:pt x="166" y="0"/>
                </a:lnTo>
                <a:lnTo>
                  <a:pt x="110" y="40"/>
                </a:lnTo>
                <a:lnTo>
                  <a:pt x="90" y="44"/>
                </a:lnTo>
                <a:lnTo>
                  <a:pt x="76" y="44"/>
                </a:lnTo>
                <a:lnTo>
                  <a:pt x="68" y="34"/>
                </a:lnTo>
                <a:lnTo>
                  <a:pt x="60" y="28"/>
                </a:lnTo>
                <a:lnTo>
                  <a:pt x="56" y="38"/>
                </a:lnTo>
                <a:lnTo>
                  <a:pt x="50" y="38"/>
                </a:lnTo>
                <a:lnTo>
                  <a:pt x="52" y="110"/>
                </a:lnTo>
                <a:lnTo>
                  <a:pt x="46" y="118"/>
                </a:lnTo>
                <a:lnTo>
                  <a:pt x="16" y="134"/>
                </a:lnTo>
                <a:lnTo>
                  <a:pt x="8" y="152"/>
                </a:lnTo>
                <a:lnTo>
                  <a:pt x="0" y="160"/>
                </a:lnTo>
                <a:lnTo>
                  <a:pt x="0" y="176"/>
                </a:lnTo>
                <a:lnTo>
                  <a:pt x="12" y="178"/>
                </a:lnTo>
                <a:lnTo>
                  <a:pt x="22" y="196"/>
                </a:lnTo>
                <a:lnTo>
                  <a:pt x="12" y="212"/>
                </a:lnTo>
                <a:lnTo>
                  <a:pt x="14" y="234"/>
                </a:lnTo>
                <a:lnTo>
                  <a:pt x="10" y="240"/>
                </a:lnTo>
                <a:lnTo>
                  <a:pt x="14" y="258"/>
                </a:lnTo>
                <a:lnTo>
                  <a:pt x="10" y="280"/>
                </a:lnTo>
                <a:lnTo>
                  <a:pt x="18" y="292"/>
                </a:lnTo>
                <a:lnTo>
                  <a:pt x="38" y="298"/>
                </a:lnTo>
                <a:lnTo>
                  <a:pt x="48" y="312"/>
                </a:lnTo>
                <a:lnTo>
                  <a:pt x="62" y="310"/>
                </a:lnTo>
                <a:lnTo>
                  <a:pt x="78" y="318"/>
                </a:lnTo>
                <a:lnTo>
                  <a:pt x="96" y="338"/>
                </a:lnTo>
                <a:lnTo>
                  <a:pt x="102" y="354"/>
                </a:lnTo>
                <a:lnTo>
                  <a:pt x="146" y="382"/>
                </a:lnTo>
                <a:lnTo>
                  <a:pt x="154" y="398"/>
                </a:lnTo>
                <a:lnTo>
                  <a:pt x="160" y="434"/>
                </a:lnTo>
                <a:lnTo>
                  <a:pt x="180" y="530"/>
                </a:lnTo>
                <a:lnTo>
                  <a:pt x="212" y="540"/>
                </a:lnTo>
                <a:lnTo>
                  <a:pt x="218" y="552"/>
                </a:lnTo>
                <a:lnTo>
                  <a:pt x="218" y="564"/>
                </a:lnTo>
                <a:lnTo>
                  <a:pt x="482" y="546"/>
                </a:lnTo>
                <a:lnTo>
                  <a:pt x="468" y="452"/>
                </a:lnTo>
                <a:lnTo>
                  <a:pt x="490" y="348"/>
                </a:lnTo>
                <a:close/>
              </a:path>
            </a:pathLst>
          </a:custGeom>
          <a:solidFill>
            <a:srgbClr val="FF981D"/>
          </a:solidFill>
          <a:ln w="3175">
            <a:solidFill>
              <a:srgbClr val="404040"/>
            </a:solidFill>
            <a:prstDash val="solid"/>
            <a:round/>
            <a:headEnd/>
            <a:tailEnd/>
          </a:ln>
        </p:spPr>
        <p:txBody>
          <a:bodyPr/>
          <a:lstStyle/>
          <a:p>
            <a:endParaRPr lang="en-US" dirty="0"/>
          </a:p>
        </p:txBody>
      </p:sp>
      <p:sp>
        <p:nvSpPr>
          <p:cNvPr id="2273" name="Freeform 225"/>
          <p:cNvSpPr>
            <a:spLocks/>
          </p:cNvSpPr>
          <p:nvPr/>
        </p:nvSpPr>
        <p:spPr bwMode="auto">
          <a:xfrm>
            <a:off x="7653338" y="2533650"/>
            <a:ext cx="276225" cy="177800"/>
          </a:xfrm>
          <a:custGeom>
            <a:avLst/>
            <a:gdLst>
              <a:gd name="T0" fmla="*/ 146 w 174"/>
              <a:gd name="T1" fmla="*/ 0 h 112"/>
              <a:gd name="T2" fmla="*/ 118 w 174"/>
              <a:gd name="T3" fmla="*/ 34 h 112"/>
              <a:gd name="T4" fmla="*/ 36 w 174"/>
              <a:gd name="T5" fmla="*/ 64 h 112"/>
              <a:gd name="T6" fmla="*/ 12 w 174"/>
              <a:gd name="T7" fmla="*/ 82 h 112"/>
              <a:gd name="T8" fmla="*/ 8 w 174"/>
              <a:gd name="T9" fmla="*/ 92 h 112"/>
              <a:gd name="T10" fmla="*/ 0 w 174"/>
              <a:gd name="T11" fmla="*/ 96 h 112"/>
              <a:gd name="T12" fmla="*/ 0 w 174"/>
              <a:gd name="T13" fmla="*/ 110 h 112"/>
              <a:gd name="T14" fmla="*/ 2 w 174"/>
              <a:gd name="T15" fmla="*/ 112 h 112"/>
              <a:gd name="T16" fmla="*/ 2 w 174"/>
              <a:gd name="T17" fmla="*/ 106 h 112"/>
              <a:gd name="T18" fmla="*/ 10 w 174"/>
              <a:gd name="T19" fmla="*/ 102 h 112"/>
              <a:gd name="T20" fmla="*/ 12 w 174"/>
              <a:gd name="T21" fmla="*/ 108 h 112"/>
              <a:gd name="T22" fmla="*/ 20 w 174"/>
              <a:gd name="T23" fmla="*/ 110 h 112"/>
              <a:gd name="T24" fmla="*/ 174 w 174"/>
              <a:gd name="T25" fmla="*/ 14 h 112"/>
              <a:gd name="T26" fmla="*/ 154 w 174"/>
              <a:gd name="T27" fmla="*/ 16 h 112"/>
              <a:gd name="T28" fmla="*/ 142 w 174"/>
              <a:gd name="T29" fmla="*/ 26 h 112"/>
              <a:gd name="T30" fmla="*/ 136 w 174"/>
              <a:gd name="T31" fmla="*/ 34 h 112"/>
              <a:gd name="T32" fmla="*/ 124 w 174"/>
              <a:gd name="T33" fmla="*/ 40 h 112"/>
              <a:gd name="T34" fmla="*/ 126 w 174"/>
              <a:gd name="T35" fmla="*/ 34 h 112"/>
              <a:gd name="T36" fmla="*/ 142 w 174"/>
              <a:gd name="T37" fmla="*/ 10 h 112"/>
              <a:gd name="T38" fmla="*/ 146 w 174"/>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12">
                <a:moveTo>
                  <a:pt x="146" y="0"/>
                </a:moveTo>
                <a:lnTo>
                  <a:pt x="118" y="34"/>
                </a:lnTo>
                <a:lnTo>
                  <a:pt x="36" y="64"/>
                </a:lnTo>
                <a:lnTo>
                  <a:pt x="12" y="82"/>
                </a:lnTo>
                <a:lnTo>
                  <a:pt x="8" y="92"/>
                </a:lnTo>
                <a:lnTo>
                  <a:pt x="0" y="96"/>
                </a:lnTo>
                <a:lnTo>
                  <a:pt x="0" y="110"/>
                </a:lnTo>
                <a:lnTo>
                  <a:pt x="2" y="112"/>
                </a:lnTo>
                <a:lnTo>
                  <a:pt x="2" y="106"/>
                </a:lnTo>
                <a:lnTo>
                  <a:pt x="10" y="102"/>
                </a:lnTo>
                <a:lnTo>
                  <a:pt x="12" y="108"/>
                </a:lnTo>
                <a:lnTo>
                  <a:pt x="20" y="110"/>
                </a:lnTo>
                <a:lnTo>
                  <a:pt x="174" y="14"/>
                </a:lnTo>
                <a:lnTo>
                  <a:pt x="154" y="16"/>
                </a:lnTo>
                <a:lnTo>
                  <a:pt x="142" y="26"/>
                </a:lnTo>
                <a:lnTo>
                  <a:pt x="136" y="34"/>
                </a:lnTo>
                <a:lnTo>
                  <a:pt x="124" y="40"/>
                </a:lnTo>
                <a:lnTo>
                  <a:pt x="126" y="34"/>
                </a:lnTo>
                <a:lnTo>
                  <a:pt x="142" y="10"/>
                </a:lnTo>
                <a:lnTo>
                  <a:pt x="146" y="0"/>
                </a:lnTo>
                <a:close/>
              </a:path>
            </a:pathLst>
          </a:custGeom>
          <a:solidFill>
            <a:schemeClr val="bg1"/>
          </a:solidFill>
          <a:ln w="3175">
            <a:solidFill>
              <a:srgbClr val="404040"/>
            </a:solidFill>
            <a:prstDash val="solid"/>
            <a:round/>
            <a:headEnd/>
            <a:tailEnd/>
          </a:ln>
        </p:spPr>
        <p:txBody>
          <a:bodyPr/>
          <a:lstStyle/>
          <a:p>
            <a:endParaRPr lang="en-US" dirty="0"/>
          </a:p>
        </p:txBody>
      </p:sp>
      <p:sp>
        <p:nvSpPr>
          <p:cNvPr id="2274" name="Freeform 226"/>
          <p:cNvSpPr>
            <a:spLocks/>
          </p:cNvSpPr>
          <p:nvPr/>
        </p:nvSpPr>
        <p:spPr bwMode="auto">
          <a:xfrm>
            <a:off x="7132638" y="5951538"/>
            <a:ext cx="34925" cy="57150"/>
          </a:xfrm>
          <a:custGeom>
            <a:avLst/>
            <a:gdLst>
              <a:gd name="T0" fmla="*/ 22 w 22"/>
              <a:gd name="T1" fmla="*/ 2 h 36"/>
              <a:gd name="T2" fmla="*/ 16 w 22"/>
              <a:gd name="T3" fmla="*/ 0 h 36"/>
              <a:gd name="T4" fmla="*/ 0 w 22"/>
              <a:gd name="T5" fmla="*/ 32 h 36"/>
              <a:gd name="T6" fmla="*/ 2 w 22"/>
              <a:gd name="T7" fmla="*/ 36 h 36"/>
              <a:gd name="T8" fmla="*/ 22 w 22"/>
              <a:gd name="T9" fmla="*/ 2 h 36"/>
            </a:gdLst>
            <a:ahLst/>
            <a:cxnLst>
              <a:cxn ang="0">
                <a:pos x="T0" y="T1"/>
              </a:cxn>
              <a:cxn ang="0">
                <a:pos x="T2" y="T3"/>
              </a:cxn>
              <a:cxn ang="0">
                <a:pos x="T4" y="T5"/>
              </a:cxn>
              <a:cxn ang="0">
                <a:pos x="T6" y="T7"/>
              </a:cxn>
              <a:cxn ang="0">
                <a:pos x="T8" y="T9"/>
              </a:cxn>
            </a:cxnLst>
            <a:rect l="0" t="0" r="r" b="b"/>
            <a:pathLst>
              <a:path w="22" h="36">
                <a:moveTo>
                  <a:pt x="22" y="2"/>
                </a:moveTo>
                <a:lnTo>
                  <a:pt x="16" y="0"/>
                </a:lnTo>
                <a:lnTo>
                  <a:pt x="0" y="32"/>
                </a:lnTo>
                <a:lnTo>
                  <a:pt x="2" y="36"/>
                </a:lnTo>
                <a:lnTo>
                  <a:pt x="22" y="2"/>
                </a:lnTo>
                <a:close/>
              </a:path>
            </a:pathLst>
          </a:custGeom>
          <a:solidFill>
            <a:schemeClr val="bg1"/>
          </a:solidFill>
          <a:ln w="3175">
            <a:solidFill>
              <a:srgbClr val="404040"/>
            </a:solidFill>
            <a:prstDash val="solid"/>
            <a:round/>
            <a:headEnd/>
            <a:tailEnd/>
          </a:ln>
        </p:spPr>
        <p:txBody>
          <a:bodyPr/>
          <a:lstStyle/>
          <a:p>
            <a:endParaRPr lang="en-US" dirty="0"/>
          </a:p>
        </p:txBody>
      </p:sp>
      <p:sp>
        <p:nvSpPr>
          <p:cNvPr id="2275" name="Freeform 227"/>
          <p:cNvSpPr>
            <a:spLocks/>
          </p:cNvSpPr>
          <p:nvPr/>
        </p:nvSpPr>
        <p:spPr bwMode="auto">
          <a:xfrm>
            <a:off x="7085013" y="6021388"/>
            <a:ext cx="31750" cy="25400"/>
          </a:xfrm>
          <a:custGeom>
            <a:avLst/>
            <a:gdLst>
              <a:gd name="T0" fmla="*/ 20 w 20"/>
              <a:gd name="T1" fmla="*/ 0 h 16"/>
              <a:gd name="T2" fmla="*/ 0 w 20"/>
              <a:gd name="T3" fmla="*/ 12 h 16"/>
              <a:gd name="T4" fmla="*/ 2 w 20"/>
              <a:gd name="T5" fmla="*/ 16 h 16"/>
              <a:gd name="T6" fmla="*/ 20 w 20"/>
              <a:gd name="T7" fmla="*/ 6 h 16"/>
              <a:gd name="T8" fmla="*/ 20 w 20"/>
              <a:gd name="T9" fmla="*/ 0 h 16"/>
            </a:gdLst>
            <a:ahLst/>
            <a:cxnLst>
              <a:cxn ang="0">
                <a:pos x="T0" y="T1"/>
              </a:cxn>
              <a:cxn ang="0">
                <a:pos x="T2" y="T3"/>
              </a:cxn>
              <a:cxn ang="0">
                <a:pos x="T4" y="T5"/>
              </a:cxn>
              <a:cxn ang="0">
                <a:pos x="T6" y="T7"/>
              </a:cxn>
              <a:cxn ang="0">
                <a:pos x="T8" y="T9"/>
              </a:cxn>
            </a:cxnLst>
            <a:rect l="0" t="0" r="r" b="b"/>
            <a:pathLst>
              <a:path w="20" h="16">
                <a:moveTo>
                  <a:pt x="20" y="0"/>
                </a:moveTo>
                <a:lnTo>
                  <a:pt x="0" y="12"/>
                </a:lnTo>
                <a:lnTo>
                  <a:pt x="2" y="16"/>
                </a:lnTo>
                <a:lnTo>
                  <a:pt x="20" y="6"/>
                </a:lnTo>
                <a:lnTo>
                  <a:pt x="20" y="0"/>
                </a:lnTo>
                <a:close/>
              </a:path>
            </a:pathLst>
          </a:custGeom>
          <a:solidFill>
            <a:schemeClr val="bg1"/>
          </a:solidFill>
          <a:ln w="3175">
            <a:solidFill>
              <a:srgbClr val="404040"/>
            </a:solidFill>
            <a:prstDash val="solid"/>
            <a:round/>
            <a:headEnd/>
            <a:tailEnd/>
          </a:ln>
        </p:spPr>
        <p:txBody>
          <a:bodyPr/>
          <a:lstStyle/>
          <a:p>
            <a:endParaRPr lang="en-US" dirty="0"/>
          </a:p>
        </p:txBody>
      </p:sp>
      <p:sp>
        <p:nvSpPr>
          <p:cNvPr id="2276" name="Freeform 228"/>
          <p:cNvSpPr>
            <a:spLocks/>
          </p:cNvSpPr>
          <p:nvPr/>
        </p:nvSpPr>
        <p:spPr bwMode="auto">
          <a:xfrm>
            <a:off x="6919913" y="6062663"/>
            <a:ext cx="88900" cy="50800"/>
          </a:xfrm>
          <a:custGeom>
            <a:avLst/>
            <a:gdLst>
              <a:gd name="T0" fmla="*/ 56 w 56"/>
              <a:gd name="T1" fmla="*/ 14 h 32"/>
              <a:gd name="T2" fmla="*/ 40 w 56"/>
              <a:gd name="T3" fmla="*/ 14 h 32"/>
              <a:gd name="T4" fmla="*/ 16 w 56"/>
              <a:gd name="T5" fmla="*/ 28 h 32"/>
              <a:gd name="T6" fmla="*/ 0 w 56"/>
              <a:gd name="T7" fmla="*/ 32 h 32"/>
              <a:gd name="T8" fmla="*/ 4 w 56"/>
              <a:gd name="T9" fmla="*/ 24 h 32"/>
              <a:gd name="T10" fmla="*/ 20 w 56"/>
              <a:gd name="T11" fmla="*/ 18 h 32"/>
              <a:gd name="T12" fmla="*/ 40 w 56"/>
              <a:gd name="T13" fmla="*/ 0 h 32"/>
              <a:gd name="T14" fmla="*/ 56 w 56"/>
              <a:gd name="T15" fmla="*/ 2 h 32"/>
              <a:gd name="T16" fmla="*/ 56 w 56"/>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2">
                <a:moveTo>
                  <a:pt x="56" y="14"/>
                </a:moveTo>
                <a:lnTo>
                  <a:pt x="40" y="14"/>
                </a:lnTo>
                <a:lnTo>
                  <a:pt x="16" y="28"/>
                </a:lnTo>
                <a:lnTo>
                  <a:pt x="0" y="32"/>
                </a:lnTo>
                <a:lnTo>
                  <a:pt x="4" y="24"/>
                </a:lnTo>
                <a:lnTo>
                  <a:pt x="20" y="18"/>
                </a:lnTo>
                <a:lnTo>
                  <a:pt x="40" y="0"/>
                </a:lnTo>
                <a:lnTo>
                  <a:pt x="56" y="2"/>
                </a:lnTo>
                <a:lnTo>
                  <a:pt x="56" y="14"/>
                </a:lnTo>
                <a:close/>
              </a:path>
            </a:pathLst>
          </a:custGeom>
          <a:solidFill>
            <a:schemeClr val="bg1"/>
          </a:solidFill>
          <a:ln w="3175">
            <a:solidFill>
              <a:srgbClr val="404040"/>
            </a:solidFill>
            <a:prstDash val="solid"/>
            <a:round/>
            <a:headEnd/>
            <a:tailEnd/>
          </a:ln>
        </p:spPr>
        <p:txBody>
          <a:bodyPr/>
          <a:lstStyle/>
          <a:p>
            <a:endParaRPr lang="en-US" dirty="0"/>
          </a:p>
        </p:txBody>
      </p:sp>
      <p:sp>
        <p:nvSpPr>
          <p:cNvPr id="2277" name="Freeform 229"/>
          <p:cNvSpPr>
            <a:spLocks/>
          </p:cNvSpPr>
          <p:nvPr/>
        </p:nvSpPr>
        <p:spPr bwMode="auto">
          <a:xfrm>
            <a:off x="8196263" y="1816100"/>
            <a:ext cx="25400" cy="34925"/>
          </a:xfrm>
          <a:custGeom>
            <a:avLst/>
            <a:gdLst>
              <a:gd name="T0" fmla="*/ 0 w 16"/>
              <a:gd name="T1" fmla="*/ 14 h 22"/>
              <a:gd name="T2" fmla="*/ 6 w 16"/>
              <a:gd name="T3" fmla="*/ 22 h 22"/>
              <a:gd name="T4" fmla="*/ 14 w 16"/>
              <a:gd name="T5" fmla="*/ 22 h 22"/>
              <a:gd name="T6" fmla="*/ 16 w 16"/>
              <a:gd name="T7" fmla="*/ 14 h 22"/>
              <a:gd name="T8" fmla="*/ 10 w 16"/>
              <a:gd name="T9" fmla="*/ 12 h 22"/>
              <a:gd name="T10" fmla="*/ 6 w 16"/>
              <a:gd name="T11" fmla="*/ 0 h 22"/>
              <a:gd name="T12" fmla="*/ 0 w 16"/>
              <a:gd name="T13" fmla="*/ 2 h 22"/>
              <a:gd name="T14" fmla="*/ 0 w 16"/>
              <a:gd name="T15" fmla="*/ 14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0" y="14"/>
                </a:moveTo>
                <a:lnTo>
                  <a:pt x="6" y="22"/>
                </a:lnTo>
                <a:lnTo>
                  <a:pt x="14" y="22"/>
                </a:lnTo>
                <a:lnTo>
                  <a:pt x="16" y="14"/>
                </a:lnTo>
                <a:lnTo>
                  <a:pt x="10" y="12"/>
                </a:lnTo>
                <a:lnTo>
                  <a:pt x="6" y="0"/>
                </a:lnTo>
                <a:lnTo>
                  <a:pt x="0" y="2"/>
                </a:lnTo>
                <a:lnTo>
                  <a:pt x="0" y="14"/>
                </a:lnTo>
                <a:close/>
              </a:path>
            </a:pathLst>
          </a:custGeom>
          <a:solidFill>
            <a:schemeClr val="bg1"/>
          </a:solidFill>
          <a:ln w="3175">
            <a:solidFill>
              <a:srgbClr val="404040"/>
            </a:solidFill>
            <a:prstDash val="solid"/>
            <a:round/>
            <a:headEnd/>
            <a:tailEnd/>
          </a:ln>
        </p:spPr>
        <p:txBody>
          <a:bodyPr/>
          <a:lstStyle/>
          <a:p>
            <a:endParaRPr lang="en-US" dirty="0"/>
          </a:p>
        </p:txBody>
      </p:sp>
      <p:sp>
        <p:nvSpPr>
          <p:cNvPr id="2278" name="Freeform 230"/>
          <p:cNvSpPr>
            <a:spLocks/>
          </p:cNvSpPr>
          <p:nvPr/>
        </p:nvSpPr>
        <p:spPr bwMode="auto">
          <a:xfrm>
            <a:off x="8215313" y="1797050"/>
            <a:ext cx="19050" cy="22225"/>
          </a:xfrm>
          <a:custGeom>
            <a:avLst/>
            <a:gdLst>
              <a:gd name="T0" fmla="*/ 4 w 12"/>
              <a:gd name="T1" fmla="*/ 14 h 14"/>
              <a:gd name="T2" fmla="*/ 10 w 12"/>
              <a:gd name="T3" fmla="*/ 14 h 14"/>
              <a:gd name="T4" fmla="*/ 12 w 12"/>
              <a:gd name="T5" fmla="*/ 8 h 14"/>
              <a:gd name="T6" fmla="*/ 8 w 12"/>
              <a:gd name="T7" fmla="*/ 0 h 14"/>
              <a:gd name="T8" fmla="*/ 4 w 12"/>
              <a:gd name="T9" fmla="*/ 0 h 14"/>
              <a:gd name="T10" fmla="*/ 0 w 12"/>
              <a:gd name="T11" fmla="*/ 8 h 14"/>
              <a:gd name="T12" fmla="*/ 4 w 1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4" y="14"/>
                </a:moveTo>
                <a:lnTo>
                  <a:pt x="10" y="14"/>
                </a:lnTo>
                <a:lnTo>
                  <a:pt x="12" y="8"/>
                </a:lnTo>
                <a:lnTo>
                  <a:pt x="8" y="0"/>
                </a:lnTo>
                <a:lnTo>
                  <a:pt x="4" y="0"/>
                </a:lnTo>
                <a:lnTo>
                  <a:pt x="0" y="8"/>
                </a:lnTo>
                <a:lnTo>
                  <a:pt x="4" y="14"/>
                </a:lnTo>
                <a:close/>
              </a:path>
            </a:pathLst>
          </a:custGeom>
          <a:solidFill>
            <a:schemeClr val="bg1"/>
          </a:solidFill>
          <a:ln w="3175">
            <a:solidFill>
              <a:srgbClr val="404040"/>
            </a:solidFill>
            <a:prstDash val="solid"/>
            <a:round/>
            <a:headEnd/>
            <a:tailEnd/>
          </a:ln>
        </p:spPr>
        <p:txBody>
          <a:bodyPr/>
          <a:lstStyle/>
          <a:p>
            <a:endParaRPr lang="en-US" dirty="0"/>
          </a:p>
        </p:txBody>
      </p:sp>
      <p:sp>
        <p:nvSpPr>
          <p:cNvPr id="2279" name="Freeform 231"/>
          <p:cNvSpPr>
            <a:spLocks/>
          </p:cNvSpPr>
          <p:nvPr/>
        </p:nvSpPr>
        <p:spPr bwMode="auto">
          <a:xfrm>
            <a:off x="8234363" y="1825625"/>
            <a:ext cx="12700" cy="25400"/>
          </a:xfrm>
          <a:custGeom>
            <a:avLst/>
            <a:gdLst>
              <a:gd name="T0" fmla="*/ 0 w 8"/>
              <a:gd name="T1" fmla="*/ 8 h 16"/>
              <a:gd name="T2" fmla="*/ 2 w 8"/>
              <a:gd name="T3" fmla="*/ 14 h 16"/>
              <a:gd name="T4" fmla="*/ 8 w 8"/>
              <a:gd name="T5" fmla="*/ 16 h 16"/>
              <a:gd name="T6" fmla="*/ 8 w 8"/>
              <a:gd name="T7" fmla="*/ 6 h 16"/>
              <a:gd name="T8" fmla="*/ 4 w 8"/>
              <a:gd name="T9" fmla="*/ 0 h 16"/>
              <a:gd name="T10" fmla="*/ 0 w 8"/>
              <a:gd name="T11" fmla="*/ 8 h 16"/>
            </a:gdLst>
            <a:ahLst/>
            <a:cxnLst>
              <a:cxn ang="0">
                <a:pos x="T0" y="T1"/>
              </a:cxn>
              <a:cxn ang="0">
                <a:pos x="T2" y="T3"/>
              </a:cxn>
              <a:cxn ang="0">
                <a:pos x="T4" y="T5"/>
              </a:cxn>
              <a:cxn ang="0">
                <a:pos x="T6" y="T7"/>
              </a:cxn>
              <a:cxn ang="0">
                <a:pos x="T8" y="T9"/>
              </a:cxn>
              <a:cxn ang="0">
                <a:pos x="T10" y="T11"/>
              </a:cxn>
            </a:cxnLst>
            <a:rect l="0" t="0" r="r" b="b"/>
            <a:pathLst>
              <a:path w="8" h="16">
                <a:moveTo>
                  <a:pt x="0" y="8"/>
                </a:moveTo>
                <a:lnTo>
                  <a:pt x="2" y="14"/>
                </a:lnTo>
                <a:lnTo>
                  <a:pt x="8" y="16"/>
                </a:lnTo>
                <a:lnTo>
                  <a:pt x="8" y="6"/>
                </a:lnTo>
                <a:lnTo>
                  <a:pt x="4" y="0"/>
                </a:lnTo>
                <a:lnTo>
                  <a:pt x="0" y="8"/>
                </a:lnTo>
                <a:close/>
              </a:path>
            </a:pathLst>
          </a:custGeom>
          <a:solidFill>
            <a:schemeClr val="bg1"/>
          </a:solidFill>
          <a:ln w="3175">
            <a:solidFill>
              <a:srgbClr val="404040"/>
            </a:solidFill>
            <a:prstDash val="solid"/>
            <a:round/>
            <a:headEnd/>
            <a:tailEnd/>
          </a:ln>
        </p:spPr>
        <p:txBody>
          <a:bodyPr/>
          <a:lstStyle/>
          <a:p>
            <a:endParaRPr lang="en-US" dirty="0"/>
          </a:p>
        </p:txBody>
      </p:sp>
      <p:sp>
        <p:nvSpPr>
          <p:cNvPr id="2280" name="Freeform 232"/>
          <p:cNvSpPr>
            <a:spLocks/>
          </p:cNvSpPr>
          <p:nvPr/>
        </p:nvSpPr>
        <p:spPr bwMode="auto">
          <a:xfrm>
            <a:off x="6415088" y="2889250"/>
            <a:ext cx="717550" cy="709613"/>
          </a:xfrm>
          <a:custGeom>
            <a:avLst/>
            <a:gdLst>
              <a:gd name="T0" fmla="*/ 26 w 452"/>
              <a:gd name="T1" fmla="*/ 302 h 447"/>
              <a:gd name="T2" fmla="*/ 38 w 452"/>
              <a:gd name="T3" fmla="*/ 278 h 447"/>
              <a:gd name="T4" fmla="*/ 44 w 452"/>
              <a:gd name="T5" fmla="*/ 228 h 447"/>
              <a:gd name="T6" fmla="*/ 58 w 452"/>
              <a:gd name="T7" fmla="*/ 242 h 447"/>
              <a:gd name="T8" fmla="*/ 72 w 452"/>
              <a:gd name="T9" fmla="*/ 234 h 447"/>
              <a:gd name="T10" fmla="*/ 70 w 452"/>
              <a:gd name="T11" fmla="*/ 212 h 447"/>
              <a:gd name="T12" fmla="*/ 74 w 452"/>
              <a:gd name="T13" fmla="*/ 190 h 447"/>
              <a:gd name="T14" fmla="*/ 94 w 452"/>
              <a:gd name="T15" fmla="*/ 168 h 447"/>
              <a:gd name="T16" fmla="*/ 116 w 452"/>
              <a:gd name="T17" fmla="*/ 166 h 447"/>
              <a:gd name="T18" fmla="*/ 148 w 452"/>
              <a:gd name="T19" fmla="*/ 120 h 447"/>
              <a:gd name="T20" fmla="*/ 148 w 452"/>
              <a:gd name="T21" fmla="*/ 102 h 447"/>
              <a:gd name="T22" fmla="*/ 150 w 452"/>
              <a:gd name="T23" fmla="*/ 94 h 447"/>
              <a:gd name="T24" fmla="*/ 158 w 452"/>
              <a:gd name="T25" fmla="*/ 42 h 447"/>
              <a:gd name="T26" fmla="*/ 156 w 452"/>
              <a:gd name="T27" fmla="*/ 24 h 447"/>
              <a:gd name="T28" fmla="*/ 148 w 452"/>
              <a:gd name="T29" fmla="*/ 4 h 447"/>
              <a:gd name="T30" fmla="*/ 160 w 452"/>
              <a:gd name="T31" fmla="*/ 0 h 447"/>
              <a:gd name="T32" fmla="*/ 278 w 452"/>
              <a:gd name="T33" fmla="*/ 100 h 447"/>
              <a:gd name="T34" fmla="*/ 304 w 452"/>
              <a:gd name="T35" fmla="*/ 150 h 447"/>
              <a:gd name="T36" fmla="*/ 324 w 452"/>
              <a:gd name="T37" fmla="*/ 122 h 447"/>
              <a:gd name="T38" fmla="*/ 344 w 452"/>
              <a:gd name="T39" fmla="*/ 108 h 447"/>
              <a:gd name="T40" fmla="*/ 350 w 452"/>
              <a:gd name="T41" fmla="*/ 102 h 447"/>
              <a:gd name="T42" fmla="*/ 368 w 452"/>
              <a:gd name="T43" fmla="*/ 110 h 447"/>
              <a:gd name="T44" fmla="*/ 382 w 452"/>
              <a:gd name="T45" fmla="*/ 104 h 447"/>
              <a:gd name="T46" fmla="*/ 382 w 452"/>
              <a:gd name="T47" fmla="*/ 98 h 447"/>
              <a:gd name="T48" fmla="*/ 394 w 452"/>
              <a:gd name="T49" fmla="*/ 92 h 447"/>
              <a:gd name="T50" fmla="*/ 422 w 452"/>
              <a:gd name="T51" fmla="*/ 90 h 447"/>
              <a:gd name="T52" fmla="*/ 438 w 452"/>
              <a:gd name="T53" fmla="*/ 90 h 447"/>
              <a:gd name="T54" fmla="*/ 436 w 452"/>
              <a:gd name="T55" fmla="*/ 98 h 447"/>
              <a:gd name="T56" fmla="*/ 440 w 452"/>
              <a:gd name="T57" fmla="*/ 100 h 447"/>
              <a:gd name="T58" fmla="*/ 442 w 452"/>
              <a:gd name="T59" fmla="*/ 106 h 447"/>
              <a:gd name="T60" fmla="*/ 452 w 452"/>
              <a:gd name="T61" fmla="*/ 120 h 447"/>
              <a:gd name="T62" fmla="*/ 392 w 452"/>
              <a:gd name="T63" fmla="*/ 114 h 447"/>
              <a:gd name="T64" fmla="*/ 376 w 452"/>
              <a:gd name="T65" fmla="*/ 180 h 447"/>
              <a:gd name="T66" fmla="*/ 364 w 452"/>
              <a:gd name="T67" fmla="*/ 186 h 447"/>
              <a:gd name="T68" fmla="*/ 342 w 452"/>
              <a:gd name="T69" fmla="*/ 202 h 447"/>
              <a:gd name="T70" fmla="*/ 300 w 452"/>
              <a:gd name="T71" fmla="*/ 256 h 447"/>
              <a:gd name="T72" fmla="*/ 284 w 452"/>
              <a:gd name="T73" fmla="*/ 244 h 447"/>
              <a:gd name="T74" fmla="*/ 274 w 452"/>
              <a:gd name="T75" fmla="*/ 282 h 447"/>
              <a:gd name="T76" fmla="*/ 266 w 452"/>
              <a:gd name="T77" fmla="*/ 302 h 447"/>
              <a:gd name="T78" fmla="*/ 240 w 452"/>
              <a:gd name="T79" fmla="*/ 368 h 447"/>
              <a:gd name="T80" fmla="*/ 240 w 452"/>
              <a:gd name="T81" fmla="*/ 383 h 447"/>
              <a:gd name="T82" fmla="*/ 228 w 452"/>
              <a:gd name="T83" fmla="*/ 403 h 447"/>
              <a:gd name="T84" fmla="*/ 200 w 452"/>
              <a:gd name="T85" fmla="*/ 413 h 447"/>
              <a:gd name="T86" fmla="*/ 186 w 452"/>
              <a:gd name="T87" fmla="*/ 413 h 447"/>
              <a:gd name="T88" fmla="*/ 186 w 452"/>
              <a:gd name="T89" fmla="*/ 423 h 447"/>
              <a:gd name="T90" fmla="*/ 140 w 452"/>
              <a:gd name="T91" fmla="*/ 427 h 447"/>
              <a:gd name="T92" fmla="*/ 116 w 452"/>
              <a:gd name="T93" fmla="*/ 447 h 447"/>
              <a:gd name="T94" fmla="*/ 84 w 452"/>
              <a:gd name="T95" fmla="*/ 431 h 447"/>
              <a:gd name="T96" fmla="*/ 76 w 452"/>
              <a:gd name="T97" fmla="*/ 419 h 447"/>
              <a:gd name="T98" fmla="*/ 76 w 452"/>
              <a:gd name="T99" fmla="*/ 411 h 447"/>
              <a:gd name="T100" fmla="*/ 54 w 452"/>
              <a:gd name="T101" fmla="*/ 401 h 447"/>
              <a:gd name="T102" fmla="*/ 38 w 452"/>
              <a:gd name="T103" fmla="*/ 385 h 447"/>
              <a:gd name="T104" fmla="*/ 20 w 452"/>
              <a:gd name="T105" fmla="*/ 362 h 447"/>
              <a:gd name="T106" fmla="*/ 6 w 452"/>
              <a:gd name="T107" fmla="*/ 330 h 447"/>
              <a:gd name="T108" fmla="*/ 2 w 452"/>
              <a:gd name="T109" fmla="*/ 31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2" h="447">
                <a:moveTo>
                  <a:pt x="2" y="310"/>
                </a:moveTo>
                <a:lnTo>
                  <a:pt x="26" y="302"/>
                </a:lnTo>
                <a:lnTo>
                  <a:pt x="28" y="284"/>
                </a:lnTo>
                <a:lnTo>
                  <a:pt x="38" y="278"/>
                </a:lnTo>
                <a:lnTo>
                  <a:pt x="30" y="258"/>
                </a:lnTo>
                <a:lnTo>
                  <a:pt x="44" y="228"/>
                </a:lnTo>
                <a:lnTo>
                  <a:pt x="54" y="228"/>
                </a:lnTo>
                <a:lnTo>
                  <a:pt x="58" y="242"/>
                </a:lnTo>
                <a:lnTo>
                  <a:pt x="66" y="232"/>
                </a:lnTo>
                <a:lnTo>
                  <a:pt x="72" y="234"/>
                </a:lnTo>
                <a:lnTo>
                  <a:pt x="64" y="216"/>
                </a:lnTo>
                <a:lnTo>
                  <a:pt x="70" y="212"/>
                </a:lnTo>
                <a:lnTo>
                  <a:pt x="68" y="202"/>
                </a:lnTo>
                <a:lnTo>
                  <a:pt x="74" y="190"/>
                </a:lnTo>
                <a:lnTo>
                  <a:pt x="84" y="186"/>
                </a:lnTo>
                <a:lnTo>
                  <a:pt x="94" y="168"/>
                </a:lnTo>
                <a:lnTo>
                  <a:pt x="104" y="176"/>
                </a:lnTo>
                <a:lnTo>
                  <a:pt x="116" y="166"/>
                </a:lnTo>
                <a:lnTo>
                  <a:pt x="146" y="134"/>
                </a:lnTo>
                <a:lnTo>
                  <a:pt x="148" y="120"/>
                </a:lnTo>
                <a:lnTo>
                  <a:pt x="142" y="114"/>
                </a:lnTo>
                <a:lnTo>
                  <a:pt x="148" y="102"/>
                </a:lnTo>
                <a:lnTo>
                  <a:pt x="146" y="96"/>
                </a:lnTo>
                <a:lnTo>
                  <a:pt x="150" y="94"/>
                </a:lnTo>
                <a:lnTo>
                  <a:pt x="150" y="72"/>
                </a:lnTo>
                <a:lnTo>
                  <a:pt x="158" y="42"/>
                </a:lnTo>
                <a:lnTo>
                  <a:pt x="154" y="32"/>
                </a:lnTo>
                <a:lnTo>
                  <a:pt x="156" y="24"/>
                </a:lnTo>
                <a:lnTo>
                  <a:pt x="146" y="8"/>
                </a:lnTo>
                <a:lnTo>
                  <a:pt x="148" y="4"/>
                </a:lnTo>
                <a:lnTo>
                  <a:pt x="160" y="0"/>
                </a:lnTo>
                <a:lnTo>
                  <a:pt x="160" y="0"/>
                </a:lnTo>
                <a:lnTo>
                  <a:pt x="178" y="116"/>
                </a:lnTo>
                <a:lnTo>
                  <a:pt x="278" y="100"/>
                </a:lnTo>
                <a:lnTo>
                  <a:pt x="286" y="166"/>
                </a:lnTo>
                <a:lnTo>
                  <a:pt x="304" y="150"/>
                </a:lnTo>
                <a:lnTo>
                  <a:pt x="318" y="126"/>
                </a:lnTo>
                <a:lnTo>
                  <a:pt x="324" y="122"/>
                </a:lnTo>
                <a:lnTo>
                  <a:pt x="332" y="126"/>
                </a:lnTo>
                <a:lnTo>
                  <a:pt x="344" y="108"/>
                </a:lnTo>
                <a:lnTo>
                  <a:pt x="346" y="98"/>
                </a:lnTo>
                <a:lnTo>
                  <a:pt x="350" y="102"/>
                </a:lnTo>
                <a:lnTo>
                  <a:pt x="350" y="106"/>
                </a:lnTo>
                <a:lnTo>
                  <a:pt x="368" y="110"/>
                </a:lnTo>
                <a:lnTo>
                  <a:pt x="378" y="108"/>
                </a:lnTo>
                <a:lnTo>
                  <a:pt x="382" y="104"/>
                </a:lnTo>
                <a:lnTo>
                  <a:pt x="378" y="100"/>
                </a:lnTo>
                <a:lnTo>
                  <a:pt x="382" y="98"/>
                </a:lnTo>
                <a:lnTo>
                  <a:pt x="380" y="96"/>
                </a:lnTo>
                <a:lnTo>
                  <a:pt x="394" y="92"/>
                </a:lnTo>
                <a:lnTo>
                  <a:pt x="402" y="82"/>
                </a:lnTo>
                <a:lnTo>
                  <a:pt x="422" y="90"/>
                </a:lnTo>
                <a:lnTo>
                  <a:pt x="436" y="86"/>
                </a:lnTo>
                <a:lnTo>
                  <a:pt x="438" y="90"/>
                </a:lnTo>
                <a:lnTo>
                  <a:pt x="434" y="94"/>
                </a:lnTo>
                <a:lnTo>
                  <a:pt x="436" y="98"/>
                </a:lnTo>
                <a:lnTo>
                  <a:pt x="440" y="96"/>
                </a:lnTo>
                <a:lnTo>
                  <a:pt x="440" y="100"/>
                </a:lnTo>
                <a:lnTo>
                  <a:pt x="446" y="100"/>
                </a:lnTo>
                <a:lnTo>
                  <a:pt x="442" y="106"/>
                </a:lnTo>
                <a:lnTo>
                  <a:pt x="450" y="110"/>
                </a:lnTo>
                <a:lnTo>
                  <a:pt x="452" y="120"/>
                </a:lnTo>
                <a:lnTo>
                  <a:pt x="446" y="144"/>
                </a:lnTo>
                <a:lnTo>
                  <a:pt x="392" y="114"/>
                </a:lnTo>
                <a:lnTo>
                  <a:pt x="390" y="154"/>
                </a:lnTo>
                <a:lnTo>
                  <a:pt x="376" y="180"/>
                </a:lnTo>
                <a:lnTo>
                  <a:pt x="368" y="188"/>
                </a:lnTo>
                <a:lnTo>
                  <a:pt x="364" y="186"/>
                </a:lnTo>
                <a:lnTo>
                  <a:pt x="356" y="208"/>
                </a:lnTo>
                <a:lnTo>
                  <a:pt x="342" y="202"/>
                </a:lnTo>
                <a:lnTo>
                  <a:pt x="322" y="260"/>
                </a:lnTo>
                <a:lnTo>
                  <a:pt x="300" y="256"/>
                </a:lnTo>
                <a:lnTo>
                  <a:pt x="294" y="246"/>
                </a:lnTo>
                <a:lnTo>
                  <a:pt x="284" y="244"/>
                </a:lnTo>
                <a:lnTo>
                  <a:pt x="282" y="266"/>
                </a:lnTo>
                <a:lnTo>
                  <a:pt x="274" y="282"/>
                </a:lnTo>
                <a:lnTo>
                  <a:pt x="276" y="288"/>
                </a:lnTo>
                <a:lnTo>
                  <a:pt x="266" y="302"/>
                </a:lnTo>
                <a:lnTo>
                  <a:pt x="262" y="322"/>
                </a:lnTo>
                <a:lnTo>
                  <a:pt x="240" y="368"/>
                </a:lnTo>
                <a:lnTo>
                  <a:pt x="248" y="373"/>
                </a:lnTo>
                <a:lnTo>
                  <a:pt x="240" y="383"/>
                </a:lnTo>
                <a:lnTo>
                  <a:pt x="244" y="387"/>
                </a:lnTo>
                <a:lnTo>
                  <a:pt x="228" y="403"/>
                </a:lnTo>
                <a:lnTo>
                  <a:pt x="220" y="399"/>
                </a:lnTo>
                <a:lnTo>
                  <a:pt x="200" y="413"/>
                </a:lnTo>
                <a:lnTo>
                  <a:pt x="188" y="409"/>
                </a:lnTo>
                <a:lnTo>
                  <a:pt x="186" y="413"/>
                </a:lnTo>
                <a:lnTo>
                  <a:pt x="190" y="419"/>
                </a:lnTo>
                <a:lnTo>
                  <a:pt x="186" y="423"/>
                </a:lnTo>
                <a:lnTo>
                  <a:pt x="156" y="437"/>
                </a:lnTo>
                <a:lnTo>
                  <a:pt x="140" y="427"/>
                </a:lnTo>
                <a:lnTo>
                  <a:pt x="136" y="435"/>
                </a:lnTo>
                <a:lnTo>
                  <a:pt x="116" y="447"/>
                </a:lnTo>
                <a:lnTo>
                  <a:pt x="94" y="439"/>
                </a:lnTo>
                <a:lnTo>
                  <a:pt x="84" y="431"/>
                </a:lnTo>
                <a:lnTo>
                  <a:pt x="82" y="423"/>
                </a:lnTo>
                <a:lnTo>
                  <a:pt x="76" y="419"/>
                </a:lnTo>
                <a:lnTo>
                  <a:pt x="80" y="413"/>
                </a:lnTo>
                <a:lnTo>
                  <a:pt x="76" y="411"/>
                </a:lnTo>
                <a:lnTo>
                  <a:pt x="60" y="409"/>
                </a:lnTo>
                <a:lnTo>
                  <a:pt x="54" y="401"/>
                </a:lnTo>
                <a:lnTo>
                  <a:pt x="42" y="397"/>
                </a:lnTo>
                <a:lnTo>
                  <a:pt x="38" y="385"/>
                </a:lnTo>
                <a:lnTo>
                  <a:pt x="20" y="368"/>
                </a:lnTo>
                <a:lnTo>
                  <a:pt x="20" y="362"/>
                </a:lnTo>
                <a:lnTo>
                  <a:pt x="0" y="342"/>
                </a:lnTo>
                <a:lnTo>
                  <a:pt x="6" y="330"/>
                </a:lnTo>
                <a:lnTo>
                  <a:pt x="2" y="310"/>
                </a:lnTo>
                <a:lnTo>
                  <a:pt x="2" y="310"/>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81" name="Freeform 233"/>
          <p:cNvSpPr>
            <a:spLocks/>
          </p:cNvSpPr>
          <p:nvPr/>
        </p:nvSpPr>
        <p:spPr bwMode="auto">
          <a:xfrm>
            <a:off x="5246688" y="3706813"/>
            <a:ext cx="1365250" cy="466725"/>
          </a:xfrm>
          <a:custGeom>
            <a:avLst/>
            <a:gdLst>
              <a:gd name="T0" fmla="*/ 858 w 860"/>
              <a:gd name="T1" fmla="*/ 0 h 294"/>
              <a:gd name="T2" fmla="*/ 656 w 860"/>
              <a:gd name="T3" fmla="*/ 26 h 294"/>
              <a:gd name="T4" fmla="*/ 370 w 860"/>
              <a:gd name="T5" fmla="*/ 56 h 294"/>
              <a:gd name="T6" fmla="*/ 366 w 860"/>
              <a:gd name="T7" fmla="*/ 62 h 294"/>
              <a:gd name="T8" fmla="*/ 238 w 860"/>
              <a:gd name="T9" fmla="*/ 72 h 294"/>
              <a:gd name="T10" fmla="*/ 236 w 860"/>
              <a:gd name="T11" fmla="*/ 68 h 294"/>
              <a:gd name="T12" fmla="*/ 214 w 860"/>
              <a:gd name="T13" fmla="*/ 68 h 294"/>
              <a:gd name="T14" fmla="*/ 220 w 860"/>
              <a:gd name="T15" fmla="*/ 92 h 294"/>
              <a:gd name="T16" fmla="*/ 78 w 860"/>
              <a:gd name="T17" fmla="*/ 100 h 294"/>
              <a:gd name="T18" fmla="*/ 76 w 860"/>
              <a:gd name="T19" fmla="*/ 108 h 294"/>
              <a:gd name="T20" fmla="*/ 72 w 860"/>
              <a:gd name="T21" fmla="*/ 94 h 294"/>
              <a:gd name="T22" fmla="*/ 66 w 860"/>
              <a:gd name="T23" fmla="*/ 96 h 294"/>
              <a:gd name="T24" fmla="*/ 70 w 860"/>
              <a:gd name="T25" fmla="*/ 116 h 294"/>
              <a:gd name="T26" fmla="*/ 60 w 860"/>
              <a:gd name="T27" fmla="*/ 124 h 294"/>
              <a:gd name="T28" fmla="*/ 68 w 860"/>
              <a:gd name="T29" fmla="*/ 132 h 294"/>
              <a:gd name="T30" fmla="*/ 56 w 860"/>
              <a:gd name="T31" fmla="*/ 134 h 294"/>
              <a:gd name="T32" fmla="*/ 64 w 860"/>
              <a:gd name="T33" fmla="*/ 148 h 294"/>
              <a:gd name="T34" fmla="*/ 52 w 860"/>
              <a:gd name="T35" fmla="*/ 166 h 294"/>
              <a:gd name="T36" fmla="*/ 60 w 860"/>
              <a:gd name="T37" fmla="*/ 178 h 294"/>
              <a:gd name="T38" fmla="*/ 48 w 860"/>
              <a:gd name="T39" fmla="*/ 180 h 294"/>
              <a:gd name="T40" fmla="*/ 54 w 860"/>
              <a:gd name="T41" fmla="*/ 186 h 294"/>
              <a:gd name="T42" fmla="*/ 52 w 860"/>
              <a:gd name="T43" fmla="*/ 190 h 294"/>
              <a:gd name="T44" fmla="*/ 32 w 860"/>
              <a:gd name="T45" fmla="*/ 202 h 294"/>
              <a:gd name="T46" fmla="*/ 38 w 860"/>
              <a:gd name="T47" fmla="*/ 212 h 294"/>
              <a:gd name="T48" fmla="*/ 32 w 860"/>
              <a:gd name="T49" fmla="*/ 218 h 294"/>
              <a:gd name="T50" fmla="*/ 36 w 860"/>
              <a:gd name="T51" fmla="*/ 226 h 294"/>
              <a:gd name="T52" fmla="*/ 28 w 860"/>
              <a:gd name="T53" fmla="*/ 228 h 294"/>
              <a:gd name="T54" fmla="*/ 18 w 860"/>
              <a:gd name="T55" fmla="*/ 250 h 294"/>
              <a:gd name="T56" fmla="*/ 22 w 860"/>
              <a:gd name="T57" fmla="*/ 278 h 294"/>
              <a:gd name="T58" fmla="*/ 12 w 860"/>
              <a:gd name="T59" fmla="*/ 280 h 294"/>
              <a:gd name="T60" fmla="*/ 10 w 860"/>
              <a:gd name="T61" fmla="*/ 288 h 294"/>
              <a:gd name="T62" fmla="*/ 0 w 860"/>
              <a:gd name="T63" fmla="*/ 294 h 294"/>
              <a:gd name="T64" fmla="*/ 218 w 860"/>
              <a:gd name="T65" fmla="*/ 280 h 294"/>
              <a:gd name="T66" fmla="*/ 482 w 860"/>
              <a:gd name="T67" fmla="*/ 258 h 294"/>
              <a:gd name="T68" fmla="*/ 616 w 860"/>
              <a:gd name="T69" fmla="*/ 244 h 294"/>
              <a:gd name="T70" fmla="*/ 616 w 860"/>
              <a:gd name="T71" fmla="*/ 216 h 294"/>
              <a:gd name="T72" fmla="*/ 620 w 860"/>
              <a:gd name="T73" fmla="*/ 210 h 294"/>
              <a:gd name="T74" fmla="*/ 636 w 860"/>
              <a:gd name="T75" fmla="*/ 210 h 294"/>
              <a:gd name="T76" fmla="*/ 642 w 860"/>
              <a:gd name="T77" fmla="*/ 188 h 294"/>
              <a:gd name="T78" fmla="*/ 654 w 860"/>
              <a:gd name="T79" fmla="*/ 176 h 294"/>
              <a:gd name="T80" fmla="*/ 666 w 860"/>
              <a:gd name="T81" fmla="*/ 168 h 294"/>
              <a:gd name="T82" fmla="*/ 692 w 860"/>
              <a:gd name="T83" fmla="*/ 164 h 294"/>
              <a:gd name="T84" fmla="*/ 722 w 860"/>
              <a:gd name="T85" fmla="*/ 136 h 294"/>
              <a:gd name="T86" fmla="*/ 740 w 860"/>
              <a:gd name="T87" fmla="*/ 130 h 294"/>
              <a:gd name="T88" fmla="*/ 746 w 860"/>
              <a:gd name="T89" fmla="*/ 116 h 294"/>
              <a:gd name="T90" fmla="*/ 746 w 860"/>
              <a:gd name="T91" fmla="*/ 108 h 294"/>
              <a:gd name="T92" fmla="*/ 756 w 860"/>
              <a:gd name="T93" fmla="*/ 110 h 294"/>
              <a:gd name="T94" fmla="*/ 758 w 860"/>
              <a:gd name="T95" fmla="*/ 100 h 294"/>
              <a:gd name="T96" fmla="*/ 772 w 860"/>
              <a:gd name="T97" fmla="*/ 90 h 294"/>
              <a:gd name="T98" fmla="*/ 780 w 860"/>
              <a:gd name="T99" fmla="*/ 102 h 294"/>
              <a:gd name="T100" fmla="*/ 804 w 860"/>
              <a:gd name="T101" fmla="*/ 76 h 294"/>
              <a:gd name="T102" fmla="*/ 812 w 860"/>
              <a:gd name="T103" fmla="*/ 72 h 294"/>
              <a:gd name="T104" fmla="*/ 828 w 860"/>
              <a:gd name="T105" fmla="*/ 78 h 294"/>
              <a:gd name="T106" fmla="*/ 840 w 860"/>
              <a:gd name="T107" fmla="*/ 50 h 294"/>
              <a:gd name="T108" fmla="*/ 850 w 860"/>
              <a:gd name="T109" fmla="*/ 42 h 294"/>
              <a:gd name="T110" fmla="*/ 860 w 860"/>
              <a:gd name="T111" fmla="*/ 42 h 294"/>
              <a:gd name="T112" fmla="*/ 854 w 860"/>
              <a:gd name="T113" fmla="*/ 36 h 294"/>
              <a:gd name="T114" fmla="*/ 858 w 860"/>
              <a:gd name="T115" fmla="*/ 24 h 294"/>
              <a:gd name="T116" fmla="*/ 856 w 860"/>
              <a:gd name="T117" fmla="*/ 18 h 294"/>
              <a:gd name="T118" fmla="*/ 858 w 860"/>
              <a:gd name="T11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0" h="294">
                <a:moveTo>
                  <a:pt x="858" y="0"/>
                </a:moveTo>
                <a:lnTo>
                  <a:pt x="656" y="26"/>
                </a:lnTo>
                <a:lnTo>
                  <a:pt x="370" y="56"/>
                </a:lnTo>
                <a:lnTo>
                  <a:pt x="366" y="62"/>
                </a:lnTo>
                <a:lnTo>
                  <a:pt x="238" y="72"/>
                </a:lnTo>
                <a:lnTo>
                  <a:pt x="236" y="68"/>
                </a:lnTo>
                <a:lnTo>
                  <a:pt x="214" y="68"/>
                </a:lnTo>
                <a:lnTo>
                  <a:pt x="220" y="92"/>
                </a:lnTo>
                <a:lnTo>
                  <a:pt x="78" y="100"/>
                </a:lnTo>
                <a:lnTo>
                  <a:pt x="76" y="108"/>
                </a:lnTo>
                <a:lnTo>
                  <a:pt x="72" y="94"/>
                </a:lnTo>
                <a:lnTo>
                  <a:pt x="66" y="96"/>
                </a:lnTo>
                <a:lnTo>
                  <a:pt x="70" y="116"/>
                </a:lnTo>
                <a:lnTo>
                  <a:pt x="60" y="124"/>
                </a:lnTo>
                <a:lnTo>
                  <a:pt x="68" y="132"/>
                </a:lnTo>
                <a:lnTo>
                  <a:pt x="56" y="134"/>
                </a:lnTo>
                <a:lnTo>
                  <a:pt x="64" y="148"/>
                </a:lnTo>
                <a:lnTo>
                  <a:pt x="52" y="166"/>
                </a:lnTo>
                <a:lnTo>
                  <a:pt x="60" y="178"/>
                </a:lnTo>
                <a:lnTo>
                  <a:pt x="48" y="180"/>
                </a:lnTo>
                <a:lnTo>
                  <a:pt x="54" y="186"/>
                </a:lnTo>
                <a:lnTo>
                  <a:pt x="52" y="190"/>
                </a:lnTo>
                <a:lnTo>
                  <a:pt x="32" y="202"/>
                </a:lnTo>
                <a:lnTo>
                  <a:pt x="38" y="212"/>
                </a:lnTo>
                <a:lnTo>
                  <a:pt x="32" y="218"/>
                </a:lnTo>
                <a:lnTo>
                  <a:pt x="36" y="226"/>
                </a:lnTo>
                <a:lnTo>
                  <a:pt x="28" y="228"/>
                </a:lnTo>
                <a:lnTo>
                  <a:pt x="18" y="250"/>
                </a:lnTo>
                <a:lnTo>
                  <a:pt x="22" y="278"/>
                </a:lnTo>
                <a:lnTo>
                  <a:pt x="12" y="280"/>
                </a:lnTo>
                <a:lnTo>
                  <a:pt x="10" y="288"/>
                </a:lnTo>
                <a:lnTo>
                  <a:pt x="0" y="294"/>
                </a:lnTo>
                <a:lnTo>
                  <a:pt x="218" y="280"/>
                </a:lnTo>
                <a:lnTo>
                  <a:pt x="482" y="258"/>
                </a:lnTo>
                <a:lnTo>
                  <a:pt x="616" y="244"/>
                </a:lnTo>
                <a:lnTo>
                  <a:pt x="616" y="216"/>
                </a:lnTo>
                <a:lnTo>
                  <a:pt x="620" y="210"/>
                </a:lnTo>
                <a:lnTo>
                  <a:pt x="636" y="210"/>
                </a:lnTo>
                <a:lnTo>
                  <a:pt x="642" y="188"/>
                </a:lnTo>
                <a:lnTo>
                  <a:pt x="654" y="176"/>
                </a:lnTo>
                <a:lnTo>
                  <a:pt x="666" y="168"/>
                </a:lnTo>
                <a:lnTo>
                  <a:pt x="692" y="164"/>
                </a:lnTo>
                <a:lnTo>
                  <a:pt x="722" y="136"/>
                </a:lnTo>
                <a:lnTo>
                  <a:pt x="740" y="130"/>
                </a:lnTo>
                <a:lnTo>
                  <a:pt x="746" y="116"/>
                </a:lnTo>
                <a:lnTo>
                  <a:pt x="746" y="108"/>
                </a:lnTo>
                <a:lnTo>
                  <a:pt x="756" y="110"/>
                </a:lnTo>
                <a:lnTo>
                  <a:pt x="758" y="100"/>
                </a:lnTo>
                <a:lnTo>
                  <a:pt x="772" y="90"/>
                </a:lnTo>
                <a:lnTo>
                  <a:pt x="780" y="102"/>
                </a:lnTo>
                <a:lnTo>
                  <a:pt x="804" y="76"/>
                </a:lnTo>
                <a:lnTo>
                  <a:pt x="812" y="72"/>
                </a:lnTo>
                <a:lnTo>
                  <a:pt x="828" y="78"/>
                </a:lnTo>
                <a:lnTo>
                  <a:pt x="840" y="50"/>
                </a:lnTo>
                <a:lnTo>
                  <a:pt x="850" y="42"/>
                </a:lnTo>
                <a:lnTo>
                  <a:pt x="860" y="42"/>
                </a:lnTo>
                <a:lnTo>
                  <a:pt x="854" y="36"/>
                </a:lnTo>
                <a:lnTo>
                  <a:pt x="858" y="24"/>
                </a:lnTo>
                <a:lnTo>
                  <a:pt x="856" y="18"/>
                </a:lnTo>
                <a:lnTo>
                  <a:pt x="858" y="0"/>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82" name="Freeform 234"/>
          <p:cNvSpPr>
            <a:spLocks/>
          </p:cNvSpPr>
          <p:nvPr/>
        </p:nvSpPr>
        <p:spPr bwMode="auto">
          <a:xfrm>
            <a:off x="5751513" y="4884738"/>
            <a:ext cx="1431925" cy="1098550"/>
          </a:xfrm>
          <a:custGeom>
            <a:avLst/>
            <a:gdLst>
              <a:gd name="T0" fmla="*/ 42 w 902"/>
              <a:gd name="T1" fmla="*/ 102 h 692"/>
              <a:gd name="T2" fmla="*/ 62 w 902"/>
              <a:gd name="T3" fmla="*/ 90 h 692"/>
              <a:gd name="T4" fmla="*/ 66 w 902"/>
              <a:gd name="T5" fmla="*/ 96 h 692"/>
              <a:gd name="T6" fmla="*/ 140 w 902"/>
              <a:gd name="T7" fmla="*/ 94 h 692"/>
              <a:gd name="T8" fmla="*/ 148 w 902"/>
              <a:gd name="T9" fmla="*/ 102 h 692"/>
              <a:gd name="T10" fmla="*/ 144 w 902"/>
              <a:gd name="T11" fmla="*/ 108 h 692"/>
              <a:gd name="T12" fmla="*/ 256 w 902"/>
              <a:gd name="T13" fmla="*/ 172 h 692"/>
              <a:gd name="T14" fmla="*/ 322 w 902"/>
              <a:gd name="T15" fmla="*/ 162 h 692"/>
              <a:gd name="T16" fmla="*/ 360 w 902"/>
              <a:gd name="T17" fmla="*/ 142 h 692"/>
              <a:gd name="T18" fmla="*/ 362 w 902"/>
              <a:gd name="T19" fmla="*/ 130 h 692"/>
              <a:gd name="T20" fmla="*/ 400 w 902"/>
              <a:gd name="T21" fmla="*/ 118 h 692"/>
              <a:gd name="T22" fmla="*/ 458 w 902"/>
              <a:gd name="T23" fmla="*/ 156 h 692"/>
              <a:gd name="T24" fmla="*/ 472 w 902"/>
              <a:gd name="T25" fmla="*/ 180 h 692"/>
              <a:gd name="T26" fmla="*/ 506 w 902"/>
              <a:gd name="T27" fmla="*/ 206 h 692"/>
              <a:gd name="T28" fmla="*/ 552 w 902"/>
              <a:gd name="T29" fmla="*/ 226 h 692"/>
              <a:gd name="T30" fmla="*/ 572 w 902"/>
              <a:gd name="T31" fmla="*/ 384 h 692"/>
              <a:gd name="T32" fmla="*/ 580 w 902"/>
              <a:gd name="T33" fmla="*/ 364 h 692"/>
              <a:gd name="T34" fmla="*/ 600 w 902"/>
              <a:gd name="T35" fmla="*/ 372 h 692"/>
              <a:gd name="T36" fmla="*/ 598 w 902"/>
              <a:gd name="T37" fmla="*/ 438 h 692"/>
              <a:gd name="T38" fmla="*/ 650 w 902"/>
              <a:gd name="T39" fmla="*/ 496 h 692"/>
              <a:gd name="T40" fmla="*/ 674 w 902"/>
              <a:gd name="T41" fmla="*/ 522 h 692"/>
              <a:gd name="T42" fmla="*/ 686 w 902"/>
              <a:gd name="T43" fmla="*/ 518 h 692"/>
              <a:gd name="T44" fmla="*/ 680 w 902"/>
              <a:gd name="T45" fmla="*/ 536 h 692"/>
              <a:gd name="T46" fmla="*/ 720 w 902"/>
              <a:gd name="T47" fmla="*/ 598 h 692"/>
              <a:gd name="T48" fmla="*/ 750 w 902"/>
              <a:gd name="T49" fmla="*/ 606 h 692"/>
              <a:gd name="T50" fmla="*/ 792 w 902"/>
              <a:gd name="T51" fmla="*/ 658 h 692"/>
              <a:gd name="T52" fmla="*/ 796 w 902"/>
              <a:gd name="T53" fmla="*/ 688 h 692"/>
              <a:gd name="T54" fmla="*/ 852 w 902"/>
              <a:gd name="T55" fmla="*/ 680 h 692"/>
              <a:gd name="T56" fmla="*/ 894 w 902"/>
              <a:gd name="T57" fmla="*/ 670 h 692"/>
              <a:gd name="T58" fmla="*/ 890 w 902"/>
              <a:gd name="T59" fmla="*/ 646 h 692"/>
              <a:gd name="T60" fmla="*/ 886 w 902"/>
              <a:gd name="T61" fmla="*/ 452 h 692"/>
              <a:gd name="T62" fmla="*/ 796 w 902"/>
              <a:gd name="T63" fmla="*/ 260 h 692"/>
              <a:gd name="T64" fmla="*/ 660 w 902"/>
              <a:gd name="T65" fmla="*/ 18 h 692"/>
              <a:gd name="T66" fmla="*/ 612 w 902"/>
              <a:gd name="T67" fmla="*/ 0 h 692"/>
              <a:gd name="T68" fmla="*/ 612 w 902"/>
              <a:gd name="T69" fmla="*/ 32 h 692"/>
              <a:gd name="T70" fmla="*/ 598 w 902"/>
              <a:gd name="T71" fmla="*/ 58 h 692"/>
              <a:gd name="T72" fmla="*/ 588 w 902"/>
              <a:gd name="T73" fmla="*/ 34 h 692"/>
              <a:gd name="T74" fmla="*/ 288 w 902"/>
              <a:gd name="T75" fmla="*/ 38 h 692"/>
              <a:gd name="T76" fmla="*/ 0 w 902"/>
              <a:gd name="T77" fmla="*/ 42 h 692"/>
              <a:gd name="T78" fmla="*/ 26 w 902"/>
              <a:gd name="T79" fmla="*/ 84 h 692"/>
              <a:gd name="T80" fmla="*/ 26 w 902"/>
              <a:gd name="T81" fmla="*/ 12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2" h="692">
                <a:moveTo>
                  <a:pt x="26" y="120"/>
                </a:moveTo>
                <a:lnTo>
                  <a:pt x="42" y="102"/>
                </a:lnTo>
                <a:lnTo>
                  <a:pt x="52" y="100"/>
                </a:lnTo>
                <a:lnTo>
                  <a:pt x="62" y="90"/>
                </a:lnTo>
                <a:lnTo>
                  <a:pt x="64" y="90"/>
                </a:lnTo>
                <a:lnTo>
                  <a:pt x="66" y="96"/>
                </a:lnTo>
                <a:lnTo>
                  <a:pt x="60" y="110"/>
                </a:lnTo>
                <a:lnTo>
                  <a:pt x="140" y="94"/>
                </a:lnTo>
                <a:lnTo>
                  <a:pt x="150" y="96"/>
                </a:lnTo>
                <a:lnTo>
                  <a:pt x="148" y="102"/>
                </a:lnTo>
                <a:lnTo>
                  <a:pt x="142" y="106"/>
                </a:lnTo>
                <a:lnTo>
                  <a:pt x="144" y="108"/>
                </a:lnTo>
                <a:lnTo>
                  <a:pt x="234" y="146"/>
                </a:lnTo>
                <a:lnTo>
                  <a:pt x="256" y="172"/>
                </a:lnTo>
                <a:lnTo>
                  <a:pt x="266" y="178"/>
                </a:lnTo>
                <a:lnTo>
                  <a:pt x="322" y="162"/>
                </a:lnTo>
                <a:lnTo>
                  <a:pt x="348" y="144"/>
                </a:lnTo>
                <a:lnTo>
                  <a:pt x="360" y="142"/>
                </a:lnTo>
                <a:lnTo>
                  <a:pt x="362" y="140"/>
                </a:lnTo>
                <a:lnTo>
                  <a:pt x="362" y="130"/>
                </a:lnTo>
                <a:lnTo>
                  <a:pt x="372" y="122"/>
                </a:lnTo>
                <a:lnTo>
                  <a:pt x="400" y="118"/>
                </a:lnTo>
                <a:lnTo>
                  <a:pt x="420" y="124"/>
                </a:lnTo>
                <a:lnTo>
                  <a:pt x="458" y="156"/>
                </a:lnTo>
                <a:lnTo>
                  <a:pt x="468" y="160"/>
                </a:lnTo>
                <a:lnTo>
                  <a:pt x="472" y="180"/>
                </a:lnTo>
                <a:lnTo>
                  <a:pt x="482" y="184"/>
                </a:lnTo>
                <a:lnTo>
                  <a:pt x="506" y="206"/>
                </a:lnTo>
                <a:lnTo>
                  <a:pt x="546" y="220"/>
                </a:lnTo>
                <a:lnTo>
                  <a:pt x="552" y="226"/>
                </a:lnTo>
                <a:lnTo>
                  <a:pt x="570" y="382"/>
                </a:lnTo>
                <a:lnTo>
                  <a:pt x="572" y="384"/>
                </a:lnTo>
                <a:lnTo>
                  <a:pt x="582" y="382"/>
                </a:lnTo>
                <a:lnTo>
                  <a:pt x="580" y="364"/>
                </a:lnTo>
                <a:lnTo>
                  <a:pt x="590" y="366"/>
                </a:lnTo>
                <a:lnTo>
                  <a:pt x="600" y="372"/>
                </a:lnTo>
                <a:lnTo>
                  <a:pt x="592" y="418"/>
                </a:lnTo>
                <a:lnTo>
                  <a:pt x="598" y="438"/>
                </a:lnTo>
                <a:lnTo>
                  <a:pt x="646" y="494"/>
                </a:lnTo>
                <a:lnTo>
                  <a:pt x="650" y="496"/>
                </a:lnTo>
                <a:lnTo>
                  <a:pt x="664" y="488"/>
                </a:lnTo>
                <a:lnTo>
                  <a:pt x="674" y="522"/>
                </a:lnTo>
                <a:lnTo>
                  <a:pt x="684" y="518"/>
                </a:lnTo>
                <a:lnTo>
                  <a:pt x="686" y="518"/>
                </a:lnTo>
                <a:lnTo>
                  <a:pt x="682" y="530"/>
                </a:lnTo>
                <a:lnTo>
                  <a:pt x="680" y="536"/>
                </a:lnTo>
                <a:lnTo>
                  <a:pt x="702" y="560"/>
                </a:lnTo>
                <a:lnTo>
                  <a:pt x="720" y="598"/>
                </a:lnTo>
                <a:lnTo>
                  <a:pt x="732" y="608"/>
                </a:lnTo>
                <a:lnTo>
                  <a:pt x="750" y="606"/>
                </a:lnTo>
                <a:lnTo>
                  <a:pt x="764" y="616"/>
                </a:lnTo>
                <a:lnTo>
                  <a:pt x="792" y="658"/>
                </a:lnTo>
                <a:lnTo>
                  <a:pt x="794" y="684"/>
                </a:lnTo>
                <a:lnTo>
                  <a:pt x="796" y="688"/>
                </a:lnTo>
                <a:lnTo>
                  <a:pt x="806" y="692"/>
                </a:lnTo>
                <a:lnTo>
                  <a:pt x="852" y="680"/>
                </a:lnTo>
                <a:lnTo>
                  <a:pt x="876" y="664"/>
                </a:lnTo>
                <a:lnTo>
                  <a:pt x="894" y="670"/>
                </a:lnTo>
                <a:lnTo>
                  <a:pt x="902" y="652"/>
                </a:lnTo>
                <a:lnTo>
                  <a:pt x="890" y="646"/>
                </a:lnTo>
                <a:lnTo>
                  <a:pt x="902" y="560"/>
                </a:lnTo>
                <a:lnTo>
                  <a:pt x="886" y="452"/>
                </a:lnTo>
                <a:lnTo>
                  <a:pt x="804" y="312"/>
                </a:lnTo>
                <a:lnTo>
                  <a:pt x="796" y="260"/>
                </a:lnTo>
                <a:lnTo>
                  <a:pt x="732" y="182"/>
                </a:lnTo>
                <a:lnTo>
                  <a:pt x="660" y="18"/>
                </a:lnTo>
                <a:lnTo>
                  <a:pt x="662" y="4"/>
                </a:lnTo>
                <a:lnTo>
                  <a:pt x="612" y="0"/>
                </a:lnTo>
                <a:lnTo>
                  <a:pt x="604" y="10"/>
                </a:lnTo>
                <a:lnTo>
                  <a:pt x="612" y="32"/>
                </a:lnTo>
                <a:lnTo>
                  <a:pt x="610" y="56"/>
                </a:lnTo>
                <a:lnTo>
                  <a:pt x="598" y="58"/>
                </a:lnTo>
                <a:lnTo>
                  <a:pt x="592" y="52"/>
                </a:lnTo>
                <a:lnTo>
                  <a:pt x="588" y="34"/>
                </a:lnTo>
                <a:lnTo>
                  <a:pt x="300" y="50"/>
                </a:lnTo>
                <a:lnTo>
                  <a:pt x="288" y="38"/>
                </a:lnTo>
                <a:lnTo>
                  <a:pt x="280" y="16"/>
                </a:lnTo>
                <a:lnTo>
                  <a:pt x="0" y="42"/>
                </a:lnTo>
                <a:lnTo>
                  <a:pt x="0" y="60"/>
                </a:lnTo>
                <a:lnTo>
                  <a:pt x="26" y="84"/>
                </a:lnTo>
                <a:lnTo>
                  <a:pt x="22" y="100"/>
                </a:lnTo>
                <a:lnTo>
                  <a:pt x="26" y="120"/>
                </a:lnTo>
                <a:close/>
              </a:path>
            </a:pathLst>
          </a:custGeom>
          <a:solidFill>
            <a:srgbClr val="FF981D"/>
          </a:solidFill>
          <a:ln w="3175">
            <a:solidFill>
              <a:srgbClr val="404040"/>
            </a:solidFill>
            <a:prstDash val="solid"/>
            <a:round/>
            <a:headEnd/>
            <a:tailEnd/>
          </a:ln>
        </p:spPr>
        <p:txBody>
          <a:bodyPr/>
          <a:lstStyle/>
          <a:p>
            <a:endParaRPr lang="en-US" dirty="0"/>
          </a:p>
        </p:txBody>
      </p:sp>
      <p:sp>
        <p:nvSpPr>
          <p:cNvPr id="2283" name="Freeform 235"/>
          <p:cNvSpPr>
            <a:spLocks/>
          </p:cNvSpPr>
          <p:nvPr/>
        </p:nvSpPr>
        <p:spPr bwMode="auto">
          <a:xfrm>
            <a:off x="7412038" y="2911475"/>
            <a:ext cx="171450" cy="282575"/>
          </a:xfrm>
          <a:custGeom>
            <a:avLst/>
            <a:gdLst>
              <a:gd name="T0" fmla="*/ 0 w 108"/>
              <a:gd name="T1" fmla="*/ 20 h 178"/>
              <a:gd name="T2" fmla="*/ 10 w 108"/>
              <a:gd name="T3" fmla="*/ 2 h 178"/>
              <a:gd name="T4" fmla="*/ 22 w 108"/>
              <a:gd name="T5" fmla="*/ 0 h 178"/>
              <a:gd name="T6" fmla="*/ 36 w 108"/>
              <a:gd name="T7" fmla="*/ 4 h 178"/>
              <a:gd name="T8" fmla="*/ 30 w 108"/>
              <a:gd name="T9" fmla="*/ 10 h 178"/>
              <a:gd name="T10" fmla="*/ 24 w 108"/>
              <a:gd name="T11" fmla="*/ 28 h 178"/>
              <a:gd name="T12" fmla="*/ 30 w 108"/>
              <a:gd name="T13" fmla="*/ 36 h 178"/>
              <a:gd name="T14" fmla="*/ 30 w 108"/>
              <a:gd name="T15" fmla="*/ 48 h 178"/>
              <a:gd name="T16" fmla="*/ 108 w 108"/>
              <a:gd name="T17" fmla="*/ 152 h 178"/>
              <a:gd name="T18" fmla="*/ 104 w 108"/>
              <a:gd name="T19" fmla="*/ 164 h 178"/>
              <a:gd name="T20" fmla="*/ 40 w 108"/>
              <a:gd name="T21" fmla="*/ 178 h 178"/>
              <a:gd name="T22" fmla="*/ 0 w 108"/>
              <a:gd name="T23" fmla="*/ 2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78">
                <a:moveTo>
                  <a:pt x="0" y="20"/>
                </a:moveTo>
                <a:lnTo>
                  <a:pt x="10" y="2"/>
                </a:lnTo>
                <a:lnTo>
                  <a:pt x="22" y="0"/>
                </a:lnTo>
                <a:lnTo>
                  <a:pt x="36" y="4"/>
                </a:lnTo>
                <a:lnTo>
                  <a:pt x="30" y="10"/>
                </a:lnTo>
                <a:lnTo>
                  <a:pt x="24" y="28"/>
                </a:lnTo>
                <a:lnTo>
                  <a:pt x="30" y="36"/>
                </a:lnTo>
                <a:lnTo>
                  <a:pt x="30" y="48"/>
                </a:lnTo>
                <a:lnTo>
                  <a:pt x="108" y="152"/>
                </a:lnTo>
                <a:lnTo>
                  <a:pt x="104" y="164"/>
                </a:lnTo>
                <a:lnTo>
                  <a:pt x="40" y="178"/>
                </a:lnTo>
                <a:lnTo>
                  <a:pt x="0" y="20"/>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84" name="Freeform 236"/>
          <p:cNvSpPr>
            <a:spLocks/>
          </p:cNvSpPr>
          <p:nvPr/>
        </p:nvSpPr>
        <p:spPr bwMode="auto">
          <a:xfrm>
            <a:off x="215900" y="1333500"/>
            <a:ext cx="1260475" cy="1069975"/>
          </a:xfrm>
          <a:custGeom>
            <a:avLst/>
            <a:gdLst>
              <a:gd name="T0" fmla="*/ 370 w 794"/>
              <a:gd name="T1" fmla="*/ 604 h 674"/>
              <a:gd name="T2" fmla="*/ 0 w 794"/>
              <a:gd name="T3" fmla="*/ 496 h 674"/>
              <a:gd name="T4" fmla="*/ 12 w 794"/>
              <a:gd name="T5" fmla="*/ 382 h 674"/>
              <a:gd name="T6" fmla="*/ 34 w 794"/>
              <a:gd name="T7" fmla="*/ 342 h 674"/>
              <a:gd name="T8" fmla="*/ 48 w 794"/>
              <a:gd name="T9" fmla="*/ 328 h 674"/>
              <a:gd name="T10" fmla="*/ 60 w 794"/>
              <a:gd name="T11" fmla="*/ 326 h 674"/>
              <a:gd name="T12" fmla="*/ 62 w 794"/>
              <a:gd name="T13" fmla="*/ 312 h 674"/>
              <a:gd name="T14" fmla="*/ 58 w 794"/>
              <a:gd name="T15" fmla="*/ 312 h 674"/>
              <a:gd name="T16" fmla="*/ 152 w 794"/>
              <a:gd name="T17" fmla="*/ 88 h 674"/>
              <a:gd name="T18" fmla="*/ 162 w 794"/>
              <a:gd name="T19" fmla="*/ 76 h 674"/>
              <a:gd name="T20" fmla="*/ 166 w 794"/>
              <a:gd name="T21" fmla="*/ 58 h 674"/>
              <a:gd name="T22" fmla="*/ 172 w 794"/>
              <a:gd name="T23" fmla="*/ 50 h 674"/>
              <a:gd name="T24" fmla="*/ 168 w 794"/>
              <a:gd name="T25" fmla="*/ 44 h 674"/>
              <a:gd name="T26" fmla="*/ 184 w 794"/>
              <a:gd name="T27" fmla="*/ 4 h 674"/>
              <a:gd name="T28" fmla="*/ 190 w 794"/>
              <a:gd name="T29" fmla="*/ 0 h 674"/>
              <a:gd name="T30" fmla="*/ 222 w 794"/>
              <a:gd name="T31" fmla="*/ 8 h 674"/>
              <a:gd name="T32" fmla="*/ 236 w 794"/>
              <a:gd name="T33" fmla="*/ 18 h 674"/>
              <a:gd name="T34" fmla="*/ 240 w 794"/>
              <a:gd name="T35" fmla="*/ 14 h 674"/>
              <a:gd name="T36" fmla="*/ 260 w 794"/>
              <a:gd name="T37" fmla="*/ 38 h 674"/>
              <a:gd name="T38" fmla="*/ 262 w 794"/>
              <a:gd name="T39" fmla="*/ 52 h 674"/>
              <a:gd name="T40" fmla="*/ 256 w 794"/>
              <a:gd name="T41" fmla="*/ 90 h 674"/>
              <a:gd name="T42" fmla="*/ 292 w 794"/>
              <a:gd name="T43" fmla="*/ 114 h 674"/>
              <a:gd name="T44" fmla="*/ 320 w 794"/>
              <a:gd name="T45" fmla="*/ 112 h 674"/>
              <a:gd name="T46" fmla="*/ 338 w 794"/>
              <a:gd name="T47" fmla="*/ 106 h 674"/>
              <a:gd name="T48" fmla="*/ 380 w 794"/>
              <a:gd name="T49" fmla="*/ 120 h 674"/>
              <a:gd name="T50" fmla="*/ 390 w 794"/>
              <a:gd name="T51" fmla="*/ 134 h 674"/>
              <a:gd name="T52" fmla="*/ 442 w 794"/>
              <a:gd name="T53" fmla="*/ 132 h 674"/>
              <a:gd name="T54" fmla="*/ 452 w 794"/>
              <a:gd name="T55" fmla="*/ 140 h 674"/>
              <a:gd name="T56" fmla="*/ 474 w 794"/>
              <a:gd name="T57" fmla="*/ 142 h 674"/>
              <a:gd name="T58" fmla="*/ 500 w 794"/>
              <a:gd name="T59" fmla="*/ 138 h 674"/>
              <a:gd name="T60" fmla="*/ 526 w 794"/>
              <a:gd name="T61" fmla="*/ 140 h 674"/>
              <a:gd name="T62" fmla="*/ 536 w 794"/>
              <a:gd name="T63" fmla="*/ 134 h 674"/>
              <a:gd name="T64" fmla="*/ 578 w 794"/>
              <a:gd name="T65" fmla="*/ 142 h 674"/>
              <a:gd name="T66" fmla="*/ 588 w 794"/>
              <a:gd name="T67" fmla="*/ 138 h 674"/>
              <a:gd name="T68" fmla="*/ 768 w 794"/>
              <a:gd name="T69" fmla="*/ 182 h 674"/>
              <a:gd name="T70" fmla="*/ 774 w 794"/>
              <a:gd name="T71" fmla="*/ 206 h 674"/>
              <a:gd name="T72" fmla="*/ 792 w 794"/>
              <a:gd name="T73" fmla="*/ 218 h 674"/>
              <a:gd name="T74" fmla="*/ 794 w 794"/>
              <a:gd name="T75" fmla="*/ 240 h 674"/>
              <a:gd name="T76" fmla="*/ 770 w 794"/>
              <a:gd name="T77" fmla="*/ 266 h 674"/>
              <a:gd name="T78" fmla="*/ 760 w 794"/>
              <a:gd name="T79" fmla="*/ 288 h 674"/>
              <a:gd name="T80" fmla="*/ 744 w 794"/>
              <a:gd name="T81" fmla="*/ 304 h 674"/>
              <a:gd name="T82" fmla="*/ 742 w 794"/>
              <a:gd name="T83" fmla="*/ 316 h 674"/>
              <a:gd name="T84" fmla="*/ 734 w 794"/>
              <a:gd name="T85" fmla="*/ 326 h 674"/>
              <a:gd name="T86" fmla="*/ 720 w 794"/>
              <a:gd name="T87" fmla="*/ 334 h 674"/>
              <a:gd name="T88" fmla="*/ 696 w 794"/>
              <a:gd name="T89" fmla="*/ 362 h 674"/>
              <a:gd name="T90" fmla="*/ 692 w 794"/>
              <a:gd name="T91" fmla="*/ 386 h 674"/>
              <a:gd name="T92" fmla="*/ 710 w 794"/>
              <a:gd name="T93" fmla="*/ 394 h 674"/>
              <a:gd name="T94" fmla="*/ 716 w 794"/>
              <a:gd name="T95" fmla="*/ 408 h 674"/>
              <a:gd name="T96" fmla="*/ 706 w 794"/>
              <a:gd name="T97" fmla="*/ 416 h 674"/>
              <a:gd name="T98" fmla="*/ 708 w 794"/>
              <a:gd name="T99" fmla="*/ 426 h 674"/>
              <a:gd name="T100" fmla="*/ 694 w 794"/>
              <a:gd name="T101" fmla="*/ 448 h 674"/>
              <a:gd name="T102" fmla="*/ 640 w 794"/>
              <a:gd name="T103" fmla="*/ 674 h 674"/>
              <a:gd name="T104" fmla="*/ 370 w 794"/>
              <a:gd name="T105" fmla="*/ 60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4" h="674">
                <a:moveTo>
                  <a:pt x="370" y="604"/>
                </a:moveTo>
                <a:lnTo>
                  <a:pt x="0" y="496"/>
                </a:lnTo>
                <a:lnTo>
                  <a:pt x="12" y="382"/>
                </a:lnTo>
                <a:lnTo>
                  <a:pt x="34" y="342"/>
                </a:lnTo>
                <a:lnTo>
                  <a:pt x="48" y="328"/>
                </a:lnTo>
                <a:lnTo>
                  <a:pt x="60" y="326"/>
                </a:lnTo>
                <a:lnTo>
                  <a:pt x="62" y="312"/>
                </a:lnTo>
                <a:lnTo>
                  <a:pt x="58" y="312"/>
                </a:lnTo>
                <a:lnTo>
                  <a:pt x="152" y="88"/>
                </a:lnTo>
                <a:lnTo>
                  <a:pt x="162" y="76"/>
                </a:lnTo>
                <a:lnTo>
                  <a:pt x="166" y="58"/>
                </a:lnTo>
                <a:lnTo>
                  <a:pt x="172" y="50"/>
                </a:lnTo>
                <a:lnTo>
                  <a:pt x="168" y="44"/>
                </a:lnTo>
                <a:lnTo>
                  <a:pt x="184" y="4"/>
                </a:lnTo>
                <a:lnTo>
                  <a:pt x="190" y="0"/>
                </a:lnTo>
                <a:lnTo>
                  <a:pt x="222" y="8"/>
                </a:lnTo>
                <a:lnTo>
                  <a:pt x="236" y="18"/>
                </a:lnTo>
                <a:lnTo>
                  <a:pt x="240" y="14"/>
                </a:lnTo>
                <a:lnTo>
                  <a:pt x="260" y="38"/>
                </a:lnTo>
                <a:lnTo>
                  <a:pt x="262" y="52"/>
                </a:lnTo>
                <a:lnTo>
                  <a:pt x="256" y="90"/>
                </a:lnTo>
                <a:lnTo>
                  <a:pt x="292" y="114"/>
                </a:lnTo>
                <a:lnTo>
                  <a:pt x="320" y="112"/>
                </a:lnTo>
                <a:lnTo>
                  <a:pt x="338" y="106"/>
                </a:lnTo>
                <a:lnTo>
                  <a:pt x="380" y="120"/>
                </a:lnTo>
                <a:lnTo>
                  <a:pt x="390" y="134"/>
                </a:lnTo>
                <a:lnTo>
                  <a:pt x="442" y="132"/>
                </a:lnTo>
                <a:lnTo>
                  <a:pt x="452" y="140"/>
                </a:lnTo>
                <a:lnTo>
                  <a:pt x="474" y="142"/>
                </a:lnTo>
                <a:lnTo>
                  <a:pt x="500" y="138"/>
                </a:lnTo>
                <a:lnTo>
                  <a:pt x="526" y="140"/>
                </a:lnTo>
                <a:lnTo>
                  <a:pt x="536" y="134"/>
                </a:lnTo>
                <a:lnTo>
                  <a:pt x="578" y="142"/>
                </a:lnTo>
                <a:lnTo>
                  <a:pt x="588" y="138"/>
                </a:lnTo>
                <a:lnTo>
                  <a:pt x="768" y="182"/>
                </a:lnTo>
                <a:lnTo>
                  <a:pt x="774" y="206"/>
                </a:lnTo>
                <a:lnTo>
                  <a:pt x="792" y="218"/>
                </a:lnTo>
                <a:lnTo>
                  <a:pt x="794" y="240"/>
                </a:lnTo>
                <a:lnTo>
                  <a:pt x="770" y="266"/>
                </a:lnTo>
                <a:lnTo>
                  <a:pt x="760" y="288"/>
                </a:lnTo>
                <a:lnTo>
                  <a:pt x="744" y="304"/>
                </a:lnTo>
                <a:lnTo>
                  <a:pt x="742" y="316"/>
                </a:lnTo>
                <a:lnTo>
                  <a:pt x="734" y="326"/>
                </a:lnTo>
                <a:lnTo>
                  <a:pt x="720" y="334"/>
                </a:lnTo>
                <a:lnTo>
                  <a:pt x="696" y="362"/>
                </a:lnTo>
                <a:lnTo>
                  <a:pt x="692" y="386"/>
                </a:lnTo>
                <a:lnTo>
                  <a:pt x="710" y="394"/>
                </a:lnTo>
                <a:lnTo>
                  <a:pt x="716" y="408"/>
                </a:lnTo>
                <a:lnTo>
                  <a:pt x="706" y="416"/>
                </a:lnTo>
                <a:lnTo>
                  <a:pt x="708" y="426"/>
                </a:lnTo>
                <a:lnTo>
                  <a:pt x="694" y="448"/>
                </a:lnTo>
                <a:lnTo>
                  <a:pt x="640" y="674"/>
                </a:lnTo>
                <a:lnTo>
                  <a:pt x="370" y="604"/>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85" name="Freeform 237"/>
          <p:cNvSpPr>
            <a:spLocks/>
          </p:cNvSpPr>
          <p:nvPr/>
        </p:nvSpPr>
        <p:spPr bwMode="auto">
          <a:xfrm>
            <a:off x="1463675" y="2498725"/>
            <a:ext cx="904875" cy="1125538"/>
          </a:xfrm>
          <a:custGeom>
            <a:avLst/>
            <a:gdLst>
              <a:gd name="T0" fmla="*/ 186 w 570"/>
              <a:gd name="T1" fmla="*/ 10 h 709"/>
              <a:gd name="T2" fmla="*/ 402 w 570"/>
              <a:gd name="T3" fmla="*/ 50 h 709"/>
              <a:gd name="T4" fmla="*/ 382 w 570"/>
              <a:gd name="T5" fmla="*/ 176 h 709"/>
              <a:gd name="T6" fmla="*/ 570 w 570"/>
              <a:gd name="T7" fmla="*/ 206 h 709"/>
              <a:gd name="T8" fmla="*/ 494 w 570"/>
              <a:gd name="T9" fmla="*/ 709 h 709"/>
              <a:gd name="T10" fmla="*/ 74 w 570"/>
              <a:gd name="T11" fmla="*/ 637 h 709"/>
              <a:gd name="T12" fmla="*/ 0 w 570"/>
              <a:gd name="T13" fmla="*/ 621 h 709"/>
              <a:gd name="T14" fmla="*/ 126 w 570"/>
              <a:gd name="T15" fmla="*/ 0 h 709"/>
              <a:gd name="T16" fmla="*/ 186 w 570"/>
              <a:gd name="T17"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709">
                <a:moveTo>
                  <a:pt x="186" y="10"/>
                </a:moveTo>
                <a:lnTo>
                  <a:pt x="402" y="50"/>
                </a:lnTo>
                <a:lnTo>
                  <a:pt x="382" y="176"/>
                </a:lnTo>
                <a:lnTo>
                  <a:pt x="570" y="206"/>
                </a:lnTo>
                <a:lnTo>
                  <a:pt x="494" y="709"/>
                </a:lnTo>
                <a:lnTo>
                  <a:pt x="74" y="637"/>
                </a:lnTo>
                <a:lnTo>
                  <a:pt x="0" y="621"/>
                </a:lnTo>
                <a:lnTo>
                  <a:pt x="126" y="0"/>
                </a:lnTo>
                <a:lnTo>
                  <a:pt x="186" y="10"/>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86" name="Freeform 238"/>
          <p:cNvSpPr>
            <a:spLocks/>
          </p:cNvSpPr>
          <p:nvPr/>
        </p:nvSpPr>
        <p:spPr bwMode="auto">
          <a:xfrm>
            <a:off x="3121025" y="2514600"/>
            <a:ext cx="1296988" cy="663575"/>
          </a:xfrm>
          <a:custGeom>
            <a:avLst/>
            <a:gdLst>
              <a:gd name="T0" fmla="*/ 500 w 817"/>
              <a:gd name="T1" fmla="*/ 32 h 418"/>
              <a:gd name="T2" fmla="*/ 24 w 817"/>
              <a:gd name="T3" fmla="*/ 0 h 418"/>
              <a:gd name="T4" fmla="*/ 0 w 817"/>
              <a:gd name="T5" fmla="*/ 254 h 418"/>
              <a:gd name="T6" fmla="*/ 190 w 817"/>
              <a:gd name="T7" fmla="*/ 270 h 418"/>
              <a:gd name="T8" fmla="*/ 180 w 817"/>
              <a:gd name="T9" fmla="*/ 394 h 418"/>
              <a:gd name="T10" fmla="*/ 815 w 817"/>
              <a:gd name="T11" fmla="*/ 418 h 418"/>
              <a:gd name="T12" fmla="*/ 817 w 817"/>
              <a:gd name="T13" fmla="*/ 408 h 418"/>
              <a:gd name="T14" fmla="*/ 809 w 817"/>
              <a:gd name="T15" fmla="*/ 398 h 418"/>
              <a:gd name="T16" fmla="*/ 811 w 817"/>
              <a:gd name="T17" fmla="*/ 392 h 418"/>
              <a:gd name="T18" fmla="*/ 793 w 817"/>
              <a:gd name="T19" fmla="*/ 384 h 418"/>
              <a:gd name="T20" fmla="*/ 789 w 817"/>
              <a:gd name="T21" fmla="*/ 356 h 418"/>
              <a:gd name="T22" fmla="*/ 783 w 817"/>
              <a:gd name="T23" fmla="*/ 354 h 418"/>
              <a:gd name="T24" fmla="*/ 781 w 817"/>
              <a:gd name="T25" fmla="*/ 338 h 418"/>
              <a:gd name="T26" fmla="*/ 773 w 817"/>
              <a:gd name="T27" fmla="*/ 330 h 418"/>
              <a:gd name="T28" fmla="*/ 777 w 817"/>
              <a:gd name="T29" fmla="*/ 310 h 418"/>
              <a:gd name="T30" fmla="*/ 773 w 817"/>
              <a:gd name="T31" fmla="*/ 288 h 418"/>
              <a:gd name="T32" fmla="*/ 775 w 817"/>
              <a:gd name="T33" fmla="*/ 272 h 418"/>
              <a:gd name="T34" fmla="*/ 767 w 817"/>
              <a:gd name="T35" fmla="*/ 268 h 418"/>
              <a:gd name="T36" fmla="*/ 773 w 817"/>
              <a:gd name="T37" fmla="*/ 256 h 418"/>
              <a:gd name="T38" fmla="*/ 765 w 817"/>
              <a:gd name="T39" fmla="*/ 252 h 418"/>
              <a:gd name="T40" fmla="*/ 769 w 817"/>
              <a:gd name="T41" fmla="*/ 236 h 418"/>
              <a:gd name="T42" fmla="*/ 761 w 817"/>
              <a:gd name="T43" fmla="*/ 234 h 418"/>
              <a:gd name="T44" fmla="*/ 761 w 817"/>
              <a:gd name="T45" fmla="*/ 224 h 418"/>
              <a:gd name="T46" fmla="*/ 753 w 817"/>
              <a:gd name="T47" fmla="*/ 226 h 418"/>
              <a:gd name="T48" fmla="*/ 751 w 817"/>
              <a:gd name="T49" fmla="*/ 208 h 418"/>
              <a:gd name="T50" fmla="*/ 755 w 817"/>
              <a:gd name="T51" fmla="*/ 194 h 418"/>
              <a:gd name="T52" fmla="*/ 747 w 817"/>
              <a:gd name="T53" fmla="*/ 180 h 418"/>
              <a:gd name="T54" fmla="*/ 749 w 817"/>
              <a:gd name="T55" fmla="*/ 170 h 418"/>
              <a:gd name="T56" fmla="*/ 739 w 817"/>
              <a:gd name="T57" fmla="*/ 162 h 418"/>
              <a:gd name="T58" fmla="*/ 737 w 817"/>
              <a:gd name="T59" fmla="*/ 154 h 418"/>
              <a:gd name="T60" fmla="*/ 731 w 817"/>
              <a:gd name="T61" fmla="*/ 144 h 418"/>
              <a:gd name="T62" fmla="*/ 731 w 817"/>
              <a:gd name="T63" fmla="*/ 132 h 418"/>
              <a:gd name="T64" fmla="*/ 725 w 817"/>
              <a:gd name="T65" fmla="*/ 120 h 418"/>
              <a:gd name="T66" fmla="*/ 725 w 817"/>
              <a:gd name="T67" fmla="*/ 104 h 418"/>
              <a:gd name="T68" fmla="*/ 706 w 817"/>
              <a:gd name="T69" fmla="*/ 100 h 418"/>
              <a:gd name="T70" fmla="*/ 698 w 817"/>
              <a:gd name="T71" fmla="*/ 80 h 418"/>
              <a:gd name="T72" fmla="*/ 660 w 817"/>
              <a:gd name="T73" fmla="*/ 66 h 418"/>
              <a:gd name="T74" fmla="*/ 648 w 817"/>
              <a:gd name="T75" fmla="*/ 54 h 418"/>
              <a:gd name="T76" fmla="*/ 592 w 817"/>
              <a:gd name="T77" fmla="*/ 54 h 418"/>
              <a:gd name="T78" fmla="*/ 586 w 817"/>
              <a:gd name="T79" fmla="*/ 64 h 418"/>
              <a:gd name="T80" fmla="*/ 578 w 817"/>
              <a:gd name="T81" fmla="*/ 64 h 418"/>
              <a:gd name="T82" fmla="*/ 544 w 817"/>
              <a:gd name="T83" fmla="*/ 46 h 418"/>
              <a:gd name="T84" fmla="*/ 534 w 817"/>
              <a:gd name="T85" fmla="*/ 34 h 418"/>
              <a:gd name="T86" fmla="*/ 534 w 817"/>
              <a:gd name="T87" fmla="*/ 34 h 418"/>
              <a:gd name="T88" fmla="*/ 500 w 817"/>
              <a:gd name="T89" fmla="*/ 3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7" h="418">
                <a:moveTo>
                  <a:pt x="500" y="32"/>
                </a:moveTo>
                <a:lnTo>
                  <a:pt x="24" y="0"/>
                </a:lnTo>
                <a:lnTo>
                  <a:pt x="0" y="254"/>
                </a:lnTo>
                <a:lnTo>
                  <a:pt x="190" y="270"/>
                </a:lnTo>
                <a:lnTo>
                  <a:pt x="180" y="394"/>
                </a:lnTo>
                <a:lnTo>
                  <a:pt x="815" y="418"/>
                </a:lnTo>
                <a:lnTo>
                  <a:pt x="817" y="408"/>
                </a:lnTo>
                <a:lnTo>
                  <a:pt x="809" y="398"/>
                </a:lnTo>
                <a:lnTo>
                  <a:pt x="811" y="392"/>
                </a:lnTo>
                <a:lnTo>
                  <a:pt x="793" y="384"/>
                </a:lnTo>
                <a:lnTo>
                  <a:pt x="789" y="356"/>
                </a:lnTo>
                <a:lnTo>
                  <a:pt x="783" y="354"/>
                </a:lnTo>
                <a:lnTo>
                  <a:pt x="781" y="338"/>
                </a:lnTo>
                <a:lnTo>
                  <a:pt x="773" y="330"/>
                </a:lnTo>
                <a:lnTo>
                  <a:pt x="777" y="310"/>
                </a:lnTo>
                <a:lnTo>
                  <a:pt x="773" y="288"/>
                </a:lnTo>
                <a:lnTo>
                  <a:pt x="775" y="272"/>
                </a:lnTo>
                <a:lnTo>
                  <a:pt x="767" y="268"/>
                </a:lnTo>
                <a:lnTo>
                  <a:pt x="773" y="256"/>
                </a:lnTo>
                <a:lnTo>
                  <a:pt x="765" y="252"/>
                </a:lnTo>
                <a:lnTo>
                  <a:pt x="769" y="236"/>
                </a:lnTo>
                <a:lnTo>
                  <a:pt x="761" y="234"/>
                </a:lnTo>
                <a:lnTo>
                  <a:pt x="761" y="224"/>
                </a:lnTo>
                <a:lnTo>
                  <a:pt x="753" y="226"/>
                </a:lnTo>
                <a:lnTo>
                  <a:pt x="751" y="208"/>
                </a:lnTo>
                <a:lnTo>
                  <a:pt x="755" y="194"/>
                </a:lnTo>
                <a:lnTo>
                  <a:pt x="747" y="180"/>
                </a:lnTo>
                <a:lnTo>
                  <a:pt x="749" y="170"/>
                </a:lnTo>
                <a:lnTo>
                  <a:pt x="739" y="162"/>
                </a:lnTo>
                <a:lnTo>
                  <a:pt x="737" y="154"/>
                </a:lnTo>
                <a:lnTo>
                  <a:pt x="731" y="144"/>
                </a:lnTo>
                <a:lnTo>
                  <a:pt x="731" y="132"/>
                </a:lnTo>
                <a:lnTo>
                  <a:pt x="725" y="120"/>
                </a:lnTo>
                <a:lnTo>
                  <a:pt x="725" y="104"/>
                </a:lnTo>
                <a:lnTo>
                  <a:pt x="706" y="100"/>
                </a:lnTo>
                <a:lnTo>
                  <a:pt x="698" y="80"/>
                </a:lnTo>
                <a:lnTo>
                  <a:pt x="660" y="66"/>
                </a:lnTo>
                <a:lnTo>
                  <a:pt x="648" y="54"/>
                </a:lnTo>
                <a:lnTo>
                  <a:pt x="592" y="54"/>
                </a:lnTo>
                <a:lnTo>
                  <a:pt x="586" y="64"/>
                </a:lnTo>
                <a:lnTo>
                  <a:pt x="578" y="64"/>
                </a:lnTo>
                <a:lnTo>
                  <a:pt x="544" y="46"/>
                </a:lnTo>
                <a:lnTo>
                  <a:pt x="534" y="34"/>
                </a:lnTo>
                <a:lnTo>
                  <a:pt x="534" y="34"/>
                </a:lnTo>
                <a:lnTo>
                  <a:pt x="500" y="32"/>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87" name="Freeform 239"/>
          <p:cNvSpPr>
            <a:spLocks/>
          </p:cNvSpPr>
          <p:nvPr/>
        </p:nvSpPr>
        <p:spPr bwMode="auto">
          <a:xfrm>
            <a:off x="7739063" y="1698625"/>
            <a:ext cx="257175" cy="542925"/>
          </a:xfrm>
          <a:custGeom>
            <a:avLst/>
            <a:gdLst>
              <a:gd name="T0" fmla="*/ 162 w 162"/>
              <a:gd name="T1" fmla="*/ 260 h 342"/>
              <a:gd name="T2" fmla="*/ 152 w 162"/>
              <a:gd name="T3" fmla="*/ 252 h 342"/>
              <a:gd name="T4" fmla="*/ 150 w 162"/>
              <a:gd name="T5" fmla="*/ 242 h 342"/>
              <a:gd name="T6" fmla="*/ 130 w 162"/>
              <a:gd name="T7" fmla="*/ 226 h 342"/>
              <a:gd name="T8" fmla="*/ 98 w 162"/>
              <a:gd name="T9" fmla="*/ 112 h 342"/>
              <a:gd name="T10" fmla="*/ 62 w 162"/>
              <a:gd name="T11" fmla="*/ 0 h 342"/>
              <a:gd name="T12" fmla="*/ 58 w 162"/>
              <a:gd name="T13" fmla="*/ 4 h 342"/>
              <a:gd name="T14" fmla="*/ 40 w 162"/>
              <a:gd name="T15" fmla="*/ 10 h 342"/>
              <a:gd name="T16" fmla="*/ 36 w 162"/>
              <a:gd name="T17" fmla="*/ 18 h 342"/>
              <a:gd name="T18" fmla="*/ 32 w 162"/>
              <a:gd name="T19" fmla="*/ 46 h 342"/>
              <a:gd name="T20" fmla="*/ 36 w 162"/>
              <a:gd name="T21" fmla="*/ 54 h 342"/>
              <a:gd name="T22" fmla="*/ 30 w 162"/>
              <a:gd name="T23" fmla="*/ 74 h 342"/>
              <a:gd name="T24" fmla="*/ 42 w 162"/>
              <a:gd name="T25" fmla="*/ 92 h 342"/>
              <a:gd name="T26" fmla="*/ 42 w 162"/>
              <a:gd name="T27" fmla="*/ 102 h 342"/>
              <a:gd name="T28" fmla="*/ 24 w 162"/>
              <a:gd name="T29" fmla="*/ 130 h 342"/>
              <a:gd name="T30" fmla="*/ 10 w 162"/>
              <a:gd name="T31" fmla="*/ 138 h 342"/>
              <a:gd name="T32" fmla="*/ 14 w 162"/>
              <a:gd name="T33" fmla="*/ 182 h 342"/>
              <a:gd name="T34" fmla="*/ 0 w 162"/>
              <a:gd name="T35" fmla="*/ 240 h 342"/>
              <a:gd name="T36" fmla="*/ 10 w 162"/>
              <a:gd name="T37" fmla="*/ 308 h 342"/>
              <a:gd name="T38" fmla="*/ 6 w 162"/>
              <a:gd name="T39" fmla="*/ 328 h 342"/>
              <a:gd name="T40" fmla="*/ 18 w 162"/>
              <a:gd name="T41" fmla="*/ 342 h 342"/>
              <a:gd name="T42" fmla="*/ 124 w 162"/>
              <a:gd name="T43" fmla="*/ 316 h 342"/>
              <a:gd name="T44" fmla="*/ 152 w 162"/>
              <a:gd name="T45" fmla="*/ 288 h 342"/>
              <a:gd name="T46" fmla="*/ 162 w 162"/>
              <a:gd name="T47" fmla="*/ 286 h 342"/>
              <a:gd name="T48" fmla="*/ 162 w 162"/>
              <a:gd name="T49" fmla="*/ 26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342">
                <a:moveTo>
                  <a:pt x="162" y="260"/>
                </a:moveTo>
                <a:lnTo>
                  <a:pt x="152" y="252"/>
                </a:lnTo>
                <a:lnTo>
                  <a:pt x="150" y="242"/>
                </a:lnTo>
                <a:lnTo>
                  <a:pt x="130" y="226"/>
                </a:lnTo>
                <a:lnTo>
                  <a:pt x="98" y="112"/>
                </a:lnTo>
                <a:lnTo>
                  <a:pt x="62" y="0"/>
                </a:lnTo>
                <a:lnTo>
                  <a:pt x="58" y="4"/>
                </a:lnTo>
                <a:lnTo>
                  <a:pt x="40" y="10"/>
                </a:lnTo>
                <a:lnTo>
                  <a:pt x="36" y="18"/>
                </a:lnTo>
                <a:lnTo>
                  <a:pt x="32" y="46"/>
                </a:lnTo>
                <a:lnTo>
                  <a:pt x="36" y="54"/>
                </a:lnTo>
                <a:lnTo>
                  <a:pt x="30" y="74"/>
                </a:lnTo>
                <a:lnTo>
                  <a:pt x="42" y="92"/>
                </a:lnTo>
                <a:lnTo>
                  <a:pt x="42" y="102"/>
                </a:lnTo>
                <a:lnTo>
                  <a:pt x="24" y="130"/>
                </a:lnTo>
                <a:lnTo>
                  <a:pt x="10" y="138"/>
                </a:lnTo>
                <a:lnTo>
                  <a:pt x="14" y="182"/>
                </a:lnTo>
                <a:lnTo>
                  <a:pt x="0" y="240"/>
                </a:lnTo>
                <a:lnTo>
                  <a:pt x="10" y="308"/>
                </a:lnTo>
                <a:lnTo>
                  <a:pt x="6" y="328"/>
                </a:lnTo>
                <a:lnTo>
                  <a:pt x="18" y="342"/>
                </a:lnTo>
                <a:lnTo>
                  <a:pt x="124" y="316"/>
                </a:lnTo>
                <a:lnTo>
                  <a:pt x="152" y="288"/>
                </a:lnTo>
                <a:lnTo>
                  <a:pt x="162" y="286"/>
                </a:lnTo>
                <a:lnTo>
                  <a:pt x="162" y="260"/>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88" name="Freeform 240"/>
          <p:cNvSpPr>
            <a:spLocks/>
          </p:cNvSpPr>
          <p:nvPr/>
        </p:nvSpPr>
        <p:spPr bwMode="auto">
          <a:xfrm>
            <a:off x="3197225" y="3735388"/>
            <a:ext cx="1370013" cy="733425"/>
          </a:xfrm>
          <a:custGeom>
            <a:avLst/>
            <a:gdLst>
              <a:gd name="T0" fmla="*/ 56 w 863"/>
              <a:gd name="T1" fmla="*/ 70 h 462"/>
              <a:gd name="T2" fmla="*/ 302 w 863"/>
              <a:gd name="T3" fmla="*/ 86 h 462"/>
              <a:gd name="T4" fmla="*/ 290 w 863"/>
              <a:gd name="T5" fmla="*/ 332 h 462"/>
              <a:gd name="T6" fmla="*/ 302 w 863"/>
              <a:gd name="T7" fmla="*/ 332 h 462"/>
              <a:gd name="T8" fmla="*/ 326 w 863"/>
              <a:gd name="T9" fmla="*/ 356 h 462"/>
              <a:gd name="T10" fmla="*/ 336 w 863"/>
              <a:gd name="T11" fmla="*/ 354 h 462"/>
              <a:gd name="T12" fmla="*/ 350 w 863"/>
              <a:gd name="T13" fmla="*/ 358 h 462"/>
              <a:gd name="T14" fmla="*/ 356 w 863"/>
              <a:gd name="T15" fmla="*/ 348 h 462"/>
              <a:gd name="T16" fmla="*/ 372 w 863"/>
              <a:gd name="T17" fmla="*/ 364 h 462"/>
              <a:gd name="T18" fmla="*/ 374 w 863"/>
              <a:gd name="T19" fmla="*/ 380 h 462"/>
              <a:gd name="T20" fmla="*/ 394 w 863"/>
              <a:gd name="T21" fmla="*/ 380 h 462"/>
              <a:gd name="T22" fmla="*/ 418 w 863"/>
              <a:gd name="T23" fmla="*/ 392 h 462"/>
              <a:gd name="T24" fmla="*/ 434 w 863"/>
              <a:gd name="T25" fmla="*/ 390 h 462"/>
              <a:gd name="T26" fmla="*/ 448 w 863"/>
              <a:gd name="T27" fmla="*/ 402 h 462"/>
              <a:gd name="T28" fmla="*/ 458 w 863"/>
              <a:gd name="T29" fmla="*/ 392 h 462"/>
              <a:gd name="T30" fmla="*/ 486 w 863"/>
              <a:gd name="T31" fmla="*/ 394 h 462"/>
              <a:gd name="T32" fmla="*/ 486 w 863"/>
              <a:gd name="T33" fmla="*/ 408 h 462"/>
              <a:gd name="T34" fmla="*/ 500 w 863"/>
              <a:gd name="T35" fmla="*/ 414 h 462"/>
              <a:gd name="T36" fmla="*/ 498 w 863"/>
              <a:gd name="T37" fmla="*/ 426 h 462"/>
              <a:gd name="T38" fmla="*/ 508 w 863"/>
              <a:gd name="T39" fmla="*/ 430 h 462"/>
              <a:gd name="T40" fmla="*/ 532 w 863"/>
              <a:gd name="T41" fmla="*/ 414 h 462"/>
              <a:gd name="T42" fmla="*/ 538 w 863"/>
              <a:gd name="T43" fmla="*/ 418 h 462"/>
              <a:gd name="T44" fmla="*/ 538 w 863"/>
              <a:gd name="T45" fmla="*/ 426 h 462"/>
              <a:gd name="T46" fmla="*/ 550 w 863"/>
              <a:gd name="T47" fmla="*/ 426 h 462"/>
              <a:gd name="T48" fmla="*/ 554 w 863"/>
              <a:gd name="T49" fmla="*/ 436 h 462"/>
              <a:gd name="T50" fmla="*/ 578 w 863"/>
              <a:gd name="T51" fmla="*/ 428 h 462"/>
              <a:gd name="T52" fmla="*/ 578 w 863"/>
              <a:gd name="T53" fmla="*/ 440 h 462"/>
              <a:gd name="T54" fmla="*/ 586 w 863"/>
              <a:gd name="T55" fmla="*/ 450 h 462"/>
              <a:gd name="T56" fmla="*/ 594 w 863"/>
              <a:gd name="T57" fmla="*/ 438 h 462"/>
              <a:gd name="T58" fmla="*/ 592 w 863"/>
              <a:gd name="T59" fmla="*/ 434 h 462"/>
              <a:gd name="T60" fmla="*/ 622 w 863"/>
              <a:gd name="T61" fmla="*/ 424 h 462"/>
              <a:gd name="T62" fmla="*/ 632 w 863"/>
              <a:gd name="T63" fmla="*/ 434 h 462"/>
              <a:gd name="T64" fmla="*/ 662 w 863"/>
              <a:gd name="T65" fmla="*/ 444 h 462"/>
              <a:gd name="T66" fmla="*/ 670 w 863"/>
              <a:gd name="T67" fmla="*/ 454 h 462"/>
              <a:gd name="T68" fmla="*/ 674 w 863"/>
              <a:gd name="T69" fmla="*/ 446 h 462"/>
              <a:gd name="T70" fmla="*/ 681 w 863"/>
              <a:gd name="T71" fmla="*/ 446 h 462"/>
              <a:gd name="T72" fmla="*/ 687 w 863"/>
              <a:gd name="T73" fmla="*/ 438 h 462"/>
              <a:gd name="T74" fmla="*/ 709 w 863"/>
              <a:gd name="T75" fmla="*/ 430 h 462"/>
              <a:gd name="T76" fmla="*/ 727 w 863"/>
              <a:gd name="T77" fmla="*/ 436 h 462"/>
              <a:gd name="T78" fmla="*/ 727 w 863"/>
              <a:gd name="T79" fmla="*/ 430 h 462"/>
              <a:gd name="T80" fmla="*/ 745 w 863"/>
              <a:gd name="T81" fmla="*/ 424 h 462"/>
              <a:gd name="T82" fmla="*/ 751 w 863"/>
              <a:gd name="T83" fmla="*/ 432 h 462"/>
              <a:gd name="T84" fmla="*/ 773 w 863"/>
              <a:gd name="T85" fmla="*/ 434 h 462"/>
              <a:gd name="T86" fmla="*/ 785 w 863"/>
              <a:gd name="T87" fmla="*/ 422 h 462"/>
              <a:gd name="T88" fmla="*/ 811 w 863"/>
              <a:gd name="T89" fmla="*/ 434 h 462"/>
              <a:gd name="T90" fmla="*/ 821 w 863"/>
              <a:gd name="T91" fmla="*/ 448 h 462"/>
              <a:gd name="T92" fmla="*/ 863 w 863"/>
              <a:gd name="T93" fmla="*/ 462 h 462"/>
              <a:gd name="T94" fmla="*/ 847 w 863"/>
              <a:gd name="T95" fmla="*/ 34 h 462"/>
              <a:gd name="T96" fmla="*/ 104 w 863"/>
              <a:gd name="T97" fmla="*/ 8 h 462"/>
              <a:gd name="T98" fmla="*/ 6 w 863"/>
              <a:gd name="T99" fmla="*/ 0 h 462"/>
              <a:gd name="T100" fmla="*/ 0 w 863"/>
              <a:gd name="T101" fmla="*/ 64 h 462"/>
              <a:gd name="T102" fmla="*/ 56 w 863"/>
              <a:gd name="T103" fmla="*/ 7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3" h="462">
                <a:moveTo>
                  <a:pt x="56" y="70"/>
                </a:moveTo>
                <a:lnTo>
                  <a:pt x="302" y="86"/>
                </a:lnTo>
                <a:lnTo>
                  <a:pt x="290" y="332"/>
                </a:lnTo>
                <a:lnTo>
                  <a:pt x="302" y="332"/>
                </a:lnTo>
                <a:lnTo>
                  <a:pt x="326" y="356"/>
                </a:lnTo>
                <a:lnTo>
                  <a:pt x="336" y="354"/>
                </a:lnTo>
                <a:lnTo>
                  <a:pt x="350" y="358"/>
                </a:lnTo>
                <a:lnTo>
                  <a:pt x="356" y="348"/>
                </a:lnTo>
                <a:lnTo>
                  <a:pt x="372" y="364"/>
                </a:lnTo>
                <a:lnTo>
                  <a:pt x="374" y="380"/>
                </a:lnTo>
                <a:lnTo>
                  <a:pt x="394" y="380"/>
                </a:lnTo>
                <a:lnTo>
                  <a:pt x="418" y="392"/>
                </a:lnTo>
                <a:lnTo>
                  <a:pt x="434" y="390"/>
                </a:lnTo>
                <a:lnTo>
                  <a:pt x="448" y="402"/>
                </a:lnTo>
                <a:lnTo>
                  <a:pt x="458" y="392"/>
                </a:lnTo>
                <a:lnTo>
                  <a:pt x="486" y="394"/>
                </a:lnTo>
                <a:lnTo>
                  <a:pt x="486" y="408"/>
                </a:lnTo>
                <a:lnTo>
                  <a:pt x="500" y="414"/>
                </a:lnTo>
                <a:lnTo>
                  <a:pt x="498" y="426"/>
                </a:lnTo>
                <a:lnTo>
                  <a:pt x="508" y="430"/>
                </a:lnTo>
                <a:lnTo>
                  <a:pt x="532" y="414"/>
                </a:lnTo>
                <a:lnTo>
                  <a:pt x="538" y="418"/>
                </a:lnTo>
                <a:lnTo>
                  <a:pt x="538" y="426"/>
                </a:lnTo>
                <a:lnTo>
                  <a:pt x="550" y="426"/>
                </a:lnTo>
                <a:lnTo>
                  <a:pt x="554" y="436"/>
                </a:lnTo>
                <a:lnTo>
                  <a:pt x="578" y="428"/>
                </a:lnTo>
                <a:lnTo>
                  <a:pt x="578" y="440"/>
                </a:lnTo>
                <a:lnTo>
                  <a:pt x="586" y="450"/>
                </a:lnTo>
                <a:lnTo>
                  <a:pt x="594" y="438"/>
                </a:lnTo>
                <a:lnTo>
                  <a:pt x="592" y="434"/>
                </a:lnTo>
                <a:lnTo>
                  <a:pt x="622" y="424"/>
                </a:lnTo>
                <a:lnTo>
                  <a:pt x="632" y="434"/>
                </a:lnTo>
                <a:lnTo>
                  <a:pt x="662" y="444"/>
                </a:lnTo>
                <a:lnTo>
                  <a:pt x="670" y="454"/>
                </a:lnTo>
                <a:lnTo>
                  <a:pt x="674" y="446"/>
                </a:lnTo>
                <a:lnTo>
                  <a:pt x="681" y="446"/>
                </a:lnTo>
                <a:lnTo>
                  <a:pt x="687" y="438"/>
                </a:lnTo>
                <a:lnTo>
                  <a:pt x="709" y="430"/>
                </a:lnTo>
                <a:lnTo>
                  <a:pt x="727" y="436"/>
                </a:lnTo>
                <a:lnTo>
                  <a:pt x="727" y="430"/>
                </a:lnTo>
                <a:lnTo>
                  <a:pt x="745" y="424"/>
                </a:lnTo>
                <a:lnTo>
                  <a:pt x="751" y="432"/>
                </a:lnTo>
                <a:lnTo>
                  <a:pt x="773" y="434"/>
                </a:lnTo>
                <a:lnTo>
                  <a:pt x="785" y="422"/>
                </a:lnTo>
                <a:lnTo>
                  <a:pt x="811" y="434"/>
                </a:lnTo>
                <a:lnTo>
                  <a:pt x="821" y="448"/>
                </a:lnTo>
                <a:lnTo>
                  <a:pt x="863" y="462"/>
                </a:lnTo>
                <a:lnTo>
                  <a:pt x="847" y="34"/>
                </a:lnTo>
                <a:lnTo>
                  <a:pt x="104" y="8"/>
                </a:lnTo>
                <a:lnTo>
                  <a:pt x="6" y="0"/>
                </a:lnTo>
                <a:lnTo>
                  <a:pt x="0" y="64"/>
                </a:lnTo>
                <a:lnTo>
                  <a:pt x="56" y="70"/>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89" name="Freeform 241"/>
          <p:cNvSpPr>
            <a:spLocks/>
          </p:cNvSpPr>
          <p:nvPr/>
        </p:nvSpPr>
        <p:spPr bwMode="auto">
          <a:xfrm>
            <a:off x="6729413" y="1831975"/>
            <a:ext cx="962025" cy="860425"/>
          </a:xfrm>
          <a:custGeom>
            <a:avLst/>
            <a:gdLst>
              <a:gd name="T0" fmla="*/ 590 w 606"/>
              <a:gd name="T1" fmla="*/ 516 h 542"/>
              <a:gd name="T2" fmla="*/ 586 w 606"/>
              <a:gd name="T3" fmla="*/ 486 h 542"/>
              <a:gd name="T4" fmla="*/ 596 w 606"/>
              <a:gd name="T5" fmla="*/ 458 h 542"/>
              <a:gd name="T6" fmla="*/ 580 w 606"/>
              <a:gd name="T7" fmla="*/ 366 h 542"/>
              <a:gd name="T8" fmla="*/ 578 w 606"/>
              <a:gd name="T9" fmla="*/ 264 h 542"/>
              <a:gd name="T10" fmla="*/ 552 w 606"/>
              <a:gd name="T11" fmla="*/ 166 h 542"/>
              <a:gd name="T12" fmla="*/ 542 w 606"/>
              <a:gd name="T13" fmla="*/ 166 h 542"/>
              <a:gd name="T14" fmla="*/ 528 w 606"/>
              <a:gd name="T15" fmla="*/ 116 h 542"/>
              <a:gd name="T16" fmla="*/ 534 w 606"/>
              <a:gd name="T17" fmla="*/ 88 h 542"/>
              <a:gd name="T18" fmla="*/ 530 w 606"/>
              <a:gd name="T19" fmla="*/ 64 h 542"/>
              <a:gd name="T20" fmla="*/ 516 w 606"/>
              <a:gd name="T21" fmla="*/ 24 h 542"/>
              <a:gd name="T22" fmla="*/ 514 w 606"/>
              <a:gd name="T23" fmla="*/ 8 h 542"/>
              <a:gd name="T24" fmla="*/ 366 w 606"/>
              <a:gd name="T25" fmla="*/ 32 h 542"/>
              <a:gd name="T26" fmla="*/ 308 w 606"/>
              <a:gd name="T27" fmla="*/ 126 h 542"/>
              <a:gd name="T28" fmla="*/ 274 w 606"/>
              <a:gd name="T29" fmla="*/ 162 h 542"/>
              <a:gd name="T30" fmla="*/ 290 w 606"/>
              <a:gd name="T31" fmla="*/ 168 h 542"/>
              <a:gd name="T32" fmla="*/ 296 w 606"/>
              <a:gd name="T33" fmla="*/ 180 h 542"/>
              <a:gd name="T34" fmla="*/ 284 w 606"/>
              <a:gd name="T35" fmla="*/ 186 h 542"/>
              <a:gd name="T36" fmla="*/ 286 w 606"/>
              <a:gd name="T37" fmla="*/ 196 h 542"/>
              <a:gd name="T38" fmla="*/ 302 w 606"/>
              <a:gd name="T39" fmla="*/ 218 h 542"/>
              <a:gd name="T40" fmla="*/ 274 w 606"/>
              <a:gd name="T41" fmla="*/ 240 h 542"/>
              <a:gd name="T42" fmla="*/ 238 w 606"/>
              <a:gd name="T43" fmla="*/ 274 h 542"/>
              <a:gd name="T44" fmla="*/ 198 w 606"/>
              <a:gd name="T45" fmla="*/ 282 h 542"/>
              <a:gd name="T46" fmla="*/ 166 w 606"/>
              <a:gd name="T47" fmla="*/ 282 h 542"/>
              <a:gd name="T48" fmla="*/ 50 w 606"/>
              <a:gd name="T49" fmla="*/ 316 h 542"/>
              <a:gd name="T50" fmla="*/ 56 w 606"/>
              <a:gd name="T51" fmla="*/ 388 h 542"/>
              <a:gd name="T52" fmla="*/ 46 w 606"/>
              <a:gd name="T53" fmla="*/ 404 h 542"/>
              <a:gd name="T54" fmla="*/ 0 w 606"/>
              <a:gd name="T55" fmla="*/ 450 h 542"/>
              <a:gd name="T56" fmla="*/ 408 w 606"/>
              <a:gd name="T57" fmla="*/ 408 h 542"/>
              <a:gd name="T58" fmla="*/ 424 w 606"/>
              <a:gd name="T59" fmla="*/ 422 h 542"/>
              <a:gd name="T60" fmla="*/ 440 w 606"/>
              <a:gd name="T61" fmla="*/ 428 h 542"/>
              <a:gd name="T62" fmla="*/ 448 w 606"/>
              <a:gd name="T63" fmla="*/ 450 h 542"/>
              <a:gd name="T64" fmla="*/ 484 w 606"/>
              <a:gd name="T65" fmla="*/ 468 h 542"/>
              <a:gd name="T66" fmla="*/ 574 w 606"/>
              <a:gd name="T67" fmla="*/ 504 h 542"/>
              <a:gd name="T68" fmla="*/ 580 w 606"/>
              <a:gd name="T69" fmla="*/ 51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6" h="542">
                <a:moveTo>
                  <a:pt x="580" y="518"/>
                </a:moveTo>
                <a:lnTo>
                  <a:pt x="590" y="516"/>
                </a:lnTo>
                <a:lnTo>
                  <a:pt x="596" y="496"/>
                </a:lnTo>
                <a:lnTo>
                  <a:pt x="586" y="486"/>
                </a:lnTo>
                <a:lnTo>
                  <a:pt x="606" y="468"/>
                </a:lnTo>
                <a:lnTo>
                  <a:pt x="596" y="458"/>
                </a:lnTo>
                <a:lnTo>
                  <a:pt x="582" y="366"/>
                </a:lnTo>
                <a:lnTo>
                  <a:pt x="580" y="366"/>
                </a:lnTo>
                <a:lnTo>
                  <a:pt x="582" y="274"/>
                </a:lnTo>
                <a:lnTo>
                  <a:pt x="578" y="264"/>
                </a:lnTo>
                <a:lnTo>
                  <a:pt x="560" y="174"/>
                </a:lnTo>
                <a:lnTo>
                  <a:pt x="552" y="166"/>
                </a:lnTo>
                <a:lnTo>
                  <a:pt x="544" y="174"/>
                </a:lnTo>
                <a:lnTo>
                  <a:pt x="542" y="166"/>
                </a:lnTo>
                <a:lnTo>
                  <a:pt x="544" y="152"/>
                </a:lnTo>
                <a:lnTo>
                  <a:pt x="528" y="116"/>
                </a:lnTo>
                <a:lnTo>
                  <a:pt x="530" y="96"/>
                </a:lnTo>
                <a:lnTo>
                  <a:pt x="534" y="88"/>
                </a:lnTo>
                <a:lnTo>
                  <a:pt x="528" y="74"/>
                </a:lnTo>
                <a:lnTo>
                  <a:pt x="530" y="64"/>
                </a:lnTo>
                <a:lnTo>
                  <a:pt x="518" y="44"/>
                </a:lnTo>
                <a:lnTo>
                  <a:pt x="516" y="24"/>
                </a:lnTo>
                <a:lnTo>
                  <a:pt x="512" y="16"/>
                </a:lnTo>
                <a:lnTo>
                  <a:pt x="514" y="8"/>
                </a:lnTo>
                <a:lnTo>
                  <a:pt x="510" y="0"/>
                </a:lnTo>
                <a:lnTo>
                  <a:pt x="366" y="32"/>
                </a:lnTo>
                <a:lnTo>
                  <a:pt x="318" y="84"/>
                </a:lnTo>
                <a:lnTo>
                  <a:pt x="308" y="126"/>
                </a:lnTo>
                <a:lnTo>
                  <a:pt x="278" y="154"/>
                </a:lnTo>
                <a:lnTo>
                  <a:pt x="274" y="162"/>
                </a:lnTo>
                <a:lnTo>
                  <a:pt x="278" y="170"/>
                </a:lnTo>
                <a:lnTo>
                  <a:pt x="290" y="168"/>
                </a:lnTo>
                <a:lnTo>
                  <a:pt x="296" y="174"/>
                </a:lnTo>
                <a:lnTo>
                  <a:pt x="296" y="180"/>
                </a:lnTo>
                <a:lnTo>
                  <a:pt x="292" y="186"/>
                </a:lnTo>
                <a:lnTo>
                  <a:pt x="284" y="186"/>
                </a:lnTo>
                <a:lnTo>
                  <a:pt x="284" y="190"/>
                </a:lnTo>
                <a:lnTo>
                  <a:pt x="286" y="196"/>
                </a:lnTo>
                <a:lnTo>
                  <a:pt x="296" y="204"/>
                </a:lnTo>
                <a:lnTo>
                  <a:pt x="302" y="218"/>
                </a:lnTo>
                <a:lnTo>
                  <a:pt x="300" y="230"/>
                </a:lnTo>
                <a:lnTo>
                  <a:pt x="274" y="240"/>
                </a:lnTo>
                <a:lnTo>
                  <a:pt x="252" y="268"/>
                </a:lnTo>
                <a:lnTo>
                  <a:pt x="238" y="274"/>
                </a:lnTo>
                <a:lnTo>
                  <a:pt x="206" y="282"/>
                </a:lnTo>
                <a:lnTo>
                  <a:pt x="198" y="282"/>
                </a:lnTo>
                <a:lnTo>
                  <a:pt x="182" y="290"/>
                </a:lnTo>
                <a:lnTo>
                  <a:pt x="166" y="282"/>
                </a:lnTo>
                <a:lnTo>
                  <a:pt x="130" y="282"/>
                </a:lnTo>
                <a:lnTo>
                  <a:pt x="50" y="316"/>
                </a:lnTo>
                <a:lnTo>
                  <a:pt x="74" y="366"/>
                </a:lnTo>
                <a:lnTo>
                  <a:pt x="56" y="388"/>
                </a:lnTo>
                <a:lnTo>
                  <a:pt x="52" y="400"/>
                </a:lnTo>
                <a:lnTo>
                  <a:pt x="46" y="404"/>
                </a:lnTo>
                <a:lnTo>
                  <a:pt x="40" y="406"/>
                </a:lnTo>
                <a:lnTo>
                  <a:pt x="0" y="450"/>
                </a:lnTo>
                <a:lnTo>
                  <a:pt x="6" y="484"/>
                </a:lnTo>
                <a:lnTo>
                  <a:pt x="408" y="408"/>
                </a:lnTo>
                <a:lnTo>
                  <a:pt x="420" y="412"/>
                </a:lnTo>
                <a:lnTo>
                  <a:pt x="424" y="422"/>
                </a:lnTo>
                <a:lnTo>
                  <a:pt x="442" y="424"/>
                </a:lnTo>
                <a:lnTo>
                  <a:pt x="440" y="428"/>
                </a:lnTo>
                <a:lnTo>
                  <a:pt x="446" y="430"/>
                </a:lnTo>
                <a:lnTo>
                  <a:pt x="448" y="450"/>
                </a:lnTo>
                <a:lnTo>
                  <a:pt x="460" y="464"/>
                </a:lnTo>
                <a:lnTo>
                  <a:pt x="484" y="468"/>
                </a:lnTo>
                <a:lnTo>
                  <a:pt x="488" y="474"/>
                </a:lnTo>
                <a:lnTo>
                  <a:pt x="574" y="504"/>
                </a:lnTo>
                <a:lnTo>
                  <a:pt x="570" y="542"/>
                </a:lnTo>
                <a:lnTo>
                  <a:pt x="580" y="518"/>
                </a:lnTo>
                <a:close/>
              </a:path>
            </a:pathLst>
          </a:custGeom>
          <a:solidFill>
            <a:srgbClr val="FFFF00"/>
          </a:solidFill>
          <a:ln w="3175">
            <a:solidFill>
              <a:srgbClr val="404040"/>
            </a:solidFill>
            <a:prstDash val="solid"/>
            <a:round/>
            <a:headEnd/>
            <a:tailEnd/>
          </a:ln>
        </p:spPr>
        <p:txBody>
          <a:bodyPr/>
          <a:lstStyle/>
          <a:p>
            <a:endParaRPr lang="en-US" dirty="0"/>
          </a:p>
        </p:txBody>
      </p:sp>
      <p:sp>
        <p:nvSpPr>
          <p:cNvPr id="2290" name="Freeform 242"/>
          <p:cNvSpPr>
            <a:spLocks/>
          </p:cNvSpPr>
          <p:nvPr/>
        </p:nvSpPr>
        <p:spPr bwMode="auto">
          <a:xfrm>
            <a:off x="4181475" y="1298575"/>
            <a:ext cx="1017588" cy="1177925"/>
          </a:xfrm>
          <a:custGeom>
            <a:avLst/>
            <a:gdLst>
              <a:gd name="T0" fmla="*/ 641 w 641"/>
              <a:gd name="T1" fmla="*/ 166 h 742"/>
              <a:gd name="T2" fmla="*/ 633 w 641"/>
              <a:gd name="T3" fmla="*/ 166 h 742"/>
              <a:gd name="T4" fmla="*/ 577 w 641"/>
              <a:gd name="T5" fmla="*/ 158 h 742"/>
              <a:gd name="T6" fmla="*/ 571 w 641"/>
              <a:gd name="T7" fmla="*/ 158 h 742"/>
              <a:gd name="T8" fmla="*/ 543 w 641"/>
              <a:gd name="T9" fmla="*/ 150 h 742"/>
              <a:gd name="T10" fmla="*/ 509 w 641"/>
              <a:gd name="T11" fmla="*/ 162 h 742"/>
              <a:gd name="T12" fmla="*/ 499 w 641"/>
              <a:gd name="T13" fmla="*/ 164 h 742"/>
              <a:gd name="T14" fmla="*/ 479 w 641"/>
              <a:gd name="T15" fmla="*/ 154 h 742"/>
              <a:gd name="T16" fmla="*/ 447 w 641"/>
              <a:gd name="T17" fmla="*/ 136 h 742"/>
              <a:gd name="T18" fmla="*/ 415 w 641"/>
              <a:gd name="T19" fmla="*/ 118 h 742"/>
              <a:gd name="T20" fmla="*/ 375 w 641"/>
              <a:gd name="T21" fmla="*/ 96 h 742"/>
              <a:gd name="T22" fmla="*/ 323 w 641"/>
              <a:gd name="T23" fmla="*/ 100 h 742"/>
              <a:gd name="T24" fmla="*/ 307 w 641"/>
              <a:gd name="T25" fmla="*/ 102 h 742"/>
              <a:gd name="T26" fmla="*/ 295 w 641"/>
              <a:gd name="T27" fmla="*/ 98 h 742"/>
              <a:gd name="T28" fmla="*/ 291 w 641"/>
              <a:gd name="T29" fmla="*/ 94 h 742"/>
              <a:gd name="T30" fmla="*/ 255 w 641"/>
              <a:gd name="T31" fmla="*/ 84 h 742"/>
              <a:gd name="T32" fmla="*/ 243 w 641"/>
              <a:gd name="T33" fmla="*/ 86 h 742"/>
              <a:gd name="T34" fmla="*/ 241 w 641"/>
              <a:gd name="T35" fmla="*/ 84 h 742"/>
              <a:gd name="T36" fmla="*/ 227 w 641"/>
              <a:gd name="T37" fmla="*/ 86 h 742"/>
              <a:gd name="T38" fmla="*/ 213 w 641"/>
              <a:gd name="T39" fmla="*/ 52 h 742"/>
              <a:gd name="T40" fmla="*/ 193 w 641"/>
              <a:gd name="T41" fmla="*/ 2 h 742"/>
              <a:gd name="T42" fmla="*/ 175 w 641"/>
              <a:gd name="T43" fmla="*/ 54 h 742"/>
              <a:gd name="T44" fmla="*/ 10 w 641"/>
              <a:gd name="T45" fmla="*/ 90 h 742"/>
              <a:gd name="T46" fmla="*/ 6 w 641"/>
              <a:gd name="T47" fmla="*/ 154 h 742"/>
              <a:gd name="T48" fmla="*/ 32 w 641"/>
              <a:gd name="T49" fmla="*/ 308 h 742"/>
              <a:gd name="T50" fmla="*/ 30 w 641"/>
              <a:gd name="T51" fmla="*/ 344 h 742"/>
              <a:gd name="T52" fmla="*/ 48 w 641"/>
              <a:gd name="T53" fmla="*/ 386 h 742"/>
              <a:gd name="T54" fmla="*/ 48 w 641"/>
              <a:gd name="T55" fmla="*/ 446 h 742"/>
              <a:gd name="T56" fmla="*/ 26 w 641"/>
              <a:gd name="T57" fmla="*/ 470 h 742"/>
              <a:gd name="T58" fmla="*/ 38 w 641"/>
              <a:gd name="T59" fmla="*/ 500 h 742"/>
              <a:gd name="T60" fmla="*/ 57 w 641"/>
              <a:gd name="T61" fmla="*/ 514 h 742"/>
              <a:gd name="T62" fmla="*/ 535 w 641"/>
              <a:gd name="T63" fmla="*/ 736 h 742"/>
              <a:gd name="T64" fmla="*/ 521 w 641"/>
              <a:gd name="T65" fmla="*/ 684 h 742"/>
              <a:gd name="T66" fmla="*/ 471 w 641"/>
              <a:gd name="T67" fmla="*/ 640 h 742"/>
              <a:gd name="T68" fmla="*/ 437 w 641"/>
              <a:gd name="T69" fmla="*/ 612 h 742"/>
              <a:gd name="T70" fmla="*/ 413 w 641"/>
              <a:gd name="T71" fmla="*/ 600 h 742"/>
              <a:gd name="T72" fmla="*/ 385 w 641"/>
              <a:gd name="T73" fmla="*/ 582 h 742"/>
              <a:gd name="T74" fmla="*/ 385 w 641"/>
              <a:gd name="T75" fmla="*/ 542 h 742"/>
              <a:gd name="T76" fmla="*/ 387 w 641"/>
              <a:gd name="T77" fmla="*/ 514 h 742"/>
              <a:gd name="T78" fmla="*/ 387 w 641"/>
              <a:gd name="T79" fmla="*/ 480 h 742"/>
              <a:gd name="T80" fmla="*/ 375 w 641"/>
              <a:gd name="T81" fmla="*/ 462 h 742"/>
              <a:gd name="T82" fmla="*/ 391 w 641"/>
              <a:gd name="T83" fmla="*/ 436 h 742"/>
              <a:gd name="T84" fmla="*/ 427 w 641"/>
              <a:gd name="T85" fmla="*/ 412 h 742"/>
              <a:gd name="T86" fmla="*/ 431 w 641"/>
              <a:gd name="T87" fmla="*/ 340 h 742"/>
              <a:gd name="T88" fmla="*/ 443 w 641"/>
              <a:gd name="T89" fmla="*/ 336 h 742"/>
              <a:gd name="T90" fmla="*/ 607 w 641"/>
              <a:gd name="T91" fmla="*/ 20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1" h="742">
                <a:moveTo>
                  <a:pt x="607" y="200"/>
                </a:moveTo>
                <a:lnTo>
                  <a:pt x="641" y="166"/>
                </a:lnTo>
                <a:lnTo>
                  <a:pt x="641" y="166"/>
                </a:lnTo>
                <a:lnTo>
                  <a:pt x="633" y="166"/>
                </a:lnTo>
                <a:lnTo>
                  <a:pt x="611" y="158"/>
                </a:lnTo>
                <a:lnTo>
                  <a:pt x="577" y="158"/>
                </a:lnTo>
                <a:lnTo>
                  <a:pt x="571" y="158"/>
                </a:lnTo>
                <a:lnTo>
                  <a:pt x="571" y="158"/>
                </a:lnTo>
                <a:lnTo>
                  <a:pt x="571" y="158"/>
                </a:lnTo>
                <a:lnTo>
                  <a:pt x="543" y="150"/>
                </a:lnTo>
                <a:lnTo>
                  <a:pt x="529" y="150"/>
                </a:lnTo>
                <a:lnTo>
                  <a:pt x="509" y="162"/>
                </a:lnTo>
                <a:lnTo>
                  <a:pt x="499" y="164"/>
                </a:lnTo>
                <a:lnTo>
                  <a:pt x="499" y="164"/>
                </a:lnTo>
                <a:lnTo>
                  <a:pt x="499" y="164"/>
                </a:lnTo>
                <a:lnTo>
                  <a:pt x="479" y="154"/>
                </a:lnTo>
                <a:lnTo>
                  <a:pt x="467" y="140"/>
                </a:lnTo>
                <a:lnTo>
                  <a:pt x="447" y="136"/>
                </a:lnTo>
                <a:lnTo>
                  <a:pt x="437" y="126"/>
                </a:lnTo>
                <a:lnTo>
                  <a:pt x="415" y="118"/>
                </a:lnTo>
                <a:lnTo>
                  <a:pt x="405" y="108"/>
                </a:lnTo>
                <a:lnTo>
                  <a:pt x="375" y="96"/>
                </a:lnTo>
                <a:lnTo>
                  <a:pt x="335" y="92"/>
                </a:lnTo>
                <a:lnTo>
                  <a:pt x="323" y="100"/>
                </a:lnTo>
                <a:lnTo>
                  <a:pt x="307" y="102"/>
                </a:lnTo>
                <a:lnTo>
                  <a:pt x="307" y="102"/>
                </a:lnTo>
                <a:lnTo>
                  <a:pt x="307" y="102"/>
                </a:lnTo>
                <a:lnTo>
                  <a:pt x="295" y="98"/>
                </a:lnTo>
                <a:lnTo>
                  <a:pt x="295" y="96"/>
                </a:lnTo>
                <a:lnTo>
                  <a:pt x="291" y="94"/>
                </a:lnTo>
                <a:lnTo>
                  <a:pt x="265" y="84"/>
                </a:lnTo>
                <a:lnTo>
                  <a:pt x="255" y="84"/>
                </a:lnTo>
                <a:lnTo>
                  <a:pt x="243" y="86"/>
                </a:lnTo>
                <a:lnTo>
                  <a:pt x="243" y="86"/>
                </a:lnTo>
                <a:lnTo>
                  <a:pt x="243" y="86"/>
                </a:lnTo>
                <a:lnTo>
                  <a:pt x="241" y="84"/>
                </a:lnTo>
                <a:lnTo>
                  <a:pt x="229" y="86"/>
                </a:lnTo>
                <a:lnTo>
                  <a:pt x="227" y="86"/>
                </a:lnTo>
                <a:lnTo>
                  <a:pt x="227" y="86"/>
                </a:lnTo>
                <a:lnTo>
                  <a:pt x="213" y="52"/>
                </a:lnTo>
                <a:lnTo>
                  <a:pt x="211" y="50"/>
                </a:lnTo>
                <a:lnTo>
                  <a:pt x="193" y="2"/>
                </a:lnTo>
                <a:lnTo>
                  <a:pt x="175" y="0"/>
                </a:lnTo>
                <a:lnTo>
                  <a:pt x="175" y="54"/>
                </a:lnTo>
                <a:lnTo>
                  <a:pt x="0" y="52"/>
                </a:lnTo>
                <a:lnTo>
                  <a:pt x="10" y="90"/>
                </a:lnTo>
                <a:lnTo>
                  <a:pt x="6" y="104"/>
                </a:lnTo>
                <a:lnTo>
                  <a:pt x="6" y="154"/>
                </a:lnTo>
                <a:lnTo>
                  <a:pt x="28" y="224"/>
                </a:lnTo>
                <a:lnTo>
                  <a:pt x="32" y="308"/>
                </a:lnTo>
                <a:lnTo>
                  <a:pt x="36" y="310"/>
                </a:lnTo>
                <a:lnTo>
                  <a:pt x="30" y="344"/>
                </a:lnTo>
                <a:lnTo>
                  <a:pt x="38" y="370"/>
                </a:lnTo>
                <a:lnTo>
                  <a:pt x="48" y="386"/>
                </a:lnTo>
                <a:lnTo>
                  <a:pt x="50" y="434"/>
                </a:lnTo>
                <a:lnTo>
                  <a:pt x="48" y="446"/>
                </a:lnTo>
                <a:lnTo>
                  <a:pt x="42" y="458"/>
                </a:lnTo>
                <a:lnTo>
                  <a:pt x="26" y="470"/>
                </a:lnTo>
                <a:lnTo>
                  <a:pt x="24" y="476"/>
                </a:lnTo>
                <a:lnTo>
                  <a:pt x="38" y="500"/>
                </a:lnTo>
                <a:lnTo>
                  <a:pt x="52" y="504"/>
                </a:lnTo>
                <a:lnTo>
                  <a:pt x="57" y="514"/>
                </a:lnTo>
                <a:lnTo>
                  <a:pt x="56" y="742"/>
                </a:lnTo>
                <a:lnTo>
                  <a:pt x="535" y="736"/>
                </a:lnTo>
                <a:lnTo>
                  <a:pt x="529" y="700"/>
                </a:lnTo>
                <a:lnTo>
                  <a:pt x="521" y="684"/>
                </a:lnTo>
                <a:lnTo>
                  <a:pt x="477" y="656"/>
                </a:lnTo>
                <a:lnTo>
                  <a:pt x="471" y="640"/>
                </a:lnTo>
                <a:lnTo>
                  <a:pt x="453" y="620"/>
                </a:lnTo>
                <a:lnTo>
                  <a:pt x="437" y="612"/>
                </a:lnTo>
                <a:lnTo>
                  <a:pt x="423" y="614"/>
                </a:lnTo>
                <a:lnTo>
                  <a:pt x="413" y="600"/>
                </a:lnTo>
                <a:lnTo>
                  <a:pt x="393" y="594"/>
                </a:lnTo>
                <a:lnTo>
                  <a:pt x="385" y="582"/>
                </a:lnTo>
                <a:lnTo>
                  <a:pt x="389" y="560"/>
                </a:lnTo>
                <a:lnTo>
                  <a:pt x="385" y="542"/>
                </a:lnTo>
                <a:lnTo>
                  <a:pt x="389" y="536"/>
                </a:lnTo>
                <a:lnTo>
                  <a:pt x="387" y="514"/>
                </a:lnTo>
                <a:lnTo>
                  <a:pt x="397" y="498"/>
                </a:lnTo>
                <a:lnTo>
                  <a:pt x="387" y="480"/>
                </a:lnTo>
                <a:lnTo>
                  <a:pt x="375" y="478"/>
                </a:lnTo>
                <a:lnTo>
                  <a:pt x="375" y="462"/>
                </a:lnTo>
                <a:lnTo>
                  <a:pt x="383" y="454"/>
                </a:lnTo>
                <a:lnTo>
                  <a:pt x="391" y="436"/>
                </a:lnTo>
                <a:lnTo>
                  <a:pt x="421" y="420"/>
                </a:lnTo>
                <a:lnTo>
                  <a:pt x="427" y="412"/>
                </a:lnTo>
                <a:lnTo>
                  <a:pt x="425" y="340"/>
                </a:lnTo>
                <a:lnTo>
                  <a:pt x="431" y="340"/>
                </a:lnTo>
                <a:lnTo>
                  <a:pt x="435" y="330"/>
                </a:lnTo>
                <a:lnTo>
                  <a:pt x="443" y="336"/>
                </a:lnTo>
                <a:lnTo>
                  <a:pt x="577" y="212"/>
                </a:lnTo>
                <a:lnTo>
                  <a:pt x="607" y="200"/>
                </a:lnTo>
                <a:close/>
              </a:path>
            </a:pathLst>
          </a:custGeom>
          <a:solidFill>
            <a:srgbClr val="FF981D"/>
          </a:solidFill>
          <a:ln w="3175">
            <a:solidFill>
              <a:srgbClr val="404040"/>
            </a:solidFill>
            <a:prstDash val="solid"/>
            <a:round/>
            <a:headEnd/>
            <a:tailEnd/>
          </a:ln>
        </p:spPr>
        <p:txBody>
          <a:bodyPr/>
          <a:lstStyle/>
          <a:p>
            <a:endParaRPr lang="en-US" dirty="0"/>
          </a:p>
        </p:txBody>
      </p:sp>
      <p:sp>
        <p:nvSpPr>
          <p:cNvPr id="2291" name="Freeform 243"/>
          <p:cNvSpPr>
            <a:spLocks/>
          </p:cNvSpPr>
          <p:nvPr/>
        </p:nvSpPr>
        <p:spPr bwMode="auto">
          <a:xfrm>
            <a:off x="5116513" y="1644650"/>
            <a:ext cx="911225" cy="469900"/>
          </a:xfrm>
          <a:custGeom>
            <a:avLst/>
            <a:gdLst>
              <a:gd name="T0" fmla="*/ 330 w 574"/>
              <a:gd name="T1" fmla="*/ 206 h 296"/>
              <a:gd name="T2" fmla="*/ 342 w 574"/>
              <a:gd name="T3" fmla="*/ 226 h 296"/>
              <a:gd name="T4" fmla="*/ 376 w 574"/>
              <a:gd name="T5" fmla="*/ 192 h 296"/>
              <a:gd name="T6" fmla="*/ 432 w 574"/>
              <a:gd name="T7" fmla="*/ 162 h 296"/>
              <a:gd name="T8" fmla="*/ 494 w 574"/>
              <a:gd name="T9" fmla="*/ 168 h 296"/>
              <a:gd name="T10" fmla="*/ 514 w 574"/>
              <a:gd name="T11" fmla="*/ 176 h 296"/>
              <a:gd name="T12" fmla="*/ 518 w 574"/>
              <a:gd name="T13" fmla="*/ 156 h 296"/>
              <a:gd name="T14" fmla="*/ 534 w 574"/>
              <a:gd name="T15" fmla="*/ 168 h 296"/>
              <a:gd name="T16" fmla="*/ 574 w 574"/>
              <a:gd name="T17" fmla="*/ 156 h 296"/>
              <a:gd name="T18" fmla="*/ 562 w 574"/>
              <a:gd name="T19" fmla="*/ 146 h 296"/>
              <a:gd name="T20" fmla="*/ 546 w 574"/>
              <a:gd name="T21" fmla="*/ 134 h 296"/>
              <a:gd name="T22" fmla="*/ 538 w 574"/>
              <a:gd name="T23" fmla="*/ 108 h 296"/>
              <a:gd name="T24" fmla="*/ 532 w 574"/>
              <a:gd name="T25" fmla="*/ 96 h 296"/>
              <a:gd name="T26" fmla="*/ 496 w 574"/>
              <a:gd name="T27" fmla="*/ 102 h 296"/>
              <a:gd name="T28" fmla="*/ 468 w 574"/>
              <a:gd name="T29" fmla="*/ 78 h 296"/>
              <a:gd name="T30" fmla="*/ 450 w 574"/>
              <a:gd name="T31" fmla="*/ 70 h 296"/>
              <a:gd name="T32" fmla="*/ 372 w 574"/>
              <a:gd name="T33" fmla="*/ 88 h 296"/>
              <a:gd name="T34" fmla="*/ 334 w 574"/>
              <a:gd name="T35" fmla="*/ 118 h 296"/>
              <a:gd name="T36" fmla="*/ 288 w 574"/>
              <a:gd name="T37" fmla="*/ 118 h 296"/>
              <a:gd name="T38" fmla="*/ 242 w 574"/>
              <a:gd name="T39" fmla="*/ 90 h 296"/>
              <a:gd name="T40" fmla="*/ 188 w 574"/>
              <a:gd name="T41" fmla="*/ 84 h 296"/>
              <a:gd name="T42" fmla="*/ 168 w 574"/>
              <a:gd name="T43" fmla="*/ 94 h 296"/>
              <a:gd name="T44" fmla="*/ 174 w 574"/>
              <a:gd name="T45" fmla="*/ 58 h 296"/>
              <a:gd name="T46" fmla="*/ 222 w 574"/>
              <a:gd name="T47" fmla="*/ 8 h 296"/>
              <a:gd name="T48" fmla="*/ 202 w 574"/>
              <a:gd name="T49" fmla="*/ 2 h 296"/>
              <a:gd name="T50" fmla="*/ 50 w 574"/>
              <a:gd name="T51" fmla="*/ 100 h 296"/>
              <a:gd name="T52" fmla="*/ 0 w 574"/>
              <a:gd name="T53" fmla="*/ 126 h 296"/>
              <a:gd name="T54" fmla="*/ 8 w 574"/>
              <a:gd name="T55" fmla="*/ 128 h 296"/>
              <a:gd name="T56" fmla="*/ 28 w 574"/>
              <a:gd name="T57" fmla="*/ 156 h 296"/>
              <a:gd name="T58" fmla="*/ 170 w 574"/>
              <a:gd name="T59" fmla="*/ 186 h 296"/>
              <a:gd name="T60" fmla="*/ 210 w 574"/>
              <a:gd name="T61" fmla="*/ 202 h 296"/>
              <a:gd name="T62" fmla="*/ 228 w 574"/>
              <a:gd name="T63" fmla="*/ 216 h 296"/>
              <a:gd name="T64" fmla="*/ 236 w 574"/>
              <a:gd name="T65" fmla="*/ 228 h 296"/>
              <a:gd name="T66" fmla="*/ 236 w 574"/>
              <a:gd name="T67" fmla="*/ 240 h 296"/>
              <a:gd name="T68" fmla="*/ 234 w 574"/>
              <a:gd name="T69" fmla="*/ 256 h 296"/>
              <a:gd name="T70" fmla="*/ 252 w 574"/>
              <a:gd name="T71" fmla="*/ 262 h 296"/>
              <a:gd name="T72" fmla="*/ 248 w 574"/>
              <a:gd name="T73" fmla="*/ 286 h 296"/>
              <a:gd name="T74" fmla="*/ 260 w 574"/>
              <a:gd name="T75" fmla="*/ 296 h 296"/>
              <a:gd name="T76" fmla="*/ 312 w 574"/>
              <a:gd name="T77" fmla="*/ 21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4" h="296">
                <a:moveTo>
                  <a:pt x="318" y="212"/>
                </a:moveTo>
                <a:lnTo>
                  <a:pt x="330" y="206"/>
                </a:lnTo>
                <a:lnTo>
                  <a:pt x="340" y="194"/>
                </a:lnTo>
                <a:lnTo>
                  <a:pt x="342" y="226"/>
                </a:lnTo>
                <a:lnTo>
                  <a:pt x="350" y="224"/>
                </a:lnTo>
                <a:lnTo>
                  <a:pt x="376" y="192"/>
                </a:lnTo>
                <a:lnTo>
                  <a:pt x="422" y="176"/>
                </a:lnTo>
                <a:lnTo>
                  <a:pt x="432" y="162"/>
                </a:lnTo>
                <a:lnTo>
                  <a:pt x="452" y="156"/>
                </a:lnTo>
                <a:lnTo>
                  <a:pt x="494" y="168"/>
                </a:lnTo>
                <a:lnTo>
                  <a:pt x="502" y="176"/>
                </a:lnTo>
                <a:lnTo>
                  <a:pt x="514" y="176"/>
                </a:lnTo>
                <a:lnTo>
                  <a:pt x="514" y="164"/>
                </a:lnTo>
                <a:lnTo>
                  <a:pt x="518" y="156"/>
                </a:lnTo>
                <a:lnTo>
                  <a:pt x="526" y="160"/>
                </a:lnTo>
                <a:lnTo>
                  <a:pt x="534" y="168"/>
                </a:lnTo>
                <a:lnTo>
                  <a:pt x="574" y="156"/>
                </a:lnTo>
                <a:lnTo>
                  <a:pt x="574" y="156"/>
                </a:lnTo>
                <a:lnTo>
                  <a:pt x="572" y="150"/>
                </a:lnTo>
                <a:lnTo>
                  <a:pt x="562" y="146"/>
                </a:lnTo>
                <a:lnTo>
                  <a:pt x="556" y="138"/>
                </a:lnTo>
                <a:lnTo>
                  <a:pt x="546" y="134"/>
                </a:lnTo>
                <a:lnTo>
                  <a:pt x="542" y="116"/>
                </a:lnTo>
                <a:lnTo>
                  <a:pt x="538" y="108"/>
                </a:lnTo>
                <a:lnTo>
                  <a:pt x="536" y="100"/>
                </a:lnTo>
                <a:lnTo>
                  <a:pt x="532" y="96"/>
                </a:lnTo>
                <a:lnTo>
                  <a:pt x="530" y="96"/>
                </a:lnTo>
                <a:lnTo>
                  <a:pt x="496" y="102"/>
                </a:lnTo>
                <a:lnTo>
                  <a:pt x="470" y="96"/>
                </a:lnTo>
                <a:lnTo>
                  <a:pt x="468" y="78"/>
                </a:lnTo>
                <a:lnTo>
                  <a:pt x="462" y="70"/>
                </a:lnTo>
                <a:lnTo>
                  <a:pt x="450" y="70"/>
                </a:lnTo>
                <a:lnTo>
                  <a:pt x="434" y="80"/>
                </a:lnTo>
                <a:lnTo>
                  <a:pt x="372" y="88"/>
                </a:lnTo>
                <a:lnTo>
                  <a:pt x="344" y="106"/>
                </a:lnTo>
                <a:lnTo>
                  <a:pt x="334" y="118"/>
                </a:lnTo>
                <a:lnTo>
                  <a:pt x="326" y="122"/>
                </a:lnTo>
                <a:lnTo>
                  <a:pt x="288" y="118"/>
                </a:lnTo>
                <a:lnTo>
                  <a:pt x="272" y="122"/>
                </a:lnTo>
                <a:lnTo>
                  <a:pt x="242" y="90"/>
                </a:lnTo>
                <a:lnTo>
                  <a:pt x="212" y="76"/>
                </a:lnTo>
                <a:lnTo>
                  <a:pt x="188" y="84"/>
                </a:lnTo>
                <a:lnTo>
                  <a:pt x="180" y="82"/>
                </a:lnTo>
                <a:lnTo>
                  <a:pt x="168" y="94"/>
                </a:lnTo>
                <a:lnTo>
                  <a:pt x="168" y="70"/>
                </a:lnTo>
                <a:lnTo>
                  <a:pt x="174" y="58"/>
                </a:lnTo>
                <a:lnTo>
                  <a:pt x="184" y="52"/>
                </a:lnTo>
                <a:lnTo>
                  <a:pt x="222" y="8"/>
                </a:lnTo>
                <a:lnTo>
                  <a:pt x="222" y="0"/>
                </a:lnTo>
                <a:lnTo>
                  <a:pt x="202" y="2"/>
                </a:lnTo>
                <a:lnTo>
                  <a:pt x="94" y="86"/>
                </a:lnTo>
                <a:lnTo>
                  <a:pt x="50" y="100"/>
                </a:lnTo>
                <a:lnTo>
                  <a:pt x="22" y="122"/>
                </a:lnTo>
                <a:lnTo>
                  <a:pt x="0" y="126"/>
                </a:lnTo>
                <a:lnTo>
                  <a:pt x="2" y="130"/>
                </a:lnTo>
                <a:lnTo>
                  <a:pt x="8" y="128"/>
                </a:lnTo>
                <a:lnTo>
                  <a:pt x="18" y="134"/>
                </a:lnTo>
                <a:lnTo>
                  <a:pt x="28" y="156"/>
                </a:lnTo>
                <a:lnTo>
                  <a:pt x="160" y="190"/>
                </a:lnTo>
                <a:lnTo>
                  <a:pt x="170" y="186"/>
                </a:lnTo>
                <a:lnTo>
                  <a:pt x="208" y="196"/>
                </a:lnTo>
                <a:lnTo>
                  <a:pt x="210" y="202"/>
                </a:lnTo>
                <a:lnTo>
                  <a:pt x="208" y="212"/>
                </a:lnTo>
                <a:lnTo>
                  <a:pt x="228" y="216"/>
                </a:lnTo>
                <a:lnTo>
                  <a:pt x="238" y="224"/>
                </a:lnTo>
                <a:lnTo>
                  <a:pt x="236" y="228"/>
                </a:lnTo>
                <a:lnTo>
                  <a:pt x="240" y="236"/>
                </a:lnTo>
                <a:lnTo>
                  <a:pt x="236" y="240"/>
                </a:lnTo>
                <a:lnTo>
                  <a:pt x="240" y="248"/>
                </a:lnTo>
                <a:lnTo>
                  <a:pt x="234" y="256"/>
                </a:lnTo>
                <a:lnTo>
                  <a:pt x="234" y="264"/>
                </a:lnTo>
                <a:lnTo>
                  <a:pt x="252" y="262"/>
                </a:lnTo>
                <a:lnTo>
                  <a:pt x="254" y="266"/>
                </a:lnTo>
                <a:lnTo>
                  <a:pt x="248" y="286"/>
                </a:lnTo>
                <a:lnTo>
                  <a:pt x="262" y="296"/>
                </a:lnTo>
                <a:lnTo>
                  <a:pt x="260" y="296"/>
                </a:lnTo>
                <a:lnTo>
                  <a:pt x="266" y="296"/>
                </a:lnTo>
                <a:lnTo>
                  <a:pt x="312" y="212"/>
                </a:lnTo>
                <a:lnTo>
                  <a:pt x="318" y="212"/>
                </a:lnTo>
                <a:close/>
              </a:path>
            </a:pathLst>
          </a:custGeom>
          <a:solidFill>
            <a:srgbClr val="FFFF00"/>
          </a:solidFill>
          <a:ln w="3175">
            <a:solidFill>
              <a:srgbClr val="404040"/>
            </a:solidFill>
            <a:prstDash val="solid"/>
            <a:round/>
            <a:headEnd/>
            <a:tailEnd/>
          </a:ln>
        </p:spPr>
        <p:txBody>
          <a:bodyPr/>
          <a:lstStyle/>
          <a:p>
            <a:endParaRPr lang="en-US" dirty="0"/>
          </a:p>
        </p:txBody>
      </p:sp>
      <p:sp>
        <p:nvSpPr>
          <p:cNvPr id="2292" name="Freeform 244"/>
          <p:cNvSpPr>
            <a:spLocks/>
          </p:cNvSpPr>
          <p:nvPr/>
        </p:nvSpPr>
        <p:spPr bwMode="auto">
          <a:xfrm>
            <a:off x="5684838" y="1958975"/>
            <a:ext cx="628650" cy="815975"/>
          </a:xfrm>
          <a:custGeom>
            <a:avLst/>
            <a:gdLst>
              <a:gd name="T0" fmla="*/ 354 w 396"/>
              <a:gd name="T1" fmla="*/ 450 h 514"/>
              <a:gd name="T2" fmla="*/ 358 w 396"/>
              <a:gd name="T3" fmla="*/ 410 h 514"/>
              <a:gd name="T4" fmla="*/ 364 w 396"/>
              <a:gd name="T5" fmla="*/ 388 h 514"/>
              <a:gd name="T6" fmla="*/ 376 w 396"/>
              <a:gd name="T7" fmla="*/ 366 h 514"/>
              <a:gd name="T8" fmla="*/ 396 w 396"/>
              <a:gd name="T9" fmla="*/ 302 h 514"/>
              <a:gd name="T10" fmla="*/ 386 w 396"/>
              <a:gd name="T11" fmla="*/ 286 h 514"/>
              <a:gd name="T12" fmla="*/ 338 w 396"/>
              <a:gd name="T13" fmla="*/ 184 h 514"/>
              <a:gd name="T14" fmla="*/ 296 w 396"/>
              <a:gd name="T15" fmla="*/ 206 h 514"/>
              <a:gd name="T16" fmla="*/ 268 w 396"/>
              <a:gd name="T17" fmla="*/ 248 h 514"/>
              <a:gd name="T18" fmla="*/ 252 w 396"/>
              <a:gd name="T19" fmla="*/ 240 h 514"/>
              <a:gd name="T20" fmla="*/ 282 w 396"/>
              <a:gd name="T21" fmla="*/ 184 h 514"/>
              <a:gd name="T22" fmla="*/ 294 w 396"/>
              <a:gd name="T23" fmla="*/ 156 h 514"/>
              <a:gd name="T24" fmla="*/ 284 w 396"/>
              <a:gd name="T25" fmla="*/ 96 h 514"/>
              <a:gd name="T26" fmla="*/ 276 w 396"/>
              <a:gd name="T27" fmla="*/ 72 h 514"/>
              <a:gd name="T28" fmla="*/ 282 w 396"/>
              <a:gd name="T29" fmla="*/ 64 h 514"/>
              <a:gd name="T30" fmla="*/ 256 w 396"/>
              <a:gd name="T31" fmla="*/ 34 h 514"/>
              <a:gd name="T32" fmla="*/ 220 w 396"/>
              <a:gd name="T33" fmla="*/ 22 h 514"/>
              <a:gd name="T34" fmla="*/ 190 w 396"/>
              <a:gd name="T35" fmla="*/ 4 h 514"/>
              <a:gd name="T36" fmla="*/ 170 w 396"/>
              <a:gd name="T37" fmla="*/ 6 h 514"/>
              <a:gd name="T38" fmla="*/ 148 w 396"/>
              <a:gd name="T39" fmla="*/ 0 h 514"/>
              <a:gd name="T40" fmla="*/ 122 w 396"/>
              <a:gd name="T41" fmla="*/ 14 h 514"/>
              <a:gd name="T42" fmla="*/ 134 w 396"/>
              <a:gd name="T43" fmla="*/ 42 h 514"/>
              <a:gd name="T44" fmla="*/ 98 w 396"/>
              <a:gd name="T45" fmla="*/ 62 h 514"/>
              <a:gd name="T46" fmla="*/ 90 w 396"/>
              <a:gd name="T47" fmla="*/ 106 h 514"/>
              <a:gd name="T48" fmla="*/ 82 w 396"/>
              <a:gd name="T49" fmla="*/ 112 h 514"/>
              <a:gd name="T50" fmla="*/ 74 w 396"/>
              <a:gd name="T51" fmla="*/ 82 h 514"/>
              <a:gd name="T52" fmla="*/ 58 w 396"/>
              <a:gd name="T53" fmla="*/ 98 h 514"/>
              <a:gd name="T54" fmla="*/ 36 w 396"/>
              <a:gd name="T55" fmla="*/ 130 h 514"/>
              <a:gd name="T56" fmla="*/ 28 w 396"/>
              <a:gd name="T57" fmla="*/ 190 h 514"/>
              <a:gd name="T58" fmla="*/ 22 w 396"/>
              <a:gd name="T59" fmla="*/ 204 h 514"/>
              <a:gd name="T60" fmla="*/ 48 w 396"/>
              <a:gd name="T61" fmla="*/ 342 h 514"/>
              <a:gd name="T62" fmla="*/ 22 w 396"/>
              <a:gd name="T63" fmla="*/ 498 h 514"/>
              <a:gd name="T64" fmla="*/ 198 w 396"/>
              <a:gd name="T65" fmla="*/ 496 h 514"/>
              <a:gd name="T66" fmla="*/ 328 w 396"/>
              <a:gd name="T67" fmla="*/ 488 h 514"/>
              <a:gd name="T68" fmla="*/ 354 w 396"/>
              <a:gd name="T69" fmla="*/ 45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514">
                <a:moveTo>
                  <a:pt x="354" y="450"/>
                </a:moveTo>
                <a:lnTo>
                  <a:pt x="354" y="450"/>
                </a:lnTo>
                <a:lnTo>
                  <a:pt x="352" y="430"/>
                </a:lnTo>
                <a:lnTo>
                  <a:pt x="358" y="410"/>
                </a:lnTo>
                <a:lnTo>
                  <a:pt x="366" y="398"/>
                </a:lnTo>
                <a:lnTo>
                  <a:pt x="364" y="388"/>
                </a:lnTo>
                <a:lnTo>
                  <a:pt x="366" y="378"/>
                </a:lnTo>
                <a:lnTo>
                  <a:pt x="376" y="366"/>
                </a:lnTo>
                <a:lnTo>
                  <a:pt x="396" y="364"/>
                </a:lnTo>
                <a:lnTo>
                  <a:pt x="396" y="302"/>
                </a:lnTo>
                <a:lnTo>
                  <a:pt x="392" y="296"/>
                </a:lnTo>
                <a:lnTo>
                  <a:pt x="386" y="286"/>
                </a:lnTo>
                <a:lnTo>
                  <a:pt x="372" y="232"/>
                </a:lnTo>
                <a:lnTo>
                  <a:pt x="338" y="184"/>
                </a:lnTo>
                <a:lnTo>
                  <a:pt x="298" y="202"/>
                </a:lnTo>
                <a:lnTo>
                  <a:pt x="296" y="206"/>
                </a:lnTo>
                <a:lnTo>
                  <a:pt x="288" y="234"/>
                </a:lnTo>
                <a:lnTo>
                  <a:pt x="268" y="248"/>
                </a:lnTo>
                <a:lnTo>
                  <a:pt x="256" y="246"/>
                </a:lnTo>
                <a:lnTo>
                  <a:pt x="252" y="240"/>
                </a:lnTo>
                <a:lnTo>
                  <a:pt x="260" y="206"/>
                </a:lnTo>
                <a:lnTo>
                  <a:pt x="282" y="184"/>
                </a:lnTo>
                <a:lnTo>
                  <a:pt x="286" y="168"/>
                </a:lnTo>
                <a:lnTo>
                  <a:pt x="294" y="156"/>
                </a:lnTo>
                <a:lnTo>
                  <a:pt x="298" y="146"/>
                </a:lnTo>
                <a:lnTo>
                  <a:pt x="284" y="96"/>
                </a:lnTo>
                <a:lnTo>
                  <a:pt x="278" y="84"/>
                </a:lnTo>
                <a:lnTo>
                  <a:pt x="276" y="72"/>
                </a:lnTo>
                <a:lnTo>
                  <a:pt x="280" y="64"/>
                </a:lnTo>
                <a:lnTo>
                  <a:pt x="282" y="64"/>
                </a:lnTo>
                <a:lnTo>
                  <a:pt x="268" y="44"/>
                </a:lnTo>
                <a:lnTo>
                  <a:pt x="256" y="34"/>
                </a:lnTo>
                <a:lnTo>
                  <a:pt x="230" y="28"/>
                </a:lnTo>
                <a:lnTo>
                  <a:pt x="220" y="22"/>
                </a:lnTo>
                <a:lnTo>
                  <a:pt x="212" y="20"/>
                </a:lnTo>
                <a:lnTo>
                  <a:pt x="190" y="4"/>
                </a:lnTo>
                <a:lnTo>
                  <a:pt x="180" y="2"/>
                </a:lnTo>
                <a:lnTo>
                  <a:pt x="170" y="6"/>
                </a:lnTo>
                <a:lnTo>
                  <a:pt x="166" y="2"/>
                </a:lnTo>
                <a:lnTo>
                  <a:pt x="148" y="0"/>
                </a:lnTo>
                <a:lnTo>
                  <a:pt x="130" y="2"/>
                </a:lnTo>
                <a:lnTo>
                  <a:pt x="122" y="14"/>
                </a:lnTo>
                <a:lnTo>
                  <a:pt x="126" y="32"/>
                </a:lnTo>
                <a:lnTo>
                  <a:pt x="134" y="42"/>
                </a:lnTo>
                <a:lnTo>
                  <a:pt x="132" y="46"/>
                </a:lnTo>
                <a:lnTo>
                  <a:pt x="98" y="62"/>
                </a:lnTo>
                <a:lnTo>
                  <a:pt x="98" y="104"/>
                </a:lnTo>
                <a:lnTo>
                  <a:pt x="90" y="106"/>
                </a:lnTo>
                <a:lnTo>
                  <a:pt x="84" y="118"/>
                </a:lnTo>
                <a:lnTo>
                  <a:pt x="82" y="112"/>
                </a:lnTo>
                <a:lnTo>
                  <a:pt x="78" y="90"/>
                </a:lnTo>
                <a:lnTo>
                  <a:pt x="74" y="82"/>
                </a:lnTo>
                <a:lnTo>
                  <a:pt x="66" y="88"/>
                </a:lnTo>
                <a:lnTo>
                  <a:pt x="58" y="98"/>
                </a:lnTo>
                <a:lnTo>
                  <a:pt x="38" y="114"/>
                </a:lnTo>
                <a:lnTo>
                  <a:pt x="36" y="130"/>
                </a:lnTo>
                <a:lnTo>
                  <a:pt x="28" y="142"/>
                </a:lnTo>
                <a:lnTo>
                  <a:pt x="28" y="190"/>
                </a:lnTo>
                <a:lnTo>
                  <a:pt x="30" y="196"/>
                </a:lnTo>
                <a:lnTo>
                  <a:pt x="22" y="204"/>
                </a:lnTo>
                <a:lnTo>
                  <a:pt x="14" y="272"/>
                </a:lnTo>
                <a:lnTo>
                  <a:pt x="48" y="342"/>
                </a:lnTo>
                <a:lnTo>
                  <a:pt x="50" y="400"/>
                </a:lnTo>
                <a:lnTo>
                  <a:pt x="22" y="498"/>
                </a:lnTo>
                <a:lnTo>
                  <a:pt x="0" y="514"/>
                </a:lnTo>
                <a:lnTo>
                  <a:pt x="198" y="496"/>
                </a:lnTo>
                <a:lnTo>
                  <a:pt x="198" y="504"/>
                </a:lnTo>
                <a:lnTo>
                  <a:pt x="328" y="488"/>
                </a:lnTo>
                <a:lnTo>
                  <a:pt x="354" y="450"/>
                </a:lnTo>
                <a:lnTo>
                  <a:pt x="354" y="450"/>
                </a:lnTo>
                <a:close/>
              </a:path>
            </a:pathLst>
          </a:custGeom>
          <a:solidFill>
            <a:srgbClr val="FFFF00"/>
          </a:solidFill>
          <a:ln w="3175">
            <a:solidFill>
              <a:srgbClr val="404040"/>
            </a:solidFill>
            <a:prstDash val="solid"/>
            <a:round/>
            <a:headEnd/>
            <a:tailEnd/>
          </a:ln>
        </p:spPr>
        <p:txBody>
          <a:bodyPr/>
          <a:lstStyle/>
          <a:p>
            <a:endParaRPr lang="en-US" dirty="0"/>
          </a:p>
        </p:txBody>
      </p:sp>
      <p:sp>
        <p:nvSpPr>
          <p:cNvPr id="2293" name="Freeform 245"/>
          <p:cNvSpPr>
            <a:spLocks/>
          </p:cNvSpPr>
          <p:nvPr/>
        </p:nvSpPr>
        <p:spPr bwMode="auto">
          <a:xfrm>
            <a:off x="7653338" y="2355850"/>
            <a:ext cx="273050" cy="263525"/>
          </a:xfrm>
          <a:custGeom>
            <a:avLst/>
            <a:gdLst>
              <a:gd name="T0" fmla="*/ 14 w 172"/>
              <a:gd name="T1" fmla="*/ 166 h 166"/>
              <a:gd name="T2" fmla="*/ 68 w 172"/>
              <a:gd name="T3" fmla="*/ 134 h 166"/>
              <a:gd name="T4" fmla="*/ 72 w 172"/>
              <a:gd name="T5" fmla="*/ 122 h 166"/>
              <a:gd name="T6" fmla="*/ 84 w 172"/>
              <a:gd name="T7" fmla="*/ 112 h 166"/>
              <a:gd name="T8" fmla="*/ 108 w 172"/>
              <a:gd name="T9" fmla="*/ 112 h 166"/>
              <a:gd name="T10" fmla="*/ 172 w 172"/>
              <a:gd name="T11" fmla="*/ 88 h 166"/>
              <a:gd name="T12" fmla="*/ 170 w 172"/>
              <a:gd name="T13" fmla="*/ 78 h 166"/>
              <a:gd name="T14" fmla="*/ 172 w 172"/>
              <a:gd name="T15" fmla="*/ 76 h 166"/>
              <a:gd name="T16" fmla="*/ 154 w 172"/>
              <a:gd name="T17" fmla="*/ 0 h 166"/>
              <a:gd name="T18" fmla="*/ 68 w 172"/>
              <a:gd name="T19" fmla="*/ 20 h 166"/>
              <a:gd name="T20" fmla="*/ 66 w 172"/>
              <a:gd name="T21" fmla="*/ 26 h 166"/>
              <a:gd name="T22" fmla="*/ 62 w 172"/>
              <a:gd name="T23" fmla="*/ 22 h 166"/>
              <a:gd name="T24" fmla="*/ 0 w 172"/>
              <a:gd name="T25" fmla="*/ 36 h 166"/>
              <a:gd name="T26" fmla="*/ 14 w 172"/>
              <a:gd name="T27" fmla="*/ 128 h 166"/>
              <a:gd name="T28" fmla="*/ 24 w 172"/>
              <a:gd name="T29" fmla="*/ 138 h 166"/>
              <a:gd name="T30" fmla="*/ 4 w 172"/>
              <a:gd name="T31" fmla="*/ 156 h 166"/>
              <a:gd name="T32" fmla="*/ 14 w 172"/>
              <a:gd name="T3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66">
                <a:moveTo>
                  <a:pt x="14" y="166"/>
                </a:moveTo>
                <a:lnTo>
                  <a:pt x="68" y="134"/>
                </a:lnTo>
                <a:lnTo>
                  <a:pt x="72" y="122"/>
                </a:lnTo>
                <a:lnTo>
                  <a:pt x="84" y="112"/>
                </a:lnTo>
                <a:lnTo>
                  <a:pt x="108" y="112"/>
                </a:lnTo>
                <a:lnTo>
                  <a:pt x="172" y="88"/>
                </a:lnTo>
                <a:lnTo>
                  <a:pt x="170" y="78"/>
                </a:lnTo>
                <a:lnTo>
                  <a:pt x="172" y="76"/>
                </a:lnTo>
                <a:lnTo>
                  <a:pt x="154" y="0"/>
                </a:lnTo>
                <a:lnTo>
                  <a:pt x="68" y="20"/>
                </a:lnTo>
                <a:lnTo>
                  <a:pt x="66" y="26"/>
                </a:lnTo>
                <a:lnTo>
                  <a:pt x="62" y="22"/>
                </a:lnTo>
                <a:lnTo>
                  <a:pt x="0" y="36"/>
                </a:lnTo>
                <a:lnTo>
                  <a:pt x="14" y="128"/>
                </a:lnTo>
                <a:lnTo>
                  <a:pt x="24" y="138"/>
                </a:lnTo>
                <a:lnTo>
                  <a:pt x="4" y="156"/>
                </a:lnTo>
                <a:lnTo>
                  <a:pt x="14" y="166"/>
                </a:lnTo>
                <a:close/>
              </a:path>
            </a:pathLst>
          </a:custGeom>
          <a:solidFill>
            <a:srgbClr val="FFFF00"/>
          </a:solidFill>
          <a:ln w="3175">
            <a:solidFill>
              <a:srgbClr val="404040"/>
            </a:solidFill>
            <a:prstDash val="solid"/>
            <a:round/>
            <a:headEnd/>
            <a:tailEnd/>
          </a:ln>
        </p:spPr>
        <p:txBody>
          <a:bodyPr/>
          <a:lstStyle/>
          <a:p>
            <a:endParaRPr lang="en-US" dirty="0"/>
          </a:p>
        </p:txBody>
      </p:sp>
      <p:sp>
        <p:nvSpPr>
          <p:cNvPr id="2294" name="Freeform 246"/>
          <p:cNvSpPr>
            <a:spLocks/>
          </p:cNvSpPr>
          <p:nvPr/>
        </p:nvSpPr>
        <p:spPr bwMode="auto">
          <a:xfrm>
            <a:off x="6853238" y="2943225"/>
            <a:ext cx="723900" cy="346075"/>
          </a:xfrm>
          <a:custGeom>
            <a:avLst/>
            <a:gdLst>
              <a:gd name="T0" fmla="*/ 0 w 456"/>
              <a:gd name="T1" fmla="*/ 66 h 218"/>
              <a:gd name="T2" fmla="*/ 10 w 456"/>
              <a:gd name="T3" fmla="*/ 132 h 218"/>
              <a:gd name="T4" fmla="*/ 42 w 456"/>
              <a:gd name="T5" fmla="*/ 92 h 218"/>
              <a:gd name="T6" fmla="*/ 56 w 456"/>
              <a:gd name="T7" fmla="*/ 92 h 218"/>
              <a:gd name="T8" fmla="*/ 70 w 456"/>
              <a:gd name="T9" fmla="*/ 64 h 218"/>
              <a:gd name="T10" fmla="*/ 74 w 456"/>
              <a:gd name="T11" fmla="*/ 72 h 218"/>
              <a:gd name="T12" fmla="*/ 102 w 456"/>
              <a:gd name="T13" fmla="*/ 74 h 218"/>
              <a:gd name="T14" fmla="*/ 102 w 456"/>
              <a:gd name="T15" fmla="*/ 66 h 218"/>
              <a:gd name="T16" fmla="*/ 104 w 456"/>
              <a:gd name="T17" fmla="*/ 62 h 218"/>
              <a:gd name="T18" fmla="*/ 126 w 456"/>
              <a:gd name="T19" fmla="*/ 48 h 218"/>
              <a:gd name="T20" fmla="*/ 160 w 456"/>
              <a:gd name="T21" fmla="*/ 52 h 218"/>
              <a:gd name="T22" fmla="*/ 158 w 456"/>
              <a:gd name="T23" fmla="*/ 60 h 218"/>
              <a:gd name="T24" fmla="*/ 164 w 456"/>
              <a:gd name="T25" fmla="*/ 62 h 218"/>
              <a:gd name="T26" fmla="*/ 170 w 456"/>
              <a:gd name="T27" fmla="*/ 66 h 218"/>
              <a:gd name="T28" fmla="*/ 174 w 456"/>
              <a:gd name="T29" fmla="*/ 76 h 218"/>
              <a:gd name="T30" fmla="*/ 194 w 456"/>
              <a:gd name="T31" fmla="*/ 86 h 218"/>
              <a:gd name="T32" fmla="*/ 202 w 456"/>
              <a:gd name="T33" fmla="*/ 106 h 218"/>
              <a:gd name="T34" fmla="*/ 228 w 456"/>
              <a:gd name="T35" fmla="*/ 114 h 218"/>
              <a:gd name="T36" fmla="*/ 244 w 456"/>
              <a:gd name="T37" fmla="*/ 124 h 218"/>
              <a:gd name="T38" fmla="*/ 254 w 456"/>
              <a:gd name="T39" fmla="*/ 132 h 218"/>
              <a:gd name="T40" fmla="*/ 258 w 456"/>
              <a:gd name="T41" fmla="*/ 148 h 218"/>
              <a:gd name="T42" fmla="*/ 250 w 456"/>
              <a:gd name="T43" fmla="*/ 166 h 218"/>
              <a:gd name="T44" fmla="*/ 248 w 456"/>
              <a:gd name="T45" fmla="*/ 184 h 218"/>
              <a:gd name="T46" fmla="*/ 266 w 456"/>
              <a:gd name="T47" fmla="*/ 188 h 218"/>
              <a:gd name="T48" fmla="*/ 298 w 456"/>
              <a:gd name="T49" fmla="*/ 192 h 218"/>
              <a:gd name="T50" fmla="*/ 320 w 456"/>
              <a:gd name="T51" fmla="*/ 200 h 218"/>
              <a:gd name="T52" fmla="*/ 344 w 456"/>
              <a:gd name="T53" fmla="*/ 212 h 218"/>
              <a:gd name="T54" fmla="*/ 316 w 456"/>
              <a:gd name="T55" fmla="*/ 174 h 218"/>
              <a:gd name="T56" fmla="*/ 324 w 456"/>
              <a:gd name="T57" fmla="*/ 170 h 218"/>
              <a:gd name="T58" fmla="*/ 308 w 456"/>
              <a:gd name="T59" fmla="*/ 92 h 218"/>
              <a:gd name="T60" fmla="*/ 332 w 456"/>
              <a:gd name="T61" fmla="*/ 46 h 218"/>
              <a:gd name="T62" fmla="*/ 344 w 456"/>
              <a:gd name="T63" fmla="*/ 22 h 218"/>
              <a:gd name="T64" fmla="*/ 350 w 456"/>
              <a:gd name="T65" fmla="*/ 30 h 218"/>
              <a:gd name="T66" fmla="*/ 346 w 456"/>
              <a:gd name="T67" fmla="*/ 48 h 218"/>
              <a:gd name="T68" fmla="*/ 334 w 456"/>
              <a:gd name="T69" fmla="*/ 66 h 218"/>
              <a:gd name="T70" fmla="*/ 340 w 456"/>
              <a:gd name="T71" fmla="*/ 84 h 218"/>
              <a:gd name="T72" fmla="*/ 330 w 456"/>
              <a:gd name="T73" fmla="*/ 108 h 218"/>
              <a:gd name="T74" fmla="*/ 344 w 456"/>
              <a:gd name="T75" fmla="*/ 110 h 218"/>
              <a:gd name="T76" fmla="*/ 354 w 456"/>
              <a:gd name="T77" fmla="*/ 140 h 218"/>
              <a:gd name="T78" fmla="*/ 344 w 456"/>
              <a:gd name="T79" fmla="*/ 154 h 218"/>
              <a:gd name="T80" fmla="*/ 350 w 456"/>
              <a:gd name="T81" fmla="*/ 174 h 218"/>
              <a:gd name="T82" fmla="*/ 378 w 456"/>
              <a:gd name="T83" fmla="*/ 182 h 218"/>
              <a:gd name="T84" fmla="*/ 398 w 456"/>
              <a:gd name="T85" fmla="*/ 202 h 218"/>
              <a:gd name="T86" fmla="*/ 406 w 456"/>
              <a:gd name="T87" fmla="*/ 218 h 218"/>
              <a:gd name="T88" fmla="*/ 446 w 456"/>
              <a:gd name="T89" fmla="*/ 184 h 218"/>
              <a:gd name="T90" fmla="*/ 456 w 456"/>
              <a:gd name="T91" fmla="*/ 144 h 218"/>
              <a:gd name="T92" fmla="*/ 352 w 456"/>
              <a:gd name="T9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6" h="218">
                <a:moveTo>
                  <a:pt x="352" y="0"/>
                </a:moveTo>
                <a:lnTo>
                  <a:pt x="0" y="66"/>
                </a:lnTo>
                <a:lnTo>
                  <a:pt x="2" y="66"/>
                </a:lnTo>
                <a:lnTo>
                  <a:pt x="10" y="132"/>
                </a:lnTo>
                <a:lnTo>
                  <a:pt x="28" y="116"/>
                </a:lnTo>
                <a:lnTo>
                  <a:pt x="42" y="92"/>
                </a:lnTo>
                <a:lnTo>
                  <a:pt x="48" y="88"/>
                </a:lnTo>
                <a:lnTo>
                  <a:pt x="56" y="92"/>
                </a:lnTo>
                <a:lnTo>
                  <a:pt x="68" y="74"/>
                </a:lnTo>
                <a:lnTo>
                  <a:pt x="70" y="64"/>
                </a:lnTo>
                <a:lnTo>
                  <a:pt x="74" y="68"/>
                </a:lnTo>
                <a:lnTo>
                  <a:pt x="74" y="72"/>
                </a:lnTo>
                <a:lnTo>
                  <a:pt x="92" y="76"/>
                </a:lnTo>
                <a:lnTo>
                  <a:pt x="102" y="74"/>
                </a:lnTo>
                <a:lnTo>
                  <a:pt x="106" y="70"/>
                </a:lnTo>
                <a:lnTo>
                  <a:pt x="102" y="66"/>
                </a:lnTo>
                <a:lnTo>
                  <a:pt x="106" y="64"/>
                </a:lnTo>
                <a:lnTo>
                  <a:pt x="104" y="62"/>
                </a:lnTo>
                <a:lnTo>
                  <a:pt x="118" y="58"/>
                </a:lnTo>
                <a:lnTo>
                  <a:pt x="126" y="48"/>
                </a:lnTo>
                <a:lnTo>
                  <a:pt x="146" y="56"/>
                </a:lnTo>
                <a:lnTo>
                  <a:pt x="160" y="52"/>
                </a:lnTo>
                <a:lnTo>
                  <a:pt x="162" y="56"/>
                </a:lnTo>
                <a:lnTo>
                  <a:pt x="158" y="60"/>
                </a:lnTo>
                <a:lnTo>
                  <a:pt x="160" y="64"/>
                </a:lnTo>
                <a:lnTo>
                  <a:pt x="164" y="62"/>
                </a:lnTo>
                <a:lnTo>
                  <a:pt x="164" y="66"/>
                </a:lnTo>
                <a:lnTo>
                  <a:pt x="170" y="66"/>
                </a:lnTo>
                <a:lnTo>
                  <a:pt x="166" y="72"/>
                </a:lnTo>
                <a:lnTo>
                  <a:pt x="174" y="76"/>
                </a:lnTo>
                <a:lnTo>
                  <a:pt x="176" y="86"/>
                </a:lnTo>
                <a:lnTo>
                  <a:pt x="194" y="86"/>
                </a:lnTo>
                <a:lnTo>
                  <a:pt x="206" y="94"/>
                </a:lnTo>
                <a:lnTo>
                  <a:pt x="202" y="106"/>
                </a:lnTo>
                <a:lnTo>
                  <a:pt x="210" y="112"/>
                </a:lnTo>
                <a:lnTo>
                  <a:pt x="228" y="114"/>
                </a:lnTo>
                <a:lnTo>
                  <a:pt x="234" y="120"/>
                </a:lnTo>
                <a:lnTo>
                  <a:pt x="244" y="124"/>
                </a:lnTo>
                <a:lnTo>
                  <a:pt x="250" y="126"/>
                </a:lnTo>
                <a:lnTo>
                  <a:pt x="254" y="132"/>
                </a:lnTo>
                <a:lnTo>
                  <a:pt x="256" y="140"/>
                </a:lnTo>
                <a:lnTo>
                  <a:pt x="258" y="148"/>
                </a:lnTo>
                <a:lnTo>
                  <a:pt x="250" y="152"/>
                </a:lnTo>
                <a:lnTo>
                  <a:pt x="250" y="166"/>
                </a:lnTo>
                <a:lnTo>
                  <a:pt x="250" y="172"/>
                </a:lnTo>
                <a:lnTo>
                  <a:pt x="248" y="184"/>
                </a:lnTo>
                <a:lnTo>
                  <a:pt x="252" y="188"/>
                </a:lnTo>
                <a:lnTo>
                  <a:pt x="266" y="188"/>
                </a:lnTo>
                <a:lnTo>
                  <a:pt x="288" y="196"/>
                </a:lnTo>
                <a:lnTo>
                  <a:pt x="298" y="192"/>
                </a:lnTo>
                <a:lnTo>
                  <a:pt x="306" y="198"/>
                </a:lnTo>
                <a:lnTo>
                  <a:pt x="320" y="200"/>
                </a:lnTo>
                <a:lnTo>
                  <a:pt x="330" y="208"/>
                </a:lnTo>
                <a:lnTo>
                  <a:pt x="344" y="212"/>
                </a:lnTo>
                <a:lnTo>
                  <a:pt x="332" y="184"/>
                </a:lnTo>
                <a:lnTo>
                  <a:pt x="316" y="174"/>
                </a:lnTo>
                <a:lnTo>
                  <a:pt x="324" y="172"/>
                </a:lnTo>
                <a:lnTo>
                  <a:pt x="324" y="170"/>
                </a:lnTo>
                <a:lnTo>
                  <a:pt x="312" y="140"/>
                </a:lnTo>
                <a:lnTo>
                  <a:pt x="308" y="92"/>
                </a:lnTo>
                <a:lnTo>
                  <a:pt x="300" y="78"/>
                </a:lnTo>
                <a:lnTo>
                  <a:pt x="332" y="46"/>
                </a:lnTo>
                <a:lnTo>
                  <a:pt x="340" y="24"/>
                </a:lnTo>
                <a:lnTo>
                  <a:pt x="344" y="22"/>
                </a:lnTo>
                <a:lnTo>
                  <a:pt x="348" y="26"/>
                </a:lnTo>
                <a:lnTo>
                  <a:pt x="350" y="30"/>
                </a:lnTo>
                <a:lnTo>
                  <a:pt x="350" y="40"/>
                </a:lnTo>
                <a:lnTo>
                  <a:pt x="346" y="48"/>
                </a:lnTo>
                <a:lnTo>
                  <a:pt x="338" y="54"/>
                </a:lnTo>
                <a:lnTo>
                  <a:pt x="334" y="66"/>
                </a:lnTo>
                <a:lnTo>
                  <a:pt x="334" y="74"/>
                </a:lnTo>
                <a:lnTo>
                  <a:pt x="340" y="84"/>
                </a:lnTo>
                <a:lnTo>
                  <a:pt x="340" y="90"/>
                </a:lnTo>
                <a:lnTo>
                  <a:pt x="330" y="108"/>
                </a:lnTo>
                <a:lnTo>
                  <a:pt x="334" y="112"/>
                </a:lnTo>
                <a:lnTo>
                  <a:pt x="344" y="110"/>
                </a:lnTo>
                <a:lnTo>
                  <a:pt x="348" y="114"/>
                </a:lnTo>
                <a:lnTo>
                  <a:pt x="354" y="140"/>
                </a:lnTo>
                <a:lnTo>
                  <a:pt x="348" y="148"/>
                </a:lnTo>
                <a:lnTo>
                  <a:pt x="344" y="154"/>
                </a:lnTo>
                <a:lnTo>
                  <a:pt x="344" y="164"/>
                </a:lnTo>
                <a:lnTo>
                  <a:pt x="350" y="174"/>
                </a:lnTo>
                <a:lnTo>
                  <a:pt x="364" y="186"/>
                </a:lnTo>
                <a:lnTo>
                  <a:pt x="378" y="182"/>
                </a:lnTo>
                <a:lnTo>
                  <a:pt x="386" y="184"/>
                </a:lnTo>
                <a:lnTo>
                  <a:pt x="398" y="202"/>
                </a:lnTo>
                <a:lnTo>
                  <a:pt x="402" y="214"/>
                </a:lnTo>
                <a:lnTo>
                  <a:pt x="406" y="218"/>
                </a:lnTo>
                <a:lnTo>
                  <a:pt x="450" y="200"/>
                </a:lnTo>
                <a:lnTo>
                  <a:pt x="446" y="184"/>
                </a:lnTo>
                <a:lnTo>
                  <a:pt x="456" y="160"/>
                </a:lnTo>
                <a:lnTo>
                  <a:pt x="456" y="144"/>
                </a:lnTo>
                <a:lnTo>
                  <a:pt x="392" y="158"/>
                </a:lnTo>
                <a:lnTo>
                  <a:pt x="352" y="0"/>
                </a:lnTo>
                <a:lnTo>
                  <a:pt x="352" y="0"/>
                </a:lnTo>
                <a:close/>
              </a:path>
            </a:pathLst>
          </a:custGeom>
          <a:solidFill>
            <a:srgbClr val="FFFF00"/>
          </a:solidFill>
          <a:ln w="3175">
            <a:solidFill>
              <a:srgbClr val="404040"/>
            </a:solidFill>
            <a:prstDash val="solid"/>
            <a:round/>
            <a:headEnd/>
            <a:tailEnd/>
          </a:ln>
        </p:spPr>
        <p:txBody>
          <a:bodyPr/>
          <a:lstStyle/>
          <a:p>
            <a:endParaRPr lang="en-US" dirty="0"/>
          </a:p>
        </p:txBody>
      </p:sp>
      <p:sp>
        <p:nvSpPr>
          <p:cNvPr id="2295" name="Freeform 247"/>
          <p:cNvSpPr>
            <a:spLocks/>
          </p:cNvSpPr>
          <p:nvPr/>
        </p:nvSpPr>
        <p:spPr bwMode="auto">
          <a:xfrm>
            <a:off x="6011863" y="4068763"/>
            <a:ext cx="857250" cy="908050"/>
          </a:xfrm>
          <a:custGeom>
            <a:avLst/>
            <a:gdLst>
              <a:gd name="T0" fmla="*/ 498 w 540"/>
              <a:gd name="T1" fmla="*/ 518 h 572"/>
              <a:gd name="T2" fmla="*/ 494 w 540"/>
              <a:gd name="T3" fmla="*/ 488 h 572"/>
              <a:gd name="T4" fmla="*/ 534 w 540"/>
              <a:gd name="T5" fmla="*/ 346 h 572"/>
              <a:gd name="T6" fmla="*/ 540 w 540"/>
              <a:gd name="T7" fmla="*/ 344 h 572"/>
              <a:gd name="T8" fmla="*/ 512 w 540"/>
              <a:gd name="T9" fmla="*/ 336 h 572"/>
              <a:gd name="T10" fmla="*/ 510 w 540"/>
              <a:gd name="T11" fmla="*/ 312 h 572"/>
              <a:gd name="T12" fmla="*/ 494 w 540"/>
              <a:gd name="T13" fmla="*/ 288 h 572"/>
              <a:gd name="T14" fmla="*/ 476 w 540"/>
              <a:gd name="T15" fmla="*/ 280 h 572"/>
              <a:gd name="T16" fmla="*/ 474 w 540"/>
              <a:gd name="T17" fmla="*/ 262 h 572"/>
              <a:gd name="T18" fmla="*/ 460 w 540"/>
              <a:gd name="T19" fmla="*/ 238 h 572"/>
              <a:gd name="T20" fmla="*/ 460 w 540"/>
              <a:gd name="T21" fmla="*/ 232 h 572"/>
              <a:gd name="T22" fmla="*/ 428 w 540"/>
              <a:gd name="T23" fmla="*/ 216 h 572"/>
              <a:gd name="T24" fmla="*/ 428 w 540"/>
              <a:gd name="T25" fmla="*/ 210 h 572"/>
              <a:gd name="T26" fmla="*/ 418 w 540"/>
              <a:gd name="T27" fmla="*/ 206 h 572"/>
              <a:gd name="T28" fmla="*/ 418 w 540"/>
              <a:gd name="T29" fmla="*/ 198 h 572"/>
              <a:gd name="T30" fmla="*/ 406 w 540"/>
              <a:gd name="T31" fmla="*/ 194 h 572"/>
              <a:gd name="T32" fmla="*/ 406 w 540"/>
              <a:gd name="T33" fmla="*/ 180 h 572"/>
              <a:gd name="T34" fmla="*/ 374 w 540"/>
              <a:gd name="T35" fmla="*/ 160 h 572"/>
              <a:gd name="T36" fmla="*/ 374 w 540"/>
              <a:gd name="T37" fmla="*/ 160 h 572"/>
              <a:gd name="T38" fmla="*/ 362 w 540"/>
              <a:gd name="T39" fmla="*/ 142 h 572"/>
              <a:gd name="T40" fmla="*/ 332 w 540"/>
              <a:gd name="T41" fmla="*/ 128 h 572"/>
              <a:gd name="T42" fmla="*/ 328 w 540"/>
              <a:gd name="T43" fmla="*/ 120 h 572"/>
              <a:gd name="T44" fmla="*/ 328 w 540"/>
              <a:gd name="T45" fmla="*/ 120 h 572"/>
              <a:gd name="T46" fmla="*/ 310 w 540"/>
              <a:gd name="T47" fmla="*/ 102 h 572"/>
              <a:gd name="T48" fmla="*/ 298 w 540"/>
              <a:gd name="T49" fmla="*/ 80 h 572"/>
              <a:gd name="T50" fmla="*/ 298 w 540"/>
              <a:gd name="T51" fmla="*/ 80 h 572"/>
              <a:gd name="T52" fmla="*/ 290 w 540"/>
              <a:gd name="T53" fmla="*/ 66 h 572"/>
              <a:gd name="T54" fmla="*/ 276 w 540"/>
              <a:gd name="T55" fmla="*/ 68 h 572"/>
              <a:gd name="T56" fmla="*/ 238 w 540"/>
              <a:gd name="T57" fmla="*/ 42 h 572"/>
              <a:gd name="T58" fmla="*/ 248 w 540"/>
              <a:gd name="T59" fmla="*/ 20 h 572"/>
              <a:gd name="T60" fmla="*/ 258 w 540"/>
              <a:gd name="T61" fmla="*/ 12 h 572"/>
              <a:gd name="T62" fmla="*/ 260 w 540"/>
              <a:gd name="T63" fmla="*/ 0 h 572"/>
              <a:gd name="T64" fmla="*/ 0 w 540"/>
              <a:gd name="T65" fmla="*/ 30 h 572"/>
              <a:gd name="T66" fmla="*/ 84 w 540"/>
              <a:gd name="T67" fmla="*/ 324 h 572"/>
              <a:gd name="T68" fmla="*/ 102 w 540"/>
              <a:gd name="T69" fmla="*/ 350 h 572"/>
              <a:gd name="T70" fmla="*/ 100 w 540"/>
              <a:gd name="T71" fmla="*/ 362 h 572"/>
              <a:gd name="T72" fmla="*/ 112 w 540"/>
              <a:gd name="T73" fmla="*/ 368 h 572"/>
              <a:gd name="T74" fmla="*/ 96 w 540"/>
              <a:gd name="T75" fmla="*/ 388 h 572"/>
              <a:gd name="T76" fmla="*/ 96 w 540"/>
              <a:gd name="T77" fmla="*/ 418 h 572"/>
              <a:gd name="T78" fmla="*/ 104 w 540"/>
              <a:gd name="T79" fmla="*/ 440 h 572"/>
              <a:gd name="T80" fmla="*/ 104 w 540"/>
              <a:gd name="T81" fmla="*/ 510 h 572"/>
              <a:gd name="T82" fmla="*/ 124 w 540"/>
              <a:gd name="T83" fmla="*/ 552 h 572"/>
              <a:gd name="T84" fmla="*/ 136 w 540"/>
              <a:gd name="T85" fmla="*/ 564 h 572"/>
              <a:gd name="T86" fmla="*/ 424 w 540"/>
              <a:gd name="T87" fmla="*/ 548 h 572"/>
              <a:gd name="T88" fmla="*/ 428 w 540"/>
              <a:gd name="T89" fmla="*/ 566 h 572"/>
              <a:gd name="T90" fmla="*/ 434 w 540"/>
              <a:gd name="T91" fmla="*/ 572 h 572"/>
              <a:gd name="T92" fmla="*/ 446 w 540"/>
              <a:gd name="T93" fmla="*/ 570 h 572"/>
              <a:gd name="T94" fmla="*/ 448 w 540"/>
              <a:gd name="T95" fmla="*/ 546 h 572"/>
              <a:gd name="T96" fmla="*/ 440 w 540"/>
              <a:gd name="T97" fmla="*/ 524 h 572"/>
              <a:gd name="T98" fmla="*/ 448 w 540"/>
              <a:gd name="T99" fmla="*/ 514 h 572"/>
              <a:gd name="T100" fmla="*/ 498 w 540"/>
              <a:gd name="T101" fmla="*/ 5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72">
                <a:moveTo>
                  <a:pt x="498" y="518"/>
                </a:moveTo>
                <a:lnTo>
                  <a:pt x="494" y="488"/>
                </a:lnTo>
                <a:lnTo>
                  <a:pt x="534" y="346"/>
                </a:lnTo>
                <a:lnTo>
                  <a:pt x="540" y="344"/>
                </a:lnTo>
                <a:lnTo>
                  <a:pt x="512" y="336"/>
                </a:lnTo>
                <a:lnTo>
                  <a:pt x="510" y="312"/>
                </a:lnTo>
                <a:lnTo>
                  <a:pt x="494" y="288"/>
                </a:lnTo>
                <a:lnTo>
                  <a:pt x="476" y="280"/>
                </a:lnTo>
                <a:lnTo>
                  <a:pt x="474" y="262"/>
                </a:lnTo>
                <a:lnTo>
                  <a:pt x="460" y="238"/>
                </a:lnTo>
                <a:lnTo>
                  <a:pt x="460" y="232"/>
                </a:lnTo>
                <a:lnTo>
                  <a:pt x="428" y="216"/>
                </a:lnTo>
                <a:lnTo>
                  <a:pt x="428" y="210"/>
                </a:lnTo>
                <a:lnTo>
                  <a:pt x="418" y="206"/>
                </a:lnTo>
                <a:lnTo>
                  <a:pt x="418" y="198"/>
                </a:lnTo>
                <a:lnTo>
                  <a:pt x="406" y="194"/>
                </a:lnTo>
                <a:lnTo>
                  <a:pt x="406" y="180"/>
                </a:lnTo>
                <a:lnTo>
                  <a:pt x="374" y="160"/>
                </a:lnTo>
                <a:lnTo>
                  <a:pt x="374" y="160"/>
                </a:lnTo>
                <a:lnTo>
                  <a:pt x="362" y="142"/>
                </a:lnTo>
                <a:lnTo>
                  <a:pt x="332" y="128"/>
                </a:lnTo>
                <a:lnTo>
                  <a:pt x="328" y="120"/>
                </a:lnTo>
                <a:lnTo>
                  <a:pt x="328" y="120"/>
                </a:lnTo>
                <a:lnTo>
                  <a:pt x="310" y="102"/>
                </a:lnTo>
                <a:lnTo>
                  <a:pt x="298" y="80"/>
                </a:lnTo>
                <a:lnTo>
                  <a:pt x="298" y="80"/>
                </a:lnTo>
                <a:lnTo>
                  <a:pt x="290" y="66"/>
                </a:lnTo>
                <a:lnTo>
                  <a:pt x="276" y="68"/>
                </a:lnTo>
                <a:lnTo>
                  <a:pt x="238" y="42"/>
                </a:lnTo>
                <a:lnTo>
                  <a:pt x="248" y="20"/>
                </a:lnTo>
                <a:lnTo>
                  <a:pt x="258" y="12"/>
                </a:lnTo>
                <a:lnTo>
                  <a:pt x="260" y="0"/>
                </a:lnTo>
                <a:lnTo>
                  <a:pt x="0" y="30"/>
                </a:lnTo>
                <a:lnTo>
                  <a:pt x="84" y="324"/>
                </a:lnTo>
                <a:lnTo>
                  <a:pt x="102" y="350"/>
                </a:lnTo>
                <a:lnTo>
                  <a:pt x="100" y="362"/>
                </a:lnTo>
                <a:lnTo>
                  <a:pt x="112" y="368"/>
                </a:lnTo>
                <a:lnTo>
                  <a:pt x="96" y="388"/>
                </a:lnTo>
                <a:lnTo>
                  <a:pt x="96" y="418"/>
                </a:lnTo>
                <a:lnTo>
                  <a:pt x="104" y="440"/>
                </a:lnTo>
                <a:lnTo>
                  <a:pt x="104" y="510"/>
                </a:lnTo>
                <a:lnTo>
                  <a:pt x="124" y="552"/>
                </a:lnTo>
                <a:lnTo>
                  <a:pt x="136" y="564"/>
                </a:lnTo>
                <a:lnTo>
                  <a:pt x="424" y="548"/>
                </a:lnTo>
                <a:lnTo>
                  <a:pt x="428" y="566"/>
                </a:lnTo>
                <a:lnTo>
                  <a:pt x="434" y="572"/>
                </a:lnTo>
                <a:lnTo>
                  <a:pt x="446" y="570"/>
                </a:lnTo>
                <a:lnTo>
                  <a:pt x="448" y="546"/>
                </a:lnTo>
                <a:lnTo>
                  <a:pt x="440" y="524"/>
                </a:lnTo>
                <a:lnTo>
                  <a:pt x="448" y="514"/>
                </a:lnTo>
                <a:lnTo>
                  <a:pt x="498" y="518"/>
                </a:lnTo>
                <a:close/>
              </a:path>
            </a:pathLst>
          </a:custGeom>
          <a:solidFill>
            <a:srgbClr val="FFFF00"/>
          </a:solidFill>
          <a:ln w="3175">
            <a:solidFill>
              <a:srgbClr val="404040"/>
            </a:solidFill>
            <a:prstDash val="solid"/>
            <a:round/>
            <a:headEnd/>
            <a:tailEnd/>
          </a:ln>
        </p:spPr>
        <p:txBody>
          <a:bodyPr/>
          <a:lstStyle/>
          <a:p>
            <a:endParaRPr lang="en-US" dirty="0"/>
          </a:p>
        </p:txBody>
      </p:sp>
      <p:sp>
        <p:nvSpPr>
          <p:cNvPr id="2296" name="Freeform 248"/>
          <p:cNvSpPr>
            <a:spLocks/>
          </p:cNvSpPr>
          <p:nvPr/>
        </p:nvSpPr>
        <p:spPr bwMode="auto">
          <a:xfrm>
            <a:off x="1168400" y="3484563"/>
            <a:ext cx="1079500" cy="1270000"/>
          </a:xfrm>
          <a:custGeom>
            <a:avLst/>
            <a:gdLst>
              <a:gd name="T0" fmla="*/ 260 w 680"/>
              <a:gd name="T1" fmla="*/ 16 h 800"/>
              <a:gd name="T2" fmla="*/ 680 w 680"/>
              <a:gd name="T3" fmla="*/ 88 h 800"/>
              <a:gd name="T4" fmla="*/ 574 w 680"/>
              <a:gd name="T5" fmla="*/ 800 h 800"/>
              <a:gd name="T6" fmla="*/ 372 w 680"/>
              <a:gd name="T7" fmla="*/ 766 h 800"/>
              <a:gd name="T8" fmla="*/ 0 w 680"/>
              <a:gd name="T9" fmla="*/ 540 h 800"/>
              <a:gd name="T10" fmla="*/ 0 w 680"/>
              <a:gd name="T11" fmla="*/ 528 h 800"/>
              <a:gd name="T12" fmla="*/ 12 w 680"/>
              <a:gd name="T13" fmla="*/ 518 h 800"/>
              <a:gd name="T14" fmla="*/ 26 w 680"/>
              <a:gd name="T15" fmla="*/ 524 h 800"/>
              <a:gd name="T16" fmla="*/ 38 w 680"/>
              <a:gd name="T17" fmla="*/ 508 h 800"/>
              <a:gd name="T18" fmla="*/ 40 w 680"/>
              <a:gd name="T19" fmla="*/ 494 h 800"/>
              <a:gd name="T20" fmla="*/ 20 w 680"/>
              <a:gd name="T21" fmla="*/ 476 h 800"/>
              <a:gd name="T22" fmla="*/ 26 w 680"/>
              <a:gd name="T23" fmla="*/ 460 h 800"/>
              <a:gd name="T24" fmla="*/ 22 w 680"/>
              <a:gd name="T25" fmla="*/ 448 h 800"/>
              <a:gd name="T26" fmla="*/ 24 w 680"/>
              <a:gd name="T27" fmla="*/ 436 h 800"/>
              <a:gd name="T28" fmla="*/ 34 w 680"/>
              <a:gd name="T29" fmla="*/ 436 h 800"/>
              <a:gd name="T30" fmla="*/ 50 w 680"/>
              <a:gd name="T31" fmla="*/ 420 h 800"/>
              <a:gd name="T32" fmla="*/ 52 w 680"/>
              <a:gd name="T33" fmla="*/ 404 h 800"/>
              <a:gd name="T34" fmla="*/ 58 w 680"/>
              <a:gd name="T35" fmla="*/ 400 h 800"/>
              <a:gd name="T36" fmla="*/ 60 w 680"/>
              <a:gd name="T37" fmla="*/ 370 h 800"/>
              <a:gd name="T38" fmla="*/ 72 w 680"/>
              <a:gd name="T39" fmla="*/ 364 h 800"/>
              <a:gd name="T40" fmla="*/ 78 w 680"/>
              <a:gd name="T41" fmla="*/ 354 h 800"/>
              <a:gd name="T42" fmla="*/ 110 w 680"/>
              <a:gd name="T43" fmla="*/ 340 h 800"/>
              <a:gd name="T44" fmla="*/ 102 w 680"/>
              <a:gd name="T45" fmla="*/ 314 h 800"/>
              <a:gd name="T46" fmla="*/ 90 w 680"/>
              <a:gd name="T47" fmla="*/ 302 h 800"/>
              <a:gd name="T48" fmla="*/ 74 w 680"/>
              <a:gd name="T49" fmla="*/ 254 h 800"/>
              <a:gd name="T50" fmla="*/ 80 w 680"/>
              <a:gd name="T51" fmla="*/ 222 h 800"/>
              <a:gd name="T52" fmla="*/ 86 w 680"/>
              <a:gd name="T53" fmla="*/ 220 h 800"/>
              <a:gd name="T54" fmla="*/ 88 w 680"/>
              <a:gd name="T55" fmla="*/ 146 h 800"/>
              <a:gd name="T56" fmla="*/ 96 w 680"/>
              <a:gd name="T57" fmla="*/ 128 h 800"/>
              <a:gd name="T58" fmla="*/ 92 w 680"/>
              <a:gd name="T59" fmla="*/ 118 h 800"/>
              <a:gd name="T60" fmla="*/ 98 w 680"/>
              <a:gd name="T61" fmla="*/ 108 h 800"/>
              <a:gd name="T62" fmla="*/ 114 w 680"/>
              <a:gd name="T63" fmla="*/ 96 h 800"/>
              <a:gd name="T64" fmla="*/ 124 w 680"/>
              <a:gd name="T65" fmla="*/ 102 h 800"/>
              <a:gd name="T66" fmla="*/ 132 w 680"/>
              <a:gd name="T67" fmla="*/ 102 h 800"/>
              <a:gd name="T68" fmla="*/ 140 w 680"/>
              <a:gd name="T69" fmla="*/ 118 h 800"/>
              <a:gd name="T70" fmla="*/ 148 w 680"/>
              <a:gd name="T71" fmla="*/ 120 h 800"/>
              <a:gd name="T72" fmla="*/ 154 w 680"/>
              <a:gd name="T73" fmla="*/ 118 h 800"/>
              <a:gd name="T74" fmla="*/ 166 w 680"/>
              <a:gd name="T75" fmla="*/ 102 h 800"/>
              <a:gd name="T76" fmla="*/ 186 w 680"/>
              <a:gd name="T77" fmla="*/ 0 h 800"/>
              <a:gd name="T78" fmla="*/ 260 w 680"/>
              <a:gd name="T79" fmla="*/ 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0" h="800">
                <a:moveTo>
                  <a:pt x="260" y="16"/>
                </a:moveTo>
                <a:lnTo>
                  <a:pt x="680" y="88"/>
                </a:lnTo>
                <a:lnTo>
                  <a:pt x="574" y="800"/>
                </a:lnTo>
                <a:lnTo>
                  <a:pt x="372" y="766"/>
                </a:lnTo>
                <a:lnTo>
                  <a:pt x="0" y="540"/>
                </a:lnTo>
                <a:lnTo>
                  <a:pt x="0" y="528"/>
                </a:lnTo>
                <a:lnTo>
                  <a:pt x="12" y="518"/>
                </a:lnTo>
                <a:lnTo>
                  <a:pt x="26" y="524"/>
                </a:lnTo>
                <a:lnTo>
                  <a:pt x="38" y="508"/>
                </a:lnTo>
                <a:lnTo>
                  <a:pt x="40" y="494"/>
                </a:lnTo>
                <a:lnTo>
                  <a:pt x="20" y="476"/>
                </a:lnTo>
                <a:lnTo>
                  <a:pt x="26" y="460"/>
                </a:lnTo>
                <a:lnTo>
                  <a:pt x="22" y="448"/>
                </a:lnTo>
                <a:lnTo>
                  <a:pt x="24" y="436"/>
                </a:lnTo>
                <a:lnTo>
                  <a:pt x="34" y="436"/>
                </a:lnTo>
                <a:lnTo>
                  <a:pt x="50" y="420"/>
                </a:lnTo>
                <a:lnTo>
                  <a:pt x="52" y="404"/>
                </a:lnTo>
                <a:lnTo>
                  <a:pt x="58" y="400"/>
                </a:lnTo>
                <a:lnTo>
                  <a:pt x="60" y="370"/>
                </a:lnTo>
                <a:lnTo>
                  <a:pt x="72" y="364"/>
                </a:lnTo>
                <a:lnTo>
                  <a:pt x="78" y="354"/>
                </a:lnTo>
                <a:lnTo>
                  <a:pt x="110" y="340"/>
                </a:lnTo>
                <a:lnTo>
                  <a:pt x="102" y="314"/>
                </a:lnTo>
                <a:lnTo>
                  <a:pt x="90" y="302"/>
                </a:lnTo>
                <a:lnTo>
                  <a:pt x="74" y="254"/>
                </a:lnTo>
                <a:lnTo>
                  <a:pt x="80" y="222"/>
                </a:lnTo>
                <a:lnTo>
                  <a:pt x="86" y="220"/>
                </a:lnTo>
                <a:lnTo>
                  <a:pt x="88" y="146"/>
                </a:lnTo>
                <a:lnTo>
                  <a:pt x="96" y="128"/>
                </a:lnTo>
                <a:lnTo>
                  <a:pt x="92" y="118"/>
                </a:lnTo>
                <a:lnTo>
                  <a:pt x="98" y="108"/>
                </a:lnTo>
                <a:lnTo>
                  <a:pt x="114" y="96"/>
                </a:lnTo>
                <a:lnTo>
                  <a:pt x="124" y="102"/>
                </a:lnTo>
                <a:lnTo>
                  <a:pt x="132" y="102"/>
                </a:lnTo>
                <a:lnTo>
                  <a:pt x="140" y="118"/>
                </a:lnTo>
                <a:lnTo>
                  <a:pt x="148" y="120"/>
                </a:lnTo>
                <a:lnTo>
                  <a:pt x="154" y="118"/>
                </a:lnTo>
                <a:lnTo>
                  <a:pt x="166" y="102"/>
                </a:lnTo>
                <a:lnTo>
                  <a:pt x="186" y="0"/>
                </a:lnTo>
                <a:lnTo>
                  <a:pt x="260" y="16"/>
                </a:lnTo>
                <a:close/>
              </a:path>
            </a:pathLst>
          </a:custGeom>
          <a:solidFill>
            <a:schemeClr val="bg1"/>
          </a:solidFill>
          <a:ln w="3175">
            <a:solidFill>
              <a:srgbClr val="404040"/>
            </a:solidFill>
            <a:prstDash val="solid"/>
            <a:round/>
            <a:headEnd/>
            <a:tailEnd/>
          </a:ln>
        </p:spPr>
        <p:txBody>
          <a:bodyPr/>
          <a:lstStyle/>
          <a:p>
            <a:endParaRPr lang="en-US" dirty="0"/>
          </a:p>
        </p:txBody>
      </p:sp>
      <p:sp>
        <p:nvSpPr>
          <p:cNvPr id="2297" name="Freeform 249"/>
          <p:cNvSpPr>
            <a:spLocks/>
          </p:cNvSpPr>
          <p:nvPr/>
        </p:nvSpPr>
        <p:spPr bwMode="auto">
          <a:xfrm>
            <a:off x="5053013" y="4151313"/>
            <a:ext cx="571500" cy="971550"/>
          </a:xfrm>
          <a:custGeom>
            <a:avLst/>
            <a:gdLst>
              <a:gd name="T0" fmla="*/ 360 w 360"/>
              <a:gd name="T1" fmla="*/ 588 h 612"/>
              <a:gd name="T2" fmla="*/ 294 w 360"/>
              <a:gd name="T3" fmla="*/ 588 h 612"/>
              <a:gd name="T4" fmla="*/ 270 w 360"/>
              <a:gd name="T5" fmla="*/ 602 h 612"/>
              <a:gd name="T6" fmla="*/ 254 w 360"/>
              <a:gd name="T7" fmla="*/ 598 h 612"/>
              <a:gd name="T8" fmla="*/ 230 w 360"/>
              <a:gd name="T9" fmla="*/ 612 h 612"/>
              <a:gd name="T10" fmla="*/ 220 w 360"/>
              <a:gd name="T11" fmla="*/ 586 h 612"/>
              <a:gd name="T12" fmla="*/ 206 w 360"/>
              <a:gd name="T13" fmla="*/ 574 h 612"/>
              <a:gd name="T14" fmla="*/ 200 w 360"/>
              <a:gd name="T15" fmla="*/ 562 h 612"/>
              <a:gd name="T16" fmla="*/ 210 w 360"/>
              <a:gd name="T17" fmla="*/ 520 h 612"/>
              <a:gd name="T18" fmla="*/ 2 w 360"/>
              <a:gd name="T19" fmla="*/ 528 h 612"/>
              <a:gd name="T20" fmla="*/ 2 w 360"/>
              <a:gd name="T21" fmla="*/ 530 h 612"/>
              <a:gd name="T22" fmla="*/ 10 w 360"/>
              <a:gd name="T23" fmla="*/ 520 h 612"/>
              <a:gd name="T24" fmla="*/ 0 w 360"/>
              <a:gd name="T25" fmla="*/ 496 h 612"/>
              <a:gd name="T26" fmla="*/ 14 w 360"/>
              <a:gd name="T27" fmla="*/ 490 h 612"/>
              <a:gd name="T28" fmla="*/ 18 w 360"/>
              <a:gd name="T29" fmla="*/ 478 h 612"/>
              <a:gd name="T30" fmla="*/ 14 w 360"/>
              <a:gd name="T31" fmla="*/ 464 h 612"/>
              <a:gd name="T32" fmla="*/ 24 w 360"/>
              <a:gd name="T33" fmla="*/ 454 h 612"/>
              <a:gd name="T34" fmla="*/ 30 w 360"/>
              <a:gd name="T35" fmla="*/ 424 h 612"/>
              <a:gd name="T36" fmla="*/ 58 w 360"/>
              <a:gd name="T37" fmla="*/ 398 h 612"/>
              <a:gd name="T38" fmla="*/ 56 w 360"/>
              <a:gd name="T39" fmla="*/ 382 h 612"/>
              <a:gd name="T40" fmla="*/ 64 w 360"/>
              <a:gd name="T41" fmla="*/ 382 h 612"/>
              <a:gd name="T42" fmla="*/ 76 w 360"/>
              <a:gd name="T43" fmla="*/ 358 h 612"/>
              <a:gd name="T44" fmla="*/ 54 w 360"/>
              <a:gd name="T45" fmla="*/ 342 h 612"/>
              <a:gd name="T46" fmla="*/ 54 w 360"/>
              <a:gd name="T47" fmla="*/ 330 h 612"/>
              <a:gd name="T48" fmla="*/ 46 w 360"/>
              <a:gd name="T49" fmla="*/ 318 h 612"/>
              <a:gd name="T50" fmla="*/ 56 w 360"/>
              <a:gd name="T51" fmla="*/ 312 h 612"/>
              <a:gd name="T52" fmla="*/ 46 w 360"/>
              <a:gd name="T53" fmla="*/ 304 h 612"/>
              <a:gd name="T54" fmla="*/ 54 w 360"/>
              <a:gd name="T55" fmla="*/ 282 h 612"/>
              <a:gd name="T56" fmla="*/ 44 w 360"/>
              <a:gd name="T57" fmla="*/ 278 h 612"/>
              <a:gd name="T58" fmla="*/ 46 w 360"/>
              <a:gd name="T59" fmla="*/ 272 h 612"/>
              <a:gd name="T60" fmla="*/ 44 w 360"/>
              <a:gd name="T61" fmla="*/ 258 h 612"/>
              <a:gd name="T62" fmla="*/ 50 w 360"/>
              <a:gd name="T63" fmla="*/ 252 h 612"/>
              <a:gd name="T64" fmla="*/ 50 w 360"/>
              <a:gd name="T65" fmla="*/ 240 h 612"/>
              <a:gd name="T66" fmla="*/ 42 w 360"/>
              <a:gd name="T67" fmla="*/ 234 h 612"/>
              <a:gd name="T68" fmla="*/ 46 w 360"/>
              <a:gd name="T69" fmla="*/ 214 h 612"/>
              <a:gd name="T70" fmla="*/ 34 w 360"/>
              <a:gd name="T71" fmla="*/ 204 h 612"/>
              <a:gd name="T72" fmla="*/ 42 w 360"/>
              <a:gd name="T73" fmla="*/ 200 h 612"/>
              <a:gd name="T74" fmla="*/ 42 w 360"/>
              <a:gd name="T75" fmla="*/ 194 h 612"/>
              <a:gd name="T76" fmla="*/ 34 w 360"/>
              <a:gd name="T77" fmla="*/ 188 h 612"/>
              <a:gd name="T78" fmla="*/ 50 w 360"/>
              <a:gd name="T79" fmla="*/ 172 h 612"/>
              <a:gd name="T80" fmla="*/ 54 w 360"/>
              <a:gd name="T81" fmla="*/ 154 h 612"/>
              <a:gd name="T82" fmla="*/ 48 w 360"/>
              <a:gd name="T83" fmla="*/ 148 h 612"/>
              <a:gd name="T84" fmla="*/ 68 w 360"/>
              <a:gd name="T85" fmla="*/ 140 h 612"/>
              <a:gd name="T86" fmla="*/ 68 w 360"/>
              <a:gd name="T87" fmla="*/ 132 h 612"/>
              <a:gd name="T88" fmla="*/ 60 w 360"/>
              <a:gd name="T89" fmla="*/ 126 h 612"/>
              <a:gd name="T90" fmla="*/ 70 w 360"/>
              <a:gd name="T91" fmla="*/ 120 h 612"/>
              <a:gd name="T92" fmla="*/ 72 w 360"/>
              <a:gd name="T93" fmla="*/ 110 h 612"/>
              <a:gd name="T94" fmla="*/ 78 w 360"/>
              <a:gd name="T95" fmla="*/ 110 h 612"/>
              <a:gd name="T96" fmla="*/ 78 w 360"/>
              <a:gd name="T97" fmla="*/ 98 h 612"/>
              <a:gd name="T98" fmla="*/ 98 w 360"/>
              <a:gd name="T99" fmla="*/ 90 h 612"/>
              <a:gd name="T100" fmla="*/ 94 w 360"/>
              <a:gd name="T101" fmla="*/ 64 h 612"/>
              <a:gd name="T102" fmla="*/ 98 w 360"/>
              <a:gd name="T103" fmla="*/ 50 h 612"/>
              <a:gd name="T104" fmla="*/ 108 w 360"/>
              <a:gd name="T105" fmla="*/ 50 h 612"/>
              <a:gd name="T106" fmla="*/ 108 w 360"/>
              <a:gd name="T107" fmla="*/ 40 h 612"/>
              <a:gd name="T108" fmla="*/ 126 w 360"/>
              <a:gd name="T109" fmla="*/ 26 h 612"/>
              <a:gd name="T110" fmla="*/ 122 w 360"/>
              <a:gd name="T111" fmla="*/ 14 h 612"/>
              <a:gd name="T112" fmla="*/ 340 w 360"/>
              <a:gd name="T113" fmla="*/ 0 h 612"/>
              <a:gd name="T114" fmla="*/ 352 w 360"/>
              <a:gd name="T115" fmla="*/ 14 h 612"/>
              <a:gd name="T116" fmla="*/ 360 w 360"/>
              <a:gd name="T117" fmla="*/ 58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612">
                <a:moveTo>
                  <a:pt x="360" y="588"/>
                </a:moveTo>
                <a:lnTo>
                  <a:pt x="294" y="588"/>
                </a:lnTo>
                <a:lnTo>
                  <a:pt x="270" y="602"/>
                </a:lnTo>
                <a:lnTo>
                  <a:pt x="254" y="598"/>
                </a:lnTo>
                <a:lnTo>
                  <a:pt x="230" y="612"/>
                </a:lnTo>
                <a:lnTo>
                  <a:pt x="220" y="586"/>
                </a:lnTo>
                <a:lnTo>
                  <a:pt x="206" y="574"/>
                </a:lnTo>
                <a:lnTo>
                  <a:pt x="200" y="562"/>
                </a:lnTo>
                <a:lnTo>
                  <a:pt x="210" y="520"/>
                </a:lnTo>
                <a:lnTo>
                  <a:pt x="2" y="528"/>
                </a:lnTo>
                <a:lnTo>
                  <a:pt x="2" y="530"/>
                </a:lnTo>
                <a:lnTo>
                  <a:pt x="10" y="520"/>
                </a:lnTo>
                <a:lnTo>
                  <a:pt x="0" y="496"/>
                </a:lnTo>
                <a:lnTo>
                  <a:pt x="14" y="490"/>
                </a:lnTo>
                <a:lnTo>
                  <a:pt x="18" y="478"/>
                </a:lnTo>
                <a:lnTo>
                  <a:pt x="14" y="464"/>
                </a:lnTo>
                <a:lnTo>
                  <a:pt x="24" y="454"/>
                </a:lnTo>
                <a:lnTo>
                  <a:pt x="30" y="424"/>
                </a:lnTo>
                <a:lnTo>
                  <a:pt x="58" y="398"/>
                </a:lnTo>
                <a:lnTo>
                  <a:pt x="56" y="382"/>
                </a:lnTo>
                <a:lnTo>
                  <a:pt x="64" y="382"/>
                </a:lnTo>
                <a:lnTo>
                  <a:pt x="76" y="358"/>
                </a:lnTo>
                <a:lnTo>
                  <a:pt x="54" y="342"/>
                </a:lnTo>
                <a:lnTo>
                  <a:pt x="54" y="330"/>
                </a:lnTo>
                <a:lnTo>
                  <a:pt x="46" y="318"/>
                </a:lnTo>
                <a:lnTo>
                  <a:pt x="56" y="312"/>
                </a:lnTo>
                <a:lnTo>
                  <a:pt x="46" y="304"/>
                </a:lnTo>
                <a:lnTo>
                  <a:pt x="54" y="282"/>
                </a:lnTo>
                <a:lnTo>
                  <a:pt x="44" y="278"/>
                </a:lnTo>
                <a:lnTo>
                  <a:pt x="46" y="272"/>
                </a:lnTo>
                <a:lnTo>
                  <a:pt x="44" y="258"/>
                </a:lnTo>
                <a:lnTo>
                  <a:pt x="50" y="252"/>
                </a:lnTo>
                <a:lnTo>
                  <a:pt x="50" y="240"/>
                </a:lnTo>
                <a:lnTo>
                  <a:pt x="42" y="234"/>
                </a:lnTo>
                <a:lnTo>
                  <a:pt x="46" y="214"/>
                </a:lnTo>
                <a:lnTo>
                  <a:pt x="34" y="204"/>
                </a:lnTo>
                <a:lnTo>
                  <a:pt x="42" y="200"/>
                </a:lnTo>
                <a:lnTo>
                  <a:pt x="42" y="194"/>
                </a:lnTo>
                <a:lnTo>
                  <a:pt x="34" y="188"/>
                </a:lnTo>
                <a:lnTo>
                  <a:pt x="50" y="172"/>
                </a:lnTo>
                <a:lnTo>
                  <a:pt x="54" y="154"/>
                </a:lnTo>
                <a:lnTo>
                  <a:pt x="48" y="148"/>
                </a:lnTo>
                <a:lnTo>
                  <a:pt x="68" y="140"/>
                </a:lnTo>
                <a:lnTo>
                  <a:pt x="68" y="132"/>
                </a:lnTo>
                <a:lnTo>
                  <a:pt x="60" y="126"/>
                </a:lnTo>
                <a:lnTo>
                  <a:pt x="70" y="120"/>
                </a:lnTo>
                <a:lnTo>
                  <a:pt x="72" y="110"/>
                </a:lnTo>
                <a:lnTo>
                  <a:pt x="78" y="110"/>
                </a:lnTo>
                <a:lnTo>
                  <a:pt x="78" y="98"/>
                </a:lnTo>
                <a:lnTo>
                  <a:pt x="98" y="90"/>
                </a:lnTo>
                <a:lnTo>
                  <a:pt x="94" y="64"/>
                </a:lnTo>
                <a:lnTo>
                  <a:pt x="98" y="50"/>
                </a:lnTo>
                <a:lnTo>
                  <a:pt x="108" y="50"/>
                </a:lnTo>
                <a:lnTo>
                  <a:pt x="108" y="40"/>
                </a:lnTo>
                <a:lnTo>
                  <a:pt x="126" y="26"/>
                </a:lnTo>
                <a:lnTo>
                  <a:pt x="122" y="14"/>
                </a:lnTo>
                <a:lnTo>
                  <a:pt x="340" y="0"/>
                </a:lnTo>
                <a:lnTo>
                  <a:pt x="352" y="14"/>
                </a:lnTo>
                <a:lnTo>
                  <a:pt x="360" y="588"/>
                </a:lnTo>
                <a:close/>
              </a:path>
            </a:pathLst>
          </a:custGeom>
          <a:solidFill>
            <a:srgbClr val="FF0000"/>
          </a:solidFill>
          <a:ln w="3175">
            <a:solidFill>
              <a:srgbClr val="404040"/>
            </a:solidFill>
            <a:prstDash val="solid"/>
            <a:round/>
            <a:headEnd/>
            <a:tailEnd/>
          </a:ln>
        </p:spPr>
        <p:txBody>
          <a:bodyPr/>
          <a:lstStyle/>
          <a:p>
            <a:endParaRPr lang="en-US" dirty="0"/>
          </a:p>
        </p:txBody>
      </p:sp>
      <p:sp>
        <p:nvSpPr>
          <p:cNvPr id="2298" name="Freeform 250"/>
          <p:cNvSpPr>
            <a:spLocks/>
          </p:cNvSpPr>
          <p:nvPr/>
        </p:nvSpPr>
        <p:spPr bwMode="auto">
          <a:xfrm>
            <a:off x="3159125" y="1927225"/>
            <a:ext cx="1112838" cy="749300"/>
          </a:xfrm>
          <a:custGeom>
            <a:avLst/>
            <a:gdLst>
              <a:gd name="T0" fmla="*/ 658 w 701"/>
              <a:gd name="T1" fmla="*/ 36 h 472"/>
              <a:gd name="T2" fmla="*/ 36 w 701"/>
              <a:gd name="T3" fmla="*/ 0 h 472"/>
              <a:gd name="T4" fmla="*/ 0 w 701"/>
              <a:gd name="T5" fmla="*/ 370 h 472"/>
              <a:gd name="T6" fmla="*/ 510 w 701"/>
              <a:gd name="T7" fmla="*/ 404 h 472"/>
              <a:gd name="T8" fmla="*/ 510 w 701"/>
              <a:gd name="T9" fmla="*/ 404 h 472"/>
              <a:gd name="T10" fmla="*/ 520 w 701"/>
              <a:gd name="T11" fmla="*/ 416 h 472"/>
              <a:gd name="T12" fmla="*/ 554 w 701"/>
              <a:gd name="T13" fmla="*/ 434 h 472"/>
              <a:gd name="T14" fmla="*/ 562 w 701"/>
              <a:gd name="T15" fmla="*/ 434 h 472"/>
              <a:gd name="T16" fmla="*/ 568 w 701"/>
              <a:gd name="T17" fmla="*/ 424 h 472"/>
              <a:gd name="T18" fmla="*/ 624 w 701"/>
              <a:gd name="T19" fmla="*/ 424 h 472"/>
              <a:gd name="T20" fmla="*/ 636 w 701"/>
              <a:gd name="T21" fmla="*/ 436 h 472"/>
              <a:gd name="T22" fmla="*/ 674 w 701"/>
              <a:gd name="T23" fmla="*/ 450 h 472"/>
              <a:gd name="T24" fmla="*/ 682 w 701"/>
              <a:gd name="T25" fmla="*/ 470 h 472"/>
              <a:gd name="T26" fmla="*/ 694 w 701"/>
              <a:gd name="T27" fmla="*/ 472 h 472"/>
              <a:gd name="T28" fmla="*/ 694 w 701"/>
              <a:gd name="T29" fmla="*/ 466 h 472"/>
              <a:gd name="T30" fmla="*/ 690 w 701"/>
              <a:gd name="T31" fmla="*/ 458 h 472"/>
              <a:gd name="T32" fmla="*/ 692 w 701"/>
              <a:gd name="T33" fmla="*/ 454 h 472"/>
              <a:gd name="T34" fmla="*/ 680 w 701"/>
              <a:gd name="T35" fmla="*/ 442 h 472"/>
              <a:gd name="T36" fmla="*/ 694 w 701"/>
              <a:gd name="T37" fmla="*/ 410 h 472"/>
              <a:gd name="T38" fmla="*/ 694 w 701"/>
              <a:gd name="T39" fmla="*/ 410 h 472"/>
              <a:gd name="T40" fmla="*/ 698 w 701"/>
              <a:gd name="T41" fmla="*/ 394 h 472"/>
              <a:gd name="T42" fmla="*/ 696 w 701"/>
              <a:gd name="T43" fmla="*/ 382 h 472"/>
              <a:gd name="T44" fmla="*/ 688 w 701"/>
              <a:gd name="T45" fmla="*/ 380 h 472"/>
              <a:gd name="T46" fmla="*/ 690 w 701"/>
              <a:gd name="T47" fmla="*/ 378 h 472"/>
              <a:gd name="T48" fmla="*/ 686 w 701"/>
              <a:gd name="T49" fmla="*/ 374 h 472"/>
              <a:gd name="T50" fmla="*/ 692 w 701"/>
              <a:gd name="T51" fmla="*/ 372 h 472"/>
              <a:gd name="T52" fmla="*/ 692 w 701"/>
              <a:gd name="T53" fmla="*/ 362 h 472"/>
              <a:gd name="T54" fmla="*/ 686 w 701"/>
              <a:gd name="T55" fmla="*/ 354 h 472"/>
              <a:gd name="T56" fmla="*/ 686 w 701"/>
              <a:gd name="T57" fmla="*/ 346 h 472"/>
              <a:gd name="T58" fmla="*/ 700 w 701"/>
              <a:gd name="T59" fmla="*/ 346 h 472"/>
              <a:gd name="T60" fmla="*/ 701 w 701"/>
              <a:gd name="T61" fmla="*/ 118 h 472"/>
              <a:gd name="T62" fmla="*/ 696 w 701"/>
              <a:gd name="T63" fmla="*/ 108 h 472"/>
              <a:gd name="T64" fmla="*/ 682 w 701"/>
              <a:gd name="T65" fmla="*/ 104 h 472"/>
              <a:gd name="T66" fmla="*/ 668 w 701"/>
              <a:gd name="T67" fmla="*/ 80 h 472"/>
              <a:gd name="T68" fmla="*/ 670 w 701"/>
              <a:gd name="T69" fmla="*/ 74 h 472"/>
              <a:gd name="T70" fmla="*/ 686 w 701"/>
              <a:gd name="T71" fmla="*/ 62 h 472"/>
              <a:gd name="T72" fmla="*/ 692 w 701"/>
              <a:gd name="T73" fmla="*/ 50 h 472"/>
              <a:gd name="T74" fmla="*/ 694 w 701"/>
              <a:gd name="T75" fmla="*/ 38 h 472"/>
              <a:gd name="T76" fmla="*/ 658 w 701"/>
              <a:gd name="T77" fmla="*/ 3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1" h="472">
                <a:moveTo>
                  <a:pt x="658" y="36"/>
                </a:moveTo>
                <a:lnTo>
                  <a:pt x="36" y="0"/>
                </a:lnTo>
                <a:lnTo>
                  <a:pt x="0" y="370"/>
                </a:lnTo>
                <a:lnTo>
                  <a:pt x="510" y="404"/>
                </a:lnTo>
                <a:lnTo>
                  <a:pt x="510" y="404"/>
                </a:lnTo>
                <a:lnTo>
                  <a:pt x="520" y="416"/>
                </a:lnTo>
                <a:lnTo>
                  <a:pt x="554" y="434"/>
                </a:lnTo>
                <a:lnTo>
                  <a:pt x="562" y="434"/>
                </a:lnTo>
                <a:lnTo>
                  <a:pt x="568" y="424"/>
                </a:lnTo>
                <a:lnTo>
                  <a:pt x="624" y="424"/>
                </a:lnTo>
                <a:lnTo>
                  <a:pt x="636" y="436"/>
                </a:lnTo>
                <a:lnTo>
                  <a:pt x="674" y="450"/>
                </a:lnTo>
                <a:lnTo>
                  <a:pt x="682" y="470"/>
                </a:lnTo>
                <a:lnTo>
                  <a:pt x="694" y="472"/>
                </a:lnTo>
                <a:lnTo>
                  <a:pt x="694" y="466"/>
                </a:lnTo>
                <a:lnTo>
                  <a:pt x="690" y="458"/>
                </a:lnTo>
                <a:lnTo>
                  <a:pt x="692" y="454"/>
                </a:lnTo>
                <a:lnTo>
                  <a:pt x="680" y="442"/>
                </a:lnTo>
                <a:lnTo>
                  <a:pt x="694" y="410"/>
                </a:lnTo>
                <a:lnTo>
                  <a:pt x="694" y="410"/>
                </a:lnTo>
                <a:lnTo>
                  <a:pt x="698" y="394"/>
                </a:lnTo>
                <a:lnTo>
                  <a:pt x="696" y="382"/>
                </a:lnTo>
                <a:lnTo>
                  <a:pt x="688" y="380"/>
                </a:lnTo>
                <a:lnTo>
                  <a:pt x="690" y="378"/>
                </a:lnTo>
                <a:lnTo>
                  <a:pt x="686" y="374"/>
                </a:lnTo>
                <a:lnTo>
                  <a:pt x="692" y="372"/>
                </a:lnTo>
                <a:lnTo>
                  <a:pt x="692" y="362"/>
                </a:lnTo>
                <a:lnTo>
                  <a:pt x="686" y="354"/>
                </a:lnTo>
                <a:lnTo>
                  <a:pt x="686" y="346"/>
                </a:lnTo>
                <a:lnTo>
                  <a:pt x="700" y="346"/>
                </a:lnTo>
                <a:lnTo>
                  <a:pt x="701" y="118"/>
                </a:lnTo>
                <a:lnTo>
                  <a:pt x="696" y="108"/>
                </a:lnTo>
                <a:lnTo>
                  <a:pt x="682" y="104"/>
                </a:lnTo>
                <a:lnTo>
                  <a:pt x="668" y="80"/>
                </a:lnTo>
                <a:lnTo>
                  <a:pt x="670" y="74"/>
                </a:lnTo>
                <a:lnTo>
                  <a:pt x="686" y="62"/>
                </a:lnTo>
                <a:lnTo>
                  <a:pt x="692" y="50"/>
                </a:lnTo>
                <a:lnTo>
                  <a:pt x="694" y="38"/>
                </a:lnTo>
                <a:lnTo>
                  <a:pt x="658" y="36"/>
                </a:lnTo>
                <a:close/>
              </a:path>
            </a:pathLst>
          </a:custGeom>
          <a:solidFill>
            <a:schemeClr val="bg1">
              <a:lumMod val="75000"/>
            </a:schemeClr>
          </a:solidFill>
          <a:ln w="3175">
            <a:solidFill>
              <a:srgbClr val="404040"/>
            </a:solidFill>
            <a:prstDash val="solid"/>
            <a:round/>
            <a:headEnd/>
            <a:tailEnd/>
          </a:ln>
        </p:spPr>
        <p:txBody>
          <a:bodyPr/>
          <a:lstStyle/>
          <a:p>
            <a:endParaRPr lang="en-US" dirty="0"/>
          </a:p>
        </p:txBody>
      </p:sp>
      <p:sp>
        <p:nvSpPr>
          <p:cNvPr id="2299" name="Freeform 251"/>
          <p:cNvSpPr>
            <a:spLocks/>
          </p:cNvSpPr>
          <p:nvPr/>
        </p:nvSpPr>
        <p:spPr bwMode="auto">
          <a:xfrm>
            <a:off x="1231900" y="1041400"/>
            <a:ext cx="955675" cy="1536700"/>
          </a:xfrm>
          <a:custGeom>
            <a:avLst/>
            <a:gdLst>
              <a:gd name="T0" fmla="*/ 272 w 602"/>
              <a:gd name="T1" fmla="*/ 918 h 968"/>
              <a:gd name="T2" fmla="*/ 602 w 602"/>
              <a:gd name="T3" fmla="*/ 656 h 968"/>
              <a:gd name="T4" fmla="*/ 584 w 602"/>
              <a:gd name="T5" fmla="*/ 624 h 968"/>
              <a:gd name="T6" fmla="*/ 570 w 602"/>
              <a:gd name="T7" fmla="*/ 624 h 968"/>
              <a:gd name="T8" fmla="*/ 564 w 602"/>
              <a:gd name="T9" fmla="*/ 636 h 968"/>
              <a:gd name="T10" fmla="*/ 548 w 602"/>
              <a:gd name="T11" fmla="*/ 638 h 968"/>
              <a:gd name="T12" fmla="*/ 530 w 602"/>
              <a:gd name="T13" fmla="*/ 636 h 968"/>
              <a:gd name="T14" fmla="*/ 498 w 602"/>
              <a:gd name="T15" fmla="*/ 628 h 968"/>
              <a:gd name="T16" fmla="*/ 482 w 602"/>
              <a:gd name="T17" fmla="*/ 640 h 968"/>
              <a:gd name="T18" fmla="*/ 450 w 602"/>
              <a:gd name="T19" fmla="*/ 630 h 968"/>
              <a:gd name="T20" fmla="*/ 444 w 602"/>
              <a:gd name="T21" fmla="*/ 642 h 968"/>
              <a:gd name="T22" fmla="*/ 428 w 602"/>
              <a:gd name="T23" fmla="*/ 630 h 968"/>
              <a:gd name="T24" fmla="*/ 424 w 602"/>
              <a:gd name="T25" fmla="*/ 610 h 968"/>
              <a:gd name="T26" fmla="*/ 424 w 602"/>
              <a:gd name="T27" fmla="*/ 588 h 968"/>
              <a:gd name="T28" fmla="*/ 406 w 602"/>
              <a:gd name="T29" fmla="*/ 582 h 968"/>
              <a:gd name="T30" fmla="*/ 396 w 602"/>
              <a:gd name="T31" fmla="*/ 562 h 968"/>
              <a:gd name="T32" fmla="*/ 402 w 602"/>
              <a:gd name="T33" fmla="*/ 552 h 968"/>
              <a:gd name="T34" fmla="*/ 394 w 602"/>
              <a:gd name="T35" fmla="*/ 538 h 968"/>
              <a:gd name="T36" fmla="*/ 386 w 602"/>
              <a:gd name="T37" fmla="*/ 512 h 968"/>
              <a:gd name="T38" fmla="*/ 384 w 602"/>
              <a:gd name="T39" fmla="*/ 496 h 968"/>
              <a:gd name="T40" fmla="*/ 382 w 602"/>
              <a:gd name="T41" fmla="*/ 482 h 968"/>
              <a:gd name="T42" fmla="*/ 372 w 602"/>
              <a:gd name="T43" fmla="*/ 458 h 968"/>
              <a:gd name="T44" fmla="*/ 358 w 602"/>
              <a:gd name="T45" fmla="*/ 472 h 968"/>
              <a:gd name="T46" fmla="*/ 338 w 602"/>
              <a:gd name="T47" fmla="*/ 480 h 968"/>
              <a:gd name="T48" fmla="*/ 320 w 602"/>
              <a:gd name="T49" fmla="*/ 464 h 968"/>
              <a:gd name="T50" fmla="*/ 324 w 602"/>
              <a:gd name="T51" fmla="*/ 438 h 968"/>
              <a:gd name="T52" fmla="*/ 340 w 602"/>
              <a:gd name="T53" fmla="*/ 422 h 968"/>
              <a:gd name="T54" fmla="*/ 336 w 602"/>
              <a:gd name="T55" fmla="*/ 412 h 968"/>
              <a:gd name="T56" fmla="*/ 338 w 602"/>
              <a:gd name="T57" fmla="*/ 392 h 968"/>
              <a:gd name="T58" fmla="*/ 346 w 602"/>
              <a:gd name="T59" fmla="*/ 380 h 968"/>
              <a:gd name="T60" fmla="*/ 356 w 602"/>
              <a:gd name="T61" fmla="*/ 352 h 968"/>
              <a:gd name="T62" fmla="*/ 366 w 602"/>
              <a:gd name="T63" fmla="*/ 334 h 968"/>
              <a:gd name="T64" fmla="*/ 340 w 602"/>
              <a:gd name="T65" fmla="*/ 326 h 968"/>
              <a:gd name="T66" fmla="*/ 340 w 602"/>
              <a:gd name="T67" fmla="*/ 316 h 968"/>
              <a:gd name="T68" fmla="*/ 332 w 602"/>
              <a:gd name="T69" fmla="*/ 312 h 968"/>
              <a:gd name="T70" fmla="*/ 322 w 602"/>
              <a:gd name="T71" fmla="*/ 290 h 968"/>
              <a:gd name="T72" fmla="*/ 298 w 602"/>
              <a:gd name="T73" fmla="*/ 242 h 968"/>
              <a:gd name="T74" fmla="*/ 278 w 602"/>
              <a:gd name="T75" fmla="*/ 222 h 968"/>
              <a:gd name="T76" fmla="*/ 276 w 602"/>
              <a:gd name="T77" fmla="*/ 208 h 968"/>
              <a:gd name="T78" fmla="*/ 276 w 602"/>
              <a:gd name="T79" fmla="*/ 192 h 968"/>
              <a:gd name="T80" fmla="*/ 256 w 602"/>
              <a:gd name="T81" fmla="*/ 138 h 968"/>
              <a:gd name="T82" fmla="*/ 202 w 602"/>
              <a:gd name="T83" fmla="*/ 0 h 968"/>
              <a:gd name="T84" fmla="*/ 132 w 602"/>
              <a:gd name="T85" fmla="*/ 346 h 968"/>
              <a:gd name="T86" fmla="*/ 134 w 602"/>
              <a:gd name="T87" fmla="*/ 390 h 968"/>
              <a:gd name="T88" fmla="*/ 154 w 602"/>
              <a:gd name="T89" fmla="*/ 424 h 968"/>
              <a:gd name="T90" fmla="*/ 120 w 602"/>
              <a:gd name="T91" fmla="*/ 472 h 968"/>
              <a:gd name="T92" fmla="*/ 102 w 602"/>
              <a:gd name="T93" fmla="*/ 500 h 968"/>
              <a:gd name="T94" fmla="*/ 80 w 602"/>
              <a:gd name="T95" fmla="*/ 518 h 968"/>
              <a:gd name="T96" fmla="*/ 52 w 602"/>
              <a:gd name="T97" fmla="*/ 570 h 968"/>
              <a:gd name="T98" fmla="*/ 76 w 602"/>
              <a:gd name="T99" fmla="*/ 592 h 968"/>
              <a:gd name="T100" fmla="*/ 68 w 602"/>
              <a:gd name="T101" fmla="*/ 610 h 968"/>
              <a:gd name="T102" fmla="*/ 0 w 602"/>
              <a:gd name="T103" fmla="*/ 85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968">
                <a:moveTo>
                  <a:pt x="58" y="870"/>
                </a:moveTo>
                <a:lnTo>
                  <a:pt x="272" y="918"/>
                </a:lnTo>
                <a:lnTo>
                  <a:pt x="548" y="968"/>
                </a:lnTo>
                <a:lnTo>
                  <a:pt x="602" y="656"/>
                </a:lnTo>
                <a:lnTo>
                  <a:pt x="590" y="642"/>
                </a:lnTo>
                <a:lnTo>
                  <a:pt x="584" y="624"/>
                </a:lnTo>
                <a:lnTo>
                  <a:pt x="580" y="620"/>
                </a:lnTo>
                <a:lnTo>
                  <a:pt x="570" y="624"/>
                </a:lnTo>
                <a:lnTo>
                  <a:pt x="570" y="630"/>
                </a:lnTo>
                <a:lnTo>
                  <a:pt x="564" y="636"/>
                </a:lnTo>
                <a:lnTo>
                  <a:pt x="566" y="644"/>
                </a:lnTo>
                <a:lnTo>
                  <a:pt x="548" y="638"/>
                </a:lnTo>
                <a:lnTo>
                  <a:pt x="536" y="642"/>
                </a:lnTo>
                <a:lnTo>
                  <a:pt x="530" y="636"/>
                </a:lnTo>
                <a:lnTo>
                  <a:pt x="512" y="636"/>
                </a:lnTo>
                <a:lnTo>
                  <a:pt x="498" y="628"/>
                </a:lnTo>
                <a:lnTo>
                  <a:pt x="490" y="632"/>
                </a:lnTo>
                <a:lnTo>
                  <a:pt x="482" y="640"/>
                </a:lnTo>
                <a:lnTo>
                  <a:pt x="458" y="630"/>
                </a:lnTo>
                <a:lnTo>
                  <a:pt x="450" y="630"/>
                </a:lnTo>
                <a:lnTo>
                  <a:pt x="442" y="636"/>
                </a:lnTo>
                <a:lnTo>
                  <a:pt x="444" y="642"/>
                </a:lnTo>
                <a:lnTo>
                  <a:pt x="440" y="644"/>
                </a:lnTo>
                <a:lnTo>
                  <a:pt x="428" y="630"/>
                </a:lnTo>
                <a:lnTo>
                  <a:pt x="430" y="620"/>
                </a:lnTo>
                <a:lnTo>
                  <a:pt x="424" y="610"/>
                </a:lnTo>
                <a:lnTo>
                  <a:pt x="428" y="604"/>
                </a:lnTo>
                <a:lnTo>
                  <a:pt x="424" y="588"/>
                </a:lnTo>
                <a:lnTo>
                  <a:pt x="416" y="580"/>
                </a:lnTo>
                <a:lnTo>
                  <a:pt x="406" y="582"/>
                </a:lnTo>
                <a:lnTo>
                  <a:pt x="400" y="572"/>
                </a:lnTo>
                <a:lnTo>
                  <a:pt x="396" y="562"/>
                </a:lnTo>
                <a:lnTo>
                  <a:pt x="402" y="558"/>
                </a:lnTo>
                <a:lnTo>
                  <a:pt x="402" y="552"/>
                </a:lnTo>
                <a:lnTo>
                  <a:pt x="400" y="538"/>
                </a:lnTo>
                <a:lnTo>
                  <a:pt x="394" y="538"/>
                </a:lnTo>
                <a:lnTo>
                  <a:pt x="394" y="526"/>
                </a:lnTo>
                <a:lnTo>
                  <a:pt x="386" y="512"/>
                </a:lnTo>
                <a:lnTo>
                  <a:pt x="388" y="502"/>
                </a:lnTo>
                <a:lnTo>
                  <a:pt x="384" y="496"/>
                </a:lnTo>
                <a:lnTo>
                  <a:pt x="388" y="486"/>
                </a:lnTo>
                <a:lnTo>
                  <a:pt x="382" y="482"/>
                </a:lnTo>
                <a:lnTo>
                  <a:pt x="386" y="474"/>
                </a:lnTo>
                <a:lnTo>
                  <a:pt x="372" y="458"/>
                </a:lnTo>
                <a:lnTo>
                  <a:pt x="370" y="464"/>
                </a:lnTo>
                <a:lnTo>
                  <a:pt x="358" y="472"/>
                </a:lnTo>
                <a:lnTo>
                  <a:pt x="346" y="474"/>
                </a:lnTo>
                <a:lnTo>
                  <a:pt x="338" y="480"/>
                </a:lnTo>
                <a:lnTo>
                  <a:pt x="328" y="468"/>
                </a:lnTo>
                <a:lnTo>
                  <a:pt x="320" y="464"/>
                </a:lnTo>
                <a:lnTo>
                  <a:pt x="328" y="448"/>
                </a:lnTo>
                <a:lnTo>
                  <a:pt x="324" y="438"/>
                </a:lnTo>
                <a:lnTo>
                  <a:pt x="342" y="428"/>
                </a:lnTo>
                <a:lnTo>
                  <a:pt x="340" y="422"/>
                </a:lnTo>
                <a:lnTo>
                  <a:pt x="342" y="416"/>
                </a:lnTo>
                <a:lnTo>
                  <a:pt x="336" y="412"/>
                </a:lnTo>
                <a:lnTo>
                  <a:pt x="342" y="400"/>
                </a:lnTo>
                <a:lnTo>
                  <a:pt x="338" y="392"/>
                </a:lnTo>
                <a:lnTo>
                  <a:pt x="346" y="390"/>
                </a:lnTo>
                <a:lnTo>
                  <a:pt x="346" y="380"/>
                </a:lnTo>
                <a:lnTo>
                  <a:pt x="358" y="358"/>
                </a:lnTo>
                <a:lnTo>
                  <a:pt x="356" y="352"/>
                </a:lnTo>
                <a:lnTo>
                  <a:pt x="362" y="350"/>
                </a:lnTo>
                <a:lnTo>
                  <a:pt x="366" y="334"/>
                </a:lnTo>
                <a:lnTo>
                  <a:pt x="344" y="332"/>
                </a:lnTo>
                <a:lnTo>
                  <a:pt x="340" y="326"/>
                </a:lnTo>
                <a:lnTo>
                  <a:pt x="342" y="322"/>
                </a:lnTo>
                <a:lnTo>
                  <a:pt x="340" y="316"/>
                </a:lnTo>
                <a:lnTo>
                  <a:pt x="330" y="320"/>
                </a:lnTo>
                <a:lnTo>
                  <a:pt x="332" y="312"/>
                </a:lnTo>
                <a:lnTo>
                  <a:pt x="322" y="302"/>
                </a:lnTo>
                <a:lnTo>
                  <a:pt x="322" y="290"/>
                </a:lnTo>
                <a:lnTo>
                  <a:pt x="314" y="280"/>
                </a:lnTo>
                <a:lnTo>
                  <a:pt x="298" y="242"/>
                </a:lnTo>
                <a:lnTo>
                  <a:pt x="284" y="234"/>
                </a:lnTo>
                <a:lnTo>
                  <a:pt x="278" y="222"/>
                </a:lnTo>
                <a:lnTo>
                  <a:pt x="268" y="214"/>
                </a:lnTo>
                <a:lnTo>
                  <a:pt x="276" y="208"/>
                </a:lnTo>
                <a:lnTo>
                  <a:pt x="270" y="198"/>
                </a:lnTo>
                <a:lnTo>
                  <a:pt x="276" y="192"/>
                </a:lnTo>
                <a:lnTo>
                  <a:pt x="276" y="180"/>
                </a:lnTo>
                <a:lnTo>
                  <a:pt x="256" y="138"/>
                </a:lnTo>
                <a:lnTo>
                  <a:pt x="282" y="18"/>
                </a:lnTo>
                <a:lnTo>
                  <a:pt x="202" y="0"/>
                </a:lnTo>
                <a:lnTo>
                  <a:pt x="126" y="318"/>
                </a:lnTo>
                <a:lnTo>
                  <a:pt x="132" y="346"/>
                </a:lnTo>
                <a:lnTo>
                  <a:pt x="124" y="354"/>
                </a:lnTo>
                <a:lnTo>
                  <a:pt x="134" y="390"/>
                </a:lnTo>
                <a:lnTo>
                  <a:pt x="152" y="402"/>
                </a:lnTo>
                <a:lnTo>
                  <a:pt x="154" y="424"/>
                </a:lnTo>
                <a:lnTo>
                  <a:pt x="130" y="450"/>
                </a:lnTo>
                <a:lnTo>
                  <a:pt x="120" y="472"/>
                </a:lnTo>
                <a:lnTo>
                  <a:pt x="104" y="488"/>
                </a:lnTo>
                <a:lnTo>
                  <a:pt x="102" y="500"/>
                </a:lnTo>
                <a:lnTo>
                  <a:pt x="94" y="510"/>
                </a:lnTo>
                <a:lnTo>
                  <a:pt x="80" y="518"/>
                </a:lnTo>
                <a:lnTo>
                  <a:pt x="56" y="546"/>
                </a:lnTo>
                <a:lnTo>
                  <a:pt x="52" y="570"/>
                </a:lnTo>
                <a:lnTo>
                  <a:pt x="70" y="578"/>
                </a:lnTo>
                <a:lnTo>
                  <a:pt x="76" y="592"/>
                </a:lnTo>
                <a:lnTo>
                  <a:pt x="66" y="600"/>
                </a:lnTo>
                <a:lnTo>
                  <a:pt x="68" y="610"/>
                </a:lnTo>
                <a:lnTo>
                  <a:pt x="54" y="632"/>
                </a:lnTo>
                <a:lnTo>
                  <a:pt x="0" y="858"/>
                </a:lnTo>
                <a:lnTo>
                  <a:pt x="58" y="870"/>
                </a:lnTo>
                <a:close/>
              </a:path>
            </a:pathLst>
          </a:custGeom>
          <a:solidFill>
            <a:schemeClr val="bg1">
              <a:lumMod val="75000"/>
            </a:schemeClr>
          </a:solidFill>
          <a:ln w="3175">
            <a:solidFill>
              <a:srgbClr val="404040"/>
            </a:solidFill>
            <a:prstDash val="solid"/>
            <a:round/>
            <a:headEnd/>
            <a:tailEnd/>
          </a:ln>
        </p:spPr>
        <p:txBody>
          <a:bodyPr/>
          <a:lstStyle/>
          <a:p>
            <a:endParaRPr lang="en-US" dirty="0"/>
          </a:p>
        </p:txBody>
      </p:sp>
      <p:sp>
        <p:nvSpPr>
          <p:cNvPr id="2300" name="Freeform 252"/>
          <p:cNvSpPr>
            <a:spLocks/>
          </p:cNvSpPr>
          <p:nvPr/>
        </p:nvSpPr>
        <p:spPr bwMode="auto">
          <a:xfrm>
            <a:off x="2247900" y="2825750"/>
            <a:ext cx="1174750" cy="922338"/>
          </a:xfrm>
          <a:custGeom>
            <a:avLst/>
            <a:gdLst>
              <a:gd name="T0" fmla="*/ 494 w 740"/>
              <a:gd name="T1" fmla="*/ 563 h 581"/>
              <a:gd name="T2" fmla="*/ 0 w 740"/>
              <a:gd name="T3" fmla="*/ 503 h 581"/>
              <a:gd name="T4" fmla="*/ 76 w 740"/>
              <a:gd name="T5" fmla="*/ 0 h 581"/>
              <a:gd name="T6" fmla="*/ 550 w 740"/>
              <a:gd name="T7" fmla="*/ 58 h 581"/>
              <a:gd name="T8" fmla="*/ 740 w 740"/>
              <a:gd name="T9" fmla="*/ 74 h 581"/>
              <a:gd name="T10" fmla="*/ 702 w 740"/>
              <a:gd name="T11" fmla="*/ 581 h 581"/>
              <a:gd name="T12" fmla="*/ 494 w 740"/>
              <a:gd name="T13" fmla="*/ 563 h 581"/>
            </a:gdLst>
            <a:ahLst/>
            <a:cxnLst>
              <a:cxn ang="0">
                <a:pos x="T0" y="T1"/>
              </a:cxn>
              <a:cxn ang="0">
                <a:pos x="T2" y="T3"/>
              </a:cxn>
              <a:cxn ang="0">
                <a:pos x="T4" y="T5"/>
              </a:cxn>
              <a:cxn ang="0">
                <a:pos x="T6" y="T7"/>
              </a:cxn>
              <a:cxn ang="0">
                <a:pos x="T8" y="T9"/>
              </a:cxn>
              <a:cxn ang="0">
                <a:pos x="T10" y="T11"/>
              </a:cxn>
              <a:cxn ang="0">
                <a:pos x="T12" y="T13"/>
              </a:cxn>
            </a:cxnLst>
            <a:rect l="0" t="0" r="r" b="b"/>
            <a:pathLst>
              <a:path w="740" h="581">
                <a:moveTo>
                  <a:pt x="494" y="563"/>
                </a:moveTo>
                <a:lnTo>
                  <a:pt x="0" y="503"/>
                </a:lnTo>
                <a:lnTo>
                  <a:pt x="76" y="0"/>
                </a:lnTo>
                <a:lnTo>
                  <a:pt x="550" y="58"/>
                </a:lnTo>
                <a:lnTo>
                  <a:pt x="740" y="74"/>
                </a:lnTo>
                <a:lnTo>
                  <a:pt x="702" y="581"/>
                </a:lnTo>
                <a:lnTo>
                  <a:pt x="494" y="563"/>
                </a:lnTo>
                <a:close/>
              </a:path>
            </a:pathLst>
          </a:custGeom>
          <a:solidFill>
            <a:srgbClr val="FFFF00"/>
          </a:solidFill>
          <a:ln w="3175">
            <a:solidFill>
              <a:srgbClr val="404040"/>
            </a:solidFill>
            <a:prstDash val="solid"/>
            <a:round/>
            <a:headEnd/>
            <a:tailEnd/>
          </a:ln>
        </p:spPr>
        <p:txBody>
          <a:bodyPr/>
          <a:lstStyle/>
          <a:p>
            <a:endParaRPr lang="en-US" dirty="0"/>
          </a:p>
        </p:txBody>
      </p:sp>
      <p:sp>
        <p:nvSpPr>
          <p:cNvPr id="2301" name="Freeform 253"/>
          <p:cNvSpPr>
            <a:spLocks/>
          </p:cNvSpPr>
          <p:nvPr/>
        </p:nvSpPr>
        <p:spPr bwMode="auto">
          <a:xfrm>
            <a:off x="2501900" y="3836988"/>
            <a:ext cx="2233613" cy="2187575"/>
          </a:xfrm>
          <a:custGeom>
            <a:avLst/>
            <a:gdLst>
              <a:gd name="T0" fmla="*/ 42 w 1407"/>
              <a:gd name="T1" fmla="*/ 598 h 1378"/>
              <a:gd name="T2" fmla="*/ 168 w 1407"/>
              <a:gd name="T3" fmla="*/ 722 h 1378"/>
              <a:gd name="T4" fmla="*/ 290 w 1407"/>
              <a:gd name="T5" fmla="*/ 938 h 1378"/>
              <a:gd name="T6" fmla="*/ 422 w 1407"/>
              <a:gd name="T7" fmla="*/ 848 h 1378"/>
              <a:gd name="T8" fmla="*/ 610 w 1407"/>
              <a:gd name="T9" fmla="*/ 950 h 1378"/>
              <a:gd name="T10" fmla="*/ 692 w 1407"/>
              <a:gd name="T11" fmla="*/ 1122 h 1378"/>
              <a:gd name="T12" fmla="*/ 786 w 1407"/>
              <a:gd name="T13" fmla="*/ 1300 h 1378"/>
              <a:gd name="T14" fmla="*/ 880 w 1407"/>
              <a:gd name="T15" fmla="*/ 1348 h 1378"/>
              <a:gd name="T16" fmla="*/ 1010 w 1407"/>
              <a:gd name="T17" fmla="*/ 1378 h 1378"/>
              <a:gd name="T18" fmla="*/ 990 w 1407"/>
              <a:gd name="T19" fmla="*/ 1328 h 1378"/>
              <a:gd name="T20" fmla="*/ 984 w 1407"/>
              <a:gd name="T21" fmla="*/ 1244 h 1378"/>
              <a:gd name="T22" fmla="*/ 970 w 1407"/>
              <a:gd name="T23" fmla="*/ 1214 h 1378"/>
              <a:gd name="T24" fmla="*/ 982 w 1407"/>
              <a:gd name="T25" fmla="*/ 1202 h 1378"/>
              <a:gd name="T26" fmla="*/ 1004 w 1407"/>
              <a:gd name="T27" fmla="*/ 1160 h 1378"/>
              <a:gd name="T28" fmla="*/ 1032 w 1407"/>
              <a:gd name="T29" fmla="*/ 1114 h 1378"/>
              <a:gd name="T30" fmla="*/ 1020 w 1407"/>
              <a:gd name="T31" fmla="*/ 1102 h 1378"/>
              <a:gd name="T32" fmla="*/ 1060 w 1407"/>
              <a:gd name="T33" fmla="*/ 1080 h 1378"/>
              <a:gd name="T34" fmla="*/ 1086 w 1407"/>
              <a:gd name="T35" fmla="*/ 1066 h 1378"/>
              <a:gd name="T36" fmla="*/ 1084 w 1407"/>
              <a:gd name="T37" fmla="*/ 1042 h 1378"/>
              <a:gd name="T38" fmla="*/ 1098 w 1407"/>
              <a:gd name="T39" fmla="*/ 1032 h 1378"/>
              <a:gd name="T40" fmla="*/ 1106 w 1407"/>
              <a:gd name="T41" fmla="*/ 1028 h 1378"/>
              <a:gd name="T42" fmla="*/ 1117 w 1407"/>
              <a:gd name="T43" fmla="*/ 1036 h 1378"/>
              <a:gd name="T44" fmla="*/ 1131 w 1407"/>
              <a:gd name="T45" fmla="*/ 1024 h 1378"/>
              <a:gd name="T46" fmla="*/ 1169 w 1407"/>
              <a:gd name="T47" fmla="*/ 1028 h 1378"/>
              <a:gd name="T48" fmla="*/ 1127 w 1407"/>
              <a:gd name="T49" fmla="*/ 1052 h 1378"/>
              <a:gd name="T50" fmla="*/ 1233 w 1407"/>
              <a:gd name="T51" fmla="*/ 1002 h 1378"/>
              <a:gd name="T52" fmla="*/ 1259 w 1407"/>
              <a:gd name="T53" fmla="*/ 890 h 1378"/>
              <a:gd name="T54" fmla="*/ 1271 w 1407"/>
              <a:gd name="T55" fmla="*/ 910 h 1378"/>
              <a:gd name="T56" fmla="*/ 1269 w 1407"/>
              <a:gd name="T57" fmla="*/ 924 h 1378"/>
              <a:gd name="T58" fmla="*/ 1373 w 1407"/>
              <a:gd name="T59" fmla="*/ 896 h 1378"/>
              <a:gd name="T60" fmla="*/ 1379 w 1407"/>
              <a:gd name="T61" fmla="*/ 860 h 1378"/>
              <a:gd name="T62" fmla="*/ 1387 w 1407"/>
              <a:gd name="T63" fmla="*/ 822 h 1378"/>
              <a:gd name="T64" fmla="*/ 1383 w 1407"/>
              <a:gd name="T65" fmla="*/ 788 h 1378"/>
              <a:gd name="T66" fmla="*/ 1405 w 1407"/>
              <a:gd name="T67" fmla="*/ 740 h 1378"/>
              <a:gd name="T68" fmla="*/ 1401 w 1407"/>
              <a:gd name="T69" fmla="*/ 720 h 1378"/>
              <a:gd name="T70" fmla="*/ 1401 w 1407"/>
              <a:gd name="T71" fmla="*/ 708 h 1378"/>
              <a:gd name="T72" fmla="*/ 1391 w 1407"/>
              <a:gd name="T73" fmla="*/ 684 h 1378"/>
              <a:gd name="T74" fmla="*/ 1371 w 1407"/>
              <a:gd name="T75" fmla="*/ 658 h 1378"/>
              <a:gd name="T76" fmla="*/ 1347 w 1407"/>
              <a:gd name="T77" fmla="*/ 606 h 1378"/>
              <a:gd name="T78" fmla="*/ 1309 w 1407"/>
              <a:gd name="T79" fmla="*/ 408 h 1378"/>
              <a:gd name="T80" fmla="*/ 1249 w 1407"/>
              <a:gd name="T81" fmla="*/ 370 h 1378"/>
              <a:gd name="T82" fmla="*/ 1189 w 1407"/>
              <a:gd name="T83" fmla="*/ 368 h 1378"/>
              <a:gd name="T84" fmla="*/ 1165 w 1407"/>
              <a:gd name="T85" fmla="*/ 372 h 1378"/>
              <a:gd name="T86" fmla="*/ 1119 w 1407"/>
              <a:gd name="T87" fmla="*/ 382 h 1378"/>
              <a:gd name="T88" fmla="*/ 1100 w 1407"/>
              <a:gd name="T89" fmla="*/ 380 h 1378"/>
              <a:gd name="T90" fmla="*/ 1030 w 1407"/>
              <a:gd name="T91" fmla="*/ 370 h 1378"/>
              <a:gd name="T92" fmla="*/ 1016 w 1407"/>
              <a:gd name="T93" fmla="*/ 376 h 1378"/>
              <a:gd name="T94" fmla="*/ 988 w 1407"/>
              <a:gd name="T95" fmla="*/ 362 h 1378"/>
              <a:gd name="T96" fmla="*/ 970 w 1407"/>
              <a:gd name="T97" fmla="*/ 350 h 1378"/>
              <a:gd name="T98" fmla="*/ 938 w 1407"/>
              <a:gd name="T99" fmla="*/ 350 h 1378"/>
              <a:gd name="T100" fmla="*/ 896 w 1407"/>
              <a:gd name="T101" fmla="*/ 328 h 1378"/>
              <a:gd name="T102" fmla="*/ 856 w 1407"/>
              <a:gd name="T103" fmla="*/ 328 h 1378"/>
              <a:gd name="T104" fmla="*/ 810 w 1407"/>
              <a:gd name="T105" fmla="*/ 300 h 1378"/>
              <a:gd name="T106" fmla="*/ 774 w 1407"/>
              <a:gd name="T107" fmla="*/ 290 h 1378"/>
              <a:gd name="T108" fmla="*/ 728 w 1407"/>
              <a:gd name="T109" fmla="*/ 268 h 1378"/>
              <a:gd name="T110" fmla="*/ 384 w 1407"/>
              <a:gd name="T111" fmla="*/ 57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7" h="1378">
                <a:moveTo>
                  <a:pt x="4" y="552"/>
                </a:moveTo>
                <a:lnTo>
                  <a:pt x="30" y="572"/>
                </a:lnTo>
                <a:lnTo>
                  <a:pt x="42" y="598"/>
                </a:lnTo>
                <a:lnTo>
                  <a:pt x="64" y="612"/>
                </a:lnTo>
                <a:lnTo>
                  <a:pt x="80" y="638"/>
                </a:lnTo>
                <a:lnTo>
                  <a:pt x="168" y="722"/>
                </a:lnTo>
                <a:lnTo>
                  <a:pt x="186" y="824"/>
                </a:lnTo>
                <a:lnTo>
                  <a:pt x="210" y="866"/>
                </a:lnTo>
                <a:lnTo>
                  <a:pt x="290" y="938"/>
                </a:lnTo>
                <a:lnTo>
                  <a:pt x="336" y="950"/>
                </a:lnTo>
                <a:lnTo>
                  <a:pt x="398" y="854"/>
                </a:lnTo>
                <a:lnTo>
                  <a:pt x="422" y="848"/>
                </a:lnTo>
                <a:lnTo>
                  <a:pt x="442" y="854"/>
                </a:lnTo>
                <a:lnTo>
                  <a:pt x="532" y="858"/>
                </a:lnTo>
                <a:lnTo>
                  <a:pt x="610" y="950"/>
                </a:lnTo>
                <a:lnTo>
                  <a:pt x="644" y="1046"/>
                </a:lnTo>
                <a:lnTo>
                  <a:pt x="676" y="1084"/>
                </a:lnTo>
                <a:lnTo>
                  <a:pt x="692" y="1122"/>
                </a:lnTo>
                <a:lnTo>
                  <a:pt x="726" y="1148"/>
                </a:lnTo>
                <a:lnTo>
                  <a:pt x="752" y="1246"/>
                </a:lnTo>
                <a:lnTo>
                  <a:pt x="786" y="1300"/>
                </a:lnTo>
                <a:lnTo>
                  <a:pt x="820" y="1324"/>
                </a:lnTo>
                <a:lnTo>
                  <a:pt x="850" y="1330"/>
                </a:lnTo>
                <a:lnTo>
                  <a:pt x="880" y="1348"/>
                </a:lnTo>
                <a:lnTo>
                  <a:pt x="936" y="1354"/>
                </a:lnTo>
                <a:lnTo>
                  <a:pt x="974" y="1374"/>
                </a:lnTo>
                <a:lnTo>
                  <a:pt x="1010" y="1378"/>
                </a:lnTo>
                <a:lnTo>
                  <a:pt x="1012" y="1372"/>
                </a:lnTo>
                <a:lnTo>
                  <a:pt x="1004" y="1366"/>
                </a:lnTo>
                <a:lnTo>
                  <a:pt x="990" y="1328"/>
                </a:lnTo>
                <a:lnTo>
                  <a:pt x="988" y="1324"/>
                </a:lnTo>
                <a:lnTo>
                  <a:pt x="976" y="1250"/>
                </a:lnTo>
                <a:lnTo>
                  <a:pt x="984" y="1244"/>
                </a:lnTo>
                <a:lnTo>
                  <a:pt x="986" y="1220"/>
                </a:lnTo>
                <a:lnTo>
                  <a:pt x="984" y="1216"/>
                </a:lnTo>
                <a:lnTo>
                  <a:pt x="970" y="1214"/>
                </a:lnTo>
                <a:lnTo>
                  <a:pt x="964" y="1210"/>
                </a:lnTo>
                <a:lnTo>
                  <a:pt x="968" y="1202"/>
                </a:lnTo>
                <a:lnTo>
                  <a:pt x="982" y="1202"/>
                </a:lnTo>
                <a:lnTo>
                  <a:pt x="988" y="1208"/>
                </a:lnTo>
                <a:lnTo>
                  <a:pt x="998" y="1202"/>
                </a:lnTo>
                <a:lnTo>
                  <a:pt x="1004" y="1160"/>
                </a:lnTo>
                <a:lnTo>
                  <a:pt x="992" y="1140"/>
                </a:lnTo>
                <a:lnTo>
                  <a:pt x="1022" y="1134"/>
                </a:lnTo>
                <a:lnTo>
                  <a:pt x="1032" y="1114"/>
                </a:lnTo>
                <a:lnTo>
                  <a:pt x="1032" y="1110"/>
                </a:lnTo>
                <a:lnTo>
                  <a:pt x="1020" y="1112"/>
                </a:lnTo>
                <a:lnTo>
                  <a:pt x="1020" y="1102"/>
                </a:lnTo>
                <a:lnTo>
                  <a:pt x="1040" y="1092"/>
                </a:lnTo>
                <a:lnTo>
                  <a:pt x="1048" y="1092"/>
                </a:lnTo>
                <a:lnTo>
                  <a:pt x="1060" y="1080"/>
                </a:lnTo>
                <a:lnTo>
                  <a:pt x="1062" y="1072"/>
                </a:lnTo>
                <a:lnTo>
                  <a:pt x="1066" y="1068"/>
                </a:lnTo>
                <a:lnTo>
                  <a:pt x="1086" y="1066"/>
                </a:lnTo>
                <a:lnTo>
                  <a:pt x="1094" y="1062"/>
                </a:lnTo>
                <a:lnTo>
                  <a:pt x="1096" y="1052"/>
                </a:lnTo>
                <a:lnTo>
                  <a:pt x="1084" y="1042"/>
                </a:lnTo>
                <a:lnTo>
                  <a:pt x="1084" y="1034"/>
                </a:lnTo>
                <a:lnTo>
                  <a:pt x="1088" y="1028"/>
                </a:lnTo>
                <a:lnTo>
                  <a:pt x="1098" y="1032"/>
                </a:lnTo>
                <a:lnTo>
                  <a:pt x="1104" y="1038"/>
                </a:lnTo>
                <a:lnTo>
                  <a:pt x="1106" y="1036"/>
                </a:lnTo>
                <a:lnTo>
                  <a:pt x="1106" y="1028"/>
                </a:lnTo>
                <a:lnTo>
                  <a:pt x="1108" y="1024"/>
                </a:lnTo>
                <a:lnTo>
                  <a:pt x="1114" y="1026"/>
                </a:lnTo>
                <a:lnTo>
                  <a:pt x="1117" y="1036"/>
                </a:lnTo>
                <a:lnTo>
                  <a:pt x="1121" y="1036"/>
                </a:lnTo>
                <a:lnTo>
                  <a:pt x="1127" y="1032"/>
                </a:lnTo>
                <a:lnTo>
                  <a:pt x="1131" y="1024"/>
                </a:lnTo>
                <a:lnTo>
                  <a:pt x="1133" y="1022"/>
                </a:lnTo>
                <a:lnTo>
                  <a:pt x="1137" y="1038"/>
                </a:lnTo>
                <a:lnTo>
                  <a:pt x="1169" y="1028"/>
                </a:lnTo>
                <a:lnTo>
                  <a:pt x="1175" y="1030"/>
                </a:lnTo>
                <a:lnTo>
                  <a:pt x="1173" y="1032"/>
                </a:lnTo>
                <a:lnTo>
                  <a:pt x="1127" y="1052"/>
                </a:lnTo>
                <a:lnTo>
                  <a:pt x="1123" y="1058"/>
                </a:lnTo>
                <a:lnTo>
                  <a:pt x="1127" y="1060"/>
                </a:lnTo>
                <a:lnTo>
                  <a:pt x="1233" y="1002"/>
                </a:lnTo>
                <a:lnTo>
                  <a:pt x="1251" y="960"/>
                </a:lnTo>
                <a:lnTo>
                  <a:pt x="1253" y="896"/>
                </a:lnTo>
                <a:lnTo>
                  <a:pt x="1259" y="890"/>
                </a:lnTo>
                <a:lnTo>
                  <a:pt x="1265" y="886"/>
                </a:lnTo>
                <a:lnTo>
                  <a:pt x="1271" y="886"/>
                </a:lnTo>
                <a:lnTo>
                  <a:pt x="1271" y="910"/>
                </a:lnTo>
                <a:lnTo>
                  <a:pt x="1285" y="910"/>
                </a:lnTo>
                <a:lnTo>
                  <a:pt x="1283" y="920"/>
                </a:lnTo>
                <a:lnTo>
                  <a:pt x="1269" y="924"/>
                </a:lnTo>
                <a:lnTo>
                  <a:pt x="1275" y="926"/>
                </a:lnTo>
                <a:lnTo>
                  <a:pt x="1337" y="898"/>
                </a:lnTo>
                <a:lnTo>
                  <a:pt x="1373" y="896"/>
                </a:lnTo>
                <a:lnTo>
                  <a:pt x="1361" y="882"/>
                </a:lnTo>
                <a:lnTo>
                  <a:pt x="1373" y="872"/>
                </a:lnTo>
                <a:lnTo>
                  <a:pt x="1379" y="860"/>
                </a:lnTo>
                <a:lnTo>
                  <a:pt x="1385" y="850"/>
                </a:lnTo>
                <a:lnTo>
                  <a:pt x="1389" y="840"/>
                </a:lnTo>
                <a:lnTo>
                  <a:pt x="1387" y="822"/>
                </a:lnTo>
                <a:lnTo>
                  <a:pt x="1381" y="814"/>
                </a:lnTo>
                <a:lnTo>
                  <a:pt x="1387" y="802"/>
                </a:lnTo>
                <a:lnTo>
                  <a:pt x="1383" y="788"/>
                </a:lnTo>
                <a:lnTo>
                  <a:pt x="1401" y="754"/>
                </a:lnTo>
                <a:lnTo>
                  <a:pt x="1401" y="746"/>
                </a:lnTo>
                <a:lnTo>
                  <a:pt x="1405" y="740"/>
                </a:lnTo>
                <a:lnTo>
                  <a:pt x="1401" y="732"/>
                </a:lnTo>
                <a:lnTo>
                  <a:pt x="1407" y="728"/>
                </a:lnTo>
                <a:lnTo>
                  <a:pt x="1401" y="720"/>
                </a:lnTo>
                <a:lnTo>
                  <a:pt x="1403" y="708"/>
                </a:lnTo>
                <a:lnTo>
                  <a:pt x="1401" y="708"/>
                </a:lnTo>
                <a:lnTo>
                  <a:pt x="1401" y="708"/>
                </a:lnTo>
                <a:lnTo>
                  <a:pt x="1397" y="706"/>
                </a:lnTo>
                <a:lnTo>
                  <a:pt x="1389" y="692"/>
                </a:lnTo>
                <a:lnTo>
                  <a:pt x="1391" y="684"/>
                </a:lnTo>
                <a:lnTo>
                  <a:pt x="1381" y="672"/>
                </a:lnTo>
                <a:lnTo>
                  <a:pt x="1383" y="668"/>
                </a:lnTo>
                <a:lnTo>
                  <a:pt x="1371" y="658"/>
                </a:lnTo>
                <a:lnTo>
                  <a:pt x="1373" y="644"/>
                </a:lnTo>
                <a:lnTo>
                  <a:pt x="1371" y="632"/>
                </a:lnTo>
                <a:lnTo>
                  <a:pt x="1347" y="606"/>
                </a:lnTo>
                <a:lnTo>
                  <a:pt x="1345" y="410"/>
                </a:lnTo>
                <a:lnTo>
                  <a:pt x="1331" y="404"/>
                </a:lnTo>
                <a:lnTo>
                  <a:pt x="1309" y="408"/>
                </a:lnTo>
                <a:lnTo>
                  <a:pt x="1301" y="398"/>
                </a:lnTo>
                <a:lnTo>
                  <a:pt x="1259" y="384"/>
                </a:lnTo>
                <a:lnTo>
                  <a:pt x="1249" y="370"/>
                </a:lnTo>
                <a:lnTo>
                  <a:pt x="1223" y="358"/>
                </a:lnTo>
                <a:lnTo>
                  <a:pt x="1211" y="370"/>
                </a:lnTo>
                <a:lnTo>
                  <a:pt x="1189" y="368"/>
                </a:lnTo>
                <a:lnTo>
                  <a:pt x="1183" y="360"/>
                </a:lnTo>
                <a:lnTo>
                  <a:pt x="1165" y="366"/>
                </a:lnTo>
                <a:lnTo>
                  <a:pt x="1165" y="372"/>
                </a:lnTo>
                <a:lnTo>
                  <a:pt x="1147" y="366"/>
                </a:lnTo>
                <a:lnTo>
                  <a:pt x="1125" y="374"/>
                </a:lnTo>
                <a:lnTo>
                  <a:pt x="1119" y="382"/>
                </a:lnTo>
                <a:lnTo>
                  <a:pt x="1112" y="382"/>
                </a:lnTo>
                <a:lnTo>
                  <a:pt x="1108" y="390"/>
                </a:lnTo>
                <a:lnTo>
                  <a:pt x="1100" y="380"/>
                </a:lnTo>
                <a:lnTo>
                  <a:pt x="1070" y="370"/>
                </a:lnTo>
                <a:lnTo>
                  <a:pt x="1060" y="360"/>
                </a:lnTo>
                <a:lnTo>
                  <a:pt x="1030" y="370"/>
                </a:lnTo>
                <a:lnTo>
                  <a:pt x="1032" y="374"/>
                </a:lnTo>
                <a:lnTo>
                  <a:pt x="1024" y="386"/>
                </a:lnTo>
                <a:lnTo>
                  <a:pt x="1016" y="376"/>
                </a:lnTo>
                <a:lnTo>
                  <a:pt x="1016" y="364"/>
                </a:lnTo>
                <a:lnTo>
                  <a:pt x="992" y="372"/>
                </a:lnTo>
                <a:lnTo>
                  <a:pt x="988" y="362"/>
                </a:lnTo>
                <a:lnTo>
                  <a:pt x="976" y="362"/>
                </a:lnTo>
                <a:lnTo>
                  <a:pt x="976" y="354"/>
                </a:lnTo>
                <a:lnTo>
                  <a:pt x="970" y="350"/>
                </a:lnTo>
                <a:lnTo>
                  <a:pt x="946" y="366"/>
                </a:lnTo>
                <a:lnTo>
                  <a:pt x="936" y="362"/>
                </a:lnTo>
                <a:lnTo>
                  <a:pt x="938" y="350"/>
                </a:lnTo>
                <a:lnTo>
                  <a:pt x="924" y="344"/>
                </a:lnTo>
                <a:lnTo>
                  <a:pt x="924" y="330"/>
                </a:lnTo>
                <a:lnTo>
                  <a:pt x="896" y="328"/>
                </a:lnTo>
                <a:lnTo>
                  <a:pt x="886" y="338"/>
                </a:lnTo>
                <a:lnTo>
                  <a:pt x="872" y="326"/>
                </a:lnTo>
                <a:lnTo>
                  <a:pt x="856" y="328"/>
                </a:lnTo>
                <a:lnTo>
                  <a:pt x="832" y="316"/>
                </a:lnTo>
                <a:lnTo>
                  <a:pt x="812" y="316"/>
                </a:lnTo>
                <a:lnTo>
                  <a:pt x="810" y="300"/>
                </a:lnTo>
                <a:lnTo>
                  <a:pt x="794" y="284"/>
                </a:lnTo>
                <a:lnTo>
                  <a:pt x="788" y="294"/>
                </a:lnTo>
                <a:lnTo>
                  <a:pt x="774" y="290"/>
                </a:lnTo>
                <a:lnTo>
                  <a:pt x="764" y="292"/>
                </a:lnTo>
                <a:lnTo>
                  <a:pt x="740" y="268"/>
                </a:lnTo>
                <a:lnTo>
                  <a:pt x="728" y="268"/>
                </a:lnTo>
                <a:lnTo>
                  <a:pt x="740" y="22"/>
                </a:lnTo>
                <a:lnTo>
                  <a:pt x="432" y="0"/>
                </a:lnTo>
                <a:lnTo>
                  <a:pt x="384" y="570"/>
                </a:lnTo>
                <a:lnTo>
                  <a:pt x="0" y="530"/>
                </a:lnTo>
                <a:lnTo>
                  <a:pt x="4" y="552"/>
                </a:lnTo>
                <a:close/>
              </a:path>
            </a:pathLst>
          </a:custGeom>
          <a:solidFill>
            <a:srgbClr val="FFFF00"/>
          </a:solidFill>
          <a:ln w="3175">
            <a:solidFill>
              <a:srgbClr val="404040"/>
            </a:solidFill>
            <a:prstDash val="solid"/>
            <a:round/>
            <a:headEnd/>
            <a:tailEnd/>
          </a:ln>
        </p:spPr>
        <p:txBody>
          <a:bodyPr/>
          <a:lstStyle/>
          <a:p>
            <a:endParaRPr lang="en-US" dirty="0"/>
          </a:p>
        </p:txBody>
      </p:sp>
      <p:sp>
        <p:nvSpPr>
          <p:cNvPr id="2302" name="Freeform 254"/>
          <p:cNvSpPr>
            <a:spLocks/>
          </p:cNvSpPr>
          <p:nvPr/>
        </p:nvSpPr>
        <p:spPr bwMode="auto">
          <a:xfrm>
            <a:off x="5011738" y="2647950"/>
            <a:ext cx="631825" cy="1122363"/>
          </a:xfrm>
          <a:custGeom>
            <a:avLst/>
            <a:gdLst>
              <a:gd name="T0" fmla="*/ 334 w 398"/>
              <a:gd name="T1" fmla="*/ 0 h 707"/>
              <a:gd name="T2" fmla="*/ 90 w 398"/>
              <a:gd name="T3" fmla="*/ 28 h 707"/>
              <a:gd name="T4" fmla="*/ 116 w 398"/>
              <a:gd name="T5" fmla="*/ 58 h 707"/>
              <a:gd name="T6" fmla="*/ 116 w 398"/>
              <a:gd name="T7" fmla="*/ 96 h 707"/>
              <a:gd name="T8" fmla="*/ 102 w 398"/>
              <a:gd name="T9" fmla="*/ 126 h 707"/>
              <a:gd name="T10" fmla="*/ 38 w 398"/>
              <a:gd name="T11" fmla="*/ 152 h 707"/>
              <a:gd name="T12" fmla="*/ 48 w 398"/>
              <a:gd name="T13" fmla="*/ 190 h 707"/>
              <a:gd name="T14" fmla="*/ 38 w 398"/>
              <a:gd name="T15" fmla="*/ 224 h 707"/>
              <a:gd name="T16" fmla="*/ 8 w 398"/>
              <a:gd name="T17" fmla="*/ 260 h 707"/>
              <a:gd name="T18" fmla="*/ 4 w 398"/>
              <a:gd name="T19" fmla="*/ 286 h 707"/>
              <a:gd name="T20" fmla="*/ 16 w 398"/>
              <a:gd name="T21" fmla="*/ 368 h 707"/>
              <a:gd name="T22" fmla="*/ 50 w 398"/>
              <a:gd name="T23" fmla="*/ 402 h 707"/>
              <a:gd name="T24" fmla="*/ 86 w 398"/>
              <a:gd name="T25" fmla="*/ 460 h 707"/>
              <a:gd name="T26" fmla="*/ 100 w 398"/>
              <a:gd name="T27" fmla="*/ 472 h 707"/>
              <a:gd name="T28" fmla="*/ 128 w 398"/>
              <a:gd name="T29" fmla="*/ 464 h 707"/>
              <a:gd name="T30" fmla="*/ 142 w 398"/>
              <a:gd name="T31" fmla="*/ 478 h 707"/>
              <a:gd name="T32" fmla="*/ 138 w 398"/>
              <a:gd name="T33" fmla="*/ 502 h 707"/>
              <a:gd name="T34" fmla="*/ 124 w 398"/>
              <a:gd name="T35" fmla="*/ 553 h 707"/>
              <a:gd name="T36" fmla="*/ 168 w 398"/>
              <a:gd name="T37" fmla="*/ 585 h 707"/>
              <a:gd name="T38" fmla="*/ 210 w 398"/>
              <a:gd name="T39" fmla="*/ 633 h 707"/>
              <a:gd name="T40" fmla="*/ 212 w 398"/>
              <a:gd name="T41" fmla="*/ 671 h 707"/>
              <a:gd name="T42" fmla="*/ 228 w 398"/>
              <a:gd name="T43" fmla="*/ 697 h 707"/>
              <a:gd name="T44" fmla="*/ 236 w 398"/>
              <a:gd name="T45" fmla="*/ 693 h 707"/>
              <a:gd name="T46" fmla="*/ 248 w 398"/>
              <a:gd name="T47" fmla="*/ 705 h 707"/>
              <a:gd name="T48" fmla="*/ 250 w 398"/>
              <a:gd name="T49" fmla="*/ 693 h 707"/>
              <a:gd name="T50" fmla="*/ 314 w 398"/>
              <a:gd name="T51" fmla="*/ 689 h 707"/>
              <a:gd name="T52" fmla="*/ 314 w 398"/>
              <a:gd name="T53" fmla="*/ 661 h 707"/>
              <a:gd name="T54" fmla="*/ 354 w 398"/>
              <a:gd name="T55" fmla="*/ 633 h 707"/>
              <a:gd name="T56" fmla="*/ 356 w 398"/>
              <a:gd name="T57" fmla="*/ 591 h 707"/>
              <a:gd name="T58" fmla="*/ 350 w 398"/>
              <a:gd name="T59" fmla="*/ 591 h 707"/>
              <a:gd name="T60" fmla="*/ 348 w 398"/>
              <a:gd name="T61" fmla="*/ 581 h 707"/>
              <a:gd name="T62" fmla="*/ 352 w 398"/>
              <a:gd name="T63" fmla="*/ 561 h 707"/>
              <a:gd name="T64" fmla="*/ 354 w 398"/>
              <a:gd name="T65" fmla="*/ 555 h 707"/>
              <a:gd name="T66" fmla="*/ 356 w 398"/>
              <a:gd name="T67" fmla="*/ 537 h 707"/>
              <a:gd name="T68" fmla="*/ 370 w 398"/>
              <a:gd name="T69" fmla="*/ 529 h 707"/>
              <a:gd name="T70" fmla="*/ 388 w 398"/>
              <a:gd name="T71" fmla="*/ 502 h 707"/>
              <a:gd name="T72" fmla="*/ 398 w 398"/>
              <a:gd name="T73" fmla="*/ 470 h 707"/>
              <a:gd name="T74" fmla="*/ 394 w 398"/>
              <a:gd name="T75" fmla="*/ 444 h 707"/>
              <a:gd name="T76" fmla="*/ 386 w 398"/>
              <a:gd name="T77" fmla="*/ 412 h 707"/>
              <a:gd name="T78" fmla="*/ 392 w 398"/>
              <a:gd name="T79" fmla="*/ 390 h 707"/>
              <a:gd name="T80" fmla="*/ 336 w 398"/>
              <a:gd name="T81" fmla="*/ 2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 h="707">
                <a:moveTo>
                  <a:pt x="336" y="24"/>
                </a:moveTo>
                <a:lnTo>
                  <a:pt x="334" y="0"/>
                </a:lnTo>
                <a:lnTo>
                  <a:pt x="70" y="16"/>
                </a:lnTo>
                <a:lnTo>
                  <a:pt x="90" y="28"/>
                </a:lnTo>
                <a:lnTo>
                  <a:pt x="94" y="42"/>
                </a:lnTo>
                <a:lnTo>
                  <a:pt x="116" y="58"/>
                </a:lnTo>
                <a:lnTo>
                  <a:pt x="120" y="74"/>
                </a:lnTo>
                <a:lnTo>
                  <a:pt x="116" y="96"/>
                </a:lnTo>
                <a:lnTo>
                  <a:pt x="106" y="106"/>
                </a:lnTo>
                <a:lnTo>
                  <a:pt x="102" y="126"/>
                </a:lnTo>
                <a:lnTo>
                  <a:pt x="72" y="144"/>
                </a:lnTo>
                <a:lnTo>
                  <a:pt x="38" y="152"/>
                </a:lnTo>
                <a:lnTo>
                  <a:pt x="34" y="174"/>
                </a:lnTo>
                <a:lnTo>
                  <a:pt x="48" y="190"/>
                </a:lnTo>
                <a:lnTo>
                  <a:pt x="50" y="208"/>
                </a:lnTo>
                <a:lnTo>
                  <a:pt x="38" y="224"/>
                </a:lnTo>
                <a:lnTo>
                  <a:pt x="34" y="246"/>
                </a:lnTo>
                <a:lnTo>
                  <a:pt x="8" y="260"/>
                </a:lnTo>
                <a:lnTo>
                  <a:pt x="12" y="280"/>
                </a:lnTo>
                <a:lnTo>
                  <a:pt x="4" y="286"/>
                </a:lnTo>
                <a:lnTo>
                  <a:pt x="0" y="318"/>
                </a:lnTo>
                <a:lnTo>
                  <a:pt x="16" y="368"/>
                </a:lnTo>
                <a:lnTo>
                  <a:pt x="44" y="390"/>
                </a:lnTo>
                <a:lnTo>
                  <a:pt x="50" y="402"/>
                </a:lnTo>
                <a:lnTo>
                  <a:pt x="74" y="420"/>
                </a:lnTo>
                <a:lnTo>
                  <a:pt x="86" y="460"/>
                </a:lnTo>
                <a:lnTo>
                  <a:pt x="92" y="470"/>
                </a:lnTo>
                <a:lnTo>
                  <a:pt x="100" y="472"/>
                </a:lnTo>
                <a:lnTo>
                  <a:pt x="110" y="460"/>
                </a:lnTo>
                <a:lnTo>
                  <a:pt x="128" y="464"/>
                </a:lnTo>
                <a:lnTo>
                  <a:pt x="142" y="474"/>
                </a:lnTo>
                <a:lnTo>
                  <a:pt x="142" y="478"/>
                </a:lnTo>
                <a:lnTo>
                  <a:pt x="136" y="490"/>
                </a:lnTo>
                <a:lnTo>
                  <a:pt x="138" y="502"/>
                </a:lnTo>
                <a:lnTo>
                  <a:pt x="120" y="537"/>
                </a:lnTo>
                <a:lnTo>
                  <a:pt x="124" y="553"/>
                </a:lnTo>
                <a:lnTo>
                  <a:pt x="156" y="583"/>
                </a:lnTo>
                <a:lnTo>
                  <a:pt x="168" y="585"/>
                </a:lnTo>
                <a:lnTo>
                  <a:pt x="210" y="617"/>
                </a:lnTo>
                <a:lnTo>
                  <a:pt x="210" y="633"/>
                </a:lnTo>
                <a:lnTo>
                  <a:pt x="220" y="651"/>
                </a:lnTo>
                <a:lnTo>
                  <a:pt x="212" y="671"/>
                </a:lnTo>
                <a:lnTo>
                  <a:pt x="218" y="673"/>
                </a:lnTo>
                <a:lnTo>
                  <a:pt x="228" y="697"/>
                </a:lnTo>
                <a:lnTo>
                  <a:pt x="240" y="703"/>
                </a:lnTo>
                <a:lnTo>
                  <a:pt x="236" y="693"/>
                </a:lnTo>
                <a:lnTo>
                  <a:pt x="240" y="691"/>
                </a:lnTo>
                <a:lnTo>
                  <a:pt x="248" y="705"/>
                </a:lnTo>
                <a:lnTo>
                  <a:pt x="256" y="707"/>
                </a:lnTo>
                <a:lnTo>
                  <a:pt x="250" y="693"/>
                </a:lnTo>
                <a:lnTo>
                  <a:pt x="266" y="673"/>
                </a:lnTo>
                <a:lnTo>
                  <a:pt x="314" y="689"/>
                </a:lnTo>
                <a:lnTo>
                  <a:pt x="324" y="679"/>
                </a:lnTo>
                <a:lnTo>
                  <a:pt x="314" y="661"/>
                </a:lnTo>
                <a:lnTo>
                  <a:pt x="316" y="647"/>
                </a:lnTo>
                <a:lnTo>
                  <a:pt x="354" y="633"/>
                </a:lnTo>
                <a:lnTo>
                  <a:pt x="346" y="611"/>
                </a:lnTo>
                <a:lnTo>
                  <a:pt x="356" y="591"/>
                </a:lnTo>
                <a:lnTo>
                  <a:pt x="354" y="591"/>
                </a:lnTo>
                <a:lnTo>
                  <a:pt x="350" y="591"/>
                </a:lnTo>
                <a:lnTo>
                  <a:pt x="356" y="587"/>
                </a:lnTo>
                <a:lnTo>
                  <a:pt x="348" y="581"/>
                </a:lnTo>
                <a:lnTo>
                  <a:pt x="356" y="581"/>
                </a:lnTo>
                <a:lnTo>
                  <a:pt x="352" y="561"/>
                </a:lnTo>
                <a:lnTo>
                  <a:pt x="360" y="557"/>
                </a:lnTo>
                <a:lnTo>
                  <a:pt x="354" y="555"/>
                </a:lnTo>
                <a:lnTo>
                  <a:pt x="364" y="549"/>
                </a:lnTo>
                <a:lnTo>
                  <a:pt x="356" y="537"/>
                </a:lnTo>
                <a:lnTo>
                  <a:pt x="360" y="529"/>
                </a:lnTo>
                <a:lnTo>
                  <a:pt x="370" y="529"/>
                </a:lnTo>
                <a:lnTo>
                  <a:pt x="378" y="508"/>
                </a:lnTo>
                <a:lnTo>
                  <a:pt x="388" y="502"/>
                </a:lnTo>
                <a:lnTo>
                  <a:pt x="386" y="494"/>
                </a:lnTo>
                <a:lnTo>
                  <a:pt x="398" y="470"/>
                </a:lnTo>
                <a:lnTo>
                  <a:pt x="392" y="454"/>
                </a:lnTo>
                <a:lnTo>
                  <a:pt x="394" y="444"/>
                </a:lnTo>
                <a:lnTo>
                  <a:pt x="380" y="424"/>
                </a:lnTo>
                <a:lnTo>
                  <a:pt x="386" y="412"/>
                </a:lnTo>
                <a:lnTo>
                  <a:pt x="382" y="400"/>
                </a:lnTo>
                <a:lnTo>
                  <a:pt x="392" y="390"/>
                </a:lnTo>
                <a:lnTo>
                  <a:pt x="368" y="92"/>
                </a:lnTo>
                <a:lnTo>
                  <a:pt x="336" y="24"/>
                </a:lnTo>
                <a:close/>
              </a:path>
            </a:pathLst>
          </a:custGeom>
          <a:solidFill>
            <a:srgbClr val="FF0000"/>
          </a:solidFill>
          <a:ln w="3175">
            <a:solidFill>
              <a:srgbClr val="404040"/>
            </a:solidFill>
            <a:prstDash val="solid"/>
            <a:round/>
            <a:headEnd/>
            <a:tailEnd/>
          </a:ln>
        </p:spPr>
        <p:txBody>
          <a:bodyPr/>
          <a:lstStyle/>
          <a:p>
            <a:endParaRPr lang="en-US" dirty="0"/>
          </a:p>
        </p:txBody>
      </p:sp>
      <p:sp>
        <p:nvSpPr>
          <p:cNvPr id="2303" name="Freeform 255"/>
          <p:cNvSpPr>
            <a:spLocks/>
          </p:cNvSpPr>
          <p:nvPr/>
        </p:nvSpPr>
        <p:spPr bwMode="auto">
          <a:xfrm>
            <a:off x="5999163" y="2622550"/>
            <a:ext cx="669925" cy="758825"/>
          </a:xfrm>
          <a:custGeom>
            <a:avLst/>
            <a:gdLst>
              <a:gd name="T0" fmla="*/ 372 w 422"/>
              <a:gd name="T1" fmla="*/ 8 h 478"/>
              <a:gd name="T2" fmla="*/ 286 w 422"/>
              <a:gd name="T3" fmla="*/ 74 h 478"/>
              <a:gd name="T4" fmla="*/ 258 w 422"/>
              <a:gd name="T5" fmla="*/ 76 h 478"/>
              <a:gd name="T6" fmla="*/ 228 w 422"/>
              <a:gd name="T7" fmla="*/ 92 h 478"/>
              <a:gd name="T8" fmla="*/ 196 w 422"/>
              <a:gd name="T9" fmla="*/ 90 h 478"/>
              <a:gd name="T10" fmla="*/ 190 w 422"/>
              <a:gd name="T11" fmla="*/ 86 h 478"/>
              <a:gd name="T12" fmla="*/ 178 w 422"/>
              <a:gd name="T13" fmla="*/ 88 h 478"/>
              <a:gd name="T14" fmla="*/ 170 w 422"/>
              <a:gd name="T15" fmla="*/ 86 h 478"/>
              <a:gd name="T16" fmla="*/ 156 w 422"/>
              <a:gd name="T17" fmla="*/ 76 h 478"/>
              <a:gd name="T18" fmla="*/ 130 w 422"/>
              <a:gd name="T19" fmla="*/ 70 h 478"/>
              <a:gd name="T20" fmla="*/ 0 w 422"/>
              <a:gd name="T21" fmla="*/ 86 h 478"/>
              <a:gd name="T22" fmla="*/ 36 w 422"/>
              <a:gd name="T23" fmla="*/ 416 h 478"/>
              <a:gd name="T24" fmla="*/ 44 w 422"/>
              <a:gd name="T25" fmla="*/ 410 h 478"/>
              <a:gd name="T26" fmla="*/ 56 w 422"/>
              <a:gd name="T27" fmla="*/ 418 h 478"/>
              <a:gd name="T28" fmla="*/ 72 w 422"/>
              <a:gd name="T29" fmla="*/ 412 h 478"/>
              <a:gd name="T30" fmla="*/ 86 w 422"/>
              <a:gd name="T31" fmla="*/ 422 h 478"/>
              <a:gd name="T32" fmla="*/ 98 w 422"/>
              <a:gd name="T33" fmla="*/ 446 h 478"/>
              <a:gd name="T34" fmla="*/ 132 w 422"/>
              <a:gd name="T35" fmla="*/ 448 h 478"/>
              <a:gd name="T36" fmla="*/ 146 w 422"/>
              <a:gd name="T37" fmla="*/ 462 h 478"/>
              <a:gd name="T38" fmla="*/ 156 w 422"/>
              <a:gd name="T39" fmla="*/ 462 h 478"/>
              <a:gd name="T40" fmla="*/ 158 w 422"/>
              <a:gd name="T41" fmla="*/ 456 h 478"/>
              <a:gd name="T42" fmla="*/ 168 w 422"/>
              <a:gd name="T43" fmla="*/ 452 h 478"/>
              <a:gd name="T44" fmla="*/ 190 w 422"/>
              <a:gd name="T45" fmla="*/ 464 h 478"/>
              <a:gd name="T46" fmla="*/ 206 w 422"/>
              <a:gd name="T47" fmla="*/ 458 h 478"/>
              <a:gd name="T48" fmla="*/ 216 w 422"/>
              <a:gd name="T49" fmla="*/ 444 h 478"/>
              <a:gd name="T50" fmla="*/ 228 w 422"/>
              <a:gd name="T51" fmla="*/ 440 h 478"/>
              <a:gd name="T52" fmla="*/ 236 w 422"/>
              <a:gd name="T53" fmla="*/ 460 h 478"/>
              <a:gd name="T54" fmla="*/ 250 w 422"/>
              <a:gd name="T55" fmla="*/ 462 h 478"/>
              <a:gd name="T56" fmla="*/ 264 w 422"/>
              <a:gd name="T57" fmla="*/ 478 h 478"/>
              <a:gd name="T58" fmla="*/ 288 w 422"/>
              <a:gd name="T59" fmla="*/ 470 h 478"/>
              <a:gd name="T60" fmla="*/ 290 w 422"/>
              <a:gd name="T61" fmla="*/ 452 h 478"/>
              <a:gd name="T62" fmla="*/ 300 w 422"/>
              <a:gd name="T63" fmla="*/ 446 h 478"/>
              <a:gd name="T64" fmla="*/ 292 w 422"/>
              <a:gd name="T65" fmla="*/ 426 h 478"/>
              <a:gd name="T66" fmla="*/ 306 w 422"/>
              <a:gd name="T67" fmla="*/ 396 h 478"/>
              <a:gd name="T68" fmla="*/ 316 w 422"/>
              <a:gd name="T69" fmla="*/ 396 h 478"/>
              <a:gd name="T70" fmla="*/ 320 w 422"/>
              <a:gd name="T71" fmla="*/ 410 h 478"/>
              <a:gd name="T72" fmla="*/ 328 w 422"/>
              <a:gd name="T73" fmla="*/ 400 h 478"/>
              <a:gd name="T74" fmla="*/ 334 w 422"/>
              <a:gd name="T75" fmla="*/ 402 h 478"/>
              <a:gd name="T76" fmla="*/ 326 w 422"/>
              <a:gd name="T77" fmla="*/ 384 h 478"/>
              <a:gd name="T78" fmla="*/ 332 w 422"/>
              <a:gd name="T79" fmla="*/ 380 h 478"/>
              <a:gd name="T80" fmla="*/ 330 w 422"/>
              <a:gd name="T81" fmla="*/ 370 h 478"/>
              <a:gd name="T82" fmla="*/ 336 w 422"/>
              <a:gd name="T83" fmla="*/ 358 h 478"/>
              <a:gd name="T84" fmla="*/ 346 w 422"/>
              <a:gd name="T85" fmla="*/ 354 h 478"/>
              <a:gd name="T86" fmla="*/ 356 w 422"/>
              <a:gd name="T87" fmla="*/ 336 h 478"/>
              <a:gd name="T88" fmla="*/ 366 w 422"/>
              <a:gd name="T89" fmla="*/ 344 h 478"/>
              <a:gd name="T90" fmla="*/ 378 w 422"/>
              <a:gd name="T91" fmla="*/ 334 h 478"/>
              <a:gd name="T92" fmla="*/ 408 w 422"/>
              <a:gd name="T93" fmla="*/ 302 h 478"/>
              <a:gd name="T94" fmla="*/ 410 w 422"/>
              <a:gd name="T95" fmla="*/ 288 h 478"/>
              <a:gd name="T96" fmla="*/ 404 w 422"/>
              <a:gd name="T97" fmla="*/ 282 h 478"/>
              <a:gd name="T98" fmla="*/ 410 w 422"/>
              <a:gd name="T99" fmla="*/ 270 h 478"/>
              <a:gd name="T100" fmla="*/ 408 w 422"/>
              <a:gd name="T101" fmla="*/ 264 h 478"/>
              <a:gd name="T102" fmla="*/ 412 w 422"/>
              <a:gd name="T103" fmla="*/ 262 h 478"/>
              <a:gd name="T104" fmla="*/ 412 w 422"/>
              <a:gd name="T105" fmla="*/ 240 h 478"/>
              <a:gd name="T106" fmla="*/ 420 w 422"/>
              <a:gd name="T107" fmla="*/ 210 h 478"/>
              <a:gd name="T108" fmla="*/ 416 w 422"/>
              <a:gd name="T109" fmla="*/ 200 h 478"/>
              <a:gd name="T110" fmla="*/ 418 w 422"/>
              <a:gd name="T111" fmla="*/ 192 h 478"/>
              <a:gd name="T112" fmla="*/ 408 w 422"/>
              <a:gd name="T113" fmla="*/ 176 h 478"/>
              <a:gd name="T114" fmla="*/ 410 w 422"/>
              <a:gd name="T115" fmla="*/ 172 h 478"/>
              <a:gd name="T116" fmla="*/ 422 w 422"/>
              <a:gd name="T117" fmla="*/ 168 h 478"/>
              <a:gd name="T118" fmla="*/ 422 w 422"/>
              <a:gd name="T119" fmla="*/ 168 h 478"/>
              <a:gd name="T120" fmla="*/ 396 w 422"/>
              <a:gd name="T121" fmla="*/ 0 h 478"/>
              <a:gd name="T122" fmla="*/ 372 w 422"/>
              <a:gd name="T123" fmla="*/ 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2" h="478">
                <a:moveTo>
                  <a:pt x="372" y="8"/>
                </a:moveTo>
                <a:lnTo>
                  <a:pt x="286" y="74"/>
                </a:lnTo>
                <a:lnTo>
                  <a:pt x="258" y="76"/>
                </a:lnTo>
                <a:lnTo>
                  <a:pt x="228" y="92"/>
                </a:lnTo>
                <a:lnTo>
                  <a:pt x="196" y="90"/>
                </a:lnTo>
                <a:lnTo>
                  <a:pt x="190" y="86"/>
                </a:lnTo>
                <a:lnTo>
                  <a:pt x="178" y="88"/>
                </a:lnTo>
                <a:lnTo>
                  <a:pt x="170" y="86"/>
                </a:lnTo>
                <a:lnTo>
                  <a:pt x="156" y="76"/>
                </a:lnTo>
                <a:lnTo>
                  <a:pt x="130" y="70"/>
                </a:lnTo>
                <a:lnTo>
                  <a:pt x="0" y="86"/>
                </a:lnTo>
                <a:lnTo>
                  <a:pt x="36" y="416"/>
                </a:lnTo>
                <a:lnTo>
                  <a:pt x="44" y="410"/>
                </a:lnTo>
                <a:lnTo>
                  <a:pt x="56" y="418"/>
                </a:lnTo>
                <a:lnTo>
                  <a:pt x="72" y="412"/>
                </a:lnTo>
                <a:lnTo>
                  <a:pt x="86" y="422"/>
                </a:lnTo>
                <a:lnTo>
                  <a:pt x="98" y="446"/>
                </a:lnTo>
                <a:lnTo>
                  <a:pt x="132" y="448"/>
                </a:lnTo>
                <a:lnTo>
                  <a:pt x="146" y="462"/>
                </a:lnTo>
                <a:lnTo>
                  <a:pt x="156" y="462"/>
                </a:lnTo>
                <a:lnTo>
                  <a:pt x="158" y="456"/>
                </a:lnTo>
                <a:lnTo>
                  <a:pt x="168" y="452"/>
                </a:lnTo>
                <a:lnTo>
                  <a:pt x="190" y="464"/>
                </a:lnTo>
                <a:lnTo>
                  <a:pt x="206" y="458"/>
                </a:lnTo>
                <a:lnTo>
                  <a:pt x="216" y="444"/>
                </a:lnTo>
                <a:lnTo>
                  <a:pt x="228" y="440"/>
                </a:lnTo>
                <a:lnTo>
                  <a:pt x="236" y="460"/>
                </a:lnTo>
                <a:lnTo>
                  <a:pt x="250" y="462"/>
                </a:lnTo>
                <a:lnTo>
                  <a:pt x="264" y="478"/>
                </a:lnTo>
                <a:lnTo>
                  <a:pt x="288" y="470"/>
                </a:lnTo>
                <a:lnTo>
                  <a:pt x="290" y="452"/>
                </a:lnTo>
                <a:lnTo>
                  <a:pt x="300" y="446"/>
                </a:lnTo>
                <a:lnTo>
                  <a:pt x="292" y="426"/>
                </a:lnTo>
                <a:lnTo>
                  <a:pt x="306" y="396"/>
                </a:lnTo>
                <a:lnTo>
                  <a:pt x="316" y="396"/>
                </a:lnTo>
                <a:lnTo>
                  <a:pt x="320" y="410"/>
                </a:lnTo>
                <a:lnTo>
                  <a:pt x="328" y="400"/>
                </a:lnTo>
                <a:lnTo>
                  <a:pt x="334" y="402"/>
                </a:lnTo>
                <a:lnTo>
                  <a:pt x="326" y="384"/>
                </a:lnTo>
                <a:lnTo>
                  <a:pt x="332" y="380"/>
                </a:lnTo>
                <a:lnTo>
                  <a:pt x="330" y="370"/>
                </a:lnTo>
                <a:lnTo>
                  <a:pt x="336" y="358"/>
                </a:lnTo>
                <a:lnTo>
                  <a:pt x="346" y="354"/>
                </a:lnTo>
                <a:lnTo>
                  <a:pt x="356" y="336"/>
                </a:lnTo>
                <a:lnTo>
                  <a:pt x="366" y="344"/>
                </a:lnTo>
                <a:lnTo>
                  <a:pt x="378" y="334"/>
                </a:lnTo>
                <a:lnTo>
                  <a:pt x="408" y="302"/>
                </a:lnTo>
                <a:lnTo>
                  <a:pt x="410" y="288"/>
                </a:lnTo>
                <a:lnTo>
                  <a:pt x="404" y="282"/>
                </a:lnTo>
                <a:lnTo>
                  <a:pt x="410" y="270"/>
                </a:lnTo>
                <a:lnTo>
                  <a:pt x="408" y="264"/>
                </a:lnTo>
                <a:lnTo>
                  <a:pt x="412" y="262"/>
                </a:lnTo>
                <a:lnTo>
                  <a:pt x="412" y="240"/>
                </a:lnTo>
                <a:lnTo>
                  <a:pt x="420" y="210"/>
                </a:lnTo>
                <a:lnTo>
                  <a:pt x="416" y="200"/>
                </a:lnTo>
                <a:lnTo>
                  <a:pt x="418" y="192"/>
                </a:lnTo>
                <a:lnTo>
                  <a:pt x="408" y="176"/>
                </a:lnTo>
                <a:lnTo>
                  <a:pt x="410" y="172"/>
                </a:lnTo>
                <a:lnTo>
                  <a:pt x="422" y="168"/>
                </a:lnTo>
                <a:lnTo>
                  <a:pt x="422" y="168"/>
                </a:lnTo>
                <a:lnTo>
                  <a:pt x="396" y="0"/>
                </a:lnTo>
                <a:lnTo>
                  <a:pt x="372" y="8"/>
                </a:lnTo>
                <a:close/>
              </a:path>
            </a:pathLst>
          </a:custGeom>
          <a:solidFill>
            <a:srgbClr val="FFFF00"/>
          </a:solidFill>
          <a:ln w="3175">
            <a:solidFill>
              <a:srgbClr val="404040"/>
            </a:solidFill>
            <a:prstDash val="solid"/>
            <a:round/>
            <a:headEnd/>
            <a:tailEnd/>
          </a:ln>
        </p:spPr>
        <p:txBody>
          <a:bodyPr/>
          <a:lstStyle/>
          <a:p>
            <a:endParaRPr lang="en-US" dirty="0"/>
          </a:p>
        </p:txBody>
      </p:sp>
      <p:sp>
        <p:nvSpPr>
          <p:cNvPr id="2304" name="Freeform 256"/>
          <p:cNvSpPr>
            <a:spLocks/>
          </p:cNvSpPr>
          <p:nvPr/>
        </p:nvSpPr>
        <p:spPr bwMode="auto">
          <a:xfrm>
            <a:off x="4127500" y="5545138"/>
            <a:ext cx="111125" cy="117475"/>
          </a:xfrm>
          <a:custGeom>
            <a:avLst/>
            <a:gdLst>
              <a:gd name="T0" fmla="*/ 16 w 70"/>
              <a:gd name="T1" fmla="*/ 42 h 74"/>
              <a:gd name="T2" fmla="*/ 20 w 70"/>
              <a:gd name="T3" fmla="*/ 42 h 74"/>
              <a:gd name="T4" fmla="*/ 22 w 70"/>
              <a:gd name="T5" fmla="*/ 32 h 74"/>
              <a:gd name="T6" fmla="*/ 40 w 70"/>
              <a:gd name="T7" fmla="*/ 18 h 74"/>
              <a:gd name="T8" fmla="*/ 44 w 70"/>
              <a:gd name="T9" fmla="*/ 18 h 74"/>
              <a:gd name="T10" fmla="*/ 54 w 70"/>
              <a:gd name="T11" fmla="*/ 12 h 74"/>
              <a:gd name="T12" fmla="*/ 60 w 70"/>
              <a:gd name="T13" fmla="*/ 4 h 74"/>
              <a:gd name="T14" fmla="*/ 66 w 70"/>
              <a:gd name="T15" fmla="*/ 0 h 74"/>
              <a:gd name="T16" fmla="*/ 70 w 70"/>
              <a:gd name="T17" fmla="*/ 4 h 74"/>
              <a:gd name="T18" fmla="*/ 68 w 70"/>
              <a:gd name="T19" fmla="*/ 12 h 74"/>
              <a:gd name="T20" fmla="*/ 8 w 70"/>
              <a:gd name="T21" fmla="*/ 74 h 74"/>
              <a:gd name="T22" fmla="*/ 4 w 70"/>
              <a:gd name="T23" fmla="*/ 74 h 74"/>
              <a:gd name="T24" fmla="*/ 0 w 70"/>
              <a:gd name="T25" fmla="*/ 70 h 74"/>
              <a:gd name="T26" fmla="*/ 16 w 70"/>
              <a:gd name="T27" fmla="*/ 46 h 74"/>
              <a:gd name="T28" fmla="*/ 16 w 70"/>
              <a:gd name="T29"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74">
                <a:moveTo>
                  <a:pt x="16" y="42"/>
                </a:moveTo>
                <a:lnTo>
                  <a:pt x="20" y="42"/>
                </a:lnTo>
                <a:lnTo>
                  <a:pt x="22" y="32"/>
                </a:lnTo>
                <a:lnTo>
                  <a:pt x="40" y="18"/>
                </a:lnTo>
                <a:lnTo>
                  <a:pt x="44" y="18"/>
                </a:lnTo>
                <a:lnTo>
                  <a:pt x="54" y="12"/>
                </a:lnTo>
                <a:lnTo>
                  <a:pt x="60" y="4"/>
                </a:lnTo>
                <a:lnTo>
                  <a:pt x="66" y="0"/>
                </a:lnTo>
                <a:lnTo>
                  <a:pt x="70" y="4"/>
                </a:lnTo>
                <a:lnTo>
                  <a:pt x="68" y="12"/>
                </a:lnTo>
                <a:lnTo>
                  <a:pt x="8" y="74"/>
                </a:lnTo>
                <a:lnTo>
                  <a:pt x="4" y="74"/>
                </a:lnTo>
                <a:lnTo>
                  <a:pt x="0" y="70"/>
                </a:lnTo>
                <a:lnTo>
                  <a:pt x="16" y="46"/>
                </a:lnTo>
                <a:lnTo>
                  <a:pt x="16" y="42"/>
                </a:lnTo>
                <a:close/>
              </a:path>
            </a:pathLst>
          </a:custGeom>
          <a:solidFill>
            <a:schemeClr val="bg1"/>
          </a:solidFill>
          <a:ln w="3175">
            <a:solidFill>
              <a:srgbClr val="404040"/>
            </a:solidFill>
            <a:prstDash val="solid"/>
            <a:round/>
            <a:headEnd/>
            <a:tailEnd/>
          </a:ln>
        </p:spPr>
        <p:txBody>
          <a:bodyPr/>
          <a:lstStyle/>
          <a:p>
            <a:endParaRPr lang="en-US" dirty="0"/>
          </a:p>
        </p:txBody>
      </p:sp>
      <p:sp>
        <p:nvSpPr>
          <p:cNvPr id="2321" name="Rectangle 273"/>
          <p:cNvSpPr>
            <a:spLocks noChangeArrowheads="1"/>
          </p:cNvSpPr>
          <p:nvPr/>
        </p:nvSpPr>
        <p:spPr bwMode="auto">
          <a:xfrm>
            <a:off x="5699125" y="4502150"/>
            <a:ext cx="3032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Alabama</a:t>
            </a:r>
            <a:endParaRPr lang="en-US" sz="600" dirty="0">
              <a:latin typeface="Arial" charset="0"/>
            </a:endParaRPr>
          </a:p>
        </p:txBody>
      </p:sp>
      <p:sp>
        <p:nvSpPr>
          <p:cNvPr id="2322" name="Rectangle 274"/>
          <p:cNvSpPr>
            <a:spLocks noChangeArrowheads="1"/>
          </p:cNvSpPr>
          <p:nvPr/>
        </p:nvSpPr>
        <p:spPr bwMode="auto">
          <a:xfrm>
            <a:off x="1619250" y="3952875"/>
            <a:ext cx="260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Arizona</a:t>
            </a:r>
            <a:endParaRPr lang="en-US" sz="600" dirty="0">
              <a:latin typeface="Arial" charset="0"/>
            </a:endParaRPr>
          </a:p>
        </p:txBody>
      </p:sp>
      <p:sp>
        <p:nvSpPr>
          <p:cNvPr id="2323" name="Rectangle 275"/>
          <p:cNvSpPr>
            <a:spLocks noChangeArrowheads="1"/>
          </p:cNvSpPr>
          <p:nvPr/>
        </p:nvSpPr>
        <p:spPr bwMode="auto">
          <a:xfrm>
            <a:off x="4714875" y="4279900"/>
            <a:ext cx="3190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Arkansas</a:t>
            </a:r>
            <a:endParaRPr lang="en-US" sz="600" dirty="0">
              <a:latin typeface="Arial" charset="0"/>
            </a:endParaRPr>
          </a:p>
        </p:txBody>
      </p:sp>
      <p:sp>
        <p:nvSpPr>
          <p:cNvPr id="2324" name="Rectangle 276"/>
          <p:cNvSpPr>
            <a:spLocks noChangeArrowheads="1"/>
          </p:cNvSpPr>
          <p:nvPr/>
        </p:nvSpPr>
        <p:spPr bwMode="auto">
          <a:xfrm>
            <a:off x="454025" y="3319463"/>
            <a:ext cx="325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California</a:t>
            </a:r>
            <a:endParaRPr lang="en-US" sz="600" dirty="0">
              <a:latin typeface="Arial" charset="0"/>
            </a:endParaRPr>
          </a:p>
        </p:txBody>
      </p:sp>
      <p:sp>
        <p:nvSpPr>
          <p:cNvPr id="2325" name="Rectangle 277"/>
          <p:cNvSpPr>
            <a:spLocks noChangeArrowheads="1"/>
          </p:cNvSpPr>
          <p:nvPr/>
        </p:nvSpPr>
        <p:spPr bwMode="auto">
          <a:xfrm>
            <a:off x="2689225" y="3259138"/>
            <a:ext cx="312738" cy="92075"/>
          </a:xfrm>
          <a:prstGeom prst="rect">
            <a:avLst/>
          </a:prstGeom>
          <a:solidFill>
            <a:srgbClr val="FFFF00"/>
          </a:solidFill>
          <a:ln>
            <a:noFill/>
          </a:ln>
          <a:extLst/>
        </p:spPr>
        <p:txBody>
          <a:bodyPr wrap="none" lIns="0" tIns="0" rIns="0" bIns="0">
            <a:spAutoFit/>
          </a:bodyPr>
          <a:lstStyle/>
          <a:p>
            <a:r>
              <a:rPr lang="en-US" sz="600" dirty="0">
                <a:solidFill>
                  <a:srgbClr val="404040"/>
                </a:solidFill>
                <a:latin typeface="Arial" charset="0"/>
              </a:rPr>
              <a:t>Colorado</a:t>
            </a:r>
            <a:endParaRPr lang="en-US" sz="600" dirty="0">
              <a:latin typeface="Arial" charset="0"/>
            </a:endParaRPr>
          </a:p>
        </p:txBody>
      </p:sp>
      <p:sp>
        <p:nvSpPr>
          <p:cNvPr id="2326" name="Rectangle 278"/>
          <p:cNvSpPr>
            <a:spLocks noChangeArrowheads="1"/>
          </p:cNvSpPr>
          <p:nvPr/>
        </p:nvSpPr>
        <p:spPr bwMode="auto">
          <a:xfrm>
            <a:off x="7889875" y="2497138"/>
            <a:ext cx="4048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Connecticut</a:t>
            </a:r>
            <a:endParaRPr lang="en-US" sz="600" dirty="0">
              <a:latin typeface="Arial" charset="0"/>
            </a:endParaRPr>
          </a:p>
        </p:txBody>
      </p:sp>
      <p:sp>
        <p:nvSpPr>
          <p:cNvPr id="2327" name="Rectangle 279"/>
          <p:cNvSpPr>
            <a:spLocks noChangeArrowheads="1"/>
          </p:cNvSpPr>
          <p:nvPr/>
        </p:nvSpPr>
        <p:spPr bwMode="auto">
          <a:xfrm>
            <a:off x="7572375" y="3046413"/>
            <a:ext cx="325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Delaware</a:t>
            </a:r>
            <a:endParaRPr lang="en-US" sz="600" dirty="0">
              <a:latin typeface="Arial" charset="0"/>
            </a:endParaRPr>
          </a:p>
        </p:txBody>
      </p:sp>
      <p:sp>
        <p:nvSpPr>
          <p:cNvPr id="2328" name="Rectangle 280"/>
          <p:cNvSpPr>
            <a:spLocks noChangeArrowheads="1"/>
          </p:cNvSpPr>
          <p:nvPr/>
        </p:nvSpPr>
        <p:spPr bwMode="auto">
          <a:xfrm>
            <a:off x="6781800" y="5464175"/>
            <a:ext cx="2349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Florida</a:t>
            </a:r>
            <a:endParaRPr lang="en-US" sz="600" dirty="0">
              <a:latin typeface="Arial" charset="0"/>
            </a:endParaRPr>
          </a:p>
        </p:txBody>
      </p:sp>
      <p:sp>
        <p:nvSpPr>
          <p:cNvPr id="2329" name="Rectangle 281"/>
          <p:cNvSpPr>
            <a:spLocks noChangeArrowheads="1"/>
          </p:cNvSpPr>
          <p:nvPr/>
        </p:nvSpPr>
        <p:spPr bwMode="auto">
          <a:xfrm>
            <a:off x="6276975" y="4435475"/>
            <a:ext cx="273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Georgia</a:t>
            </a:r>
            <a:endParaRPr lang="en-US" sz="600" dirty="0">
              <a:latin typeface="Arial" charset="0"/>
            </a:endParaRPr>
          </a:p>
        </p:txBody>
      </p:sp>
      <p:sp>
        <p:nvSpPr>
          <p:cNvPr id="2330" name="Rectangle 282"/>
          <p:cNvSpPr>
            <a:spLocks noChangeArrowheads="1"/>
          </p:cNvSpPr>
          <p:nvPr/>
        </p:nvSpPr>
        <p:spPr bwMode="auto">
          <a:xfrm>
            <a:off x="1508125" y="1839913"/>
            <a:ext cx="1920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Idaho</a:t>
            </a:r>
            <a:endParaRPr lang="en-US" sz="600" dirty="0">
              <a:latin typeface="Arial" charset="0"/>
            </a:endParaRPr>
          </a:p>
        </p:txBody>
      </p:sp>
      <p:sp>
        <p:nvSpPr>
          <p:cNvPr id="2331" name="Rectangle 283"/>
          <p:cNvSpPr>
            <a:spLocks noChangeArrowheads="1"/>
          </p:cNvSpPr>
          <p:nvPr/>
        </p:nvSpPr>
        <p:spPr bwMode="auto">
          <a:xfrm>
            <a:off x="5260975" y="3059113"/>
            <a:ext cx="214313" cy="92075"/>
          </a:xfrm>
          <a:prstGeom prst="rect">
            <a:avLst/>
          </a:prstGeom>
          <a:solidFill>
            <a:srgbClr val="FF0000"/>
          </a:solidFill>
          <a:ln>
            <a:noFill/>
          </a:ln>
          <a:extLst/>
        </p:spPr>
        <p:txBody>
          <a:bodyPr wrap="none" lIns="0" tIns="0" rIns="0" bIns="0">
            <a:spAutoFit/>
          </a:bodyPr>
          <a:lstStyle/>
          <a:p>
            <a:r>
              <a:rPr lang="en-US" sz="600" dirty="0">
                <a:solidFill>
                  <a:srgbClr val="404040"/>
                </a:solidFill>
                <a:latin typeface="Arial" charset="0"/>
              </a:rPr>
              <a:t>Illinois</a:t>
            </a:r>
            <a:endParaRPr lang="en-US" sz="600" dirty="0">
              <a:latin typeface="Arial" charset="0"/>
            </a:endParaRPr>
          </a:p>
        </p:txBody>
      </p:sp>
      <p:sp>
        <p:nvSpPr>
          <p:cNvPr id="2332" name="Rectangle 284"/>
          <p:cNvSpPr>
            <a:spLocks noChangeArrowheads="1"/>
          </p:cNvSpPr>
          <p:nvPr/>
        </p:nvSpPr>
        <p:spPr bwMode="auto">
          <a:xfrm>
            <a:off x="5699125" y="3043238"/>
            <a:ext cx="2524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Indiana</a:t>
            </a:r>
            <a:endParaRPr lang="en-US" sz="600" dirty="0">
              <a:latin typeface="Arial" charset="0"/>
            </a:endParaRPr>
          </a:p>
        </p:txBody>
      </p:sp>
      <p:sp>
        <p:nvSpPr>
          <p:cNvPr id="2333" name="Rectangle 285"/>
          <p:cNvSpPr>
            <a:spLocks noChangeArrowheads="1"/>
          </p:cNvSpPr>
          <p:nvPr/>
        </p:nvSpPr>
        <p:spPr bwMode="auto">
          <a:xfrm>
            <a:off x="4606925" y="2744788"/>
            <a:ext cx="161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Iowa</a:t>
            </a:r>
            <a:endParaRPr lang="en-US" sz="600" dirty="0">
              <a:latin typeface="Arial" charset="0"/>
            </a:endParaRPr>
          </a:p>
        </p:txBody>
      </p:sp>
      <p:sp>
        <p:nvSpPr>
          <p:cNvPr id="2334" name="Rectangle 286"/>
          <p:cNvSpPr>
            <a:spLocks noChangeArrowheads="1"/>
          </p:cNvSpPr>
          <p:nvPr/>
        </p:nvSpPr>
        <p:spPr bwMode="auto">
          <a:xfrm>
            <a:off x="3822700" y="3413125"/>
            <a:ext cx="255588" cy="92075"/>
          </a:xfrm>
          <a:prstGeom prst="rect">
            <a:avLst/>
          </a:prstGeom>
          <a:solidFill>
            <a:srgbClr val="FF0000"/>
          </a:solidFill>
          <a:ln>
            <a:noFill/>
          </a:ln>
          <a:extLst/>
        </p:spPr>
        <p:txBody>
          <a:bodyPr wrap="none" lIns="0" tIns="0" rIns="0" bIns="0">
            <a:spAutoFit/>
          </a:bodyPr>
          <a:lstStyle/>
          <a:p>
            <a:r>
              <a:rPr lang="en-US" sz="600" dirty="0">
                <a:solidFill>
                  <a:srgbClr val="404040"/>
                </a:solidFill>
                <a:latin typeface="Arial" charset="0"/>
              </a:rPr>
              <a:t>Kansas</a:t>
            </a:r>
            <a:endParaRPr lang="en-US" sz="600" dirty="0">
              <a:latin typeface="Arial" charset="0"/>
            </a:endParaRPr>
          </a:p>
        </p:txBody>
      </p:sp>
      <p:sp>
        <p:nvSpPr>
          <p:cNvPr id="2335" name="Rectangle 287"/>
          <p:cNvSpPr>
            <a:spLocks noChangeArrowheads="1"/>
          </p:cNvSpPr>
          <p:nvPr/>
        </p:nvSpPr>
        <p:spPr bwMode="auto">
          <a:xfrm>
            <a:off x="5930900" y="3559175"/>
            <a:ext cx="3143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Kentucky</a:t>
            </a:r>
            <a:endParaRPr lang="en-US" sz="600" dirty="0">
              <a:latin typeface="Arial" charset="0"/>
            </a:endParaRPr>
          </a:p>
        </p:txBody>
      </p:sp>
      <p:sp>
        <p:nvSpPr>
          <p:cNvPr id="2336" name="Rectangle 288"/>
          <p:cNvSpPr>
            <a:spLocks noChangeArrowheads="1"/>
          </p:cNvSpPr>
          <p:nvPr/>
        </p:nvSpPr>
        <p:spPr bwMode="auto">
          <a:xfrm>
            <a:off x="4724400" y="4819650"/>
            <a:ext cx="330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Louisiana</a:t>
            </a:r>
            <a:endParaRPr lang="en-US" sz="600" dirty="0">
              <a:latin typeface="Arial" charset="0"/>
            </a:endParaRPr>
          </a:p>
        </p:txBody>
      </p:sp>
      <p:sp>
        <p:nvSpPr>
          <p:cNvPr id="2337" name="Rectangle 289"/>
          <p:cNvSpPr>
            <a:spLocks noChangeArrowheads="1"/>
          </p:cNvSpPr>
          <p:nvPr/>
        </p:nvSpPr>
        <p:spPr bwMode="auto">
          <a:xfrm>
            <a:off x="8032750" y="1585913"/>
            <a:ext cx="2095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Maine</a:t>
            </a:r>
            <a:endParaRPr lang="en-US" sz="600" dirty="0">
              <a:latin typeface="Arial" charset="0"/>
            </a:endParaRPr>
          </a:p>
        </p:txBody>
      </p:sp>
      <p:sp>
        <p:nvSpPr>
          <p:cNvPr id="2338" name="Rectangle 290"/>
          <p:cNvSpPr>
            <a:spLocks noChangeArrowheads="1"/>
          </p:cNvSpPr>
          <p:nvPr/>
        </p:nvSpPr>
        <p:spPr bwMode="auto">
          <a:xfrm>
            <a:off x="7581900" y="3176588"/>
            <a:ext cx="3159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Maryland</a:t>
            </a:r>
            <a:endParaRPr lang="en-US" sz="600" dirty="0">
              <a:latin typeface="Arial" charset="0"/>
            </a:endParaRPr>
          </a:p>
        </p:txBody>
      </p:sp>
      <p:sp>
        <p:nvSpPr>
          <p:cNvPr id="2339" name="Rectangle 291"/>
          <p:cNvSpPr>
            <a:spLocks noChangeArrowheads="1"/>
          </p:cNvSpPr>
          <p:nvPr/>
        </p:nvSpPr>
        <p:spPr bwMode="auto">
          <a:xfrm>
            <a:off x="8048625" y="2189163"/>
            <a:ext cx="5095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Massachusetts</a:t>
            </a:r>
            <a:endParaRPr lang="en-US" sz="600" dirty="0">
              <a:latin typeface="Arial" charset="0"/>
            </a:endParaRPr>
          </a:p>
        </p:txBody>
      </p:sp>
      <p:sp>
        <p:nvSpPr>
          <p:cNvPr id="2340" name="Rectangle 292"/>
          <p:cNvSpPr>
            <a:spLocks noChangeArrowheads="1"/>
          </p:cNvSpPr>
          <p:nvPr/>
        </p:nvSpPr>
        <p:spPr bwMode="auto">
          <a:xfrm>
            <a:off x="5851525" y="2452688"/>
            <a:ext cx="3079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Michigan</a:t>
            </a:r>
            <a:endParaRPr lang="en-US" sz="600" dirty="0">
              <a:latin typeface="Arial" charset="0"/>
            </a:endParaRPr>
          </a:p>
        </p:txBody>
      </p:sp>
      <p:sp>
        <p:nvSpPr>
          <p:cNvPr id="2341" name="Rectangle 293"/>
          <p:cNvSpPr>
            <a:spLocks noChangeArrowheads="1"/>
          </p:cNvSpPr>
          <p:nvPr/>
        </p:nvSpPr>
        <p:spPr bwMode="auto">
          <a:xfrm>
            <a:off x="4362450" y="1798638"/>
            <a:ext cx="3540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Minnesota</a:t>
            </a:r>
            <a:endParaRPr lang="en-US" sz="600" dirty="0">
              <a:latin typeface="Arial" charset="0"/>
            </a:endParaRPr>
          </a:p>
        </p:txBody>
      </p:sp>
      <p:sp>
        <p:nvSpPr>
          <p:cNvPr id="2342" name="Rectangle 294"/>
          <p:cNvSpPr>
            <a:spLocks noChangeArrowheads="1"/>
          </p:cNvSpPr>
          <p:nvPr/>
        </p:nvSpPr>
        <p:spPr bwMode="auto">
          <a:xfrm>
            <a:off x="5207000" y="4492625"/>
            <a:ext cx="3714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Mississippi</a:t>
            </a:r>
            <a:endParaRPr lang="en-US" sz="600" dirty="0">
              <a:latin typeface="Arial" charset="0"/>
            </a:endParaRPr>
          </a:p>
        </p:txBody>
      </p:sp>
      <p:sp>
        <p:nvSpPr>
          <p:cNvPr id="2343" name="Rectangle 295"/>
          <p:cNvSpPr>
            <a:spLocks noChangeArrowheads="1"/>
          </p:cNvSpPr>
          <p:nvPr/>
        </p:nvSpPr>
        <p:spPr bwMode="auto">
          <a:xfrm>
            <a:off x="4740275" y="3463925"/>
            <a:ext cx="285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Missouri</a:t>
            </a:r>
            <a:endParaRPr lang="en-US" sz="600" dirty="0">
              <a:latin typeface="Arial" charset="0"/>
            </a:endParaRPr>
          </a:p>
        </p:txBody>
      </p:sp>
      <p:sp>
        <p:nvSpPr>
          <p:cNvPr id="2344" name="Rectangle 296"/>
          <p:cNvSpPr>
            <a:spLocks noChangeArrowheads="1"/>
          </p:cNvSpPr>
          <p:nvPr/>
        </p:nvSpPr>
        <p:spPr bwMode="auto">
          <a:xfrm>
            <a:off x="2428875" y="1643063"/>
            <a:ext cx="2984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Montana</a:t>
            </a:r>
            <a:endParaRPr lang="en-US" sz="600" dirty="0">
              <a:latin typeface="Arial" charset="0"/>
            </a:endParaRPr>
          </a:p>
        </p:txBody>
      </p:sp>
      <p:sp>
        <p:nvSpPr>
          <p:cNvPr id="2345" name="Rectangle 297"/>
          <p:cNvSpPr>
            <a:spLocks noChangeArrowheads="1"/>
          </p:cNvSpPr>
          <p:nvPr/>
        </p:nvSpPr>
        <p:spPr bwMode="auto">
          <a:xfrm>
            <a:off x="3603625" y="2805113"/>
            <a:ext cx="3286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Nebraska</a:t>
            </a:r>
            <a:endParaRPr lang="en-US" sz="600" dirty="0">
              <a:latin typeface="Arial" charset="0"/>
            </a:endParaRPr>
          </a:p>
        </p:txBody>
      </p:sp>
      <p:sp>
        <p:nvSpPr>
          <p:cNvPr id="2346" name="Rectangle 298"/>
          <p:cNvSpPr>
            <a:spLocks noChangeArrowheads="1"/>
          </p:cNvSpPr>
          <p:nvPr/>
        </p:nvSpPr>
        <p:spPr bwMode="auto">
          <a:xfrm>
            <a:off x="1019175" y="2894013"/>
            <a:ext cx="2651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Nevada</a:t>
            </a:r>
            <a:endParaRPr lang="en-US" sz="600" dirty="0">
              <a:latin typeface="Arial" charset="0"/>
            </a:endParaRPr>
          </a:p>
        </p:txBody>
      </p:sp>
      <p:sp>
        <p:nvSpPr>
          <p:cNvPr id="2347" name="Rectangle 299"/>
          <p:cNvSpPr>
            <a:spLocks noChangeArrowheads="1"/>
          </p:cNvSpPr>
          <p:nvPr/>
        </p:nvSpPr>
        <p:spPr bwMode="auto">
          <a:xfrm>
            <a:off x="7766050" y="1935163"/>
            <a:ext cx="1539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New</a:t>
            </a:r>
            <a:endParaRPr lang="en-US" sz="600" dirty="0">
              <a:latin typeface="Arial" charset="0"/>
            </a:endParaRPr>
          </a:p>
        </p:txBody>
      </p:sp>
      <p:sp>
        <p:nvSpPr>
          <p:cNvPr id="2348" name="Rectangle 300"/>
          <p:cNvSpPr>
            <a:spLocks noChangeArrowheads="1"/>
          </p:cNvSpPr>
          <p:nvPr/>
        </p:nvSpPr>
        <p:spPr bwMode="auto">
          <a:xfrm>
            <a:off x="7658100" y="2024063"/>
            <a:ext cx="3714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Hampshire</a:t>
            </a:r>
            <a:endParaRPr lang="en-US" sz="600" dirty="0">
              <a:latin typeface="Arial" charset="0"/>
            </a:endParaRPr>
          </a:p>
        </p:txBody>
      </p:sp>
      <p:sp>
        <p:nvSpPr>
          <p:cNvPr id="2349" name="Rectangle 301"/>
          <p:cNvSpPr>
            <a:spLocks noChangeArrowheads="1"/>
          </p:cNvSpPr>
          <p:nvPr/>
        </p:nvSpPr>
        <p:spPr bwMode="auto">
          <a:xfrm>
            <a:off x="7683500" y="2817813"/>
            <a:ext cx="4000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New Jersey</a:t>
            </a:r>
            <a:endParaRPr lang="en-US" sz="600" dirty="0">
              <a:latin typeface="Arial" charset="0"/>
            </a:endParaRPr>
          </a:p>
        </p:txBody>
      </p:sp>
      <p:sp>
        <p:nvSpPr>
          <p:cNvPr id="2350" name="Rectangle 302"/>
          <p:cNvSpPr>
            <a:spLocks noChangeArrowheads="1"/>
          </p:cNvSpPr>
          <p:nvPr/>
        </p:nvSpPr>
        <p:spPr bwMode="auto">
          <a:xfrm>
            <a:off x="2489200" y="4168775"/>
            <a:ext cx="4175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New Mexico</a:t>
            </a:r>
            <a:endParaRPr lang="en-US" sz="600" dirty="0">
              <a:latin typeface="Arial" charset="0"/>
            </a:endParaRPr>
          </a:p>
        </p:txBody>
      </p:sp>
      <p:sp>
        <p:nvSpPr>
          <p:cNvPr id="2351" name="Rectangle 303"/>
          <p:cNvSpPr>
            <a:spLocks noChangeArrowheads="1"/>
          </p:cNvSpPr>
          <p:nvPr/>
        </p:nvSpPr>
        <p:spPr bwMode="auto">
          <a:xfrm>
            <a:off x="7200900" y="2271713"/>
            <a:ext cx="3317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New York</a:t>
            </a:r>
            <a:endParaRPr lang="en-US" sz="600" dirty="0">
              <a:latin typeface="Arial" charset="0"/>
            </a:endParaRPr>
          </a:p>
        </p:txBody>
      </p:sp>
      <p:sp>
        <p:nvSpPr>
          <p:cNvPr id="2352" name="Rectangle 304"/>
          <p:cNvSpPr>
            <a:spLocks noChangeArrowheads="1"/>
          </p:cNvSpPr>
          <p:nvPr/>
        </p:nvSpPr>
        <p:spPr bwMode="auto">
          <a:xfrm>
            <a:off x="6788150" y="3797300"/>
            <a:ext cx="4953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North Carolina</a:t>
            </a:r>
            <a:endParaRPr lang="en-US" sz="600" dirty="0">
              <a:latin typeface="Arial" charset="0"/>
            </a:endParaRPr>
          </a:p>
        </p:txBody>
      </p:sp>
      <p:sp>
        <p:nvSpPr>
          <p:cNvPr id="2353" name="Rectangle 305"/>
          <p:cNvSpPr>
            <a:spLocks noChangeArrowheads="1"/>
          </p:cNvSpPr>
          <p:nvPr/>
        </p:nvSpPr>
        <p:spPr bwMode="auto">
          <a:xfrm>
            <a:off x="3498850" y="1538288"/>
            <a:ext cx="4508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North Dakota</a:t>
            </a:r>
            <a:endParaRPr lang="en-US" sz="600" dirty="0">
              <a:latin typeface="Arial" charset="0"/>
            </a:endParaRPr>
          </a:p>
        </p:txBody>
      </p:sp>
      <p:sp>
        <p:nvSpPr>
          <p:cNvPr id="2354" name="Rectangle 306"/>
          <p:cNvSpPr>
            <a:spLocks noChangeArrowheads="1"/>
          </p:cNvSpPr>
          <p:nvPr/>
        </p:nvSpPr>
        <p:spPr bwMode="auto">
          <a:xfrm>
            <a:off x="6270625" y="2951163"/>
            <a:ext cx="161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Ohio</a:t>
            </a:r>
            <a:endParaRPr lang="en-US" sz="600" dirty="0">
              <a:latin typeface="Arial" charset="0"/>
            </a:endParaRPr>
          </a:p>
        </p:txBody>
      </p:sp>
      <p:sp>
        <p:nvSpPr>
          <p:cNvPr id="2355" name="Rectangle 307"/>
          <p:cNvSpPr>
            <a:spLocks noChangeArrowheads="1"/>
          </p:cNvSpPr>
          <p:nvPr/>
        </p:nvSpPr>
        <p:spPr bwMode="auto">
          <a:xfrm>
            <a:off x="3952875" y="4054475"/>
            <a:ext cx="3492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Oklahoma</a:t>
            </a:r>
            <a:endParaRPr lang="en-US" sz="600" dirty="0">
              <a:latin typeface="Arial" charset="0"/>
            </a:endParaRPr>
          </a:p>
        </p:txBody>
      </p:sp>
      <p:sp>
        <p:nvSpPr>
          <p:cNvPr id="2356" name="Rectangle 308"/>
          <p:cNvSpPr>
            <a:spLocks noChangeArrowheads="1"/>
          </p:cNvSpPr>
          <p:nvPr/>
        </p:nvSpPr>
        <p:spPr bwMode="auto">
          <a:xfrm>
            <a:off x="701675" y="1839913"/>
            <a:ext cx="2555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Oregon</a:t>
            </a:r>
            <a:endParaRPr lang="en-US" sz="600" dirty="0">
              <a:latin typeface="Arial" charset="0"/>
            </a:endParaRPr>
          </a:p>
        </p:txBody>
      </p:sp>
      <p:sp>
        <p:nvSpPr>
          <p:cNvPr id="2357" name="Rectangle 309"/>
          <p:cNvSpPr>
            <a:spLocks noChangeArrowheads="1"/>
          </p:cNvSpPr>
          <p:nvPr/>
        </p:nvSpPr>
        <p:spPr bwMode="auto">
          <a:xfrm>
            <a:off x="6905625" y="2671763"/>
            <a:ext cx="457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Pennsylvania</a:t>
            </a:r>
            <a:endParaRPr lang="en-US" sz="600" dirty="0">
              <a:latin typeface="Arial" charset="0"/>
            </a:endParaRPr>
          </a:p>
        </p:txBody>
      </p:sp>
      <p:sp>
        <p:nvSpPr>
          <p:cNvPr id="2358" name="Rectangle 310"/>
          <p:cNvSpPr>
            <a:spLocks noChangeArrowheads="1"/>
          </p:cNvSpPr>
          <p:nvPr/>
        </p:nvSpPr>
        <p:spPr bwMode="auto">
          <a:xfrm>
            <a:off x="7988300" y="2446338"/>
            <a:ext cx="452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Rhode Island</a:t>
            </a:r>
            <a:endParaRPr lang="en-US" sz="600" dirty="0">
              <a:latin typeface="Arial" charset="0"/>
            </a:endParaRPr>
          </a:p>
        </p:txBody>
      </p:sp>
      <p:sp>
        <p:nvSpPr>
          <p:cNvPr id="2359" name="Rectangle 311"/>
          <p:cNvSpPr>
            <a:spLocks noChangeArrowheads="1"/>
          </p:cNvSpPr>
          <p:nvPr/>
        </p:nvSpPr>
        <p:spPr bwMode="auto">
          <a:xfrm>
            <a:off x="6591300" y="4175125"/>
            <a:ext cx="508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South Carolina</a:t>
            </a:r>
            <a:endParaRPr lang="en-US" sz="600" dirty="0">
              <a:latin typeface="Arial" charset="0"/>
            </a:endParaRPr>
          </a:p>
        </p:txBody>
      </p:sp>
      <p:sp>
        <p:nvSpPr>
          <p:cNvPr id="2360" name="Rectangle 312"/>
          <p:cNvSpPr>
            <a:spLocks noChangeArrowheads="1"/>
          </p:cNvSpPr>
          <p:nvPr/>
        </p:nvSpPr>
        <p:spPr bwMode="auto">
          <a:xfrm>
            <a:off x="3489325" y="2220913"/>
            <a:ext cx="4635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South Dakota</a:t>
            </a:r>
            <a:endParaRPr lang="en-US" sz="600" dirty="0">
              <a:latin typeface="Arial" charset="0"/>
            </a:endParaRPr>
          </a:p>
        </p:txBody>
      </p:sp>
      <p:sp>
        <p:nvSpPr>
          <p:cNvPr id="2361" name="Rectangle 313"/>
          <p:cNvSpPr>
            <a:spLocks noChangeArrowheads="1"/>
          </p:cNvSpPr>
          <p:nvPr/>
        </p:nvSpPr>
        <p:spPr bwMode="auto">
          <a:xfrm>
            <a:off x="5661025" y="3946525"/>
            <a:ext cx="3794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Tennessee</a:t>
            </a:r>
            <a:endParaRPr lang="en-US" sz="600" dirty="0">
              <a:latin typeface="Arial" charset="0"/>
            </a:endParaRPr>
          </a:p>
        </p:txBody>
      </p:sp>
      <p:sp>
        <p:nvSpPr>
          <p:cNvPr id="2362" name="Rectangle 314"/>
          <p:cNvSpPr>
            <a:spLocks noChangeArrowheads="1"/>
          </p:cNvSpPr>
          <p:nvPr/>
        </p:nvSpPr>
        <p:spPr bwMode="auto">
          <a:xfrm>
            <a:off x="3606800" y="4841875"/>
            <a:ext cx="2079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Texas</a:t>
            </a:r>
            <a:endParaRPr lang="en-US" sz="600" dirty="0">
              <a:latin typeface="Arial" charset="0"/>
            </a:endParaRPr>
          </a:p>
        </p:txBody>
      </p:sp>
      <p:sp>
        <p:nvSpPr>
          <p:cNvPr id="2363" name="Rectangle 315"/>
          <p:cNvSpPr>
            <a:spLocks noChangeArrowheads="1"/>
          </p:cNvSpPr>
          <p:nvPr/>
        </p:nvSpPr>
        <p:spPr bwMode="auto">
          <a:xfrm>
            <a:off x="1835150" y="3074988"/>
            <a:ext cx="161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Utah</a:t>
            </a:r>
            <a:endParaRPr lang="en-US" sz="600" dirty="0">
              <a:latin typeface="Arial" charset="0"/>
            </a:endParaRPr>
          </a:p>
        </p:txBody>
      </p:sp>
      <p:sp>
        <p:nvSpPr>
          <p:cNvPr id="2364" name="Rectangle 316"/>
          <p:cNvSpPr>
            <a:spLocks noChangeArrowheads="1"/>
          </p:cNvSpPr>
          <p:nvPr/>
        </p:nvSpPr>
        <p:spPr bwMode="auto">
          <a:xfrm>
            <a:off x="7524750" y="1811338"/>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Vermont</a:t>
            </a:r>
            <a:endParaRPr lang="en-US" sz="600" dirty="0">
              <a:latin typeface="Arial" charset="0"/>
            </a:endParaRPr>
          </a:p>
        </p:txBody>
      </p:sp>
      <p:sp>
        <p:nvSpPr>
          <p:cNvPr id="2365" name="Rectangle 317"/>
          <p:cNvSpPr>
            <a:spLocks noChangeArrowheads="1"/>
          </p:cNvSpPr>
          <p:nvPr/>
        </p:nvSpPr>
        <p:spPr bwMode="auto">
          <a:xfrm>
            <a:off x="7016750" y="3403600"/>
            <a:ext cx="2571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Virginia</a:t>
            </a:r>
            <a:endParaRPr lang="en-US" sz="600" dirty="0">
              <a:latin typeface="Arial" charset="0"/>
            </a:endParaRPr>
          </a:p>
        </p:txBody>
      </p:sp>
      <p:sp>
        <p:nvSpPr>
          <p:cNvPr id="2366" name="Rectangle 318"/>
          <p:cNvSpPr>
            <a:spLocks noChangeArrowheads="1"/>
          </p:cNvSpPr>
          <p:nvPr/>
        </p:nvSpPr>
        <p:spPr bwMode="auto">
          <a:xfrm>
            <a:off x="904875" y="1281113"/>
            <a:ext cx="404813" cy="92075"/>
          </a:xfrm>
          <a:prstGeom prst="rect">
            <a:avLst/>
          </a:prstGeom>
          <a:solidFill>
            <a:srgbClr val="FF981D"/>
          </a:solidFill>
          <a:ln>
            <a:noFill/>
          </a:ln>
          <a:extLst/>
        </p:spPr>
        <p:txBody>
          <a:bodyPr wrap="none" lIns="0" tIns="0" rIns="0" bIns="0">
            <a:spAutoFit/>
          </a:bodyPr>
          <a:lstStyle/>
          <a:p>
            <a:r>
              <a:rPr lang="en-US" sz="600" dirty="0">
                <a:solidFill>
                  <a:srgbClr val="404040"/>
                </a:solidFill>
                <a:latin typeface="Arial" charset="0"/>
              </a:rPr>
              <a:t>Washington</a:t>
            </a:r>
            <a:endParaRPr lang="en-US" sz="600" dirty="0">
              <a:latin typeface="Arial" charset="0"/>
            </a:endParaRPr>
          </a:p>
        </p:txBody>
      </p:sp>
      <p:sp>
        <p:nvSpPr>
          <p:cNvPr id="2367" name="Rectangle 319"/>
          <p:cNvSpPr>
            <a:spLocks noChangeArrowheads="1"/>
          </p:cNvSpPr>
          <p:nvPr/>
        </p:nvSpPr>
        <p:spPr bwMode="auto">
          <a:xfrm>
            <a:off x="6556375" y="3246438"/>
            <a:ext cx="173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West</a:t>
            </a:r>
            <a:endParaRPr lang="en-US" sz="600" dirty="0">
              <a:latin typeface="Arial" charset="0"/>
            </a:endParaRPr>
          </a:p>
        </p:txBody>
      </p:sp>
      <p:sp>
        <p:nvSpPr>
          <p:cNvPr id="2368" name="Rectangle 320"/>
          <p:cNvSpPr>
            <a:spLocks noChangeArrowheads="1"/>
          </p:cNvSpPr>
          <p:nvPr/>
        </p:nvSpPr>
        <p:spPr bwMode="auto">
          <a:xfrm>
            <a:off x="6515100" y="3335338"/>
            <a:ext cx="2571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Virginia</a:t>
            </a:r>
            <a:endParaRPr lang="en-US" sz="600" dirty="0">
              <a:latin typeface="Arial" charset="0"/>
            </a:endParaRPr>
          </a:p>
        </p:txBody>
      </p:sp>
      <p:sp>
        <p:nvSpPr>
          <p:cNvPr id="2369" name="Rectangle 321"/>
          <p:cNvSpPr>
            <a:spLocks noChangeArrowheads="1"/>
          </p:cNvSpPr>
          <p:nvPr/>
        </p:nvSpPr>
        <p:spPr bwMode="auto">
          <a:xfrm>
            <a:off x="5026025" y="2195513"/>
            <a:ext cx="3492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Wisconsin</a:t>
            </a:r>
            <a:endParaRPr lang="en-US" sz="600" dirty="0">
              <a:latin typeface="Arial" charset="0"/>
            </a:endParaRPr>
          </a:p>
        </p:txBody>
      </p:sp>
      <p:sp>
        <p:nvSpPr>
          <p:cNvPr id="2370" name="Rectangle 322"/>
          <p:cNvSpPr>
            <a:spLocks noChangeArrowheads="1"/>
          </p:cNvSpPr>
          <p:nvPr/>
        </p:nvSpPr>
        <p:spPr bwMode="auto">
          <a:xfrm>
            <a:off x="2492375" y="2443163"/>
            <a:ext cx="3190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Wyoming</a:t>
            </a:r>
            <a:endParaRPr lang="en-US" sz="600" dirty="0">
              <a:latin typeface="Arial" charset="0"/>
            </a:endParaRPr>
          </a:p>
        </p:txBody>
      </p:sp>
      <p:sp>
        <p:nvSpPr>
          <p:cNvPr id="2387" name="Rectangle 339"/>
          <p:cNvSpPr>
            <a:spLocks noChangeArrowheads="1"/>
          </p:cNvSpPr>
          <p:nvPr/>
        </p:nvSpPr>
        <p:spPr bwMode="auto">
          <a:xfrm>
            <a:off x="3103563" y="3525838"/>
            <a:ext cx="5302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i="1" dirty="0">
                <a:solidFill>
                  <a:srgbClr val="404040"/>
                </a:solidFill>
                <a:latin typeface="Geneva" charset="0"/>
              </a:rPr>
              <a:t>United States</a:t>
            </a:r>
            <a:endParaRPr lang="en-US" dirty="0"/>
          </a:p>
        </p:txBody>
      </p:sp>
      <p:sp>
        <p:nvSpPr>
          <p:cNvPr id="2405" name="Line 357"/>
          <p:cNvSpPr>
            <a:spLocks noChangeShapeType="1"/>
          </p:cNvSpPr>
          <p:nvPr/>
        </p:nvSpPr>
        <p:spPr bwMode="auto">
          <a:xfrm>
            <a:off x="2079625" y="5483225"/>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06" name="Line 358"/>
          <p:cNvSpPr>
            <a:spLocks noChangeShapeType="1"/>
          </p:cNvSpPr>
          <p:nvPr/>
        </p:nvSpPr>
        <p:spPr bwMode="auto">
          <a:xfrm>
            <a:off x="2863850" y="5473700"/>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08" name="Line 360"/>
          <p:cNvSpPr>
            <a:spLocks noChangeShapeType="1"/>
          </p:cNvSpPr>
          <p:nvPr/>
        </p:nvSpPr>
        <p:spPr bwMode="auto">
          <a:xfrm>
            <a:off x="3136900" y="5451475"/>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09" name="Line 361"/>
          <p:cNvSpPr>
            <a:spLocks noChangeShapeType="1"/>
          </p:cNvSpPr>
          <p:nvPr/>
        </p:nvSpPr>
        <p:spPr bwMode="auto">
          <a:xfrm>
            <a:off x="2863850" y="5473700"/>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04" name="Line 356"/>
          <p:cNvSpPr>
            <a:spLocks noChangeShapeType="1"/>
          </p:cNvSpPr>
          <p:nvPr/>
        </p:nvSpPr>
        <p:spPr bwMode="auto">
          <a:xfrm>
            <a:off x="2270125" y="5489575"/>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07" name="Line 359"/>
          <p:cNvSpPr>
            <a:spLocks noChangeShapeType="1"/>
          </p:cNvSpPr>
          <p:nvPr/>
        </p:nvSpPr>
        <p:spPr bwMode="auto">
          <a:xfrm>
            <a:off x="2270125" y="5489575"/>
            <a:ext cx="1588" cy="1588"/>
          </a:xfrm>
          <a:prstGeom prst="line">
            <a:avLst/>
          </a:prstGeom>
          <a:noFill/>
          <a:ln w="3175">
            <a:solidFill>
              <a:srgbClr val="42A6CC"/>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25" name="Rectangle 377"/>
          <p:cNvSpPr>
            <a:spLocks noChangeArrowheads="1"/>
          </p:cNvSpPr>
          <p:nvPr/>
        </p:nvSpPr>
        <p:spPr bwMode="auto">
          <a:xfrm>
            <a:off x="-1066800" y="5181600"/>
            <a:ext cx="23177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404040"/>
                </a:solidFill>
                <a:latin typeface="Arial" charset="0"/>
              </a:rPr>
              <a:t>Hawaii</a:t>
            </a:r>
            <a:endParaRPr lang="en-US" sz="600" dirty="0">
              <a:latin typeface="Arial" charset="0"/>
            </a:endParaRPr>
          </a:p>
        </p:txBody>
      </p:sp>
      <p:grpSp>
        <p:nvGrpSpPr>
          <p:cNvPr id="2535" name="Group 487"/>
          <p:cNvGrpSpPr>
            <a:grpSpLocks/>
          </p:cNvGrpSpPr>
          <p:nvPr/>
        </p:nvGrpSpPr>
        <p:grpSpPr bwMode="auto">
          <a:xfrm>
            <a:off x="4572000" y="5715000"/>
            <a:ext cx="1627188" cy="250825"/>
            <a:chOff x="128" y="4063"/>
            <a:chExt cx="1025" cy="158"/>
          </a:xfrm>
        </p:grpSpPr>
        <p:sp>
          <p:nvSpPr>
            <p:cNvPr id="2528" name="Freeform 480"/>
            <p:cNvSpPr>
              <a:spLocks/>
            </p:cNvSpPr>
            <p:nvPr/>
          </p:nvSpPr>
          <p:spPr bwMode="auto">
            <a:xfrm>
              <a:off x="140" y="4138"/>
              <a:ext cx="564" cy="28"/>
            </a:xfrm>
            <a:custGeom>
              <a:avLst/>
              <a:gdLst>
                <a:gd name="T0" fmla="*/ 0 w 564"/>
                <a:gd name="T1" fmla="*/ 24 h 28"/>
                <a:gd name="T2" fmla="*/ 0 w 564"/>
                <a:gd name="T3" fmla="*/ 0 h 28"/>
                <a:gd name="T4" fmla="*/ 564 w 564"/>
                <a:gd name="T5" fmla="*/ 0 h 28"/>
                <a:gd name="T6" fmla="*/ 564 w 564"/>
                <a:gd name="T7" fmla="*/ 28 h 28"/>
              </a:gdLst>
              <a:ahLst/>
              <a:cxnLst>
                <a:cxn ang="0">
                  <a:pos x="T0" y="T1"/>
                </a:cxn>
                <a:cxn ang="0">
                  <a:pos x="T2" y="T3"/>
                </a:cxn>
                <a:cxn ang="0">
                  <a:pos x="T4" y="T5"/>
                </a:cxn>
                <a:cxn ang="0">
                  <a:pos x="T6" y="T7"/>
                </a:cxn>
              </a:cxnLst>
              <a:rect l="0" t="0" r="r" b="b"/>
              <a:pathLst>
                <a:path w="564" h="28">
                  <a:moveTo>
                    <a:pt x="0" y="24"/>
                  </a:moveTo>
                  <a:lnTo>
                    <a:pt x="0" y="0"/>
                  </a:lnTo>
                  <a:lnTo>
                    <a:pt x="564" y="0"/>
                  </a:lnTo>
                  <a:lnTo>
                    <a:pt x="564" y="2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29" name="Freeform 481"/>
            <p:cNvSpPr>
              <a:spLocks/>
            </p:cNvSpPr>
            <p:nvPr/>
          </p:nvSpPr>
          <p:spPr bwMode="auto">
            <a:xfrm>
              <a:off x="140" y="4110"/>
              <a:ext cx="908" cy="28"/>
            </a:xfrm>
            <a:custGeom>
              <a:avLst/>
              <a:gdLst>
                <a:gd name="T0" fmla="*/ 0 w 908"/>
                <a:gd name="T1" fmla="*/ 4 h 28"/>
                <a:gd name="T2" fmla="*/ 0 w 908"/>
                <a:gd name="T3" fmla="*/ 28 h 28"/>
                <a:gd name="T4" fmla="*/ 908 w 908"/>
                <a:gd name="T5" fmla="*/ 28 h 28"/>
                <a:gd name="T6" fmla="*/ 908 w 908"/>
                <a:gd name="T7" fmla="*/ 0 h 28"/>
              </a:gdLst>
              <a:ahLst/>
              <a:cxnLst>
                <a:cxn ang="0">
                  <a:pos x="T0" y="T1"/>
                </a:cxn>
                <a:cxn ang="0">
                  <a:pos x="T2" y="T3"/>
                </a:cxn>
                <a:cxn ang="0">
                  <a:pos x="T4" y="T5"/>
                </a:cxn>
                <a:cxn ang="0">
                  <a:pos x="T6" y="T7"/>
                </a:cxn>
              </a:cxnLst>
              <a:rect l="0" t="0" r="r" b="b"/>
              <a:pathLst>
                <a:path w="908" h="28">
                  <a:moveTo>
                    <a:pt x="0" y="4"/>
                  </a:moveTo>
                  <a:lnTo>
                    <a:pt x="0" y="28"/>
                  </a:lnTo>
                  <a:lnTo>
                    <a:pt x="908" y="28"/>
                  </a:lnTo>
                  <a:lnTo>
                    <a:pt x="908"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30" name="Rectangle 482"/>
            <p:cNvSpPr>
              <a:spLocks noChangeArrowheads="1"/>
            </p:cNvSpPr>
            <p:nvPr/>
          </p:nvSpPr>
          <p:spPr bwMode="auto">
            <a:xfrm>
              <a:off x="946" y="4063"/>
              <a:ext cx="20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charset="0"/>
                </a:rPr>
                <a:t>500 Miles</a:t>
              </a:r>
              <a:endParaRPr lang="en-US" dirty="0"/>
            </a:p>
          </p:txBody>
        </p:sp>
        <p:sp>
          <p:nvSpPr>
            <p:cNvPr id="2531" name="Rectangle 483"/>
            <p:cNvSpPr>
              <a:spLocks noChangeArrowheads="1"/>
            </p:cNvSpPr>
            <p:nvPr/>
          </p:nvSpPr>
          <p:spPr bwMode="auto">
            <a:xfrm>
              <a:off x="128" y="4163"/>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charset="0"/>
                </a:rPr>
                <a:t>0</a:t>
              </a:r>
              <a:endParaRPr lang="en-US" dirty="0"/>
            </a:p>
          </p:txBody>
        </p:sp>
        <p:sp>
          <p:nvSpPr>
            <p:cNvPr id="2532" name="Rectangle 484"/>
            <p:cNvSpPr>
              <a:spLocks noChangeArrowheads="1"/>
            </p:cNvSpPr>
            <p:nvPr/>
          </p:nvSpPr>
          <p:spPr bwMode="auto">
            <a:xfrm>
              <a:off x="622" y="4163"/>
              <a:ext cx="16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charset="0"/>
                </a:rPr>
                <a:t>500 KM</a:t>
              </a:r>
              <a:endParaRPr lang="en-US" dirty="0"/>
            </a:p>
          </p:txBody>
        </p:sp>
        <p:sp>
          <p:nvSpPr>
            <p:cNvPr id="2533" name="Rectangle 485"/>
            <p:cNvSpPr>
              <a:spLocks noChangeArrowheads="1"/>
            </p:cNvSpPr>
            <p:nvPr/>
          </p:nvSpPr>
          <p:spPr bwMode="auto">
            <a:xfrm>
              <a:off x="128" y="4067"/>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latin typeface="Arial" charset="0"/>
                </a:rPr>
                <a:t>0</a:t>
              </a:r>
              <a:endParaRPr lang="en-US" dirty="0"/>
            </a:p>
          </p:txBody>
        </p:sp>
      </p:grpSp>
      <p:sp>
        <p:nvSpPr>
          <p:cNvPr id="2" name="Title 1"/>
          <p:cNvSpPr>
            <a:spLocks noGrp="1"/>
          </p:cNvSpPr>
          <p:nvPr>
            <p:ph type="title"/>
          </p:nvPr>
        </p:nvSpPr>
        <p:spPr/>
        <p:txBody>
          <a:bodyPr/>
          <a:lstStyle/>
          <a:p>
            <a:pPr algn="ctr"/>
            <a:r>
              <a:rPr lang="en-US" dirty="0" smtClean="0"/>
              <a:t>Response Rate By State</a:t>
            </a:r>
            <a:endParaRPr lang="en-US" dirty="0"/>
          </a:p>
        </p:txBody>
      </p:sp>
      <p:sp>
        <p:nvSpPr>
          <p:cNvPr id="3" name="Rectangle 2"/>
          <p:cNvSpPr/>
          <p:nvPr/>
        </p:nvSpPr>
        <p:spPr>
          <a:xfrm>
            <a:off x="1600200" y="5257800"/>
            <a:ext cx="4572000" cy="1200329"/>
          </a:xfrm>
          <a:prstGeom prst="rect">
            <a:avLst/>
          </a:prstGeom>
        </p:spPr>
        <p:txBody>
          <a:bodyPr>
            <a:spAutoFit/>
          </a:bodyPr>
          <a:lstStyle/>
          <a:p>
            <a:r>
              <a:rPr lang="en-US" dirty="0"/>
              <a:t>0-25%</a:t>
            </a:r>
          </a:p>
          <a:p>
            <a:r>
              <a:rPr lang="en-US" dirty="0"/>
              <a:t>26-50%</a:t>
            </a:r>
          </a:p>
          <a:p>
            <a:r>
              <a:rPr lang="en-US" dirty="0"/>
              <a:t>51-75%</a:t>
            </a:r>
          </a:p>
          <a:p>
            <a:r>
              <a:rPr lang="en-US" dirty="0"/>
              <a:t>76-100%</a:t>
            </a:r>
          </a:p>
        </p:txBody>
      </p:sp>
      <p:sp>
        <p:nvSpPr>
          <p:cNvPr id="135" name="Rectangle 134"/>
          <p:cNvSpPr/>
          <p:nvPr/>
        </p:nvSpPr>
        <p:spPr>
          <a:xfrm flipV="1">
            <a:off x="1295400" y="5257800"/>
            <a:ext cx="304800" cy="304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Rectangle 135"/>
          <p:cNvSpPr/>
          <p:nvPr/>
        </p:nvSpPr>
        <p:spPr>
          <a:xfrm flipV="1">
            <a:off x="1295400" y="5638800"/>
            <a:ext cx="304800" cy="3048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Rectangle 136"/>
          <p:cNvSpPr/>
          <p:nvPr/>
        </p:nvSpPr>
        <p:spPr>
          <a:xfrm flipV="1">
            <a:off x="1295400" y="6248400"/>
            <a:ext cx="304800" cy="30480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Rectangle 137"/>
          <p:cNvSpPr/>
          <p:nvPr/>
        </p:nvSpPr>
        <p:spPr>
          <a:xfrm flipV="1">
            <a:off x="1295400" y="5943600"/>
            <a:ext cx="3048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2819400" y="6211669"/>
            <a:ext cx="6172200" cy="369332"/>
          </a:xfrm>
          <a:prstGeom prst="rect">
            <a:avLst/>
          </a:prstGeom>
        </p:spPr>
        <p:txBody>
          <a:bodyPr wrap="square">
            <a:spAutoFit/>
          </a:bodyPr>
          <a:lstStyle/>
          <a:p>
            <a:r>
              <a:rPr lang="en-US" dirty="0"/>
              <a:t>There were 124 responses </a:t>
            </a:r>
            <a:r>
              <a:rPr lang="en-US" dirty="0" smtClean="0"/>
              <a:t>, with </a:t>
            </a:r>
            <a:r>
              <a:rPr lang="en-US" dirty="0"/>
              <a:t>a response rate of 78%</a:t>
            </a:r>
          </a:p>
        </p:txBody>
      </p:sp>
    </p:spTree>
    <p:extLst>
      <p:ext uri="{BB962C8B-B14F-4D97-AF65-F5344CB8AC3E}">
        <p14:creationId xmlns:p14="http://schemas.microsoft.com/office/powerpoint/2010/main" val="368578955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Size Metro Area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3853498"/>
              </p:ext>
            </p:extLst>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184744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Employer</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98479008"/>
              </p:ext>
            </p:extLst>
          </p:nvPr>
        </p:nvGraphicFramePr>
        <p:xfrm>
          <a:off x="304800" y="1752600"/>
          <a:ext cx="4800600" cy="4624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898395343"/>
              </p:ext>
            </p:extLst>
          </p:nvPr>
        </p:nvGraphicFramePr>
        <p:xfrm>
          <a:off x="4953000" y="1752600"/>
          <a:ext cx="4038600" cy="4624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048076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Open LGBT</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760063864"/>
              </p:ext>
            </p:extLst>
          </p:nvPr>
        </p:nvGraphicFramePr>
        <p:xfrm>
          <a:off x="228600" y="1752600"/>
          <a:ext cx="4495800" cy="4624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020656181"/>
              </p:ext>
            </p:extLst>
          </p:nvPr>
        </p:nvGraphicFramePr>
        <p:xfrm>
          <a:off x="4648200" y="1773238"/>
          <a:ext cx="4495800" cy="4624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399081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LGBT Curriculum in past year</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726994996"/>
              </p:ext>
            </p:extLst>
          </p:nvPr>
        </p:nvGraphicFramePr>
        <p:xfrm>
          <a:off x="457200" y="1773238"/>
          <a:ext cx="4038600" cy="4624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92240217"/>
              </p:ext>
            </p:extLst>
          </p:nvPr>
        </p:nvGraphicFramePr>
        <p:xfrm>
          <a:off x="4648200" y="1773238"/>
          <a:ext cx="4038600" cy="4624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07932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0"/>
            <a:ext cx="2209800" cy="3276600"/>
          </a:xfrm>
        </p:spPr>
      </p:pic>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216524" y="533400"/>
            <a:ext cx="3787790" cy="4267200"/>
          </a:xfr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310187"/>
            <a:ext cx="39624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descr="http://testbio.files.wordpress.com/2009/07/nih-logo.gif"/>
          <p:cNvPicPr>
            <a:picLocks noChangeAspect="1" noChangeArrowheads="1"/>
          </p:cNvPicPr>
          <p:nvPr/>
        </p:nvPicPr>
        <p:blipFill>
          <a:blip r:embed="rId5"/>
          <a:srcRect/>
          <a:stretch>
            <a:fillRect/>
          </a:stretch>
        </p:blipFill>
        <p:spPr bwMode="auto">
          <a:xfrm>
            <a:off x="228600" y="3657600"/>
            <a:ext cx="1371600" cy="1371600"/>
          </a:xfrm>
          <a:prstGeom prst="rect">
            <a:avLst/>
          </a:prstGeom>
          <a:noFill/>
        </p:spPr>
      </p:pic>
      <p:pic>
        <p:nvPicPr>
          <p:cNvPr id="7" name="Content Placeholder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599" y="381000"/>
            <a:ext cx="3082925" cy="35814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2565" y="4343399"/>
            <a:ext cx="2143125" cy="2143125"/>
          </a:xfrm>
          <a:prstGeom prst="rect">
            <a:avLst/>
          </a:prstGeom>
        </p:spPr>
      </p:pic>
    </p:spTree>
    <p:extLst>
      <p:ext uri="{BB962C8B-B14F-4D97-AF65-F5344CB8AC3E}">
        <p14:creationId xmlns:p14="http://schemas.microsoft.com/office/powerpoint/2010/main" val="330436441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vs. Desired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5474509"/>
              </p:ext>
            </p:extLst>
          </p:nvPr>
        </p:nvGraphicFramePr>
        <p:xfrm>
          <a:off x="914400" y="1774824"/>
          <a:ext cx="7315201" cy="2720975"/>
        </p:xfrm>
        <a:graphic>
          <a:graphicData uri="http://schemas.openxmlformats.org/drawingml/2006/table">
            <a:tbl>
              <a:tblPr firstRow="1" bandRow="1">
                <a:tableStyleId>{5C22544A-7EE6-4342-B048-85BDC9FD1C3A}</a:tableStyleId>
              </a:tblPr>
              <a:tblGrid>
                <a:gridCol w="2733152"/>
                <a:gridCol w="2733152"/>
                <a:gridCol w="1848897"/>
              </a:tblGrid>
              <a:tr h="544195">
                <a:tc>
                  <a:txBody>
                    <a:bodyPr/>
                    <a:lstStyle/>
                    <a:p>
                      <a:endParaRPr lang="en-US" sz="2400" dirty="0"/>
                    </a:p>
                  </a:txBody>
                  <a:tcPr/>
                </a:tc>
                <a:tc>
                  <a:txBody>
                    <a:bodyPr/>
                    <a:lstStyle/>
                    <a:p>
                      <a:r>
                        <a:rPr lang="en-US" sz="2400" dirty="0" smtClean="0"/>
                        <a:t>CURRENT</a:t>
                      </a:r>
                      <a:endParaRPr lang="en-US" sz="2400" dirty="0"/>
                    </a:p>
                  </a:txBody>
                  <a:tcPr/>
                </a:tc>
                <a:tc>
                  <a:txBody>
                    <a:bodyPr/>
                    <a:lstStyle/>
                    <a:p>
                      <a:r>
                        <a:rPr lang="en-US" sz="2400" dirty="0" smtClean="0"/>
                        <a:t>DESIRED</a:t>
                      </a:r>
                      <a:endParaRPr lang="en-US" sz="2400" dirty="0"/>
                    </a:p>
                  </a:txBody>
                  <a:tcPr/>
                </a:tc>
              </a:tr>
              <a:tr h="544195">
                <a:tc>
                  <a:txBody>
                    <a:bodyPr/>
                    <a:lstStyle/>
                    <a:p>
                      <a:r>
                        <a:rPr lang="en-US" sz="2400" dirty="0" smtClean="0"/>
                        <a:t>Mean</a:t>
                      </a:r>
                      <a:endParaRPr lang="en-US" sz="2400" dirty="0"/>
                    </a:p>
                  </a:txBody>
                  <a:tcPr/>
                </a:tc>
                <a:tc>
                  <a:txBody>
                    <a:bodyPr/>
                    <a:lstStyle/>
                    <a:p>
                      <a:r>
                        <a:rPr lang="en-US" sz="2400" dirty="0" smtClean="0"/>
                        <a:t>0.75</a:t>
                      </a:r>
                      <a:endParaRPr lang="en-US" sz="2400" dirty="0"/>
                    </a:p>
                  </a:txBody>
                  <a:tcPr/>
                </a:tc>
                <a:tc>
                  <a:txBody>
                    <a:bodyPr/>
                    <a:lstStyle/>
                    <a:p>
                      <a:r>
                        <a:rPr lang="en-US" sz="2400" dirty="0" smtClean="0"/>
                        <a:t>2.23</a:t>
                      </a:r>
                      <a:endParaRPr lang="en-US" sz="2400" dirty="0"/>
                    </a:p>
                  </a:txBody>
                  <a:tcPr/>
                </a:tc>
              </a:tr>
              <a:tr h="544195">
                <a:tc>
                  <a:txBody>
                    <a:bodyPr/>
                    <a:lstStyle/>
                    <a:p>
                      <a:r>
                        <a:rPr lang="en-US" sz="2400" dirty="0" smtClean="0"/>
                        <a:t>Medium</a:t>
                      </a:r>
                      <a:endParaRPr lang="en-US" sz="2400" dirty="0"/>
                    </a:p>
                  </a:txBody>
                  <a:tcPr/>
                </a:tc>
                <a:tc>
                  <a:txBody>
                    <a:bodyPr/>
                    <a:lstStyle/>
                    <a:p>
                      <a:r>
                        <a:rPr lang="en-US" sz="2400" dirty="0" smtClean="0"/>
                        <a:t>.00</a:t>
                      </a:r>
                      <a:endParaRPr lang="en-US" sz="2400" dirty="0"/>
                    </a:p>
                  </a:txBody>
                  <a:tcPr/>
                </a:tc>
                <a:tc>
                  <a:txBody>
                    <a:bodyPr/>
                    <a:lstStyle/>
                    <a:p>
                      <a:r>
                        <a:rPr lang="en-US" sz="2400" dirty="0" smtClean="0"/>
                        <a:t>2.00</a:t>
                      </a:r>
                      <a:endParaRPr lang="en-US" sz="2400" dirty="0"/>
                    </a:p>
                  </a:txBody>
                  <a:tcPr/>
                </a:tc>
              </a:tr>
              <a:tr h="544195">
                <a:tc>
                  <a:txBody>
                    <a:bodyPr/>
                    <a:lstStyle/>
                    <a:p>
                      <a:r>
                        <a:rPr lang="en-US" sz="2400" dirty="0" smtClean="0"/>
                        <a:t>Standard Deviation</a:t>
                      </a:r>
                      <a:endParaRPr lang="en-US" sz="2400" dirty="0"/>
                    </a:p>
                  </a:txBody>
                  <a:tcPr/>
                </a:tc>
                <a:tc>
                  <a:txBody>
                    <a:bodyPr/>
                    <a:lstStyle/>
                    <a:p>
                      <a:r>
                        <a:rPr lang="en-US" sz="2400" dirty="0" smtClean="0"/>
                        <a:t>1.382</a:t>
                      </a:r>
                      <a:endParaRPr lang="en-US" sz="2400" dirty="0"/>
                    </a:p>
                  </a:txBody>
                  <a:tcPr/>
                </a:tc>
                <a:tc>
                  <a:txBody>
                    <a:bodyPr/>
                    <a:lstStyle/>
                    <a:p>
                      <a:r>
                        <a:rPr lang="en-US" sz="2400" dirty="0" smtClean="0"/>
                        <a:t>2.099</a:t>
                      </a:r>
                      <a:endParaRPr lang="en-US" sz="2400" dirty="0"/>
                    </a:p>
                  </a:txBody>
                  <a:tcPr/>
                </a:tc>
              </a:tr>
              <a:tr h="544195">
                <a:tc>
                  <a:txBody>
                    <a:bodyPr/>
                    <a:lstStyle/>
                    <a:p>
                      <a:r>
                        <a:rPr lang="en-US" sz="2400" dirty="0" smtClean="0"/>
                        <a:t>Range</a:t>
                      </a:r>
                      <a:endParaRPr lang="en-US" sz="2400" dirty="0"/>
                    </a:p>
                  </a:txBody>
                  <a:tcPr/>
                </a:tc>
                <a:tc>
                  <a:txBody>
                    <a:bodyPr/>
                    <a:lstStyle/>
                    <a:p>
                      <a:r>
                        <a:rPr lang="en-US" sz="2400" dirty="0" smtClean="0"/>
                        <a:t>0 to 8</a:t>
                      </a:r>
                      <a:endParaRPr lang="en-US" sz="2400" dirty="0"/>
                    </a:p>
                  </a:txBody>
                  <a:tcPr/>
                </a:tc>
                <a:tc>
                  <a:txBody>
                    <a:bodyPr/>
                    <a:lstStyle/>
                    <a:p>
                      <a:r>
                        <a:rPr lang="en-US" sz="2400" baseline="0" dirty="0" smtClean="0"/>
                        <a:t> 0 to </a:t>
                      </a:r>
                      <a:r>
                        <a:rPr lang="en-US" sz="2400" dirty="0" smtClean="0"/>
                        <a:t>10</a:t>
                      </a:r>
                      <a:endParaRPr lang="en-US" sz="2400" dirty="0"/>
                    </a:p>
                  </a:txBody>
                  <a:tcPr/>
                </a:tc>
              </a:tr>
            </a:tbl>
          </a:graphicData>
        </a:graphic>
      </p:graphicFrame>
      <p:sp>
        <p:nvSpPr>
          <p:cNvPr id="5" name="TextBox 4"/>
          <p:cNvSpPr txBox="1"/>
          <p:nvPr/>
        </p:nvSpPr>
        <p:spPr>
          <a:xfrm>
            <a:off x="914400" y="4953000"/>
            <a:ext cx="7772400" cy="369332"/>
          </a:xfrm>
          <a:prstGeom prst="rect">
            <a:avLst/>
          </a:prstGeom>
          <a:noFill/>
        </p:spPr>
        <p:txBody>
          <a:bodyPr wrap="square" rtlCol="0">
            <a:spAutoFit/>
          </a:bodyPr>
          <a:lstStyle/>
          <a:p>
            <a:r>
              <a:rPr lang="en-US" dirty="0" smtClean="0"/>
              <a:t>*14.8% of Programs desire no time devoted to LGBT Health Curriculum</a:t>
            </a:r>
            <a:endParaRPr lang="en-US" dirty="0"/>
          </a:p>
        </p:txBody>
      </p:sp>
    </p:spTree>
    <p:extLst>
      <p:ext uri="{BB962C8B-B14F-4D97-AF65-F5344CB8AC3E}">
        <p14:creationId xmlns:p14="http://schemas.microsoft.com/office/powerpoint/2010/main" val="117847438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Reported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9924625"/>
              </p:ext>
            </p:extLst>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754722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8915400" cy="1252728"/>
          </a:xfrm>
        </p:spPr>
        <p:txBody>
          <a:bodyPr>
            <a:normAutofit fontScale="90000"/>
          </a:bodyPr>
          <a:lstStyle/>
          <a:p>
            <a:r>
              <a:rPr lang="en-US" dirty="0" smtClean="0"/>
              <a:t>Significant Demographic Associations</a:t>
            </a:r>
            <a:endParaRPr lang="en-US" dirty="0"/>
          </a:p>
        </p:txBody>
      </p:sp>
      <p:sp>
        <p:nvSpPr>
          <p:cNvPr id="3" name="Content Placeholder 2"/>
          <p:cNvSpPr>
            <a:spLocks noGrp="1"/>
          </p:cNvSpPr>
          <p:nvPr>
            <p:ph idx="1"/>
          </p:nvPr>
        </p:nvSpPr>
        <p:spPr/>
        <p:txBody>
          <a:bodyPr/>
          <a:lstStyle/>
          <a:p>
            <a:r>
              <a:rPr lang="en-US" dirty="0"/>
              <a:t>P</a:t>
            </a:r>
            <a:r>
              <a:rPr lang="en-US" dirty="0" smtClean="0"/>
              <a:t>resentation of LGBT didactic lecture in past year and presence of known LGBT faculty</a:t>
            </a:r>
          </a:p>
          <a:p>
            <a:r>
              <a:rPr lang="en-US" dirty="0" smtClean="0"/>
              <a:t>Support of LGBT didactic lectures and having presented LGBT lectures in past year</a:t>
            </a:r>
          </a:p>
          <a:p>
            <a:endParaRPr lang="en-US" dirty="0"/>
          </a:p>
        </p:txBody>
      </p:sp>
    </p:spTree>
    <p:extLst>
      <p:ext uri="{BB962C8B-B14F-4D97-AF65-F5344CB8AC3E}">
        <p14:creationId xmlns:p14="http://schemas.microsoft.com/office/powerpoint/2010/main" val="350481999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Regional Associations</a:t>
            </a:r>
            <a:endParaRPr lang="en-US" dirty="0"/>
          </a:p>
        </p:txBody>
      </p:sp>
      <p:sp>
        <p:nvSpPr>
          <p:cNvPr id="3" name="Content Placeholder 2"/>
          <p:cNvSpPr>
            <a:spLocks noGrp="1"/>
          </p:cNvSpPr>
          <p:nvPr>
            <p:ph idx="1"/>
          </p:nvPr>
        </p:nvSpPr>
        <p:spPr/>
        <p:txBody>
          <a:bodyPr>
            <a:normAutofit/>
          </a:bodyPr>
          <a:lstStyle/>
          <a:p>
            <a:r>
              <a:rPr lang="en-US" dirty="0"/>
              <a:t>M</a:t>
            </a:r>
            <a:r>
              <a:rPr lang="en-US" dirty="0" smtClean="0"/>
              <a:t>ean </a:t>
            </a:r>
            <a:r>
              <a:rPr lang="en-US" dirty="0"/>
              <a:t>number of didactic hours that </a:t>
            </a:r>
            <a:r>
              <a:rPr lang="en-US" dirty="0" smtClean="0"/>
              <a:t>should </a:t>
            </a:r>
            <a:r>
              <a:rPr lang="en-US" dirty="0"/>
              <a:t>be devoted to LGBT issues at programs </a:t>
            </a:r>
            <a:r>
              <a:rPr lang="en-US" dirty="0" smtClean="0"/>
              <a:t>in </a:t>
            </a:r>
            <a:r>
              <a:rPr lang="en-US" dirty="0"/>
              <a:t>the Northeast compared to </a:t>
            </a:r>
            <a:r>
              <a:rPr lang="en-US" dirty="0" smtClean="0"/>
              <a:t>South or West</a:t>
            </a:r>
          </a:p>
          <a:p>
            <a:pPr lvl="1"/>
            <a:r>
              <a:rPr lang="en-US" dirty="0" smtClean="0"/>
              <a:t>NE Mean  3.17 (SD 2.3)</a:t>
            </a:r>
          </a:p>
          <a:p>
            <a:pPr lvl="1"/>
            <a:r>
              <a:rPr lang="en-US" dirty="0" smtClean="0"/>
              <a:t>South Mean 1.75 (SD 2.0)</a:t>
            </a:r>
          </a:p>
          <a:p>
            <a:pPr lvl="1"/>
            <a:r>
              <a:rPr lang="en-US" dirty="0" smtClean="0"/>
              <a:t>West Mean 1.73 (SD 1.4)</a:t>
            </a:r>
          </a:p>
          <a:p>
            <a:r>
              <a:rPr lang="en-US" dirty="0"/>
              <a:t>H</a:t>
            </a:r>
            <a:r>
              <a:rPr lang="en-US" dirty="0" smtClean="0"/>
              <a:t>aving </a:t>
            </a:r>
            <a:r>
              <a:rPr lang="en-US" dirty="0"/>
              <a:t>out LGBT residents as part of your residency program and region of the </a:t>
            </a:r>
            <a:r>
              <a:rPr lang="en-US" dirty="0" smtClean="0"/>
              <a:t>US</a:t>
            </a:r>
          </a:p>
          <a:p>
            <a:pPr lvl="1"/>
            <a:r>
              <a:rPr lang="en-US" dirty="0" smtClean="0"/>
              <a:t> Northeast compared to South and West</a:t>
            </a:r>
          </a:p>
        </p:txBody>
      </p:sp>
    </p:spTree>
    <p:extLst>
      <p:ext uri="{BB962C8B-B14F-4D97-AF65-F5344CB8AC3E}">
        <p14:creationId xmlns:p14="http://schemas.microsoft.com/office/powerpoint/2010/main" val="75141770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Survey Response Bias</a:t>
            </a:r>
          </a:p>
          <a:p>
            <a:r>
              <a:rPr lang="en-US" dirty="0" smtClean="0"/>
              <a:t>Self Reporting by respondants</a:t>
            </a:r>
          </a:p>
          <a:p>
            <a:r>
              <a:rPr lang="en-US" dirty="0" smtClean="0"/>
              <a:t>Some states had more responses than programs</a:t>
            </a:r>
          </a:p>
          <a:p>
            <a:r>
              <a:rPr lang="en-US" dirty="0" smtClean="0"/>
              <a:t>Some characteristics could not be captured due to anonymous nature of survey</a:t>
            </a:r>
            <a:endParaRPr lang="en-US" dirty="0"/>
          </a:p>
        </p:txBody>
      </p:sp>
    </p:spTree>
    <p:extLst>
      <p:ext uri="{BB962C8B-B14F-4D97-AF65-F5344CB8AC3E}">
        <p14:creationId xmlns:p14="http://schemas.microsoft.com/office/powerpoint/2010/main" val="383001619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The majority of EM residency programs do not have curriculum specific to LGBT </a:t>
            </a:r>
            <a:r>
              <a:rPr lang="en-US" dirty="0" smtClean="0"/>
              <a:t>health</a:t>
            </a:r>
          </a:p>
          <a:p>
            <a:r>
              <a:rPr lang="en-US" dirty="0"/>
              <a:t>M</a:t>
            </a:r>
            <a:r>
              <a:rPr lang="en-US" dirty="0" smtClean="0"/>
              <a:t>ost </a:t>
            </a:r>
            <a:r>
              <a:rPr lang="en-US" dirty="0"/>
              <a:t>programs </a:t>
            </a:r>
            <a:r>
              <a:rPr lang="en-US" dirty="0" smtClean="0"/>
              <a:t>support </a:t>
            </a:r>
            <a:r>
              <a:rPr lang="en-US" dirty="0"/>
              <a:t>inclusion of </a:t>
            </a:r>
            <a:r>
              <a:rPr lang="en-US" dirty="0" smtClean="0"/>
              <a:t>LGBT health curriculum</a:t>
            </a:r>
          </a:p>
          <a:p>
            <a:r>
              <a:rPr lang="en-US" dirty="0" smtClean="0"/>
              <a:t>Barriers exist, most prominent is perceived lack of need</a:t>
            </a:r>
          </a:p>
          <a:p>
            <a:r>
              <a:rPr lang="en-US" dirty="0" smtClean="0"/>
              <a:t>Further </a:t>
            </a:r>
            <a:r>
              <a:rPr lang="en-US" dirty="0"/>
              <a:t>curriculum development is </a:t>
            </a:r>
            <a:r>
              <a:rPr lang="en-US" dirty="0" smtClean="0"/>
              <a:t>needed</a:t>
            </a:r>
            <a:endParaRPr lang="en-US" dirty="0"/>
          </a:p>
          <a:p>
            <a:endParaRPr lang="en-US" dirty="0"/>
          </a:p>
        </p:txBody>
      </p:sp>
    </p:spTree>
    <p:extLst>
      <p:ext uri="{BB962C8B-B14F-4D97-AF65-F5344CB8AC3E}">
        <p14:creationId xmlns:p14="http://schemas.microsoft.com/office/powerpoint/2010/main" val="389908361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a:t>CORD EM Program Directors</a:t>
            </a:r>
          </a:p>
          <a:p>
            <a:r>
              <a:rPr lang="en-US" dirty="0" smtClean="0"/>
              <a:t>SAEM Academy of Diversity and Inclusion in Emergency Medicine</a:t>
            </a:r>
          </a:p>
          <a:p>
            <a:r>
              <a:rPr lang="en-US" dirty="0" smtClean="0"/>
              <a:t>LSU IRB</a:t>
            </a:r>
          </a:p>
          <a:p>
            <a:r>
              <a:rPr lang="en-US" dirty="0" smtClean="0"/>
              <a:t>LSU and Emory Emergency Medicine data analysis</a:t>
            </a:r>
            <a:endParaRPr lang="en-US" dirty="0"/>
          </a:p>
        </p:txBody>
      </p:sp>
      <p:pic>
        <p:nvPicPr>
          <p:cNvPr id="4" name="Picture 3"/>
          <p:cNvPicPr>
            <a:picLocks noChangeAspect="1"/>
          </p:cNvPicPr>
          <p:nvPr/>
        </p:nvPicPr>
        <p:blipFill>
          <a:blip r:embed="rId2"/>
          <a:stretch>
            <a:fillRect/>
          </a:stretch>
        </p:blipFill>
        <p:spPr>
          <a:xfrm>
            <a:off x="381000" y="5065874"/>
            <a:ext cx="1998921" cy="1828800"/>
          </a:xfrm>
          <a:prstGeom prst="rect">
            <a:avLst/>
          </a:prstGeom>
        </p:spPr>
      </p:pic>
      <p:pic>
        <p:nvPicPr>
          <p:cNvPr id="7" name="Picture 6"/>
          <p:cNvPicPr>
            <a:picLocks noChangeAspect="1"/>
          </p:cNvPicPr>
          <p:nvPr/>
        </p:nvPicPr>
        <p:blipFill>
          <a:blip r:embed="rId3"/>
          <a:stretch>
            <a:fillRect/>
          </a:stretch>
        </p:blipFill>
        <p:spPr>
          <a:xfrm>
            <a:off x="3124200" y="5181600"/>
            <a:ext cx="2540000" cy="1676400"/>
          </a:xfrm>
          <a:prstGeom prst="rect">
            <a:avLst/>
          </a:prstGeom>
        </p:spPr>
      </p:pic>
      <p:pic>
        <p:nvPicPr>
          <p:cNvPr id="9" name="Picture 8"/>
          <p:cNvPicPr>
            <a:picLocks noChangeAspect="1"/>
          </p:cNvPicPr>
          <p:nvPr/>
        </p:nvPicPr>
        <p:blipFill>
          <a:blip r:embed="rId4"/>
          <a:stretch>
            <a:fillRect/>
          </a:stretch>
        </p:blipFill>
        <p:spPr>
          <a:xfrm>
            <a:off x="6324600" y="5029200"/>
            <a:ext cx="1752600" cy="1744811"/>
          </a:xfrm>
          <a:prstGeom prst="rect">
            <a:avLst/>
          </a:prstGeom>
        </p:spPr>
      </p:pic>
    </p:spTree>
    <p:extLst>
      <p:ext uri="{BB962C8B-B14F-4D97-AF65-F5344CB8AC3E}">
        <p14:creationId xmlns:p14="http://schemas.microsoft.com/office/powerpoint/2010/main" val="365995721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1376340"/>
            <a:ext cx="9144000" cy="5481659"/>
          </a:xfrm>
          <a:prstGeom prst="rect">
            <a:avLst/>
          </a:prstGeom>
        </p:spPr>
      </p:pic>
      <p:sp>
        <p:nvSpPr>
          <p:cNvPr id="9" name="Title 8"/>
          <p:cNvSpPr>
            <a:spLocks noGrp="1"/>
          </p:cNvSpPr>
          <p:nvPr>
            <p:ph type="title"/>
          </p:nvPr>
        </p:nvSpPr>
        <p:spPr>
          <a:xfrm>
            <a:off x="609600" y="304800"/>
            <a:ext cx="8013192" cy="1636776"/>
          </a:xfrm>
        </p:spPr>
        <p:txBody>
          <a:bodyPr>
            <a:normAutofit/>
          </a:bodyPr>
          <a:lstStyle/>
          <a:p>
            <a:r>
              <a:rPr lang="en-US" i="1" dirty="0" smtClean="0"/>
              <a:t>Make a Difference!  Join the ADIEM LGBT Subcommittee</a:t>
            </a:r>
            <a:endParaRPr lang="en-US" i="1" dirty="0"/>
          </a:p>
        </p:txBody>
      </p:sp>
      <p:sp>
        <p:nvSpPr>
          <p:cNvPr id="10" name="Text Placeholder 9"/>
          <p:cNvSpPr>
            <a:spLocks noGrp="1"/>
          </p:cNvSpPr>
          <p:nvPr>
            <p:ph type="body" idx="1"/>
          </p:nvPr>
        </p:nvSpPr>
        <p:spPr>
          <a:xfrm>
            <a:off x="762000" y="5410200"/>
            <a:ext cx="8022336" cy="685800"/>
          </a:xfrm>
        </p:spPr>
        <p:txBody>
          <a:bodyPr>
            <a:noAutofit/>
          </a:bodyPr>
          <a:lstStyle/>
          <a:p>
            <a:pPr algn="ctr"/>
            <a:r>
              <a:rPr lang="en-US" sz="2800" dirty="0" smtClean="0"/>
              <a:t>Contact Joel Moll, MD Subcommittee Chair</a:t>
            </a:r>
          </a:p>
          <a:p>
            <a:pPr algn="ctr"/>
            <a:r>
              <a:rPr lang="en-US" sz="2800" dirty="0" smtClean="0"/>
              <a:t>molljoel@med.umich.edu</a:t>
            </a:r>
            <a:endParaRPr lang="en-US" sz="2800" dirty="0"/>
          </a:p>
        </p:txBody>
      </p:sp>
      <p:pic>
        <p:nvPicPr>
          <p:cNvPr id="11" name="Picture 10"/>
          <p:cNvPicPr>
            <a:picLocks noChangeAspect="1"/>
          </p:cNvPicPr>
          <p:nvPr/>
        </p:nvPicPr>
        <p:blipFill>
          <a:blip r:embed="rId3"/>
          <a:stretch>
            <a:fillRect/>
          </a:stretch>
        </p:blipFill>
        <p:spPr>
          <a:xfrm>
            <a:off x="3124200" y="2438400"/>
            <a:ext cx="2984500" cy="2730500"/>
          </a:xfrm>
          <a:prstGeom prst="rect">
            <a:avLst/>
          </a:prstGeom>
        </p:spPr>
      </p:pic>
    </p:spTree>
    <p:extLst>
      <p:ext uri="{BB962C8B-B14F-4D97-AF65-F5344CB8AC3E}">
        <p14:creationId xmlns:p14="http://schemas.microsoft.com/office/powerpoint/2010/main" val="1872838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90600" y="1676400"/>
            <a:ext cx="1512989" cy="2362200"/>
          </a:xfrm>
        </p:spPr>
      </p:pic>
      <p:sp>
        <p:nvSpPr>
          <p:cNvPr id="3" name="Text Placeholder 2"/>
          <p:cNvSpPr>
            <a:spLocks noGrp="1"/>
          </p:cNvSpPr>
          <p:nvPr>
            <p:ph type="body" sz="quarter" idx="3"/>
          </p:nvPr>
        </p:nvSpPr>
        <p:spPr/>
        <p:txBody>
          <a:bodyPr/>
          <a:lstStyle/>
          <a:p>
            <a:r>
              <a:rPr lang="en-US" dirty="0" smtClean="0"/>
              <a:t>Contact Information</a:t>
            </a:r>
            <a:endParaRPr lang="en-US" dirty="0"/>
          </a:p>
        </p:txBody>
      </p:sp>
      <p:sp>
        <p:nvSpPr>
          <p:cNvPr id="4" name="Content Placeholder 3"/>
          <p:cNvSpPr>
            <a:spLocks noGrp="1"/>
          </p:cNvSpPr>
          <p:nvPr>
            <p:ph sz="quarter" idx="4"/>
          </p:nvPr>
        </p:nvSpPr>
        <p:spPr/>
        <p:txBody>
          <a:bodyPr/>
          <a:lstStyle/>
          <a:p>
            <a:r>
              <a:rPr lang="en-US" dirty="0" smtClean="0"/>
              <a:t>Paul Krieger MD: </a:t>
            </a:r>
            <a:r>
              <a:rPr lang="en-US" sz="1800" dirty="0" smtClean="0">
                <a:hlinkClick r:id="rId3"/>
              </a:rPr>
              <a:t>Pkrieger@chpet.org</a:t>
            </a:r>
            <a:endParaRPr lang="en-US" sz="1800" dirty="0" smtClean="0"/>
          </a:p>
          <a:p>
            <a:r>
              <a:rPr lang="en-US" dirty="0" smtClean="0"/>
              <a:t>Ellen Slaven MD: </a:t>
            </a:r>
            <a:r>
              <a:rPr lang="en-US" sz="1800" dirty="0" smtClean="0">
                <a:hlinkClick r:id="rId4"/>
              </a:rPr>
              <a:t>eslaven@aol.com</a:t>
            </a:r>
            <a:r>
              <a:rPr lang="en-US" sz="1800" dirty="0" smtClean="0"/>
              <a:t> </a:t>
            </a:r>
          </a:p>
          <a:p>
            <a:r>
              <a:rPr lang="en-US" dirty="0" smtClean="0"/>
              <a:t>Thea James MD</a:t>
            </a:r>
            <a:r>
              <a:rPr lang="en-US" dirty="0"/>
              <a:t>: </a:t>
            </a:r>
            <a:r>
              <a:rPr lang="en-US" sz="1800" dirty="0" smtClean="0">
                <a:hlinkClick r:id="rId5"/>
              </a:rPr>
              <a:t>tljlcj@gmail.com</a:t>
            </a:r>
            <a:r>
              <a:rPr lang="en-US" sz="1800" dirty="0" smtClean="0"/>
              <a:t> </a:t>
            </a:r>
          </a:p>
          <a:p>
            <a:r>
              <a:rPr lang="en-US" dirty="0" smtClean="0"/>
              <a:t>Theodore Corbin MD MPP: </a:t>
            </a:r>
            <a:r>
              <a:rPr lang="en-US" sz="1800" dirty="0" smtClean="0">
                <a:hlinkClick r:id="rId6"/>
              </a:rPr>
              <a:t>Theodore.Corbin@DrexelMed.edu</a:t>
            </a:r>
            <a:r>
              <a:rPr lang="en-US" dirty="0" smtClean="0"/>
              <a:t> </a:t>
            </a:r>
          </a:p>
          <a:p>
            <a:r>
              <a:rPr lang="en-US" dirty="0" smtClean="0"/>
              <a:t>Joel Moll MD: </a:t>
            </a:r>
            <a:r>
              <a:rPr lang="en-US" sz="1800" dirty="0" smtClean="0">
                <a:hlinkClick r:id="rId7"/>
              </a:rPr>
              <a:t>molljoel@med.umich.edu</a:t>
            </a:r>
            <a:r>
              <a:rPr lang="en-US" sz="1800" dirty="0" smtClean="0"/>
              <a:t> </a:t>
            </a:r>
          </a:p>
          <a:p>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4267200"/>
            <a:ext cx="4191000" cy="2590800"/>
          </a:xfrm>
          <a:prstGeom prst="rect">
            <a:avLst/>
          </a:prstGeom>
        </p:spPr>
      </p:pic>
    </p:spTree>
    <p:extLst>
      <p:ext uri="{BB962C8B-B14F-4D97-AF65-F5344CB8AC3E}">
        <p14:creationId xmlns:p14="http://schemas.microsoft.com/office/powerpoint/2010/main" val="6362604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HHS and Visitation</a:t>
            </a:r>
            <a:endParaRPr lang="en-US" dirty="0"/>
          </a:p>
        </p:txBody>
      </p:sp>
      <p:sp>
        <p:nvSpPr>
          <p:cNvPr id="4" name="Content Placeholder 3"/>
          <p:cNvSpPr>
            <a:spLocks noGrp="1"/>
          </p:cNvSpPr>
          <p:nvPr>
            <p:ph sz="half" idx="1"/>
          </p:nvPr>
        </p:nvSpPr>
        <p:spPr>
          <a:xfrm>
            <a:off x="457200" y="2438400"/>
            <a:ext cx="7848600" cy="3959352"/>
          </a:xfrm>
        </p:spPr>
        <p:txBody>
          <a:bodyPr>
            <a:noAutofit/>
          </a:bodyPr>
          <a:lstStyle/>
          <a:p>
            <a:pPr marL="461772" indent="-342900">
              <a:buFont typeface="+mj-lt"/>
              <a:buAutoNum type="arabicPeriod"/>
            </a:pPr>
            <a:r>
              <a:rPr lang="en-US" sz="1600" dirty="0" smtClean="0"/>
              <a:t>Inform each patient (or support person, where appropriate) of the right, subject to his or her consent, to receive the visitors whom he or she designates, including but not limited to, a spouse, a domestic partner (including a same-sex domestic partner), another family member, or a friend, and of his or her right to withdraw or deny such consent at any time.</a:t>
            </a:r>
          </a:p>
          <a:p>
            <a:pPr marL="461772" indent="-342900">
              <a:buFont typeface="+mj-lt"/>
              <a:buAutoNum type="arabicPeriod"/>
            </a:pPr>
            <a:endParaRPr lang="en-US" sz="1600" dirty="0" smtClean="0"/>
          </a:p>
          <a:p>
            <a:pPr marL="461772" indent="-342900">
              <a:buFont typeface="+mj-lt"/>
              <a:buAutoNum type="arabicPeriod"/>
            </a:pPr>
            <a:r>
              <a:rPr lang="en-US" sz="1600" dirty="0" smtClean="0"/>
              <a:t>Not restrict, limit, or otherwise deny visitation privileges on the basis of race, color, national origin, religion, sex</a:t>
            </a:r>
            <a:r>
              <a:rPr lang="en-US" sz="1600" dirty="0" smtClean="0">
                <a:solidFill>
                  <a:srgbClr val="FF0000"/>
                </a:solidFill>
              </a:rPr>
              <a:t>, gender identity, sexual orientation</a:t>
            </a:r>
            <a:r>
              <a:rPr lang="en-US" sz="1600" dirty="0" smtClean="0"/>
              <a:t>, or disability.</a:t>
            </a:r>
          </a:p>
          <a:p>
            <a:pPr marL="461772" indent="-342900">
              <a:buFont typeface="+mj-lt"/>
              <a:buAutoNum type="arabicPeriod"/>
            </a:pPr>
            <a:endParaRPr lang="en-US" sz="1600" dirty="0" smtClean="0"/>
          </a:p>
          <a:p>
            <a:pPr marL="461772" indent="-342900">
              <a:buFont typeface="+mj-lt"/>
              <a:buAutoNum type="arabicPeriod"/>
            </a:pPr>
            <a:r>
              <a:rPr lang="en-US" sz="1600" dirty="0" smtClean="0"/>
              <a:t>Ensure that all visitors enjoy full and equal visitation privileges consistent with patient preferences.</a:t>
            </a:r>
          </a:p>
          <a:p>
            <a:pPr>
              <a:buNone/>
            </a:pPr>
            <a:endParaRPr lang="en-US" sz="1600" dirty="0" smtClean="0"/>
          </a:p>
          <a:p>
            <a:pPr marL="118872" indent="0">
              <a:buNone/>
            </a:pPr>
            <a:r>
              <a:rPr lang="en-US" sz="1600" dirty="0" smtClean="0">
                <a:solidFill>
                  <a:srgbClr val="FF0000"/>
                </a:solidFill>
              </a:rPr>
              <a:t>“Notably, the final rule makes it clear that Medicare and Medicaid participating hospitals and critical access hospitals (CAH) may not  restrict, limit, or otherwise deny visitation privileges on the basis of, among other things, sexual orientation or gender identity.”</a:t>
            </a:r>
            <a:endParaRPr lang="en-US" sz="1600" dirty="0">
              <a:solidFill>
                <a:srgbClr val="FF0000"/>
              </a:solidFill>
            </a:endParaRPr>
          </a:p>
        </p:txBody>
      </p:sp>
      <p:sp>
        <p:nvSpPr>
          <p:cNvPr id="3" name="Text Placeholder 2"/>
          <p:cNvSpPr>
            <a:spLocks noGrp="1"/>
          </p:cNvSpPr>
          <p:nvPr>
            <p:ph type="body" idx="4294967295"/>
          </p:nvPr>
        </p:nvSpPr>
        <p:spPr>
          <a:xfrm>
            <a:off x="0" y="1698625"/>
            <a:ext cx="6553200" cy="511175"/>
          </a:xfrm>
        </p:spPr>
        <p:txBody>
          <a:bodyPr>
            <a:normAutofit fontScale="92500" lnSpcReduction="20000"/>
          </a:bodyPr>
          <a:lstStyle/>
          <a:p>
            <a:r>
              <a:rPr lang="en-US" dirty="0" smtClean="0"/>
              <a:t>Centers for Medicare and Medicaid</a:t>
            </a:r>
            <a:endParaRPr lang="en-US" dirty="0"/>
          </a:p>
        </p:txBody>
      </p:sp>
      <p:pic>
        <p:nvPicPr>
          <p:cNvPr id="9" name="Picture 8" descr="Kathleen_Sebelius_official_portrait.jpg"/>
          <p:cNvPicPr>
            <a:picLocks noChangeAspect="1"/>
          </p:cNvPicPr>
          <p:nvPr/>
        </p:nvPicPr>
        <p:blipFill>
          <a:blip r:embed="rId3" cstate="print"/>
          <a:stretch>
            <a:fillRect/>
          </a:stretch>
        </p:blipFill>
        <p:spPr>
          <a:xfrm>
            <a:off x="6858000" y="304799"/>
            <a:ext cx="2286000" cy="1928813"/>
          </a:xfrm>
          <a:prstGeom prst="rect">
            <a:avLst/>
          </a:prstGeom>
        </p:spPr>
      </p:pic>
      <p:sp>
        <p:nvSpPr>
          <p:cNvPr id="7" name="Slide Number Placeholder 6"/>
          <p:cNvSpPr>
            <a:spLocks noGrp="1"/>
          </p:cNvSpPr>
          <p:nvPr>
            <p:ph type="sldNum" sz="quarter" idx="12"/>
          </p:nvPr>
        </p:nvSpPr>
        <p:spPr/>
        <p:txBody>
          <a:bodyPr/>
          <a:lstStyle/>
          <a:p>
            <a:fld id="{813E8C52-4FB9-4BA8-BCAE-9CA969CE48F5}"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0883255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Laws and LGBT Health</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912679067"/>
              </p:ext>
            </p:extLst>
          </p:nvPr>
        </p:nvGraphicFramePr>
        <p:xfrm>
          <a:off x="533400" y="1752600"/>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7696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 and Healthcare</a:t>
            </a:r>
            <a:endParaRPr lang="en-US" dirty="0"/>
          </a:p>
        </p:txBody>
      </p:sp>
      <p:sp>
        <p:nvSpPr>
          <p:cNvPr id="5" name="Content Placeholder 4"/>
          <p:cNvSpPr>
            <a:spLocks noGrp="1"/>
          </p:cNvSpPr>
          <p:nvPr>
            <p:ph sz="half" idx="2"/>
          </p:nvPr>
        </p:nvSpPr>
        <p:spPr>
          <a:xfrm>
            <a:off x="381000" y="1752600"/>
            <a:ext cx="6400800" cy="4623816"/>
          </a:xfrm>
        </p:spPr>
        <p:txBody>
          <a:bodyPr>
            <a:normAutofit fontScale="92500" lnSpcReduction="20000"/>
          </a:bodyPr>
          <a:lstStyle/>
          <a:p>
            <a:r>
              <a:rPr lang="en-US" dirty="0" smtClean="0"/>
              <a:t>1138 rights and privileges </a:t>
            </a:r>
          </a:p>
          <a:p>
            <a:endParaRPr lang="en-US" dirty="0" smtClean="0"/>
          </a:p>
          <a:p>
            <a:r>
              <a:rPr lang="en-US" dirty="0" smtClean="0"/>
              <a:t>Employer </a:t>
            </a:r>
            <a:r>
              <a:rPr lang="en-US" dirty="0"/>
              <a:t>s</a:t>
            </a:r>
            <a:r>
              <a:rPr lang="en-US" dirty="0" smtClean="0"/>
              <a:t>ponsored health plans</a:t>
            </a:r>
          </a:p>
          <a:p>
            <a:endParaRPr lang="en-US" dirty="0" smtClean="0"/>
          </a:p>
          <a:p>
            <a:r>
              <a:rPr lang="en-US" dirty="0" smtClean="0"/>
              <a:t>Taxes</a:t>
            </a:r>
          </a:p>
          <a:p>
            <a:pPr marL="118872" indent="0">
              <a:buNone/>
            </a:pPr>
            <a:endParaRPr lang="en-US" dirty="0" smtClean="0"/>
          </a:p>
          <a:p>
            <a:r>
              <a:rPr lang="en-US" dirty="0" smtClean="0"/>
              <a:t>Survivor benefits and Medicaid liens</a:t>
            </a:r>
          </a:p>
          <a:p>
            <a:endParaRPr lang="en-US" dirty="0" smtClean="0"/>
          </a:p>
          <a:p>
            <a:r>
              <a:rPr lang="en-US" dirty="0"/>
              <a:t>Visitation rights and advanced </a:t>
            </a:r>
            <a:r>
              <a:rPr lang="en-US" dirty="0" smtClean="0"/>
              <a:t>directives</a:t>
            </a:r>
          </a:p>
          <a:p>
            <a:endParaRPr lang="en-US" dirty="0"/>
          </a:p>
          <a:p>
            <a:r>
              <a:rPr lang="en-US" dirty="0" smtClean="0"/>
              <a:t>Nursing home separation</a:t>
            </a:r>
          </a:p>
          <a:p>
            <a:endParaRPr lang="en-US" dirty="0"/>
          </a:p>
          <a:p>
            <a:r>
              <a:rPr lang="en-US" dirty="0" smtClean="0"/>
              <a:t>Marriage and the literature</a:t>
            </a:r>
          </a:p>
          <a:p>
            <a:pPr marL="118872" indent="0">
              <a:buNone/>
            </a:pPr>
            <a:endParaRPr lang="en-US" dirty="0" smtClean="0"/>
          </a:p>
          <a:p>
            <a:pPr marL="118872" indent="0">
              <a:buNone/>
            </a:pPr>
            <a:endParaRPr lang="en-US" dirty="0"/>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813E8C52-4FB9-4BA8-BCAE-9CA969CE48F5}" type="slidenum">
              <a:rPr lang="en-US" smtClean="0">
                <a:solidFill>
                  <a:prstClr val="black">
                    <a:tint val="75000"/>
                  </a:prstClr>
                </a:solidFill>
              </a:rPr>
              <a:pPr/>
              <a:t>9</a:t>
            </a:fld>
            <a:endParaRPr lang="en-US" dirty="0">
              <a:solidFill>
                <a:prstClr val="black">
                  <a:tint val="75000"/>
                </a:prstClr>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0" y="4953000"/>
            <a:ext cx="3314700" cy="1676400"/>
          </a:xfrm>
        </p:spPr>
      </p:pic>
    </p:spTree>
    <p:extLst>
      <p:ext uri="{BB962C8B-B14F-4D97-AF65-F5344CB8AC3E}">
        <p14:creationId xmlns:p14="http://schemas.microsoft.com/office/powerpoint/2010/main" val="130645010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1959</TotalTime>
  <Words>2079</Words>
  <Application>Microsoft Macintosh PowerPoint</Application>
  <PresentationFormat>On-screen Show (4:3)</PresentationFormat>
  <Paragraphs>441</Paragraphs>
  <Slides>68</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68</vt:i4>
      </vt:variant>
    </vt:vector>
  </HeadingPairs>
  <TitlesOfParts>
    <vt:vector size="72" baseType="lpstr">
      <vt:lpstr>Module</vt:lpstr>
      <vt:lpstr>1_Module</vt:lpstr>
      <vt:lpstr>2_Module</vt:lpstr>
      <vt:lpstr>Acrobat Document</vt:lpstr>
      <vt:lpstr>LGBT Health: Educating EM Physicians to Provide Equitable and Quality Care</vt:lpstr>
      <vt:lpstr>PowerPoint Presentation</vt:lpstr>
      <vt:lpstr>Goals and Objectives</vt:lpstr>
      <vt:lpstr>Government, Law and LGBT Health</vt:lpstr>
      <vt:lpstr>Langbehn v. Jackson Memorial</vt:lpstr>
      <vt:lpstr>PowerPoint Presentation</vt:lpstr>
      <vt:lpstr>HHS and Visitation</vt:lpstr>
      <vt:lpstr>Laws and LGBT Health</vt:lpstr>
      <vt:lpstr>Marriage and Healthcare</vt:lpstr>
      <vt:lpstr>Employment Non-Discrimination ACT (ENDA)</vt:lpstr>
      <vt:lpstr>Additional Resources</vt:lpstr>
      <vt:lpstr>Effective Communication -  LGBT Terminology</vt:lpstr>
      <vt:lpstr>Differentiate</vt:lpstr>
      <vt:lpstr>Terminology</vt:lpstr>
      <vt:lpstr>Do not use…..</vt:lpstr>
      <vt:lpstr>Transgender Female</vt:lpstr>
      <vt:lpstr>Transgender Male</vt:lpstr>
      <vt:lpstr>Do NOT Say….</vt:lpstr>
      <vt:lpstr>Crucial Concepts</vt:lpstr>
      <vt:lpstr>Health Care Concerns</vt:lpstr>
      <vt:lpstr>Health Care Concerns</vt:lpstr>
      <vt:lpstr>Health Care Concerns</vt:lpstr>
      <vt:lpstr>PowerPoint Presentation</vt:lpstr>
      <vt:lpstr>PowerPoint Presentation</vt:lpstr>
      <vt:lpstr>PowerPoint Presentation</vt:lpstr>
      <vt:lpstr>Story of Thomas Beatie </vt:lpstr>
      <vt:lpstr>PowerPoint Presentation</vt:lpstr>
      <vt:lpstr>PowerPoint Presentation</vt:lpstr>
      <vt:lpstr>Resources</vt:lpstr>
      <vt:lpstr>Understanding LGBT Health and Healthcare Disparities</vt:lpstr>
      <vt:lpstr>PowerPoint Presentation</vt:lpstr>
      <vt:lpstr>PowerPoint Presentation</vt:lpstr>
      <vt:lpstr>PowerPoint Presentation</vt:lpstr>
      <vt:lpstr>PowerPoint Presentation</vt:lpstr>
      <vt:lpstr>Facts We Should Be Aware of</vt:lpstr>
      <vt:lpstr>Inequities</vt:lpstr>
      <vt:lpstr>PowerPoint Presentation</vt:lpstr>
      <vt:lpstr>LGBT Patients</vt:lpstr>
      <vt:lpstr>Elderly and LGBT </vt:lpstr>
      <vt:lpstr>Deficits in Medical System</vt:lpstr>
      <vt:lpstr>Disproportionate Levels in LGBT Community</vt:lpstr>
      <vt:lpstr>  </vt:lpstr>
      <vt:lpstr>Medical Education</vt:lpstr>
      <vt:lpstr>PowerPoint Presentation</vt:lpstr>
      <vt:lpstr>PowerPoint Presentation</vt:lpstr>
      <vt:lpstr>More….</vt:lpstr>
      <vt:lpstr>Public Health Implications for LGBT Health</vt:lpstr>
      <vt:lpstr>CARE </vt:lpstr>
      <vt:lpstr>STIGMA AND DISCRIMINATION IMPACT HEALTH </vt:lpstr>
      <vt:lpstr>ISSUES IN PUBLIC HEALTH</vt:lpstr>
      <vt:lpstr>EVIDENCE</vt:lpstr>
      <vt:lpstr>The Prevalence LGBT Health Education &amp;Training in Emergency Medicine Residency Programs: What do we know? </vt:lpstr>
      <vt:lpstr>Objectives</vt:lpstr>
      <vt:lpstr>Methods</vt:lpstr>
      <vt:lpstr>Response Rate By State</vt:lpstr>
      <vt:lpstr>Demographic: Size Metro Area</vt:lpstr>
      <vt:lpstr>Demographic: Employer</vt:lpstr>
      <vt:lpstr>Demographic: Open LGBT</vt:lpstr>
      <vt:lpstr>LGBT Curriculum in past year</vt:lpstr>
      <vt:lpstr>Current vs. Desired</vt:lpstr>
      <vt:lpstr>Barriers Reported</vt:lpstr>
      <vt:lpstr>Significant Demographic Associations</vt:lpstr>
      <vt:lpstr>Significant Regional Associations</vt:lpstr>
      <vt:lpstr>Limitations</vt:lpstr>
      <vt:lpstr>Conclusions</vt:lpstr>
      <vt:lpstr>Acknowledgements</vt:lpstr>
      <vt:lpstr>Make a Difference!  Join the ADIEM LGBT Subcommittee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 Health: Educating EM Physicians to Provide Equitable and Quality care</dc:title>
  <dc:creator>Paul Krieger</dc:creator>
  <cp:lastModifiedBy>Joel Moll</cp:lastModifiedBy>
  <cp:revision>41</cp:revision>
  <dcterms:created xsi:type="dcterms:W3CDTF">2013-03-28T20:33:15Z</dcterms:created>
  <dcterms:modified xsi:type="dcterms:W3CDTF">2014-05-05T14:54:25Z</dcterms:modified>
</cp:coreProperties>
</file>