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1" r:id="rId2"/>
  </p:sldMasterIdLst>
  <p:notesMasterIdLst>
    <p:notesMasterId r:id="rId17"/>
  </p:notesMasterIdLst>
  <p:sldIdLst>
    <p:sldId id="564" r:id="rId3"/>
    <p:sldId id="582" r:id="rId4"/>
    <p:sldId id="586" r:id="rId5"/>
    <p:sldId id="580" r:id="rId6"/>
    <p:sldId id="584" r:id="rId7"/>
    <p:sldId id="256" r:id="rId8"/>
    <p:sldId id="260" r:id="rId9"/>
    <p:sldId id="257" r:id="rId10"/>
    <p:sldId id="259" r:id="rId11"/>
    <p:sldId id="261" r:id="rId12"/>
    <p:sldId id="266" r:id="rId13"/>
    <p:sldId id="265" r:id="rId14"/>
    <p:sldId id="262"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46"/>
    <p:restoredTop sz="86395"/>
  </p:normalViewPr>
  <p:slideViewPr>
    <p:cSldViewPr snapToGrid="0" snapToObjects="1">
      <p:cViewPr varScale="1">
        <p:scale>
          <a:sx n="111" d="100"/>
          <a:sy n="111" d="100"/>
        </p:scale>
        <p:origin x="232" y="60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5DE33A-8AC2-354E-8818-CA5344D40B31}" type="datetimeFigureOut">
              <a:rPr lang="en-US" smtClean="0"/>
              <a:t>3/21/22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C2B314-CA6C-6C47-98D6-3F4238CA4B80}" type="slidenum">
              <a:rPr lang="en-US" smtClean="0"/>
              <a:t>‹#›</a:t>
            </a:fld>
            <a:endParaRPr lang="en-US"/>
          </a:p>
        </p:txBody>
      </p:sp>
    </p:spTree>
    <p:extLst>
      <p:ext uri="{BB962C8B-B14F-4D97-AF65-F5344CB8AC3E}">
        <p14:creationId xmlns:p14="http://schemas.microsoft.com/office/powerpoint/2010/main" val="534243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Structure</a:t>
            </a:r>
          </a:p>
          <a:p>
            <a:r>
              <a:rPr lang="en-US" sz="1200" kern="1200" dirty="0">
                <a:solidFill>
                  <a:schemeClr val="tx1"/>
                </a:solidFill>
                <a:effectLst/>
                <a:latin typeface="+mn-lt"/>
                <a:ea typeface="+mn-ea"/>
                <a:cs typeface="+mn-cs"/>
              </a:rPr>
              <a:t>•	How it formed or evolved</a:t>
            </a:r>
          </a:p>
          <a:p>
            <a:r>
              <a:rPr lang="en-US" sz="1200" kern="1200" dirty="0">
                <a:solidFill>
                  <a:schemeClr val="tx1"/>
                </a:solidFill>
                <a:effectLst/>
                <a:latin typeface="+mn-lt"/>
                <a:ea typeface="+mn-ea"/>
                <a:cs typeface="+mn-cs"/>
              </a:rPr>
              <a:t>•	Organizational resistance</a:t>
            </a:r>
          </a:p>
          <a:p>
            <a:r>
              <a:rPr lang="en-US" sz="1200" kern="1200" dirty="0">
                <a:solidFill>
                  <a:schemeClr val="tx1"/>
                </a:solidFill>
                <a:effectLst/>
                <a:latin typeface="+mn-lt"/>
                <a:ea typeface="+mn-ea"/>
                <a:cs typeface="+mn-cs"/>
              </a:rPr>
              <a:t>•	Challenges</a:t>
            </a:r>
          </a:p>
          <a:p>
            <a:r>
              <a:rPr lang="en-US" sz="1200" kern="1200" dirty="0">
                <a:solidFill>
                  <a:schemeClr val="tx1"/>
                </a:solidFill>
                <a:effectLst/>
                <a:latin typeface="+mn-lt"/>
                <a:ea typeface="+mn-ea"/>
                <a:cs typeface="+mn-cs"/>
              </a:rPr>
              <a:t>•	What works well and what doesn't </a:t>
            </a:r>
          </a:p>
          <a:p>
            <a:r>
              <a:rPr lang="en-US" sz="1200" kern="1200" dirty="0">
                <a:solidFill>
                  <a:schemeClr val="tx1"/>
                </a:solidFill>
                <a:effectLst/>
                <a:latin typeface="+mn-lt"/>
                <a:ea typeface="+mn-ea"/>
                <a:cs typeface="+mn-cs"/>
              </a:rPr>
              <a:t>•	Would you advocate for it or do it this way again?</a:t>
            </a:r>
          </a:p>
          <a:p>
            <a:endParaRPr lang="en-US" dirty="0"/>
          </a:p>
        </p:txBody>
      </p:sp>
      <p:sp>
        <p:nvSpPr>
          <p:cNvPr id="4" name="Slide Number Placeholder 3"/>
          <p:cNvSpPr>
            <a:spLocks noGrp="1"/>
          </p:cNvSpPr>
          <p:nvPr>
            <p:ph type="sldNum" sz="quarter" idx="5"/>
          </p:nvPr>
        </p:nvSpPr>
        <p:spPr/>
        <p:txBody>
          <a:bodyPr/>
          <a:lstStyle/>
          <a:p>
            <a:fld id="{47C2B314-CA6C-6C47-98D6-3F4238CA4B80}" type="slidenum">
              <a:rPr lang="en-US" smtClean="0"/>
              <a:t>1</a:t>
            </a:fld>
            <a:endParaRPr lang="en-US"/>
          </a:p>
        </p:txBody>
      </p:sp>
    </p:spTree>
    <p:extLst>
      <p:ext uri="{BB962C8B-B14F-4D97-AF65-F5344CB8AC3E}">
        <p14:creationId xmlns:p14="http://schemas.microsoft.com/office/powerpoint/2010/main" val="127603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C2B314-CA6C-6C47-98D6-3F4238CA4B80}" type="slidenum">
              <a:rPr lang="en-US" smtClean="0"/>
              <a:t>2</a:t>
            </a:fld>
            <a:endParaRPr lang="en-US"/>
          </a:p>
        </p:txBody>
      </p:sp>
    </p:spTree>
    <p:extLst>
      <p:ext uri="{BB962C8B-B14F-4D97-AF65-F5344CB8AC3E}">
        <p14:creationId xmlns:p14="http://schemas.microsoft.com/office/powerpoint/2010/main" val="492203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C2B314-CA6C-6C47-98D6-3F4238CA4B80}" type="slidenum">
              <a:rPr lang="en-US" smtClean="0"/>
              <a:t>3</a:t>
            </a:fld>
            <a:endParaRPr lang="en-US"/>
          </a:p>
        </p:txBody>
      </p:sp>
    </p:spTree>
    <p:extLst>
      <p:ext uri="{BB962C8B-B14F-4D97-AF65-F5344CB8AC3E}">
        <p14:creationId xmlns:p14="http://schemas.microsoft.com/office/powerpoint/2010/main" val="3439302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C2B314-CA6C-6C47-98D6-3F4238CA4B80}" type="slidenum">
              <a:rPr lang="en-US" smtClean="0"/>
              <a:t>4</a:t>
            </a:fld>
            <a:endParaRPr lang="en-US"/>
          </a:p>
        </p:txBody>
      </p:sp>
    </p:spTree>
    <p:extLst>
      <p:ext uri="{BB962C8B-B14F-4D97-AF65-F5344CB8AC3E}">
        <p14:creationId xmlns:p14="http://schemas.microsoft.com/office/powerpoint/2010/main" val="2816098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Structure</a:t>
            </a:r>
          </a:p>
          <a:p>
            <a:r>
              <a:rPr lang="en-US" sz="1200" kern="1200" dirty="0">
                <a:solidFill>
                  <a:schemeClr val="tx1"/>
                </a:solidFill>
                <a:effectLst/>
                <a:latin typeface="+mn-lt"/>
                <a:ea typeface="+mn-ea"/>
                <a:cs typeface="+mn-cs"/>
              </a:rPr>
              <a:t>•	How it formed or evolved</a:t>
            </a:r>
          </a:p>
          <a:p>
            <a:r>
              <a:rPr lang="en-US" sz="1200" kern="1200" dirty="0">
                <a:solidFill>
                  <a:schemeClr val="tx1"/>
                </a:solidFill>
                <a:effectLst/>
                <a:latin typeface="+mn-lt"/>
                <a:ea typeface="+mn-ea"/>
                <a:cs typeface="+mn-cs"/>
              </a:rPr>
              <a:t>•	Organizational resistance</a:t>
            </a:r>
          </a:p>
          <a:p>
            <a:r>
              <a:rPr lang="en-US" sz="1200" kern="1200" dirty="0">
                <a:solidFill>
                  <a:schemeClr val="tx1"/>
                </a:solidFill>
                <a:effectLst/>
                <a:latin typeface="+mn-lt"/>
                <a:ea typeface="+mn-ea"/>
                <a:cs typeface="+mn-cs"/>
              </a:rPr>
              <a:t>•	Challenges</a:t>
            </a:r>
          </a:p>
          <a:p>
            <a:r>
              <a:rPr lang="en-US" sz="1200" kern="1200" dirty="0">
                <a:solidFill>
                  <a:schemeClr val="tx1"/>
                </a:solidFill>
                <a:effectLst/>
                <a:latin typeface="+mn-lt"/>
                <a:ea typeface="+mn-ea"/>
                <a:cs typeface="+mn-cs"/>
              </a:rPr>
              <a:t>•	What works well and what doesn't </a:t>
            </a:r>
          </a:p>
          <a:p>
            <a:r>
              <a:rPr lang="en-US" sz="1200" kern="1200">
                <a:solidFill>
                  <a:schemeClr val="tx1"/>
                </a:solidFill>
                <a:effectLst/>
                <a:latin typeface="+mn-lt"/>
                <a:ea typeface="+mn-ea"/>
                <a:cs typeface="+mn-cs"/>
              </a:rPr>
              <a:t>•	Would you advocate for it or do it this way again?</a:t>
            </a:r>
          </a:p>
          <a:p>
            <a:endParaRPr lang="en-US"/>
          </a:p>
        </p:txBody>
      </p:sp>
      <p:sp>
        <p:nvSpPr>
          <p:cNvPr id="4" name="Slide Number Placeholder 3"/>
          <p:cNvSpPr>
            <a:spLocks noGrp="1"/>
          </p:cNvSpPr>
          <p:nvPr>
            <p:ph type="sldNum" sz="quarter" idx="5"/>
          </p:nvPr>
        </p:nvSpPr>
        <p:spPr/>
        <p:txBody>
          <a:bodyPr/>
          <a:lstStyle/>
          <a:p>
            <a:fld id="{47C2B314-CA6C-6C47-98D6-3F4238CA4B80}" type="slidenum">
              <a:rPr lang="en-US" smtClean="0"/>
              <a:t>5</a:t>
            </a:fld>
            <a:endParaRPr lang="en-US"/>
          </a:p>
        </p:txBody>
      </p:sp>
    </p:spTree>
    <p:extLst>
      <p:ext uri="{BB962C8B-B14F-4D97-AF65-F5344CB8AC3E}">
        <p14:creationId xmlns:p14="http://schemas.microsoft.com/office/powerpoint/2010/main" val="87605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324" name="Google Shape;324;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329" name="Google Shape;329;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98807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notes"/>
          <p:cNvSpPr txBox="1">
            <a:spLocks noGrp="1"/>
          </p:cNvSpPr>
          <p:nvPr>
            <p:ph type="body" idx="1"/>
          </p:nvPr>
        </p:nvSpPr>
        <p:spPr>
          <a:xfrm>
            <a:off x="701040" y="4415790"/>
            <a:ext cx="5608320" cy="418338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
        <p:nvSpPr>
          <p:cNvPr id="329" name="Google Shape;329;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12</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61831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AEMF Titl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74138"/>
            <a:ext cx="10363200" cy="1470025"/>
          </a:xfrm>
        </p:spPr>
        <p:txBody>
          <a:bodyPr/>
          <a:lstStyle>
            <a:lvl1pPr>
              <a:defRPr>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FBC5976D-5DE2-354B-A04A-366661B73D93}" type="datetimeFigureOut">
              <a:rPr lang="en-US" smtClean="0"/>
              <a:t>3/21/22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3153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3667" y="1905001"/>
            <a:ext cx="10242551"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973666" y="4344989"/>
            <a:ext cx="10242551"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81733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AEMF Title">
  <p:cSld name="SAEMF Title">
    <p:spTree>
      <p:nvGrpSpPr>
        <p:cNvPr id="1" name="Shape 17"/>
        <p:cNvGrpSpPr/>
        <p:nvPr/>
      </p:nvGrpSpPr>
      <p:grpSpPr>
        <a:xfrm>
          <a:off x="0" y="0"/>
          <a:ext cx="0" cy="0"/>
          <a:chOff x="0" y="0"/>
          <a:chExt cx="0" cy="0"/>
        </a:xfrm>
      </p:grpSpPr>
      <p:sp>
        <p:nvSpPr>
          <p:cNvPr id="18" name="Google Shape;18;p35"/>
          <p:cNvSpPr txBox="1">
            <a:spLocks noGrp="1"/>
          </p:cNvSpPr>
          <p:nvPr>
            <p:ph type="ctrTitle"/>
          </p:nvPr>
        </p:nvSpPr>
        <p:spPr>
          <a:xfrm>
            <a:off x="609600" y="3074138"/>
            <a:ext cx="10363200" cy="1470025"/>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 name="Google Shape;20;p3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1" name="Google Shape;21;p3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497611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AEMF Pg 2" type="obj">
  <p:cSld name="SAEMF Pg 2">
    <p:spTree>
      <p:nvGrpSpPr>
        <p:cNvPr id="1" name="Shape 22"/>
        <p:cNvGrpSpPr/>
        <p:nvPr/>
      </p:nvGrpSpPr>
      <p:grpSpPr>
        <a:xfrm>
          <a:off x="0" y="0"/>
          <a:ext cx="0" cy="0"/>
          <a:chOff x="0" y="0"/>
          <a:chExt cx="0" cy="0"/>
        </a:xfrm>
      </p:grpSpPr>
      <p:pic>
        <p:nvPicPr>
          <p:cNvPr id="23" name="Google Shape;23;p36" descr="SAEM Foundation.jpg"/>
          <p:cNvPicPr preferRelativeResize="0"/>
          <p:nvPr/>
        </p:nvPicPr>
        <p:blipFill rotWithShape="1">
          <a:blip r:embed="rId2">
            <a:alphaModFix/>
          </a:blip>
          <a:srcRect b="16649"/>
          <a:stretch/>
        </p:blipFill>
        <p:spPr>
          <a:xfrm>
            <a:off x="0" y="0"/>
            <a:ext cx="12192000" cy="5716018"/>
          </a:xfrm>
          <a:prstGeom prst="rect">
            <a:avLst/>
          </a:prstGeom>
          <a:noFill/>
          <a:ln>
            <a:noFill/>
          </a:ln>
        </p:spPr>
      </p:pic>
      <p:sp>
        <p:nvSpPr>
          <p:cNvPr id="24" name="Google Shape;24;p36"/>
          <p:cNvSpPr txBox="1">
            <a:spLocks noGrp="1"/>
          </p:cNvSpPr>
          <p:nvPr>
            <p:ph type="title"/>
          </p:nvPr>
        </p:nvSpPr>
        <p:spPr>
          <a:xfrm>
            <a:off x="609600" y="157774"/>
            <a:ext cx="109728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6"/>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 name="Google Shape;26;p3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7" name="Google Shape;27;p3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8" name="Google Shape;28;p3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554774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9"/>
        <p:cNvGrpSpPr/>
        <p:nvPr/>
      </p:nvGrpSpPr>
      <p:grpSpPr>
        <a:xfrm>
          <a:off x="0" y="0"/>
          <a:ext cx="0" cy="0"/>
          <a:chOff x="0" y="0"/>
          <a:chExt cx="0" cy="0"/>
        </a:xfrm>
      </p:grpSpPr>
      <p:pic>
        <p:nvPicPr>
          <p:cNvPr id="30" name="Google Shape;30;p37" descr="SAEM Foundation.jpg"/>
          <p:cNvPicPr preferRelativeResize="0"/>
          <p:nvPr/>
        </p:nvPicPr>
        <p:blipFill rotWithShape="1">
          <a:blip r:embed="rId2">
            <a:alphaModFix/>
          </a:blip>
          <a:srcRect b="18045"/>
          <a:stretch/>
        </p:blipFill>
        <p:spPr>
          <a:xfrm>
            <a:off x="0" y="0"/>
            <a:ext cx="12192000" cy="5620444"/>
          </a:xfrm>
          <a:prstGeom prst="rect">
            <a:avLst/>
          </a:prstGeom>
          <a:noFill/>
          <a:ln>
            <a:noFill/>
          </a:ln>
        </p:spPr>
      </p:pic>
      <p:sp>
        <p:nvSpPr>
          <p:cNvPr id="31" name="Google Shape;31;p37"/>
          <p:cNvSpPr txBox="1">
            <a:spLocks noGrp="1"/>
          </p:cNvSpPr>
          <p:nvPr>
            <p:ph type="title"/>
          </p:nvPr>
        </p:nvSpPr>
        <p:spPr>
          <a:xfrm>
            <a:off x="609600" y="157774"/>
            <a:ext cx="109728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3" name="Google Shape;33;p3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4" name="Google Shape;34;p3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476835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5"/>
        <p:cNvGrpSpPr/>
        <p:nvPr/>
      </p:nvGrpSpPr>
      <p:grpSpPr>
        <a:xfrm>
          <a:off x="0" y="0"/>
          <a:ext cx="0" cy="0"/>
          <a:chOff x="0" y="0"/>
          <a:chExt cx="0" cy="0"/>
        </a:xfrm>
      </p:grpSpPr>
      <p:pic>
        <p:nvPicPr>
          <p:cNvPr id="36" name="Google Shape;36;p41" descr="SAEM Foundation.jpg"/>
          <p:cNvPicPr preferRelativeResize="0"/>
          <p:nvPr/>
        </p:nvPicPr>
        <p:blipFill rotWithShape="1">
          <a:blip r:embed="rId2">
            <a:alphaModFix/>
          </a:blip>
          <a:srcRect b="15877"/>
          <a:stretch/>
        </p:blipFill>
        <p:spPr>
          <a:xfrm>
            <a:off x="0" y="1"/>
            <a:ext cx="12192000" cy="5768975"/>
          </a:xfrm>
          <a:prstGeom prst="rect">
            <a:avLst/>
          </a:prstGeom>
          <a:noFill/>
          <a:ln>
            <a:noFill/>
          </a:ln>
        </p:spPr>
      </p:pic>
      <p:sp>
        <p:nvSpPr>
          <p:cNvPr id="37" name="Google Shape;37;p41"/>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1"/>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9" name="Google Shape;39;p4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0" name="Google Shape;40;p4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1" name="Google Shape;41;p4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247103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2"/>
        <p:cNvGrpSpPr/>
        <p:nvPr/>
      </p:nvGrpSpPr>
      <p:grpSpPr>
        <a:xfrm>
          <a:off x="0" y="0"/>
          <a:ext cx="0" cy="0"/>
          <a:chOff x="0" y="0"/>
          <a:chExt cx="0" cy="0"/>
        </a:xfrm>
      </p:grpSpPr>
      <p:pic>
        <p:nvPicPr>
          <p:cNvPr id="43" name="Google Shape;43;p42" descr="SAEM Foundation.jpg"/>
          <p:cNvPicPr preferRelativeResize="0"/>
          <p:nvPr/>
        </p:nvPicPr>
        <p:blipFill rotWithShape="1">
          <a:blip r:embed="rId2">
            <a:alphaModFix/>
          </a:blip>
          <a:srcRect b="17702"/>
          <a:stretch/>
        </p:blipFill>
        <p:spPr>
          <a:xfrm>
            <a:off x="0" y="1"/>
            <a:ext cx="12192000" cy="5643961"/>
          </a:xfrm>
          <a:prstGeom prst="rect">
            <a:avLst/>
          </a:prstGeom>
          <a:noFill/>
          <a:ln>
            <a:noFill/>
          </a:ln>
        </p:spPr>
      </p:pic>
      <p:sp>
        <p:nvSpPr>
          <p:cNvPr id="44" name="Google Shape;44;p42"/>
          <p:cNvSpPr txBox="1">
            <a:spLocks noGrp="1"/>
          </p:cNvSpPr>
          <p:nvPr>
            <p:ph type="title"/>
          </p:nvPr>
        </p:nvSpPr>
        <p:spPr>
          <a:xfrm>
            <a:off x="609600" y="157774"/>
            <a:ext cx="109728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2"/>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6" name="Google Shape;46;p42"/>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7" name="Google Shape;47;p4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8" name="Google Shape;48;p4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9" name="Google Shape;49;p4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51580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0"/>
        <p:cNvGrpSpPr/>
        <p:nvPr/>
      </p:nvGrpSpPr>
      <p:grpSpPr>
        <a:xfrm>
          <a:off x="0" y="0"/>
          <a:ext cx="0" cy="0"/>
          <a:chOff x="0" y="0"/>
          <a:chExt cx="0" cy="0"/>
        </a:xfrm>
      </p:grpSpPr>
      <p:pic>
        <p:nvPicPr>
          <p:cNvPr id="51" name="Google Shape;51;p43" descr="SAEM Foundation.jpg"/>
          <p:cNvPicPr preferRelativeResize="0"/>
          <p:nvPr/>
        </p:nvPicPr>
        <p:blipFill rotWithShape="1">
          <a:blip r:embed="rId2">
            <a:alphaModFix/>
          </a:blip>
          <a:srcRect b="20103"/>
          <a:stretch/>
        </p:blipFill>
        <p:spPr>
          <a:xfrm>
            <a:off x="0" y="1"/>
            <a:ext cx="12192000" cy="5479345"/>
          </a:xfrm>
          <a:prstGeom prst="rect">
            <a:avLst/>
          </a:prstGeom>
          <a:noFill/>
          <a:ln>
            <a:noFill/>
          </a:ln>
        </p:spPr>
      </p:pic>
      <p:sp>
        <p:nvSpPr>
          <p:cNvPr id="52" name="Google Shape;52;p43"/>
          <p:cNvSpPr txBox="1">
            <a:spLocks noGrp="1"/>
          </p:cNvSpPr>
          <p:nvPr>
            <p:ph type="title"/>
          </p:nvPr>
        </p:nvSpPr>
        <p:spPr>
          <a:xfrm>
            <a:off x="609600" y="157774"/>
            <a:ext cx="109728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3"/>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4" name="Google Shape;54;p43"/>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5" name="Google Shape;55;p43"/>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6" name="Google Shape;56;p43"/>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7" name="Google Shape;57;p4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8" name="Google Shape;58;p4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9" name="Google Shape;59;p4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554795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pic>
        <p:nvPicPr>
          <p:cNvPr id="61" name="Google Shape;61;p44" descr="SAEM Foundation.jpg"/>
          <p:cNvPicPr preferRelativeResize="0"/>
          <p:nvPr/>
        </p:nvPicPr>
        <p:blipFill rotWithShape="1">
          <a:blip r:embed="rId2">
            <a:alphaModFix/>
          </a:blip>
          <a:srcRect b="17017"/>
          <a:stretch/>
        </p:blipFill>
        <p:spPr>
          <a:xfrm>
            <a:off x="0" y="0"/>
            <a:ext cx="12192000" cy="5690994"/>
          </a:xfrm>
          <a:prstGeom prst="rect">
            <a:avLst/>
          </a:prstGeom>
          <a:noFill/>
          <a:ln>
            <a:noFill/>
          </a:ln>
        </p:spPr>
      </p:pic>
      <p:sp>
        <p:nvSpPr>
          <p:cNvPr id="62" name="Google Shape;62;p4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3" name="Google Shape;63;p4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4" name="Google Shape;64;p4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828506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5"/>
        <p:cNvGrpSpPr/>
        <p:nvPr/>
      </p:nvGrpSpPr>
      <p:grpSpPr>
        <a:xfrm>
          <a:off x="0" y="0"/>
          <a:ext cx="0" cy="0"/>
          <a:chOff x="0" y="0"/>
          <a:chExt cx="0" cy="0"/>
        </a:xfrm>
      </p:grpSpPr>
      <p:pic>
        <p:nvPicPr>
          <p:cNvPr id="66" name="Google Shape;66;p45" descr="SAEM Foundation.jpg"/>
          <p:cNvPicPr preferRelativeResize="0"/>
          <p:nvPr/>
        </p:nvPicPr>
        <p:blipFill rotWithShape="1">
          <a:blip r:embed="rId2">
            <a:alphaModFix/>
          </a:blip>
          <a:srcRect b="18731"/>
          <a:stretch/>
        </p:blipFill>
        <p:spPr>
          <a:xfrm>
            <a:off x="0" y="1"/>
            <a:ext cx="12192000" cy="5573411"/>
          </a:xfrm>
          <a:prstGeom prst="rect">
            <a:avLst/>
          </a:prstGeom>
          <a:noFill/>
          <a:ln>
            <a:noFill/>
          </a:ln>
        </p:spPr>
      </p:pic>
      <p:sp>
        <p:nvSpPr>
          <p:cNvPr id="67" name="Google Shape;67;p45"/>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5"/>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9" name="Google Shape;69;p45"/>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0" name="Google Shape;70;p4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1" name="Google Shape;71;p4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2" name="Google Shape;72;p4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452180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3"/>
        <p:cNvGrpSpPr/>
        <p:nvPr/>
      </p:nvGrpSpPr>
      <p:grpSpPr>
        <a:xfrm>
          <a:off x="0" y="0"/>
          <a:ext cx="0" cy="0"/>
          <a:chOff x="0" y="0"/>
          <a:chExt cx="0" cy="0"/>
        </a:xfrm>
      </p:grpSpPr>
      <p:pic>
        <p:nvPicPr>
          <p:cNvPr id="74" name="Google Shape;74;p46" descr="SAEM Foundation.jpg"/>
          <p:cNvPicPr preferRelativeResize="0"/>
          <p:nvPr/>
        </p:nvPicPr>
        <p:blipFill rotWithShape="1">
          <a:blip r:embed="rId2">
            <a:alphaModFix/>
          </a:blip>
          <a:srcRect b="17357"/>
          <a:stretch/>
        </p:blipFill>
        <p:spPr>
          <a:xfrm>
            <a:off x="0" y="1"/>
            <a:ext cx="12192000" cy="5667477"/>
          </a:xfrm>
          <a:prstGeom prst="rect">
            <a:avLst/>
          </a:prstGeom>
          <a:noFill/>
          <a:ln>
            <a:noFill/>
          </a:ln>
        </p:spPr>
      </p:pic>
      <p:sp>
        <p:nvSpPr>
          <p:cNvPr id="75" name="Google Shape;75;p46"/>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lt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6"/>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77" name="Google Shape;77;p46"/>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8" name="Google Shape;78;p4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9" name="Google Shape;79;p4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80" name="Google Shape;80;p4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613324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AEMF Pg 2">
    <p:spTree>
      <p:nvGrpSpPr>
        <p:cNvPr id="1" name=""/>
        <p:cNvGrpSpPr/>
        <p:nvPr/>
      </p:nvGrpSpPr>
      <p:grpSpPr>
        <a:xfrm>
          <a:off x="0" y="0"/>
          <a:ext cx="0" cy="0"/>
          <a:chOff x="0" y="0"/>
          <a:chExt cx="0" cy="0"/>
        </a:xfrm>
      </p:grpSpPr>
      <p:pic>
        <p:nvPicPr>
          <p:cNvPr id="7" name="Picture 6" descr="SAEM Foundation.jpg"/>
          <p:cNvPicPr>
            <a:picLocks noChangeAspect="1"/>
          </p:cNvPicPr>
          <p:nvPr userDrawn="1"/>
        </p:nvPicPr>
        <p:blipFill rotWithShape="1">
          <a:blip r:embed="rId2">
            <a:extLst>
              <a:ext uri="{28A0092B-C50C-407E-A947-70E740481C1C}">
                <a14:useLocalDpi xmlns:a14="http://schemas.microsoft.com/office/drawing/2010/main" val="0"/>
              </a:ext>
            </a:extLst>
          </a:blip>
          <a:srcRect b="16652"/>
          <a:stretch/>
        </p:blipFill>
        <p:spPr>
          <a:xfrm>
            <a:off x="0" y="0"/>
            <a:ext cx="12192000" cy="5716018"/>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C5976D-5DE2-354B-A04A-366661B73D93}" type="datetimeFigureOut">
              <a:rPr lang="en-US" smtClean="0"/>
              <a:t>3/21/22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0A9E1-8368-1447-BC79-45B8A86C6384}" type="slidenum">
              <a:rPr lang="en-US" smtClean="0"/>
              <a:t>‹#›</a:t>
            </a:fld>
            <a:endParaRPr lang="en-US"/>
          </a:p>
        </p:txBody>
      </p:sp>
    </p:spTree>
    <p:extLst>
      <p:ext uri="{BB962C8B-B14F-4D97-AF65-F5344CB8AC3E}">
        <p14:creationId xmlns:p14="http://schemas.microsoft.com/office/powerpoint/2010/main" val="260086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SAEM Foundation.jpg"/>
          <p:cNvPicPr>
            <a:picLocks noChangeAspect="1"/>
          </p:cNvPicPr>
          <p:nvPr userDrawn="1"/>
        </p:nvPicPr>
        <p:blipFill rotWithShape="1">
          <a:blip r:embed="rId2">
            <a:extLst>
              <a:ext uri="{28A0092B-C50C-407E-A947-70E740481C1C}">
                <a14:useLocalDpi xmlns:a14="http://schemas.microsoft.com/office/drawing/2010/main" val="0"/>
              </a:ext>
            </a:extLst>
          </a:blip>
          <a:srcRect b="15880"/>
          <a:stretch/>
        </p:blipFill>
        <p:spPr>
          <a:xfrm>
            <a:off x="0" y="1"/>
            <a:ext cx="12192000" cy="5768975"/>
          </a:xfrm>
          <a:prstGeom prst="rect">
            <a:avLst/>
          </a:prstGeom>
        </p:spPr>
      </p:pic>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C5976D-5DE2-354B-A04A-366661B73D93}" type="datetimeFigureOut">
              <a:rPr lang="en-US" smtClean="0"/>
              <a:t>3/21/22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A0A9E1-8368-1447-BC79-45B8A86C6384}" type="slidenum">
              <a:rPr lang="en-US" smtClean="0"/>
              <a:t>‹#›</a:t>
            </a:fld>
            <a:endParaRPr lang="en-US"/>
          </a:p>
        </p:txBody>
      </p:sp>
    </p:spTree>
    <p:extLst>
      <p:ext uri="{BB962C8B-B14F-4D97-AF65-F5344CB8AC3E}">
        <p14:creationId xmlns:p14="http://schemas.microsoft.com/office/powerpoint/2010/main" val="392585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SAEM Foundation.jpg"/>
          <p:cNvPicPr>
            <a:picLocks noChangeAspect="1"/>
          </p:cNvPicPr>
          <p:nvPr userDrawn="1"/>
        </p:nvPicPr>
        <p:blipFill rotWithShape="1">
          <a:blip r:embed="rId2">
            <a:extLst>
              <a:ext uri="{28A0092B-C50C-407E-A947-70E740481C1C}">
                <a14:useLocalDpi xmlns:a14="http://schemas.microsoft.com/office/drawing/2010/main" val="0"/>
              </a:ext>
            </a:extLst>
          </a:blip>
          <a:srcRect b="17702"/>
          <a:stretch/>
        </p:blipFill>
        <p:spPr>
          <a:xfrm>
            <a:off x="0" y="1"/>
            <a:ext cx="12192000" cy="5643961"/>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C5976D-5DE2-354B-A04A-366661B73D93}" type="datetimeFigureOut">
              <a:rPr lang="en-US" smtClean="0"/>
              <a:t>3/21/22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A0A9E1-8368-1447-BC79-45B8A86C6384}" type="slidenum">
              <a:rPr lang="en-US" smtClean="0"/>
              <a:t>‹#›</a:t>
            </a:fld>
            <a:endParaRPr lang="en-US"/>
          </a:p>
        </p:txBody>
      </p:sp>
    </p:spTree>
    <p:extLst>
      <p:ext uri="{BB962C8B-B14F-4D97-AF65-F5344CB8AC3E}">
        <p14:creationId xmlns:p14="http://schemas.microsoft.com/office/powerpoint/2010/main" val="189913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SAEM Foundation.jpg"/>
          <p:cNvPicPr>
            <a:picLocks noChangeAspect="1"/>
          </p:cNvPicPr>
          <p:nvPr userDrawn="1"/>
        </p:nvPicPr>
        <p:blipFill rotWithShape="1">
          <a:blip r:embed="rId2">
            <a:extLst>
              <a:ext uri="{28A0092B-C50C-407E-A947-70E740481C1C}">
                <a14:useLocalDpi xmlns:a14="http://schemas.microsoft.com/office/drawing/2010/main" val="0"/>
              </a:ext>
            </a:extLst>
          </a:blip>
          <a:srcRect b="20103"/>
          <a:stretch/>
        </p:blipFill>
        <p:spPr>
          <a:xfrm>
            <a:off x="0" y="1"/>
            <a:ext cx="12192000" cy="5479345"/>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C5976D-5DE2-354B-A04A-366661B73D93}" type="datetimeFigureOut">
              <a:rPr lang="en-US" smtClean="0"/>
              <a:t>3/21/22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A0A9E1-8368-1447-BC79-45B8A86C6384}" type="slidenum">
              <a:rPr lang="en-US" smtClean="0"/>
              <a:t>‹#›</a:t>
            </a:fld>
            <a:endParaRPr lang="en-US"/>
          </a:p>
        </p:txBody>
      </p:sp>
    </p:spTree>
    <p:extLst>
      <p:ext uri="{BB962C8B-B14F-4D97-AF65-F5344CB8AC3E}">
        <p14:creationId xmlns:p14="http://schemas.microsoft.com/office/powerpoint/2010/main" val="420357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SAEM Foundation.jpg"/>
          <p:cNvPicPr>
            <a:picLocks noChangeAspect="1"/>
          </p:cNvPicPr>
          <p:nvPr userDrawn="1"/>
        </p:nvPicPr>
        <p:blipFill rotWithShape="1">
          <a:blip r:embed="rId2">
            <a:extLst>
              <a:ext uri="{28A0092B-C50C-407E-A947-70E740481C1C}">
                <a14:useLocalDpi xmlns:a14="http://schemas.microsoft.com/office/drawing/2010/main" val="0"/>
              </a:ext>
            </a:extLst>
          </a:blip>
          <a:srcRect b="18045"/>
          <a:stretch/>
        </p:blipFill>
        <p:spPr>
          <a:xfrm>
            <a:off x="0" y="0"/>
            <a:ext cx="12192000" cy="562044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C5976D-5DE2-354B-A04A-366661B73D93}" type="datetimeFigureOut">
              <a:rPr lang="en-US" smtClean="0"/>
              <a:t>3/21/22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A0A9E1-8368-1447-BC79-45B8A86C6384}" type="slidenum">
              <a:rPr lang="en-US" smtClean="0"/>
              <a:t>‹#›</a:t>
            </a:fld>
            <a:endParaRPr lang="en-US"/>
          </a:p>
        </p:txBody>
      </p:sp>
    </p:spTree>
    <p:extLst>
      <p:ext uri="{BB962C8B-B14F-4D97-AF65-F5344CB8AC3E}">
        <p14:creationId xmlns:p14="http://schemas.microsoft.com/office/powerpoint/2010/main" val="369570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SAEM Foundation.jpg"/>
          <p:cNvPicPr>
            <a:picLocks noChangeAspect="1"/>
          </p:cNvPicPr>
          <p:nvPr userDrawn="1"/>
        </p:nvPicPr>
        <p:blipFill rotWithShape="1">
          <a:blip r:embed="rId2">
            <a:extLst>
              <a:ext uri="{28A0092B-C50C-407E-A947-70E740481C1C}">
                <a14:useLocalDpi xmlns:a14="http://schemas.microsoft.com/office/drawing/2010/main" val="0"/>
              </a:ext>
            </a:extLst>
          </a:blip>
          <a:srcRect b="17017"/>
          <a:stretch/>
        </p:blipFill>
        <p:spPr>
          <a:xfrm>
            <a:off x="0" y="0"/>
            <a:ext cx="12192000" cy="5690994"/>
          </a:xfrm>
          <a:prstGeom prst="rect">
            <a:avLst/>
          </a:prstGeom>
        </p:spPr>
      </p:pic>
      <p:sp>
        <p:nvSpPr>
          <p:cNvPr id="2" name="Date Placeholder 1"/>
          <p:cNvSpPr>
            <a:spLocks noGrp="1"/>
          </p:cNvSpPr>
          <p:nvPr>
            <p:ph type="dt" sz="half" idx="10"/>
          </p:nvPr>
        </p:nvSpPr>
        <p:spPr/>
        <p:txBody>
          <a:bodyPr/>
          <a:lstStyle/>
          <a:p>
            <a:fld id="{FBC5976D-5DE2-354B-A04A-366661B73D93}" type="datetimeFigureOut">
              <a:rPr lang="en-US" smtClean="0"/>
              <a:t>3/21/22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A0A9E1-8368-1447-BC79-45B8A86C6384}" type="slidenum">
              <a:rPr lang="en-US" smtClean="0"/>
              <a:t>‹#›</a:t>
            </a:fld>
            <a:endParaRPr lang="en-US"/>
          </a:p>
        </p:txBody>
      </p:sp>
    </p:spTree>
    <p:extLst>
      <p:ext uri="{BB962C8B-B14F-4D97-AF65-F5344CB8AC3E}">
        <p14:creationId xmlns:p14="http://schemas.microsoft.com/office/powerpoint/2010/main" val="2090538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0" name="Picture 9" descr="SAEM Foundation.jpg"/>
          <p:cNvPicPr>
            <a:picLocks noChangeAspect="1"/>
          </p:cNvPicPr>
          <p:nvPr userDrawn="1"/>
        </p:nvPicPr>
        <p:blipFill rotWithShape="1">
          <a:blip r:embed="rId2">
            <a:extLst>
              <a:ext uri="{28A0092B-C50C-407E-A947-70E740481C1C}">
                <a14:useLocalDpi xmlns:a14="http://schemas.microsoft.com/office/drawing/2010/main" val="0"/>
              </a:ext>
            </a:extLst>
          </a:blip>
          <a:srcRect b="18731"/>
          <a:stretch/>
        </p:blipFill>
        <p:spPr>
          <a:xfrm>
            <a:off x="0" y="1"/>
            <a:ext cx="12192000" cy="5573411"/>
          </a:xfrm>
          <a:prstGeom prst="rect">
            <a:avLst/>
          </a:prstGeom>
        </p:spPr>
      </p:pic>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C5976D-5DE2-354B-A04A-366661B73D93}" type="datetimeFigureOut">
              <a:rPr lang="en-US" smtClean="0"/>
              <a:t>3/21/22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A0A9E1-8368-1447-BC79-45B8A86C6384}" type="slidenum">
              <a:rPr lang="en-US" smtClean="0"/>
              <a:t>‹#›</a:t>
            </a:fld>
            <a:endParaRPr lang="en-US"/>
          </a:p>
        </p:txBody>
      </p:sp>
    </p:spTree>
    <p:extLst>
      <p:ext uri="{BB962C8B-B14F-4D97-AF65-F5344CB8AC3E}">
        <p14:creationId xmlns:p14="http://schemas.microsoft.com/office/powerpoint/2010/main" val="120240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SAEM Foundation.jpg"/>
          <p:cNvPicPr>
            <a:picLocks noChangeAspect="1"/>
          </p:cNvPicPr>
          <p:nvPr userDrawn="1"/>
        </p:nvPicPr>
        <p:blipFill rotWithShape="1">
          <a:blip r:embed="rId2">
            <a:extLst>
              <a:ext uri="{28A0092B-C50C-407E-A947-70E740481C1C}">
                <a14:useLocalDpi xmlns:a14="http://schemas.microsoft.com/office/drawing/2010/main" val="0"/>
              </a:ext>
            </a:extLst>
          </a:blip>
          <a:srcRect b="17359"/>
          <a:stretch/>
        </p:blipFill>
        <p:spPr>
          <a:xfrm>
            <a:off x="0" y="1"/>
            <a:ext cx="12192000" cy="5667477"/>
          </a:xfrm>
          <a:prstGeom prst="rect">
            <a:avLst/>
          </a:prstGeom>
        </p:spPr>
      </p:pic>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C5976D-5DE2-354B-A04A-366661B73D93}" type="datetimeFigureOut">
              <a:rPr lang="en-US" smtClean="0"/>
              <a:t>3/21/22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A0A9E1-8368-1447-BC79-45B8A86C6384}" type="slidenum">
              <a:rPr lang="en-US" smtClean="0"/>
              <a:t>‹#›</a:t>
            </a:fld>
            <a:endParaRPr lang="en-US"/>
          </a:p>
        </p:txBody>
      </p:sp>
    </p:spTree>
    <p:extLst>
      <p:ext uri="{BB962C8B-B14F-4D97-AF65-F5344CB8AC3E}">
        <p14:creationId xmlns:p14="http://schemas.microsoft.com/office/powerpoint/2010/main" val="10121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4.jp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Title 3 AEM.jpg"/>
          <p:cNvPicPr>
            <a:picLocks noChangeAspect="1"/>
          </p:cNvPicPr>
          <p:nvPr/>
        </p:nvPicPr>
        <p:blipFill rotWithShape="1">
          <a:blip r:embed="rId12">
            <a:extLst>
              <a:ext uri="{28A0092B-C50C-407E-A947-70E740481C1C}">
                <a14:useLocalDpi xmlns:a14="http://schemas.microsoft.com/office/drawing/2010/main" val="0"/>
              </a:ext>
            </a:extLst>
          </a:blip>
          <a:srcRect b="10671"/>
          <a:stretch/>
        </p:blipFill>
        <p:spPr>
          <a:xfrm>
            <a:off x="0" y="1"/>
            <a:ext cx="12192000" cy="6126163"/>
          </a:xfrm>
          <a:prstGeom prst="rect">
            <a:avLst/>
          </a:prstGeom>
        </p:spPr>
      </p:pic>
      <p:sp>
        <p:nvSpPr>
          <p:cNvPr id="2" name="Title Placeholder 1"/>
          <p:cNvSpPr>
            <a:spLocks noGrp="1"/>
          </p:cNvSpPr>
          <p:nvPr>
            <p:ph type="title"/>
          </p:nvPr>
        </p:nvSpPr>
        <p:spPr>
          <a:xfrm>
            <a:off x="609600" y="157774"/>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C5976D-5DE2-354B-A04A-366661B73D93}" type="datetimeFigureOut">
              <a:rPr lang="en-US" smtClean="0"/>
              <a:t>3/21/22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71467"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A0A9E1-8368-1447-BC79-45B8A86C6384}" type="slidenum">
              <a:rPr lang="en-US" smtClean="0"/>
              <a:t>‹#›</a:t>
            </a:fld>
            <a:endParaRPr lang="en-US"/>
          </a:p>
        </p:txBody>
      </p:sp>
      <p:pic>
        <p:nvPicPr>
          <p:cNvPr id="8" name="Picture 7" descr="AAAEM.png"/>
          <p:cNvPicPr>
            <a:picLocks noChangeAspect="1"/>
          </p:cNvPicPr>
          <p:nvPr/>
        </p:nvPicPr>
        <p:blipFill rotWithShape="1">
          <a:blip r:embed="rId13">
            <a:extLst>
              <a:ext uri="{28A0092B-C50C-407E-A947-70E740481C1C}">
                <a14:useLocalDpi xmlns:a14="http://schemas.microsoft.com/office/drawing/2010/main" val="0"/>
              </a:ext>
            </a:extLst>
          </a:blip>
          <a:srcRect t="18213" r="7735" b="21315"/>
          <a:stretch/>
        </p:blipFill>
        <p:spPr>
          <a:xfrm>
            <a:off x="8737600" y="6283937"/>
            <a:ext cx="2878667" cy="452428"/>
          </a:xfrm>
          <a:prstGeom prst="rect">
            <a:avLst/>
          </a:prstGeom>
        </p:spPr>
      </p:pic>
    </p:spTree>
    <p:extLst>
      <p:ext uri="{BB962C8B-B14F-4D97-AF65-F5344CB8AC3E}">
        <p14:creationId xmlns:p14="http://schemas.microsoft.com/office/powerpoint/2010/main" val="2087587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4" descr="Title 3 AEM.jpg"/>
          <p:cNvPicPr preferRelativeResize="0"/>
          <p:nvPr/>
        </p:nvPicPr>
        <p:blipFill rotWithShape="1">
          <a:blip r:embed="rId11">
            <a:alphaModFix/>
          </a:blip>
          <a:srcRect b="10671"/>
          <a:stretch/>
        </p:blipFill>
        <p:spPr>
          <a:xfrm>
            <a:off x="0" y="1"/>
            <a:ext cx="12192000" cy="6126163"/>
          </a:xfrm>
          <a:prstGeom prst="rect">
            <a:avLst/>
          </a:prstGeom>
          <a:noFill/>
          <a:ln>
            <a:noFill/>
          </a:ln>
        </p:spPr>
      </p:pic>
      <p:sp>
        <p:nvSpPr>
          <p:cNvPr id="11" name="Google Shape;11;p34"/>
          <p:cNvSpPr txBox="1">
            <a:spLocks noGrp="1"/>
          </p:cNvSpPr>
          <p:nvPr>
            <p:ph type="title"/>
          </p:nvPr>
        </p:nvSpPr>
        <p:spPr>
          <a:xfrm>
            <a:off x="609600" y="157774"/>
            <a:ext cx="10972800" cy="11430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3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3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3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5" name="Google Shape;15;p3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pic>
        <p:nvPicPr>
          <p:cNvPr id="16" name="Google Shape;16;p34" descr="AAAEM.png"/>
          <p:cNvPicPr preferRelativeResize="0"/>
          <p:nvPr/>
        </p:nvPicPr>
        <p:blipFill rotWithShape="1">
          <a:blip r:embed="rId12">
            <a:alphaModFix/>
          </a:blip>
          <a:srcRect t="18212" r="7735" b="21315"/>
          <a:stretch/>
        </p:blipFill>
        <p:spPr>
          <a:xfrm>
            <a:off x="6985909" y="6023401"/>
            <a:ext cx="5237455" cy="854035"/>
          </a:xfrm>
          <a:prstGeom prst="rect">
            <a:avLst/>
          </a:prstGeom>
          <a:noFill/>
          <a:ln>
            <a:noFill/>
          </a:ln>
        </p:spPr>
      </p:pic>
    </p:spTree>
    <p:extLst>
      <p:ext uri="{BB962C8B-B14F-4D97-AF65-F5344CB8AC3E}">
        <p14:creationId xmlns:p14="http://schemas.microsoft.com/office/powerpoint/2010/main" val="3475826337"/>
      </p:ext>
    </p:extLst>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A3EF9E9-510E-CB4E-8DCB-3CD0C4D28CC7}"/>
              </a:ext>
            </a:extLst>
          </p:cNvPr>
          <p:cNvSpPr txBox="1"/>
          <p:nvPr/>
        </p:nvSpPr>
        <p:spPr>
          <a:xfrm>
            <a:off x="2427252" y="874455"/>
            <a:ext cx="7337496" cy="2554545"/>
          </a:xfrm>
          <a:prstGeom prst="rect">
            <a:avLst/>
          </a:prstGeom>
          <a:noFill/>
        </p:spPr>
        <p:txBody>
          <a:bodyPr wrap="square" rtlCol="0">
            <a:spAutoFit/>
          </a:bodyPr>
          <a:lstStyle/>
          <a:p>
            <a:pPr algn="ctr"/>
            <a:r>
              <a:rPr lang="en-US" sz="6000" dirty="0">
                <a:solidFill>
                  <a:schemeClr val="bg2"/>
                </a:solidFill>
                <a:latin typeface="+mj-lt"/>
              </a:rPr>
              <a:t>SERVICE LINE MODELS</a:t>
            </a:r>
          </a:p>
          <a:p>
            <a:pPr algn="ctr"/>
            <a:r>
              <a:rPr lang="en-US" sz="4000" dirty="0">
                <a:solidFill>
                  <a:schemeClr val="bg2"/>
                </a:solidFill>
                <a:latin typeface="+mj-lt"/>
              </a:rPr>
              <a:t>How do they function and what are their advantages</a:t>
            </a:r>
            <a:r>
              <a:rPr lang="en-US" sz="6000" dirty="0">
                <a:solidFill>
                  <a:schemeClr val="bg2"/>
                </a:solidFill>
                <a:latin typeface="+mj-lt"/>
              </a:rPr>
              <a:t> </a:t>
            </a:r>
          </a:p>
        </p:txBody>
      </p:sp>
      <p:sp>
        <p:nvSpPr>
          <p:cNvPr id="12" name="TextBox 11">
            <a:extLst>
              <a:ext uri="{FF2B5EF4-FFF2-40B4-BE49-F238E27FC236}">
                <a16:creationId xmlns:a16="http://schemas.microsoft.com/office/drawing/2014/main" id="{069EF1D1-B7BE-5D4D-8A40-5BD2322B5ABF}"/>
              </a:ext>
            </a:extLst>
          </p:cNvPr>
          <p:cNvSpPr txBox="1"/>
          <p:nvPr/>
        </p:nvSpPr>
        <p:spPr>
          <a:xfrm>
            <a:off x="8839199" y="5915378"/>
            <a:ext cx="2965939" cy="942622"/>
          </a:xfrm>
          <a:prstGeom prst="rect">
            <a:avLst/>
          </a:prstGeom>
          <a:solidFill>
            <a:schemeClr val="bg1"/>
          </a:solidFill>
        </p:spPr>
        <p:txBody>
          <a:bodyPr wrap="square" rtlCol="0">
            <a:spAutoFit/>
          </a:bodyPr>
          <a:lstStyle/>
          <a:p>
            <a:endParaRPr lang="en-US" dirty="0"/>
          </a:p>
        </p:txBody>
      </p:sp>
      <p:pic>
        <p:nvPicPr>
          <p:cNvPr id="1026" name="Picture 2">
            <a:extLst>
              <a:ext uri="{FF2B5EF4-FFF2-40B4-BE49-F238E27FC236}">
                <a16:creationId xmlns:a16="http://schemas.microsoft.com/office/drawing/2014/main" id="{775A8884-B4AD-B146-BBCD-BBB99B7FE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5985" y="3821218"/>
            <a:ext cx="762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58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A6602-9B14-4FD5-9758-23812EC69DE4}"/>
              </a:ext>
            </a:extLst>
          </p:cNvPr>
          <p:cNvSpPr>
            <a:spLocks noGrp="1"/>
          </p:cNvSpPr>
          <p:nvPr>
            <p:ph type="title"/>
          </p:nvPr>
        </p:nvSpPr>
        <p:spPr>
          <a:xfrm>
            <a:off x="1823675" y="80933"/>
            <a:ext cx="8229600" cy="1143000"/>
          </a:xfrm>
        </p:spPr>
        <p:txBody>
          <a:bodyPr>
            <a:normAutofit/>
          </a:bodyPr>
          <a:lstStyle/>
          <a:p>
            <a:r>
              <a:rPr lang="en-US" sz="6000" b="1" dirty="0">
                <a:latin typeface="Abadi Extra Light" panose="020B0204020104020204" pitchFamily="34" charset="0"/>
              </a:rPr>
              <a:t>Challenges</a:t>
            </a:r>
          </a:p>
        </p:txBody>
      </p:sp>
      <p:sp>
        <p:nvSpPr>
          <p:cNvPr id="4" name="Rectangle 3">
            <a:extLst>
              <a:ext uri="{FF2B5EF4-FFF2-40B4-BE49-F238E27FC236}">
                <a16:creationId xmlns:a16="http://schemas.microsoft.com/office/drawing/2014/main" id="{FC6E12B1-2B25-476C-9E8A-2A2090DA19C2}"/>
              </a:ext>
            </a:extLst>
          </p:cNvPr>
          <p:cNvSpPr/>
          <p:nvPr/>
        </p:nvSpPr>
        <p:spPr>
          <a:xfrm>
            <a:off x="1524000" y="1415399"/>
            <a:ext cx="8229600" cy="5232202"/>
          </a:xfrm>
          <a:prstGeom prst="rect">
            <a:avLst/>
          </a:prstGeom>
        </p:spPr>
        <p:txBody>
          <a:bodyPr wrap="square">
            <a:spAutoFit/>
          </a:bodyPr>
          <a:lstStyle/>
          <a:p>
            <a:pPr marL="285750" indent="-285750">
              <a:buClr>
                <a:srgbClr val="000000"/>
              </a:buClr>
              <a:buFont typeface="Wingdings" panose="05000000000000000000" pitchFamily="2" charset="2"/>
              <a:buChar char="Ø"/>
            </a:pPr>
            <a:r>
              <a:rPr lang="en-US" sz="2400" kern="0" dirty="0">
                <a:solidFill>
                  <a:srgbClr val="000000"/>
                </a:solidFill>
                <a:latin typeface="Abadi Extra Light" panose="020B0204020104020204" pitchFamily="34" charset="0"/>
                <a:cs typeface="Arial" panose="020B0604020202020204" pitchFamily="34" charset="0"/>
                <a:sym typeface="Arial"/>
              </a:rPr>
              <a:t>Some SL approaches to value based care can be </a:t>
            </a:r>
            <a:r>
              <a:rPr lang="en-US" sz="2400" b="1" kern="0" dirty="0" err="1">
                <a:solidFill>
                  <a:srgbClr val="000000"/>
                </a:solidFill>
                <a:latin typeface="Abadi Extra Light" panose="020B0204020104020204" pitchFamily="34" charset="0"/>
                <a:cs typeface="Arial" panose="020B0604020202020204" pitchFamily="34" charset="0"/>
                <a:sym typeface="Arial"/>
              </a:rPr>
              <a:t>SILO’d</a:t>
            </a:r>
            <a:r>
              <a:rPr lang="en-US" sz="2400" b="1" kern="0" dirty="0">
                <a:solidFill>
                  <a:srgbClr val="000000"/>
                </a:solidFill>
                <a:latin typeface="Abadi Extra Light" panose="020B0204020104020204" pitchFamily="34" charset="0"/>
                <a:cs typeface="Arial" panose="020B0604020202020204" pitchFamily="34" charset="0"/>
                <a:sym typeface="Arial"/>
              </a:rPr>
              <a:t> </a:t>
            </a:r>
            <a:br>
              <a:rPr lang="en-US" sz="2400" b="1" kern="0" dirty="0">
                <a:solidFill>
                  <a:srgbClr val="000000"/>
                </a:solidFill>
                <a:latin typeface="Abadi Extra Light" panose="020B0204020104020204" pitchFamily="34" charset="0"/>
                <a:cs typeface="Arial" panose="020B0604020202020204" pitchFamily="34" charset="0"/>
                <a:sym typeface="Arial"/>
              </a:rPr>
            </a:br>
            <a:endParaRPr lang="en-US" sz="2400" b="1" kern="0" dirty="0">
              <a:solidFill>
                <a:srgbClr val="000000"/>
              </a:solidFill>
              <a:latin typeface="Abadi Extra Light" panose="020B0204020104020204" pitchFamily="34" charset="0"/>
              <a:cs typeface="Arial" panose="020B0604020202020204" pitchFamily="34" charset="0"/>
              <a:sym typeface="Arial"/>
            </a:endParaRPr>
          </a:p>
          <a:p>
            <a:pPr marL="285750" indent="-285750">
              <a:buClr>
                <a:srgbClr val="000000"/>
              </a:buClr>
              <a:buFont typeface="Wingdings" panose="05000000000000000000" pitchFamily="2" charset="2"/>
              <a:buChar char="Ø"/>
            </a:pPr>
            <a:r>
              <a:rPr lang="en-US" sz="2400" kern="0" dirty="0">
                <a:solidFill>
                  <a:srgbClr val="000000"/>
                </a:solidFill>
                <a:latin typeface="Abadi Extra Light" panose="020B0204020104020204" pitchFamily="34" charset="0"/>
                <a:cs typeface="Arial" panose="020B0604020202020204" pitchFamily="34" charset="0"/>
                <a:sym typeface="Arial"/>
              </a:rPr>
              <a:t>If the </a:t>
            </a:r>
            <a:r>
              <a:rPr lang="en-US" sz="2400" b="1" kern="0" dirty="0">
                <a:solidFill>
                  <a:srgbClr val="000000"/>
                </a:solidFill>
                <a:latin typeface="Abadi Extra Light" panose="020B0204020104020204" pitchFamily="34" charset="0"/>
                <a:cs typeface="Arial" panose="020B0604020202020204" pitchFamily="34" charset="0"/>
                <a:sym typeface="Arial"/>
              </a:rPr>
              <a:t>SL Director and the Chair </a:t>
            </a:r>
            <a:r>
              <a:rPr lang="en-US" sz="2400" kern="0" dirty="0">
                <a:solidFill>
                  <a:srgbClr val="000000"/>
                </a:solidFill>
                <a:latin typeface="Abadi Extra Light" panose="020B0204020104020204" pitchFamily="34" charset="0"/>
                <a:cs typeface="Arial" panose="020B0604020202020204" pitchFamily="34" charset="0"/>
                <a:sym typeface="Arial"/>
              </a:rPr>
              <a:t>don’t wear the same ‘hat’, same with the Administrator.</a:t>
            </a:r>
            <a:br>
              <a:rPr lang="en-US" sz="2400" kern="0" dirty="0">
                <a:solidFill>
                  <a:srgbClr val="000000"/>
                </a:solidFill>
                <a:latin typeface="Abadi Extra Light" panose="020B0204020104020204" pitchFamily="34" charset="0"/>
                <a:cs typeface="Arial" panose="020B0604020202020204" pitchFamily="34" charset="0"/>
                <a:sym typeface="Arial"/>
              </a:rPr>
            </a:br>
            <a:endParaRPr lang="en-US" sz="2400" kern="0" dirty="0">
              <a:solidFill>
                <a:srgbClr val="000000"/>
              </a:solidFill>
              <a:latin typeface="Abadi Extra Light" panose="020B0204020104020204" pitchFamily="34" charset="0"/>
              <a:cs typeface="Arial" panose="020B0604020202020204" pitchFamily="34" charset="0"/>
              <a:sym typeface="Arial"/>
            </a:endParaRPr>
          </a:p>
          <a:p>
            <a:pPr marL="285750" indent="-285750">
              <a:buClr>
                <a:srgbClr val="000000"/>
              </a:buClr>
              <a:buFont typeface="Wingdings" panose="05000000000000000000" pitchFamily="2" charset="2"/>
              <a:buChar char="Ø"/>
            </a:pPr>
            <a:r>
              <a:rPr lang="en-US" sz="2400" b="1" kern="0" dirty="0">
                <a:solidFill>
                  <a:srgbClr val="000000"/>
                </a:solidFill>
                <a:latin typeface="Abadi Extra Light" panose="020B0204020104020204" pitchFamily="34" charset="0"/>
                <a:cs typeface="Arial" panose="020B0604020202020204" pitchFamily="34" charset="0"/>
                <a:sym typeface="Arial"/>
              </a:rPr>
              <a:t>Supply Chain management system </a:t>
            </a:r>
            <a:br>
              <a:rPr lang="en-US" sz="1400" kern="0" dirty="0">
                <a:solidFill>
                  <a:srgbClr val="000000"/>
                </a:solidFill>
                <a:latin typeface="Abadi Extra Light" panose="020B0204020104020204" pitchFamily="34" charset="0"/>
                <a:cs typeface="Arial" panose="020B0604020202020204" pitchFamily="34" charset="0"/>
                <a:sym typeface="Arial"/>
              </a:rPr>
            </a:br>
            <a:r>
              <a:rPr lang="en-US" sz="1400" kern="0" dirty="0">
                <a:solidFill>
                  <a:srgbClr val="1F497D">
                    <a:lumMod val="60000"/>
                    <a:lumOff val="40000"/>
                  </a:srgbClr>
                </a:solidFill>
                <a:latin typeface="Abadi Extra Light" panose="020B0204020104020204" pitchFamily="34" charset="0"/>
                <a:cs typeface="Arial" panose="020B0604020202020204" pitchFamily="34" charset="0"/>
                <a:sym typeface="Arial"/>
              </a:rPr>
              <a:t>(</a:t>
            </a:r>
            <a:r>
              <a:rPr lang="en-US" sz="1400" kern="0" dirty="0" err="1">
                <a:solidFill>
                  <a:srgbClr val="1F497D">
                    <a:lumMod val="60000"/>
                    <a:lumOff val="40000"/>
                  </a:srgbClr>
                </a:solidFill>
                <a:latin typeface="Abadi Extra Light" panose="020B0204020104020204" pitchFamily="34" charset="0"/>
                <a:cs typeface="Arial" panose="020B0604020202020204" pitchFamily="34" charset="0"/>
                <a:sym typeface="Arial"/>
              </a:rPr>
              <a:t>i.e</a:t>
            </a:r>
            <a:r>
              <a:rPr lang="en-US" sz="1400" kern="0" dirty="0">
                <a:solidFill>
                  <a:srgbClr val="1F497D">
                    <a:lumMod val="60000"/>
                    <a:lumOff val="40000"/>
                  </a:srgbClr>
                </a:solidFill>
                <a:latin typeface="Abadi Extra Light" panose="020B0204020104020204" pitchFamily="34" charset="0"/>
                <a:cs typeface="Arial" panose="020B0604020202020204" pitchFamily="34" charset="0"/>
                <a:sym typeface="Arial"/>
              </a:rPr>
              <a:t>: for equipment purchases needs to funnel through an online approval that goes to compliance, legal, IT, leadership, space committee) </a:t>
            </a:r>
            <a:br>
              <a:rPr lang="en-US" sz="1400" kern="0" dirty="0">
                <a:solidFill>
                  <a:srgbClr val="000000"/>
                </a:solidFill>
                <a:latin typeface="Abadi Extra Light" panose="020B0204020104020204" pitchFamily="34" charset="0"/>
                <a:cs typeface="Arial" panose="020B0604020202020204" pitchFamily="34" charset="0"/>
                <a:sym typeface="Arial"/>
              </a:rPr>
            </a:br>
            <a:endParaRPr lang="en-US" sz="1400" kern="0" dirty="0">
              <a:solidFill>
                <a:srgbClr val="000000"/>
              </a:solidFill>
              <a:latin typeface="Abadi Extra Light" panose="020B0204020104020204" pitchFamily="34" charset="0"/>
              <a:cs typeface="Arial" panose="020B0604020202020204" pitchFamily="34" charset="0"/>
              <a:sym typeface="Arial"/>
            </a:endParaRPr>
          </a:p>
          <a:p>
            <a:pPr marL="285750" indent="-285750">
              <a:buClr>
                <a:srgbClr val="000000"/>
              </a:buClr>
              <a:buFont typeface="Wingdings" panose="05000000000000000000" pitchFamily="2" charset="2"/>
              <a:buChar char="Ø"/>
            </a:pPr>
            <a:r>
              <a:rPr lang="en-US" sz="2400" kern="0" dirty="0">
                <a:solidFill>
                  <a:srgbClr val="000000"/>
                </a:solidFill>
                <a:latin typeface="Abadi Extra Light" panose="020B0204020104020204" pitchFamily="34" charset="0"/>
                <a:cs typeface="Arial" panose="020B0604020202020204" pitchFamily="34" charset="0"/>
                <a:sym typeface="Arial"/>
              </a:rPr>
              <a:t>Some centralized services like </a:t>
            </a:r>
            <a:r>
              <a:rPr lang="en-US" sz="2400" b="1" kern="0" dirty="0">
                <a:solidFill>
                  <a:srgbClr val="000000"/>
                </a:solidFill>
                <a:latin typeface="Abadi Extra Light" panose="020B0204020104020204" pitchFamily="34" charset="0"/>
                <a:cs typeface="Arial" panose="020B0604020202020204" pitchFamily="34" charset="0"/>
                <a:sym typeface="Arial"/>
              </a:rPr>
              <a:t>HR </a:t>
            </a:r>
            <a:r>
              <a:rPr lang="en-US" sz="2400" kern="0" dirty="0">
                <a:solidFill>
                  <a:srgbClr val="000000"/>
                </a:solidFill>
                <a:latin typeface="Abadi Extra Light" panose="020B0204020104020204" pitchFamily="34" charset="0"/>
                <a:cs typeface="Arial" panose="020B0604020202020204" pitchFamily="34" charset="0"/>
                <a:sym typeface="Arial"/>
              </a:rPr>
              <a:t>lag time </a:t>
            </a:r>
            <a:br>
              <a:rPr lang="en-US" sz="2400" kern="0">
                <a:solidFill>
                  <a:srgbClr val="000000"/>
                </a:solidFill>
                <a:latin typeface="Abadi Extra Light" panose="020B0204020104020204" pitchFamily="34" charset="0"/>
                <a:cs typeface="Arial" panose="020B0604020202020204" pitchFamily="34" charset="0"/>
                <a:sym typeface="Arial"/>
              </a:rPr>
            </a:br>
            <a:r>
              <a:rPr lang="en-US" sz="2400" kern="0">
                <a:solidFill>
                  <a:srgbClr val="000000"/>
                </a:solidFill>
                <a:latin typeface="Abadi Extra Light" panose="020B0204020104020204" pitchFamily="34" charset="0"/>
                <a:cs typeface="Arial" panose="020B0604020202020204" pitchFamily="34" charset="0"/>
                <a:sym typeface="Arial"/>
              </a:rPr>
              <a:t>in </a:t>
            </a:r>
            <a:r>
              <a:rPr lang="en-US" sz="2400" kern="0" dirty="0">
                <a:solidFill>
                  <a:srgbClr val="000000"/>
                </a:solidFill>
                <a:latin typeface="Abadi Extra Light" panose="020B0204020104020204" pitchFamily="34" charset="0"/>
                <a:cs typeface="Arial" panose="020B0604020202020204" pitchFamily="34" charset="0"/>
                <a:sym typeface="Arial"/>
              </a:rPr>
              <a:t>hiring.</a:t>
            </a:r>
            <a:br>
              <a:rPr lang="en-US" sz="2400" kern="0" dirty="0">
                <a:solidFill>
                  <a:srgbClr val="000000"/>
                </a:solidFill>
                <a:latin typeface="Abadi Extra Light" panose="020B0204020104020204" pitchFamily="34" charset="0"/>
                <a:cs typeface="Arial" panose="020B0604020202020204" pitchFamily="34" charset="0"/>
                <a:sym typeface="Arial"/>
              </a:rPr>
            </a:br>
            <a:endParaRPr lang="en-US" sz="2400" kern="0" dirty="0">
              <a:solidFill>
                <a:srgbClr val="000000"/>
              </a:solidFill>
              <a:latin typeface="Abadi Extra Light" panose="020B0204020104020204" pitchFamily="34" charset="0"/>
              <a:cs typeface="Arial" panose="020B0604020202020204" pitchFamily="34" charset="0"/>
              <a:sym typeface="Arial"/>
            </a:endParaRPr>
          </a:p>
          <a:p>
            <a:pPr marL="285750" indent="-285750">
              <a:buClr>
                <a:srgbClr val="000000"/>
              </a:buClr>
              <a:buFont typeface="Wingdings" panose="05000000000000000000" pitchFamily="2" charset="2"/>
              <a:buChar char="Ø"/>
            </a:pPr>
            <a:r>
              <a:rPr lang="en-US" sz="2400" b="1" kern="0" dirty="0">
                <a:solidFill>
                  <a:srgbClr val="000000"/>
                </a:solidFill>
                <a:latin typeface="Abadi Extra Light" panose="020B0204020104020204" pitchFamily="34" charset="0"/>
                <a:cs typeface="Arial" panose="020B0604020202020204" pitchFamily="34" charset="0"/>
                <a:sym typeface="Arial"/>
              </a:rPr>
              <a:t>Payroll systems </a:t>
            </a:r>
            <a:r>
              <a:rPr lang="en-US" sz="2400" kern="0" dirty="0">
                <a:solidFill>
                  <a:srgbClr val="000000"/>
                </a:solidFill>
                <a:latin typeface="Abadi Extra Light" panose="020B0204020104020204" pitchFamily="34" charset="0"/>
                <a:cs typeface="Arial" panose="020B0604020202020204" pitchFamily="34" charset="0"/>
                <a:sym typeface="Arial"/>
              </a:rPr>
              <a:t>differ </a:t>
            </a:r>
            <a:br>
              <a:rPr lang="en-US" sz="2400" kern="0" dirty="0">
                <a:solidFill>
                  <a:srgbClr val="000000"/>
                </a:solidFill>
                <a:latin typeface="Abadi Extra Light" panose="020B0204020104020204" pitchFamily="34" charset="0"/>
                <a:cs typeface="Arial" panose="020B0604020202020204" pitchFamily="34" charset="0"/>
                <a:sym typeface="Arial"/>
              </a:rPr>
            </a:br>
            <a:r>
              <a:rPr lang="en-US" sz="1400" kern="0" dirty="0">
                <a:solidFill>
                  <a:srgbClr val="1F497D">
                    <a:lumMod val="60000"/>
                    <a:lumOff val="40000"/>
                  </a:srgbClr>
                </a:solidFill>
                <a:latin typeface="Abadi Extra Light" panose="020B0204020104020204" pitchFamily="34" charset="0"/>
                <a:cs typeface="Arial" panose="020B0604020202020204" pitchFamily="34" charset="0"/>
                <a:sym typeface="Arial"/>
              </a:rPr>
              <a:t>(KRONOS vs SAP which will soon transition to Workday)</a:t>
            </a:r>
            <a:br>
              <a:rPr lang="en-US" sz="1400" kern="0" dirty="0">
                <a:solidFill>
                  <a:srgbClr val="000000"/>
                </a:solidFill>
                <a:latin typeface="Abadi Extra Light" panose="020B0204020104020204" pitchFamily="34" charset="0"/>
                <a:cs typeface="Arial" panose="020B0604020202020204" pitchFamily="34" charset="0"/>
                <a:sym typeface="Arial"/>
              </a:rPr>
            </a:br>
            <a:endParaRPr lang="en-US" sz="1400" kern="0" dirty="0">
              <a:solidFill>
                <a:srgbClr val="000000"/>
              </a:solidFill>
              <a:latin typeface="Abadi Extra Light" panose="020B0204020104020204" pitchFamily="34" charset="0"/>
              <a:cs typeface="Arial" panose="020B0604020202020204" pitchFamily="34" charset="0"/>
              <a:sym typeface="Arial"/>
            </a:endParaRPr>
          </a:p>
          <a:p>
            <a:pPr marL="285750" indent="-285750">
              <a:buClr>
                <a:srgbClr val="000000"/>
              </a:buClr>
              <a:buFont typeface="Wingdings" panose="05000000000000000000" pitchFamily="2" charset="2"/>
              <a:buChar char="Ø"/>
            </a:pPr>
            <a:r>
              <a:rPr lang="en-US" sz="2400" b="1" kern="0" dirty="0">
                <a:solidFill>
                  <a:srgbClr val="000000"/>
                </a:solidFill>
                <a:latin typeface="Abadi Extra Light" panose="020B0204020104020204" pitchFamily="34" charset="0"/>
                <a:cs typeface="Arial" panose="020B0604020202020204" pitchFamily="34" charset="0"/>
                <a:sym typeface="Arial"/>
              </a:rPr>
              <a:t>Communication</a:t>
            </a:r>
            <a:endParaRPr lang="en-US" sz="2400" kern="0" dirty="0">
              <a:solidFill>
                <a:srgbClr val="000000"/>
              </a:solidFill>
              <a:latin typeface="Abadi Extra Light" panose="020B0204020104020204" pitchFamily="34" charset="0"/>
              <a:cs typeface="Arial" panose="020B0604020202020204" pitchFamily="34" charset="0"/>
              <a:sym typeface="Arial"/>
            </a:endParaRPr>
          </a:p>
        </p:txBody>
      </p:sp>
      <p:pic>
        <p:nvPicPr>
          <p:cNvPr id="5" name="Picture 4">
            <a:extLst>
              <a:ext uri="{FF2B5EF4-FFF2-40B4-BE49-F238E27FC236}">
                <a16:creationId xmlns:a16="http://schemas.microsoft.com/office/drawing/2014/main" id="{EA8B997F-A71C-451E-B5E2-300087157B4E}"/>
              </a:ext>
            </a:extLst>
          </p:cNvPr>
          <p:cNvPicPr>
            <a:picLocks noChangeAspect="1"/>
          </p:cNvPicPr>
          <p:nvPr/>
        </p:nvPicPr>
        <p:blipFill>
          <a:blip r:embed="rId2"/>
          <a:stretch>
            <a:fillRect/>
          </a:stretch>
        </p:blipFill>
        <p:spPr>
          <a:xfrm>
            <a:off x="7125661" y="3977711"/>
            <a:ext cx="3288766" cy="2074206"/>
          </a:xfrm>
          <a:prstGeom prst="rect">
            <a:avLst/>
          </a:prstGeom>
        </p:spPr>
      </p:pic>
    </p:spTree>
    <p:extLst>
      <p:ext uri="{BB962C8B-B14F-4D97-AF65-F5344CB8AC3E}">
        <p14:creationId xmlns:p14="http://schemas.microsoft.com/office/powerpoint/2010/main" val="1048102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A6602-9B14-4FD5-9758-23812EC69DE4}"/>
              </a:ext>
            </a:extLst>
          </p:cNvPr>
          <p:cNvSpPr>
            <a:spLocks noGrp="1"/>
          </p:cNvSpPr>
          <p:nvPr>
            <p:ph type="title"/>
          </p:nvPr>
        </p:nvSpPr>
        <p:spPr>
          <a:xfrm>
            <a:off x="1823675" y="80933"/>
            <a:ext cx="8229600" cy="1143000"/>
          </a:xfrm>
        </p:spPr>
        <p:txBody>
          <a:bodyPr>
            <a:normAutofit/>
          </a:bodyPr>
          <a:lstStyle/>
          <a:p>
            <a:r>
              <a:rPr lang="en-US" sz="6000" b="1" dirty="0">
                <a:latin typeface="Abadi Extra Light" panose="020B0204020104020204" pitchFamily="34" charset="0"/>
              </a:rPr>
              <a:t>Challenges</a:t>
            </a:r>
          </a:p>
        </p:txBody>
      </p:sp>
      <p:sp>
        <p:nvSpPr>
          <p:cNvPr id="4" name="Rectangle 3">
            <a:extLst>
              <a:ext uri="{FF2B5EF4-FFF2-40B4-BE49-F238E27FC236}">
                <a16:creationId xmlns:a16="http://schemas.microsoft.com/office/drawing/2014/main" id="{FC6E12B1-2B25-476C-9E8A-2A2090DA19C2}"/>
              </a:ext>
            </a:extLst>
          </p:cNvPr>
          <p:cNvSpPr/>
          <p:nvPr/>
        </p:nvSpPr>
        <p:spPr>
          <a:xfrm>
            <a:off x="1666152" y="1443842"/>
            <a:ext cx="8164289" cy="3293209"/>
          </a:xfrm>
          <a:prstGeom prst="rect">
            <a:avLst/>
          </a:prstGeom>
        </p:spPr>
        <p:txBody>
          <a:bodyPr wrap="square">
            <a:spAutoFit/>
          </a:bodyPr>
          <a:lstStyle/>
          <a:p>
            <a:pPr marL="285750" indent="-285750">
              <a:buClr>
                <a:srgbClr val="000000"/>
              </a:buClr>
              <a:buFont typeface="Wingdings" panose="05000000000000000000" pitchFamily="2" charset="2"/>
              <a:buChar char="Ø"/>
            </a:pPr>
            <a:r>
              <a:rPr lang="en-US" b="1" kern="0" dirty="0">
                <a:solidFill>
                  <a:srgbClr val="000000"/>
                </a:solidFill>
                <a:latin typeface="Abadi Extra Light" panose="020B0204020104020204" pitchFamily="34" charset="0"/>
                <a:cs typeface="Arial" panose="020B0604020202020204" pitchFamily="34" charset="0"/>
                <a:sym typeface="Arial"/>
              </a:rPr>
              <a:t>EM is on it’s ‘island’, </a:t>
            </a:r>
            <a:r>
              <a:rPr lang="en-US" kern="0" dirty="0">
                <a:solidFill>
                  <a:srgbClr val="000000"/>
                </a:solidFill>
                <a:latin typeface="Abadi Extra Light" panose="020B0204020104020204" pitchFamily="34" charset="0"/>
                <a:cs typeface="Arial" panose="020B0604020202020204" pitchFamily="34" charset="0"/>
                <a:sym typeface="Arial"/>
              </a:rPr>
              <a:t>not the same as the other SL’s so working with SAEM benchmark data helps us w/our annual 30 sec elevator speech </a:t>
            </a:r>
            <a:r>
              <a:rPr lang="en-US" kern="0" dirty="0">
                <a:solidFill>
                  <a:srgbClr val="000000"/>
                </a:solidFill>
                <a:latin typeface="Abadi Extra Light" panose="020B0204020104020204" pitchFamily="34" charset="0"/>
                <a:cs typeface="Arial" panose="020B0604020202020204" pitchFamily="34" charset="0"/>
                <a:sym typeface="Wingdings" panose="05000000000000000000" pitchFamily="2" charset="2"/>
              </a:rPr>
              <a:t>.</a:t>
            </a:r>
            <a:br>
              <a:rPr lang="en-US" kern="0" dirty="0">
                <a:solidFill>
                  <a:srgbClr val="000000"/>
                </a:solidFill>
                <a:latin typeface="Abadi Extra Light" panose="020B0204020104020204" pitchFamily="34" charset="0"/>
                <a:cs typeface="Arial" panose="020B0604020202020204" pitchFamily="34" charset="0"/>
                <a:sym typeface="Wingdings" panose="05000000000000000000" pitchFamily="2" charset="2"/>
              </a:rPr>
            </a:br>
            <a:endParaRPr lang="en-US" kern="0" dirty="0">
              <a:solidFill>
                <a:srgbClr val="000000"/>
              </a:solidFill>
              <a:latin typeface="Abadi Extra Light" panose="020B0204020104020204" pitchFamily="34" charset="0"/>
              <a:cs typeface="Arial" panose="020B0604020202020204" pitchFamily="34" charset="0"/>
              <a:sym typeface="Arial"/>
            </a:endParaRPr>
          </a:p>
          <a:p>
            <a:pPr marL="285750" indent="-285750">
              <a:buClr>
                <a:srgbClr val="000000"/>
              </a:buClr>
              <a:buFont typeface="Wingdings" panose="05000000000000000000" pitchFamily="2" charset="2"/>
              <a:buChar char="Ø"/>
            </a:pPr>
            <a:r>
              <a:rPr lang="en-US" b="1" kern="0" dirty="0">
                <a:solidFill>
                  <a:srgbClr val="000000"/>
                </a:solidFill>
                <a:latin typeface="Abadi Extra Light" panose="020B0204020104020204" pitchFamily="34" charset="0"/>
                <a:cs typeface="Arial" panose="020B0604020202020204" pitchFamily="34" charset="0"/>
                <a:sym typeface="Arial"/>
              </a:rPr>
              <a:t>Differing Scheduling systems </a:t>
            </a:r>
            <a:r>
              <a:rPr lang="en-US" kern="0" dirty="0">
                <a:solidFill>
                  <a:srgbClr val="000000"/>
                </a:solidFill>
                <a:latin typeface="Abadi Extra Light" panose="020B0204020104020204" pitchFamily="34" charset="0"/>
                <a:cs typeface="Arial" panose="020B0604020202020204" pitchFamily="34" charset="0"/>
                <a:sym typeface="Arial"/>
              </a:rPr>
              <a:t>used </a:t>
            </a:r>
            <a:br>
              <a:rPr lang="en-US" kern="0" dirty="0">
                <a:solidFill>
                  <a:srgbClr val="000000"/>
                </a:solidFill>
                <a:latin typeface="Abadi Extra Light" panose="020B0204020104020204" pitchFamily="34" charset="0"/>
                <a:cs typeface="Arial" panose="020B0604020202020204" pitchFamily="34" charset="0"/>
                <a:sym typeface="Arial"/>
              </a:rPr>
            </a:br>
            <a:r>
              <a:rPr lang="en-US" sz="1400" kern="0" dirty="0">
                <a:solidFill>
                  <a:srgbClr val="1F497D">
                    <a:lumMod val="60000"/>
                    <a:lumOff val="40000"/>
                  </a:srgbClr>
                </a:solidFill>
                <a:latin typeface="Abadi Extra Light" panose="020B0204020104020204" pitchFamily="34" charset="0"/>
                <a:cs typeface="Arial" panose="020B0604020202020204" pitchFamily="34" charset="0"/>
                <a:sym typeface="Arial"/>
              </a:rPr>
              <a:t>(</a:t>
            </a:r>
            <a:r>
              <a:rPr lang="en-US" sz="1400" kern="0" dirty="0" err="1">
                <a:solidFill>
                  <a:srgbClr val="1F497D">
                    <a:lumMod val="60000"/>
                    <a:lumOff val="40000"/>
                  </a:srgbClr>
                </a:solidFill>
                <a:latin typeface="Abadi Extra Light" panose="020B0204020104020204" pitchFamily="34" charset="0"/>
                <a:cs typeface="Arial" panose="020B0604020202020204" pitchFamily="34" charset="0"/>
                <a:sym typeface="Arial"/>
              </a:rPr>
              <a:t>i.e</a:t>
            </a:r>
            <a:r>
              <a:rPr lang="en-US" sz="1400" kern="0" dirty="0">
                <a:solidFill>
                  <a:srgbClr val="1F497D">
                    <a:lumMod val="60000"/>
                    <a:lumOff val="40000"/>
                  </a:srgbClr>
                </a:solidFill>
                <a:latin typeface="Abadi Extra Light" panose="020B0204020104020204" pitchFamily="34" charset="0"/>
                <a:cs typeface="Arial" panose="020B0604020202020204" pitchFamily="34" charset="0"/>
                <a:sym typeface="Arial"/>
              </a:rPr>
              <a:t>: KRONOS for nursing, PRNS docs, </a:t>
            </a:r>
            <a:r>
              <a:rPr lang="en-US" sz="1400" kern="0" dirty="0" err="1">
                <a:solidFill>
                  <a:srgbClr val="1F497D">
                    <a:lumMod val="60000"/>
                    <a:lumOff val="40000"/>
                  </a:srgbClr>
                </a:solidFill>
                <a:latin typeface="Abadi Extra Light" panose="020B0204020104020204" pitchFamily="34" charset="0"/>
                <a:cs typeface="Arial" panose="020B0604020202020204" pitchFamily="34" charset="0"/>
                <a:sym typeface="Arial"/>
              </a:rPr>
              <a:t>ShiftAdmin</a:t>
            </a:r>
            <a:r>
              <a:rPr lang="en-US" sz="1400" kern="0" dirty="0">
                <a:solidFill>
                  <a:srgbClr val="1F497D">
                    <a:lumMod val="60000"/>
                    <a:lumOff val="40000"/>
                  </a:srgbClr>
                </a:solidFill>
                <a:latin typeface="Abadi Extra Light" panose="020B0204020104020204" pitchFamily="34" charset="0"/>
                <a:cs typeface="Arial" panose="020B0604020202020204" pitchFamily="34" charset="0"/>
                <a:sym typeface="Arial"/>
              </a:rPr>
              <a:t> for Residents, APPs, Attendings and UAMS system transitioning to </a:t>
            </a:r>
            <a:r>
              <a:rPr lang="en-US" sz="1400" kern="0" dirty="0" err="1">
                <a:solidFill>
                  <a:srgbClr val="1F497D">
                    <a:lumMod val="60000"/>
                    <a:lumOff val="40000"/>
                  </a:srgbClr>
                </a:solidFill>
                <a:latin typeface="Abadi Extra Light" panose="020B0204020104020204" pitchFamily="34" charset="0"/>
                <a:cs typeface="Arial" panose="020B0604020202020204" pitchFamily="34" charset="0"/>
                <a:sym typeface="Arial"/>
              </a:rPr>
              <a:t>Qgenda</a:t>
            </a:r>
            <a:r>
              <a:rPr lang="en-US" sz="1400" kern="0" dirty="0">
                <a:solidFill>
                  <a:srgbClr val="1F497D">
                    <a:lumMod val="60000"/>
                    <a:lumOff val="40000"/>
                  </a:srgbClr>
                </a:solidFill>
                <a:latin typeface="Abadi Extra Light" panose="020B0204020104020204" pitchFamily="34" charset="0"/>
                <a:cs typeface="Arial" panose="020B0604020202020204" pitchFamily="34" charset="0"/>
                <a:sym typeface="Arial"/>
              </a:rPr>
              <a:t>). </a:t>
            </a:r>
            <a:br>
              <a:rPr lang="en-US" kern="0" dirty="0">
                <a:solidFill>
                  <a:srgbClr val="000000"/>
                </a:solidFill>
                <a:latin typeface="Abadi Extra Light" panose="020B0204020104020204" pitchFamily="34" charset="0"/>
                <a:cs typeface="Arial" panose="020B0604020202020204" pitchFamily="34" charset="0"/>
                <a:sym typeface="Arial"/>
              </a:rPr>
            </a:br>
            <a:endParaRPr lang="en-US" kern="0" dirty="0">
              <a:solidFill>
                <a:srgbClr val="000000"/>
              </a:solidFill>
              <a:latin typeface="Abadi Extra Light" panose="020B0204020104020204" pitchFamily="34" charset="0"/>
              <a:cs typeface="Arial" panose="020B0604020202020204" pitchFamily="34" charset="0"/>
              <a:sym typeface="Arial"/>
            </a:endParaRPr>
          </a:p>
          <a:p>
            <a:pPr marL="285750" indent="-285750">
              <a:buClr>
                <a:srgbClr val="000000"/>
              </a:buClr>
              <a:buFont typeface="Wingdings" panose="05000000000000000000" pitchFamily="2" charset="2"/>
              <a:buChar char="Ø"/>
            </a:pPr>
            <a:r>
              <a:rPr lang="en-US" b="1" kern="0" dirty="0">
                <a:solidFill>
                  <a:srgbClr val="000000"/>
                </a:solidFill>
                <a:latin typeface="Abadi Extra Light" panose="020B0204020104020204" pitchFamily="34" charset="0"/>
                <a:cs typeface="Arial" panose="020B0604020202020204" pitchFamily="34" charset="0"/>
                <a:sym typeface="Arial"/>
              </a:rPr>
              <a:t>Centralized Coding and Billing </a:t>
            </a:r>
            <a:r>
              <a:rPr lang="en-US" kern="0" dirty="0">
                <a:solidFill>
                  <a:srgbClr val="000000"/>
                </a:solidFill>
                <a:latin typeface="Abadi Extra Light" panose="020B0204020104020204" pitchFamily="34" charset="0"/>
                <a:cs typeface="Arial" panose="020B0604020202020204" pitchFamily="34" charset="0"/>
                <a:sym typeface="Arial"/>
              </a:rPr>
              <a:t>presents delays when a SL is trying to make positive revenue impacts w/in their SL. </a:t>
            </a:r>
            <a:br>
              <a:rPr lang="en-US" kern="0" dirty="0">
                <a:solidFill>
                  <a:srgbClr val="000000"/>
                </a:solidFill>
                <a:latin typeface="Abadi Extra Light" panose="020B0204020104020204" pitchFamily="34" charset="0"/>
                <a:cs typeface="Arial" panose="020B0604020202020204" pitchFamily="34" charset="0"/>
                <a:sym typeface="Arial"/>
              </a:rPr>
            </a:br>
            <a:endParaRPr lang="en-US" kern="0" dirty="0">
              <a:solidFill>
                <a:srgbClr val="000000"/>
              </a:solidFill>
              <a:latin typeface="Abadi Extra Light" panose="020B0204020104020204" pitchFamily="34" charset="0"/>
              <a:cs typeface="Arial" panose="020B0604020202020204" pitchFamily="34" charset="0"/>
              <a:sym typeface="Arial"/>
            </a:endParaRPr>
          </a:p>
          <a:p>
            <a:pPr marL="285750" indent="-285750">
              <a:buClr>
                <a:srgbClr val="000000"/>
              </a:buClr>
              <a:buFont typeface="Wingdings" panose="05000000000000000000" pitchFamily="2" charset="2"/>
              <a:buChar char="Ø"/>
            </a:pPr>
            <a:r>
              <a:rPr lang="en-US" b="1" kern="0" dirty="0">
                <a:solidFill>
                  <a:srgbClr val="000000"/>
                </a:solidFill>
                <a:latin typeface="Abadi Extra Light" panose="020B0204020104020204" pitchFamily="34" charset="0"/>
                <a:cs typeface="Arial" panose="020B0604020202020204" pitchFamily="34" charset="0"/>
                <a:sym typeface="Arial"/>
              </a:rPr>
              <a:t>Alignment of our regional programs </a:t>
            </a:r>
            <a:r>
              <a:rPr lang="en-US" kern="0" dirty="0">
                <a:solidFill>
                  <a:srgbClr val="000000"/>
                </a:solidFill>
                <a:latin typeface="Abadi Extra Light" panose="020B0204020104020204" pitchFamily="34" charset="0"/>
                <a:cs typeface="Arial" panose="020B0604020202020204" pitchFamily="34" charset="0"/>
                <a:sym typeface="Arial"/>
              </a:rPr>
              <a:t>are still a challenge due to slower system conversions (EPIC/Workday), various reporting structures, and geographic challenges. </a:t>
            </a:r>
          </a:p>
        </p:txBody>
      </p:sp>
      <p:pic>
        <p:nvPicPr>
          <p:cNvPr id="3" name="Picture 2">
            <a:extLst>
              <a:ext uri="{FF2B5EF4-FFF2-40B4-BE49-F238E27FC236}">
                <a16:creationId xmlns:a16="http://schemas.microsoft.com/office/drawing/2014/main" id="{7F54A2CC-6BEC-404D-85C5-1BA279D1269E}"/>
              </a:ext>
            </a:extLst>
          </p:cNvPr>
          <p:cNvPicPr>
            <a:picLocks noChangeAspect="1"/>
          </p:cNvPicPr>
          <p:nvPr/>
        </p:nvPicPr>
        <p:blipFill>
          <a:blip r:embed="rId2"/>
          <a:stretch>
            <a:fillRect/>
          </a:stretch>
        </p:blipFill>
        <p:spPr>
          <a:xfrm>
            <a:off x="2323138" y="4803070"/>
            <a:ext cx="3912974" cy="1963270"/>
          </a:xfrm>
          <a:prstGeom prst="rect">
            <a:avLst/>
          </a:prstGeom>
        </p:spPr>
      </p:pic>
    </p:spTree>
    <p:extLst>
      <p:ext uri="{BB962C8B-B14F-4D97-AF65-F5344CB8AC3E}">
        <p14:creationId xmlns:p14="http://schemas.microsoft.com/office/powerpoint/2010/main" val="1689042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A6602-9B14-4FD5-9758-23812EC69DE4}"/>
              </a:ext>
            </a:extLst>
          </p:cNvPr>
          <p:cNvSpPr>
            <a:spLocks noGrp="1"/>
          </p:cNvSpPr>
          <p:nvPr>
            <p:ph type="title"/>
          </p:nvPr>
        </p:nvSpPr>
        <p:spPr>
          <a:xfrm>
            <a:off x="1791912" y="107576"/>
            <a:ext cx="8229600" cy="935531"/>
          </a:xfrm>
        </p:spPr>
        <p:txBody>
          <a:bodyPr>
            <a:normAutofit fontScale="90000"/>
          </a:bodyPr>
          <a:lstStyle/>
          <a:p>
            <a:r>
              <a:rPr lang="en-US" sz="4800" b="1" dirty="0">
                <a:latin typeface="Abadi Extra Light" panose="020B0204020104020204" pitchFamily="34" charset="0"/>
              </a:rPr>
              <a:t>What works well and what doesn't</a:t>
            </a:r>
            <a:r>
              <a:rPr lang="en-US" dirty="0"/>
              <a:t> </a:t>
            </a:r>
          </a:p>
        </p:txBody>
      </p:sp>
      <p:sp>
        <p:nvSpPr>
          <p:cNvPr id="3" name="Rectangle 2">
            <a:extLst>
              <a:ext uri="{FF2B5EF4-FFF2-40B4-BE49-F238E27FC236}">
                <a16:creationId xmlns:a16="http://schemas.microsoft.com/office/drawing/2014/main" id="{67964413-0F4E-4B0B-91AE-FE566079ED55}"/>
              </a:ext>
            </a:extLst>
          </p:cNvPr>
          <p:cNvSpPr/>
          <p:nvPr/>
        </p:nvSpPr>
        <p:spPr>
          <a:xfrm>
            <a:off x="1656414" y="1311014"/>
            <a:ext cx="8612017" cy="5847755"/>
          </a:xfrm>
          <a:prstGeom prst="rect">
            <a:avLst/>
          </a:prstGeom>
        </p:spPr>
        <p:txBody>
          <a:bodyPr wrap="square">
            <a:spAutoFit/>
          </a:bodyPr>
          <a:lstStyle/>
          <a:p>
            <a:pPr>
              <a:buClr>
                <a:srgbClr val="000000"/>
              </a:buClr>
            </a:pPr>
            <a:r>
              <a:rPr lang="en-US" sz="3200" b="1" u="sng" kern="0" dirty="0">
                <a:solidFill>
                  <a:srgbClr val="000000"/>
                </a:solidFill>
                <a:latin typeface="Abadi Extra Light" panose="020B0204020104020204" pitchFamily="34" charset="0"/>
                <a:cs typeface="Arial"/>
                <a:sym typeface="Arial"/>
              </a:rPr>
              <a:t>Works well if</a:t>
            </a:r>
          </a:p>
          <a:p>
            <a:pPr marL="285750" indent="-285750">
              <a:buClr>
                <a:srgbClr val="000000"/>
              </a:buClr>
              <a:buFont typeface="Wingdings" panose="05000000000000000000" pitchFamily="2" charset="2"/>
              <a:buChar char="ü"/>
            </a:pPr>
            <a:r>
              <a:rPr lang="en-US" sz="2400" b="1" kern="0" dirty="0">
                <a:solidFill>
                  <a:srgbClr val="000000"/>
                </a:solidFill>
                <a:latin typeface="Abadi Extra Light" panose="020B0204020104020204" pitchFamily="34" charset="0"/>
                <a:cs typeface="Arial"/>
                <a:sym typeface="Arial"/>
              </a:rPr>
              <a:t>SL alignment w/University mission, vision &amp; values. </a:t>
            </a:r>
            <a:r>
              <a:rPr lang="en-US" sz="1400" b="1" kern="0" dirty="0">
                <a:solidFill>
                  <a:srgbClr val="1F497D">
                    <a:lumMod val="60000"/>
                    <a:lumOff val="40000"/>
                  </a:srgbClr>
                </a:solidFill>
                <a:latin typeface="Abadi Extra Light" panose="020B0204020104020204" pitchFamily="34" charset="0"/>
                <a:cs typeface="Arial"/>
                <a:sym typeface="Arial"/>
              </a:rPr>
              <a:t>(i.e. V2029 Plan)</a:t>
            </a:r>
            <a:br>
              <a:rPr lang="en-US" sz="1400" b="1" kern="0" dirty="0">
                <a:solidFill>
                  <a:srgbClr val="1F497D">
                    <a:lumMod val="60000"/>
                    <a:lumOff val="40000"/>
                  </a:srgbClr>
                </a:solidFill>
                <a:latin typeface="Abadi Extra Light" panose="020B0204020104020204" pitchFamily="34" charset="0"/>
                <a:cs typeface="Arial"/>
                <a:sym typeface="Arial"/>
              </a:rPr>
            </a:br>
            <a:endParaRPr lang="en-US" sz="1400" b="1" kern="0" dirty="0">
              <a:solidFill>
                <a:srgbClr val="1F497D">
                  <a:lumMod val="60000"/>
                  <a:lumOff val="40000"/>
                </a:srgbClr>
              </a:solidFill>
              <a:latin typeface="Abadi Extra Light" panose="020B0204020104020204" pitchFamily="34" charset="0"/>
              <a:cs typeface="Arial"/>
              <a:sym typeface="Arial"/>
            </a:endParaRPr>
          </a:p>
          <a:p>
            <a:pPr marL="285750" indent="-285750">
              <a:buClr>
                <a:srgbClr val="000000"/>
              </a:buClr>
              <a:buFont typeface="Wingdings" panose="05000000000000000000" pitchFamily="2" charset="2"/>
              <a:buChar char="ü"/>
            </a:pPr>
            <a:r>
              <a:rPr lang="en-US" sz="2400" b="1" kern="0" dirty="0">
                <a:solidFill>
                  <a:srgbClr val="000000"/>
                </a:solidFill>
                <a:latin typeface="Abadi Extra Light" panose="020B0204020104020204" pitchFamily="34" charset="0"/>
                <a:cs typeface="Arial"/>
                <a:sym typeface="Arial"/>
              </a:rPr>
              <a:t>Identifying current &amp; planned patient pathways: </a:t>
            </a:r>
            <a:r>
              <a:rPr lang="en-US" sz="2400" kern="0" dirty="0">
                <a:solidFill>
                  <a:srgbClr val="000000"/>
                </a:solidFill>
                <a:latin typeface="Abadi Extra Light" panose="020B0204020104020204" pitchFamily="34" charset="0"/>
                <a:cs typeface="Arial"/>
                <a:sym typeface="Arial"/>
              </a:rPr>
              <a:t>analyzing existing pipelines in each SL and understanding how to best reach those pts. by also future forecasting shifting demographics and market conditions.</a:t>
            </a:r>
            <a:br>
              <a:rPr lang="en-US" sz="2400" kern="0" dirty="0">
                <a:solidFill>
                  <a:srgbClr val="000000"/>
                </a:solidFill>
                <a:latin typeface="Abadi Extra Light" panose="020B0204020104020204" pitchFamily="34" charset="0"/>
                <a:cs typeface="Arial"/>
                <a:sym typeface="Arial"/>
              </a:rPr>
            </a:br>
            <a:endParaRPr lang="en-US" sz="2400" kern="0" dirty="0">
              <a:solidFill>
                <a:srgbClr val="000000"/>
              </a:solidFill>
              <a:latin typeface="Abadi Extra Light" panose="020B0204020104020204" pitchFamily="34" charset="0"/>
              <a:cs typeface="Arial"/>
              <a:sym typeface="Arial"/>
            </a:endParaRPr>
          </a:p>
          <a:p>
            <a:pPr marL="285750" indent="-285750">
              <a:buClr>
                <a:srgbClr val="000000"/>
              </a:buClr>
              <a:buFont typeface="Wingdings" panose="05000000000000000000" pitchFamily="2" charset="2"/>
              <a:buChar char="ü"/>
            </a:pPr>
            <a:r>
              <a:rPr lang="en-US" sz="2400" b="1" kern="0" dirty="0">
                <a:solidFill>
                  <a:srgbClr val="000000"/>
                </a:solidFill>
                <a:latin typeface="Abadi Extra Light" panose="020B0204020104020204" pitchFamily="34" charset="0"/>
                <a:cs typeface="Arial"/>
                <a:sym typeface="Arial"/>
              </a:rPr>
              <a:t>Data analysis to help benchmark for internal financial and operational performance.</a:t>
            </a:r>
            <a:br>
              <a:rPr lang="en-US" sz="2400" b="1" kern="0" dirty="0">
                <a:solidFill>
                  <a:srgbClr val="000000"/>
                </a:solidFill>
                <a:latin typeface="Abadi Extra Light" panose="020B0204020104020204" pitchFamily="34" charset="0"/>
                <a:cs typeface="Arial"/>
                <a:sym typeface="Arial"/>
              </a:rPr>
            </a:br>
            <a:endParaRPr lang="en-US" sz="2400" b="1" kern="0" dirty="0">
              <a:solidFill>
                <a:srgbClr val="000000"/>
              </a:solidFill>
              <a:latin typeface="Abadi Extra Light" panose="020B0204020104020204" pitchFamily="34" charset="0"/>
              <a:cs typeface="Arial"/>
              <a:sym typeface="Arial"/>
            </a:endParaRPr>
          </a:p>
          <a:p>
            <a:pPr marL="285750" indent="-285750">
              <a:buClr>
                <a:srgbClr val="000000"/>
              </a:buClr>
              <a:buFont typeface="Wingdings" panose="05000000000000000000" pitchFamily="2" charset="2"/>
              <a:buChar char="ü"/>
            </a:pPr>
            <a:r>
              <a:rPr lang="en-US" sz="2400" b="1" kern="0" dirty="0">
                <a:solidFill>
                  <a:srgbClr val="000000"/>
                </a:solidFill>
                <a:latin typeface="Abadi Extra Light" panose="020B0204020104020204" pitchFamily="34" charset="0"/>
                <a:cs typeface="Arial"/>
                <a:sym typeface="Arial"/>
              </a:rPr>
              <a:t>Better ownership and increasing entrepreneur spirit</a:t>
            </a:r>
            <a:br>
              <a:rPr lang="en-US" sz="2400" b="1" kern="0" dirty="0">
                <a:solidFill>
                  <a:srgbClr val="000000"/>
                </a:solidFill>
                <a:latin typeface="Abadi Extra Light" panose="020B0204020104020204" pitchFamily="34" charset="0"/>
                <a:cs typeface="Arial"/>
                <a:sym typeface="Arial"/>
              </a:rPr>
            </a:br>
            <a:r>
              <a:rPr lang="en-US" sz="2400" b="1" kern="0" dirty="0">
                <a:solidFill>
                  <a:srgbClr val="000000"/>
                </a:solidFill>
                <a:latin typeface="Abadi Extra Light" panose="020B0204020104020204" pitchFamily="34" charset="0"/>
                <a:cs typeface="Arial"/>
                <a:sym typeface="Arial"/>
              </a:rPr>
              <a:t> </a:t>
            </a:r>
          </a:p>
          <a:p>
            <a:pPr marL="285750" indent="-285750">
              <a:buClr>
                <a:srgbClr val="000000"/>
              </a:buClr>
              <a:buFont typeface="Wingdings" panose="05000000000000000000" pitchFamily="2" charset="2"/>
              <a:buChar char="ü"/>
            </a:pPr>
            <a:r>
              <a:rPr lang="en-US" sz="2400" b="1" kern="0" dirty="0">
                <a:solidFill>
                  <a:srgbClr val="000000"/>
                </a:solidFill>
                <a:latin typeface="Abadi Extra Light" panose="020B0204020104020204" pitchFamily="34" charset="0"/>
                <a:cs typeface="Arial"/>
                <a:sym typeface="Arial"/>
              </a:rPr>
              <a:t>Supply tracking/controls working w/in SL</a:t>
            </a:r>
          </a:p>
          <a:p>
            <a:pPr marL="285750" indent="-285750">
              <a:buClr>
                <a:srgbClr val="000000"/>
              </a:buClr>
              <a:buFont typeface="Wingdings" panose="05000000000000000000" pitchFamily="2" charset="2"/>
              <a:buChar char="ü"/>
            </a:pPr>
            <a:endParaRPr lang="en-US" sz="2000" b="1" kern="0" dirty="0">
              <a:solidFill>
                <a:srgbClr val="000000"/>
              </a:solidFill>
              <a:latin typeface="Abadi Extra Light" panose="020B0204020104020204" pitchFamily="34" charset="0"/>
              <a:cs typeface="Arial"/>
              <a:sym typeface="Arial"/>
            </a:endParaRPr>
          </a:p>
          <a:p>
            <a:pPr>
              <a:buClr>
                <a:srgbClr val="000000"/>
              </a:buClr>
            </a:pPr>
            <a:endParaRPr lang="en-US" sz="2000" b="1" u="sng" kern="0" dirty="0">
              <a:solidFill>
                <a:srgbClr val="000000"/>
              </a:solidFill>
              <a:latin typeface="Abadi Extra Light" panose="020B0204020104020204" pitchFamily="34" charset="0"/>
              <a:cs typeface="Arial"/>
              <a:sym typeface="Arial"/>
            </a:endParaRPr>
          </a:p>
        </p:txBody>
      </p:sp>
      <p:pic>
        <p:nvPicPr>
          <p:cNvPr id="5" name="Picture 4">
            <a:extLst>
              <a:ext uri="{FF2B5EF4-FFF2-40B4-BE49-F238E27FC236}">
                <a16:creationId xmlns:a16="http://schemas.microsoft.com/office/drawing/2014/main" id="{8EF84CC3-6E94-41FA-AE20-FAA3732D429E}"/>
              </a:ext>
            </a:extLst>
          </p:cNvPr>
          <p:cNvPicPr>
            <a:picLocks noChangeAspect="1"/>
          </p:cNvPicPr>
          <p:nvPr/>
        </p:nvPicPr>
        <p:blipFill>
          <a:blip r:embed="rId3"/>
          <a:stretch>
            <a:fillRect/>
          </a:stretch>
        </p:blipFill>
        <p:spPr>
          <a:xfrm>
            <a:off x="8097187" y="4120828"/>
            <a:ext cx="2438400" cy="1714500"/>
          </a:xfrm>
          <a:prstGeom prst="rect">
            <a:avLst/>
          </a:prstGeom>
        </p:spPr>
      </p:pic>
    </p:spTree>
    <p:extLst>
      <p:ext uri="{BB962C8B-B14F-4D97-AF65-F5344CB8AC3E}">
        <p14:creationId xmlns:p14="http://schemas.microsoft.com/office/powerpoint/2010/main" val="3680058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A6602-9B14-4FD5-9758-23812EC69DE4}"/>
              </a:ext>
            </a:extLst>
          </p:cNvPr>
          <p:cNvSpPr>
            <a:spLocks noGrp="1"/>
          </p:cNvSpPr>
          <p:nvPr>
            <p:ph type="title"/>
          </p:nvPr>
        </p:nvSpPr>
        <p:spPr>
          <a:xfrm>
            <a:off x="1791912" y="107576"/>
            <a:ext cx="8229600" cy="935531"/>
          </a:xfrm>
        </p:spPr>
        <p:txBody>
          <a:bodyPr>
            <a:normAutofit fontScale="90000"/>
          </a:bodyPr>
          <a:lstStyle/>
          <a:p>
            <a:r>
              <a:rPr lang="en-US" sz="4800" b="1" dirty="0">
                <a:latin typeface="Abadi Extra Light" panose="020B0204020104020204" pitchFamily="34" charset="0"/>
              </a:rPr>
              <a:t>What works well and what doesn't</a:t>
            </a:r>
            <a:r>
              <a:rPr lang="en-US" dirty="0"/>
              <a:t> </a:t>
            </a:r>
          </a:p>
        </p:txBody>
      </p:sp>
      <p:sp>
        <p:nvSpPr>
          <p:cNvPr id="3" name="Rectangle 2">
            <a:extLst>
              <a:ext uri="{FF2B5EF4-FFF2-40B4-BE49-F238E27FC236}">
                <a16:creationId xmlns:a16="http://schemas.microsoft.com/office/drawing/2014/main" id="{67964413-0F4E-4B0B-91AE-FE566079ED55}"/>
              </a:ext>
            </a:extLst>
          </p:cNvPr>
          <p:cNvSpPr/>
          <p:nvPr/>
        </p:nvSpPr>
        <p:spPr>
          <a:xfrm>
            <a:off x="1656415" y="1311014"/>
            <a:ext cx="5930288" cy="5632311"/>
          </a:xfrm>
          <a:prstGeom prst="rect">
            <a:avLst/>
          </a:prstGeom>
        </p:spPr>
        <p:txBody>
          <a:bodyPr wrap="square">
            <a:spAutoFit/>
          </a:bodyPr>
          <a:lstStyle/>
          <a:p>
            <a:pPr>
              <a:buClr>
                <a:srgbClr val="000000"/>
              </a:buClr>
            </a:pPr>
            <a:r>
              <a:rPr lang="en-US" sz="3200" b="1" u="sng" kern="0" dirty="0">
                <a:solidFill>
                  <a:srgbClr val="000000"/>
                </a:solidFill>
                <a:latin typeface="Abadi Extra Light" panose="020B0204020104020204" pitchFamily="34" charset="0"/>
                <a:cs typeface="Arial"/>
                <a:sym typeface="Arial"/>
              </a:rPr>
              <a:t>Needs improvement</a:t>
            </a:r>
          </a:p>
          <a:p>
            <a:pPr marL="285750" indent="-285750">
              <a:buClr>
                <a:srgbClr val="000000"/>
              </a:buClr>
              <a:buFont typeface="Wingdings" panose="05000000000000000000" pitchFamily="2" charset="2"/>
              <a:buChar char="ü"/>
            </a:pPr>
            <a:r>
              <a:rPr lang="en-US" sz="2800" b="1" kern="0" dirty="0">
                <a:solidFill>
                  <a:srgbClr val="000000"/>
                </a:solidFill>
                <a:latin typeface="Abadi Extra Light" panose="020B0204020104020204" pitchFamily="34" charset="0"/>
                <a:cs typeface="Arial"/>
                <a:sym typeface="Arial"/>
              </a:rPr>
              <a:t>More synergy between COM and ICE </a:t>
            </a:r>
            <a:br>
              <a:rPr lang="en-US" sz="2800" b="1" kern="0" dirty="0">
                <a:solidFill>
                  <a:srgbClr val="000000"/>
                </a:solidFill>
                <a:latin typeface="Abadi Extra Light" panose="020B0204020104020204" pitchFamily="34" charset="0"/>
                <a:cs typeface="Arial"/>
                <a:sym typeface="Arial"/>
              </a:rPr>
            </a:br>
            <a:endParaRPr lang="en-US" sz="2800" b="1" kern="0" dirty="0">
              <a:solidFill>
                <a:srgbClr val="000000"/>
              </a:solidFill>
              <a:latin typeface="Abadi Extra Light" panose="020B0204020104020204" pitchFamily="34" charset="0"/>
              <a:cs typeface="Arial"/>
              <a:sym typeface="Arial"/>
            </a:endParaRPr>
          </a:p>
          <a:p>
            <a:pPr marL="285750" indent="-285750">
              <a:buClr>
                <a:srgbClr val="000000"/>
              </a:buClr>
              <a:buFont typeface="Wingdings" panose="05000000000000000000" pitchFamily="2" charset="2"/>
              <a:buChar char="ü"/>
            </a:pPr>
            <a:r>
              <a:rPr lang="en-US" sz="2800" b="1" kern="0" dirty="0">
                <a:solidFill>
                  <a:srgbClr val="000000"/>
                </a:solidFill>
                <a:latin typeface="Abadi Extra Light" panose="020B0204020104020204" pitchFamily="34" charset="0"/>
                <a:cs typeface="Arial"/>
                <a:sym typeface="Arial"/>
              </a:rPr>
              <a:t>Better succession planning</a:t>
            </a:r>
            <a:br>
              <a:rPr lang="en-US" sz="2800" b="1" kern="0" dirty="0">
                <a:solidFill>
                  <a:srgbClr val="000000"/>
                </a:solidFill>
                <a:latin typeface="Abadi Extra Light" panose="020B0204020104020204" pitchFamily="34" charset="0"/>
                <a:cs typeface="Arial"/>
                <a:sym typeface="Arial"/>
              </a:rPr>
            </a:br>
            <a:endParaRPr lang="en-US" sz="2800" b="1" kern="0" dirty="0">
              <a:solidFill>
                <a:srgbClr val="000000"/>
              </a:solidFill>
              <a:latin typeface="Abadi Extra Light" panose="020B0204020104020204" pitchFamily="34" charset="0"/>
              <a:cs typeface="Arial"/>
              <a:sym typeface="Arial"/>
            </a:endParaRPr>
          </a:p>
          <a:p>
            <a:pPr marL="285750" indent="-285750">
              <a:buClr>
                <a:srgbClr val="000000"/>
              </a:buClr>
              <a:buFont typeface="Wingdings" panose="05000000000000000000" pitchFamily="2" charset="2"/>
              <a:buChar char="ü"/>
            </a:pPr>
            <a:r>
              <a:rPr lang="en-US" sz="2800" b="1" kern="0" dirty="0">
                <a:solidFill>
                  <a:srgbClr val="000000"/>
                </a:solidFill>
                <a:latin typeface="Abadi Extra Light" panose="020B0204020104020204" pitchFamily="34" charset="0"/>
                <a:cs typeface="Arial"/>
                <a:sym typeface="Arial"/>
              </a:rPr>
              <a:t>Better recruitment of ‘needs’ </a:t>
            </a:r>
            <a:br>
              <a:rPr lang="en-US" sz="2800" b="1" kern="0" dirty="0">
                <a:solidFill>
                  <a:srgbClr val="000000"/>
                </a:solidFill>
                <a:latin typeface="Abadi Extra Light" panose="020B0204020104020204" pitchFamily="34" charset="0"/>
                <a:cs typeface="Arial"/>
                <a:sym typeface="Arial"/>
              </a:rPr>
            </a:br>
            <a:r>
              <a:rPr lang="en-US" sz="1400" b="1" i="1" kern="0" dirty="0">
                <a:solidFill>
                  <a:srgbClr val="1F497D">
                    <a:lumMod val="60000"/>
                    <a:lumOff val="40000"/>
                  </a:srgbClr>
                </a:solidFill>
                <a:latin typeface="Abadi Extra Light" panose="020B0204020104020204" pitchFamily="34" charset="0"/>
                <a:cs typeface="Arial"/>
                <a:sym typeface="Arial"/>
              </a:rPr>
              <a:t>(i.e. clinical leaders vs. education ones)</a:t>
            </a:r>
            <a:br>
              <a:rPr lang="en-US" sz="1400" b="1" i="1" kern="0" dirty="0">
                <a:solidFill>
                  <a:srgbClr val="1F497D">
                    <a:lumMod val="60000"/>
                    <a:lumOff val="40000"/>
                  </a:srgbClr>
                </a:solidFill>
                <a:latin typeface="Abadi Extra Light" panose="020B0204020104020204" pitchFamily="34" charset="0"/>
                <a:cs typeface="Arial"/>
                <a:sym typeface="Arial"/>
              </a:rPr>
            </a:br>
            <a:endParaRPr lang="en-US" sz="1400" b="1" i="1" kern="0" dirty="0">
              <a:solidFill>
                <a:srgbClr val="1F497D">
                  <a:lumMod val="60000"/>
                  <a:lumOff val="40000"/>
                </a:srgbClr>
              </a:solidFill>
              <a:latin typeface="Abadi Extra Light" panose="020B0204020104020204" pitchFamily="34" charset="0"/>
              <a:cs typeface="Arial"/>
              <a:sym typeface="Arial"/>
            </a:endParaRPr>
          </a:p>
          <a:p>
            <a:pPr marL="285750" indent="-285750">
              <a:buClr>
                <a:srgbClr val="000000"/>
              </a:buClr>
              <a:buFont typeface="Wingdings" panose="05000000000000000000" pitchFamily="2" charset="2"/>
              <a:buChar char="ü"/>
            </a:pPr>
            <a:r>
              <a:rPr lang="en-US" sz="2800" b="1" kern="0" dirty="0">
                <a:solidFill>
                  <a:srgbClr val="000000"/>
                </a:solidFill>
                <a:latin typeface="Abadi Extra Light" panose="020B0204020104020204" pitchFamily="34" charset="0"/>
                <a:cs typeface="Arial"/>
                <a:sym typeface="Arial"/>
              </a:rPr>
              <a:t>Sharing doctors across SL’s </a:t>
            </a:r>
            <a:br>
              <a:rPr lang="en-US" sz="2800" b="1" kern="0" dirty="0">
                <a:solidFill>
                  <a:srgbClr val="000000"/>
                </a:solidFill>
                <a:latin typeface="Abadi Extra Light" panose="020B0204020104020204" pitchFamily="34" charset="0"/>
                <a:cs typeface="Arial"/>
                <a:sym typeface="Arial"/>
              </a:rPr>
            </a:br>
            <a:r>
              <a:rPr lang="en-US" sz="1400" b="1" i="1" kern="0" dirty="0">
                <a:solidFill>
                  <a:srgbClr val="1F497D">
                    <a:lumMod val="60000"/>
                    <a:lumOff val="40000"/>
                  </a:srgbClr>
                </a:solidFill>
                <a:latin typeface="Abadi Extra Light" panose="020B0204020104020204" pitchFamily="34" charset="0"/>
                <a:cs typeface="Arial"/>
                <a:sym typeface="Arial"/>
              </a:rPr>
              <a:t>(i.e. CC/EM doc split between two SL’s)</a:t>
            </a:r>
            <a:br>
              <a:rPr lang="en-US" sz="1400" b="1" i="1" kern="0" dirty="0">
                <a:solidFill>
                  <a:srgbClr val="1F497D">
                    <a:lumMod val="60000"/>
                    <a:lumOff val="40000"/>
                  </a:srgbClr>
                </a:solidFill>
                <a:latin typeface="Abadi Extra Light" panose="020B0204020104020204" pitchFamily="34" charset="0"/>
                <a:cs typeface="Arial"/>
                <a:sym typeface="Arial"/>
              </a:rPr>
            </a:br>
            <a:endParaRPr lang="en-US" sz="1400" b="1" i="1" kern="0" dirty="0">
              <a:solidFill>
                <a:srgbClr val="1F497D">
                  <a:lumMod val="60000"/>
                  <a:lumOff val="40000"/>
                </a:srgbClr>
              </a:solidFill>
              <a:latin typeface="Abadi Extra Light" panose="020B0204020104020204" pitchFamily="34" charset="0"/>
              <a:cs typeface="Arial"/>
              <a:sym typeface="Arial"/>
            </a:endParaRPr>
          </a:p>
          <a:p>
            <a:pPr marL="285750" indent="-285750">
              <a:buClr>
                <a:srgbClr val="000000"/>
              </a:buClr>
              <a:buFont typeface="Wingdings" panose="05000000000000000000" pitchFamily="2" charset="2"/>
              <a:buChar char="ü"/>
            </a:pPr>
            <a:r>
              <a:rPr lang="en-US" sz="2800" b="1" kern="0" dirty="0">
                <a:solidFill>
                  <a:srgbClr val="000000"/>
                </a:solidFill>
                <a:latin typeface="Abadi Extra Light" panose="020B0204020104020204" pitchFamily="34" charset="0"/>
                <a:cs typeface="Arial"/>
                <a:sym typeface="Arial"/>
              </a:rPr>
              <a:t>Denial reporting </a:t>
            </a:r>
            <a:br>
              <a:rPr lang="en-US" sz="2800" b="1" kern="0" dirty="0">
                <a:solidFill>
                  <a:srgbClr val="000000"/>
                </a:solidFill>
                <a:latin typeface="Abadi Extra Light" panose="020B0204020104020204" pitchFamily="34" charset="0"/>
                <a:cs typeface="Arial"/>
                <a:sym typeface="Arial"/>
              </a:rPr>
            </a:br>
            <a:r>
              <a:rPr lang="en-US" sz="1400" b="1" i="1" kern="0" dirty="0">
                <a:solidFill>
                  <a:srgbClr val="1F497D">
                    <a:lumMod val="60000"/>
                    <a:lumOff val="40000"/>
                  </a:srgbClr>
                </a:solidFill>
                <a:latin typeface="Abadi Extra Light" panose="020B0204020104020204" pitchFamily="34" charset="0"/>
                <a:cs typeface="Arial"/>
                <a:sym typeface="Arial"/>
              </a:rPr>
              <a:t>(i.e. infrequent mtgs, staff turnover, info lacking)</a:t>
            </a:r>
            <a:br>
              <a:rPr lang="en-US" sz="1400" b="1" i="1" kern="0" dirty="0">
                <a:solidFill>
                  <a:srgbClr val="1F497D">
                    <a:lumMod val="60000"/>
                    <a:lumOff val="40000"/>
                  </a:srgbClr>
                </a:solidFill>
                <a:latin typeface="Abadi Extra Light" panose="020B0204020104020204" pitchFamily="34" charset="0"/>
                <a:cs typeface="Arial"/>
                <a:sym typeface="Arial"/>
              </a:rPr>
            </a:br>
            <a:endParaRPr lang="en-US" sz="1400" b="1" i="1" kern="0" dirty="0">
              <a:solidFill>
                <a:srgbClr val="1F497D">
                  <a:lumMod val="60000"/>
                  <a:lumOff val="40000"/>
                </a:srgbClr>
              </a:solidFill>
              <a:latin typeface="Abadi Extra Light" panose="020B0204020104020204" pitchFamily="34" charset="0"/>
              <a:cs typeface="Arial"/>
              <a:sym typeface="Arial"/>
            </a:endParaRPr>
          </a:p>
          <a:p>
            <a:pPr marL="285750" indent="-285750">
              <a:buClr>
                <a:srgbClr val="000000"/>
              </a:buClr>
              <a:buFont typeface="Wingdings" panose="05000000000000000000" pitchFamily="2" charset="2"/>
              <a:buChar char="ü"/>
            </a:pPr>
            <a:r>
              <a:rPr lang="en-US" sz="2800" b="1" kern="0" dirty="0">
                <a:solidFill>
                  <a:srgbClr val="000000"/>
                </a:solidFill>
                <a:latin typeface="Abadi Extra Light" panose="020B0204020104020204" pitchFamily="34" charset="0"/>
                <a:cs typeface="Arial"/>
                <a:sym typeface="Arial"/>
              </a:rPr>
              <a:t>Space wars</a:t>
            </a:r>
          </a:p>
          <a:p>
            <a:pPr>
              <a:buClr>
                <a:srgbClr val="000000"/>
              </a:buClr>
            </a:pPr>
            <a:endParaRPr lang="en-US" sz="2000" b="1" u="sng" kern="0" dirty="0">
              <a:solidFill>
                <a:srgbClr val="000000"/>
              </a:solidFill>
              <a:latin typeface="Abadi Extra Light" panose="020B0204020104020204" pitchFamily="34" charset="0"/>
              <a:cs typeface="Arial"/>
              <a:sym typeface="Arial"/>
            </a:endParaRPr>
          </a:p>
        </p:txBody>
      </p:sp>
      <p:pic>
        <p:nvPicPr>
          <p:cNvPr id="6" name="Picture 5">
            <a:extLst>
              <a:ext uri="{FF2B5EF4-FFF2-40B4-BE49-F238E27FC236}">
                <a16:creationId xmlns:a16="http://schemas.microsoft.com/office/drawing/2014/main" id="{25B48E58-D2E1-4FFD-8BE6-3584AC4A78FE}"/>
              </a:ext>
            </a:extLst>
          </p:cNvPr>
          <p:cNvPicPr>
            <a:picLocks noChangeAspect="1"/>
          </p:cNvPicPr>
          <p:nvPr/>
        </p:nvPicPr>
        <p:blipFill>
          <a:blip r:embed="rId2"/>
          <a:stretch>
            <a:fillRect/>
          </a:stretch>
        </p:blipFill>
        <p:spPr>
          <a:xfrm>
            <a:off x="7194818" y="1515035"/>
            <a:ext cx="3340769" cy="1913965"/>
          </a:xfrm>
          <a:prstGeom prst="rect">
            <a:avLst/>
          </a:prstGeom>
        </p:spPr>
      </p:pic>
    </p:spTree>
    <p:extLst>
      <p:ext uri="{BB962C8B-B14F-4D97-AF65-F5344CB8AC3E}">
        <p14:creationId xmlns:p14="http://schemas.microsoft.com/office/powerpoint/2010/main" val="279754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48D69-2A3B-4656-8CD4-3BF69E45B304}"/>
              </a:ext>
            </a:extLst>
          </p:cNvPr>
          <p:cNvSpPr>
            <a:spLocks noGrp="1"/>
          </p:cNvSpPr>
          <p:nvPr>
            <p:ph type="title"/>
          </p:nvPr>
        </p:nvSpPr>
        <p:spPr>
          <a:xfrm>
            <a:off x="1623893" y="160337"/>
            <a:ext cx="8944214" cy="1143000"/>
          </a:xfrm>
        </p:spPr>
        <p:txBody>
          <a:bodyPr>
            <a:noAutofit/>
          </a:bodyPr>
          <a:lstStyle/>
          <a:p>
            <a:r>
              <a:rPr lang="en-US" sz="3600" b="1" dirty="0">
                <a:latin typeface="Abadi Extra Light" panose="020B0204020104020204" pitchFamily="34" charset="0"/>
              </a:rPr>
              <a:t>Would you advocate for it or do it this way again?</a:t>
            </a:r>
            <a:br>
              <a:rPr lang="en-US" sz="3600" b="1" dirty="0">
                <a:latin typeface="Abadi Extra Light" panose="020B0204020104020204" pitchFamily="34" charset="0"/>
              </a:rPr>
            </a:br>
            <a:endParaRPr lang="en-US" sz="3600" b="1" dirty="0">
              <a:latin typeface="Abadi Extra Light" panose="020B0204020104020204" pitchFamily="34" charset="0"/>
            </a:endParaRPr>
          </a:p>
        </p:txBody>
      </p:sp>
      <p:sp>
        <p:nvSpPr>
          <p:cNvPr id="3" name="Text Placeholder 2">
            <a:extLst>
              <a:ext uri="{FF2B5EF4-FFF2-40B4-BE49-F238E27FC236}">
                <a16:creationId xmlns:a16="http://schemas.microsoft.com/office/drawing/2014/main" id="{C125DA69-A83C-4D5A-BD35-A9A3E636E2A8}"/>
              </a:ext>
            </a:extLst>
          </p:cNvPr>
          <p:cNvSpPr>
            <a:spLocks noGrp="1"/>
          </p:cNvSpPr>
          <p:nvPr>
            <p:ph type="body" idx="1"/>
          </p:nvPr>
        </p:nvSpPr>
        <p:spPr>
          <a:xfrm>
            <a:off x="1789099" y="1377364"/>
            <a:ext cx="8229600" cy="4525963"/>
          </a:xfrm>
        </p:spPr>
        <p:txBody>
          <a:bodyPr>
            <a:normAutofit/>
          </a:bodyPr>
          <a:lstStyle/>
          <a:p>
            <a:pPr marL="114300" indent="0">
              <a:buNone/>
            </a:pPr>
            <a:r>
              <a:rPr lang="en-US" b="1" dirty="0">
                <a:solidFill>
                  <a:srgbClr val="FF0000"/>
                </a:solidFill>
                <a:latin typeface="Abadi Extra Light" panose="020B0204020104020204" pitchFamily="34" charset="0"/>
              </a:rPr>
              <a:t>ABSOLUTELY! Because….</a:t>
            </a:r>
            <a:br>
              <a:rPr lang="en-US" b="1" dirty="0">
                <a:solidFill>
                  <a:srgbClr val="FF0000"/>
                </a:solidFill>
                <a:latin typeface="Abadi Extra Light" panose="020B0204020104020204" pitchFamily="34" charset="0"/>
              </a:rPr>
            </a:br>
            <a:endParaRPr lang="en-US" b="1" dirty="0">
              <a:solidFill>
                <a:srgbClr val="FF0000"/>
              </a:solidFill>
              <a:latin typeface="Abadi Extra Light" panose="020B0204020104020204" pitchFamily="34" charset="0"/>
            </a:endParaRPr>
          </a:p>
          <a:p>
            <a:pPr marL="628650" indent="-514350">
              <a:buFont typeface="+mj-lt"/>
              <a:buAutoNum type="arabicPeriod"/>
            </a:pPr>
            <a:r>
              <a:rPr lang="en-US" sz="1600" b="1" i="1" dirty="0">
                <a:solidFill>
                  <a:schemeClr val="tx1"/>
                </a:solidFill>
                <a:latin typeface="Abadi Extra Light" panose="020B0204020104020204" pitchFamily="34" charset="0"/>
              </a:rPr>
              <a:t>Most patients don’t understand the health care system at all, much less think about it in terms of sophisticated organizational structures. SLs </a:t>
            </a:r>
            <a:r>
              <a:rPr lang="en-US" sz="1600" b="1" i="1" dirty="0">
                <a:solidFill>
                  <a:schemeClr val="tx1"/>
                </a:solidFill>
                <a:highlight>
                  <a:srgbClr val="FFFF00"/>
                </a:highlight>
                <a:latin typeface="Abadi Extra Light" panose="020B0204020104020204" pitchFamily="34" charset="0"/>
              </a:rPr>
              <a:t>can address patient confusion or uncertainty by coordinating </a:t>
            </a:r>
            <a:r>
              <a:rPr lang="en-US" sz="1600" b="1" i="1" dirty="0">
                <a:solidFill>
                  <a:schemeClr val="tx1"/>
                </a:solidFill>
                <a:latin typeface="Abadi Extra Light" panose="020B0204020104020204" pitchFamily="34" charset="0"/>
              </a:rPr>
              <a:t>the efforts of medical professionals all along the continuum of care – from access to diagnosis to treatment to evaluating outcomes.</a:t>
            </a:r>
            <a:br>
              <a:rPr lang="en-US" sz="1600" b="1" i="1" dirty="0">
                <a:solidFill>
                  <a:schemeClr val="tx1"/>
                </a:solidFill>
                <a:latin typeface="Abadi Extra Light" panose="020B0204020104020204" pitchFamily="34" charset="0"/>
              </a:rPr>
            </a:br>
            <a:endParaRPr lang="en-US" sz="1600" b="1" i="1" dirty="0">
              <a:solidFill>
                <a:schemeClr val="tx1"/>
              </a:solidFill>
              <a:latin typeface="Abadi Extra Light" panose="020B0204020104020204" pitchFamily="34" charset="0"/>
            </a:endParaRPr>
          </a:p>
          <a:p>
            <a:pPr marL="628650" indent="-514350">
              <a:buFont typeface="+mj-lt"/>
              <a:buAutoNum type="arabicPeriod"/>
            </a:pPr>
            <a:r>
              <a:rPr lang="en-US" sz="1600" b="1" i="1" dirty="0">
                <a:solidFill>
                  <a:schemeClr val="tx1"/>
                </a:solidFill>
                <a:latin typeface="Abadi Extra Light" panose="020B0204020104020204" pitchFamily="34" charset="0"/>
              </a:rPr>
              <a:t>SL can </a:t>
            </a:r>
            <a:r>
              <a:rPr lang="en-US" sz="1600" b="1" i="1" dirty="0">
                <a:solidFill>
                  <a:schemeClr val="tx1"/>
                </a:solidFill>
                <a:highlight>
                  <a:srgbClr val="FFFF00"/>
                </a:highlight>
                <a:latin typeface="Abadi Extra Light" panose="020B0204020104020204" pitchFamily="34" charset="0"/>
              </a:rPr>
              <a:t>overcome work flow waste and unexplained variations </a:t>
            </a:r>
            <a:r>
              <a:rPr lang="en-US" sz="1600" b="1" i="1" dirty="0">
                <a:solidFill>
                  <a:schemeClr val="tx1"/>
                </a:solidFill>
                <a:latin typeface="Abadi Extra Light" panose="020B0204020104020204" pitchFamily="34" charset="0"/>
              </a:rPr>
              <a:t>in clinical processes and operations.</a:t>
            </a:r>
            <a:br>
              <a:rPr lang="en-US" sz="1600" b="1" i="1" dirty="0">
                <a:solidFill>
                  <a:schemeClr val="tx1"/>
                </a:solidFill>
                <a:latin typeface="Abadi Extra Light" panose="020B0204020104020204" pitchFamily="34" charset="0"/>
              </a:rPr>
            </a:br>
            <a:endParaRPr lang="en-US" sz="1600" b="1" i="1" dirty="0">
              <a:solidFill>
                <a:schemeClr val="tx1"/>
              </a:solidFill>
              <a:latin typeface="Abadi Extra Light" panose="020B0204020104020204" pitchFamily="34" charset="0"/>
            </a:endParaRPr>
          </a:p>
          <a:p>
            <a:pPr marL="628650" indent="-514350">
              <a:buFont typeface="+mj-lt"/>
              <a:buAutoNum type="arabicPeriod"/>
            </a:pPr>
            <a:r>
              <a:rPr lang="en-US" sz="1600" b="1" i="1" dirty="0">
                <a:solidFill>
                  <a:schemeClr val="tx1"/>
                </a:solidFill>
                <a:latin typeface="Abadi Extra Light" panose="020B0204020104020204" pitchFamily="34" charset="0"/>
              </a:rPr>
              <a:t>SL’s provide an </a:t>
            </a:r>
            <a:r>
              <a:rPr lang="en-US" sz="1600" b="1" i="1" dirty="0">
                <a:solidFill>
                  <a:schemeClr val="tx1"/>
                </a:solidFill>
                <a:highlight>
                  <a:srgbClr val="FFFF00"/>
                </a:highlight>
                <a:latin typeface="Abadi Extra Light" panose="020B0204020104020204" pitchFamily="34" charset="0"/>
              </a:rPr>
              <a:t>environment that informs and empower </a:t>
            </a:r>
            <a:r>
              <a:rPr lang="en-US" sz="1600" b="1" i="1" dirty="0">
                <a:solidFill>
                  <a:schemeClr val="tx1"/>
                </a:solidFill>
                <a:latin typeface="Abadi Extra Light" panose="020B0204020104020204" pitchFamily="34" charset="0"/>
              </a:rPr>
              <a:t>leaders, strategists and decision makers at every level: enterprise, hospital, service line, care setting, department.</a:t>
            </a:r>
            <a:br>
              <a:rPr lang="en-US" sz="1600" b="1" i="1" dirty="0">
                <a:solidFill>
                  <a:schemeClr val="tx1"/>
                </a:solidFill>
                <a:latin typeface="Abadi Extra Light" panose="020B0204020104020204" pitchFamily="34" charset="0"/>
              </a:rPr>
            </a:br>
            <a:endParaRPr lang="en-US" sz="1600" b="1" i="1" dirty="0">
              <a:solidFill>
                <a:schemeClr val="tx1"/>
              </a:solidFill>
              <a:latin typeface="Abadi Extra Light" panose="020B0204020104020204" pitchFamily="34" charset="0"/>
            </a:endParaRPr>
          </a:p>
          <a:p>
            <a:pPr marL="628650" indent="-514350">
              <a:buFont typeface="+mj-lt"/>
              <a:buAutoNum type="arabicPeriod"/>
            </a:pPr>
            <a:r>
              <a:rPr lang="en-US" sz="1600" b="1" i="1" dirty="0">
                <a:solidFill>
                  <a:schemeClr val="tx1"/>
                </a:solidFill>
                <a:latin typeface="Abadi Extra Light" panose="020B0204020104020204" pitchFamily="34" charset="0"/>
              </a:rPr>
              <a:t>SL’s </a:t>
            </a:r>
            <a:r>
              <a:rPr lang="en-US" sz="1600" b="1" i="1" dirty="0">
                <a:solidFill>
                  <a:schemeClr val="tx1"/>
                </a:solidFill>
                <a:highlight>
                  <a:srgbClr val="FFFF00"/>
                </a:highlight>
                <a:latin typeface="Abadi Extra Light" panose="020B0204020104020204" pitchFamily="34" charset="0"/>
              </a:rPr>
              <a:t>help promote the intelligent and proactive use </a:t>
            </a:r>
            <a:r>
              <a:rPr lang="en-US" sz="1600" b="1" i="1" dirty="0">
                <a:solidFill>
                  <a:schemeClr val="tx1"/>
                </a:solidFill>
                <a:latin typeface="Abadi Extra Light" panose="020B0204020104020204" pitchFamily="34" charset="0"/>
              </a:rPr>
              <a:t>of existing and emerging information assets from diverse sources and aides in fostering new innovations.</a:t>
            </a:r>
            <a:endParaRPr lang="en-US" sz="1600" b="1" i="1" dirty="0">
              <a:solidFill>
                <a:schemeClr val="tx1"/>
              </a:solidFill>
              <a:highlight>
                <a:srgbClr val="FFFF00"/>
              </a:highlight>
              <a:latin typeface="Abadi Extra Light" panose="020B0204020104020204" pitchFamily="34" charset="0"/>
            </a:endParaRPr>
          </a:p>
        </p:txBody>
      </p:sp>
    </p:spTree>
    <p:extLst>
      <p:ext uri="{BB962C8B-B14F-4D97-AF65-F5344CB8AC3E}">
        <p14:creationId xmlns:p14="http://schemas.microsoft.com/office/powerpoint/2010/main" val="3127526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CFF33C-5287-EF42-8E3A-EE00A039E0EF}"/>
              </a:ext>
            </a:extLst>
          </p:cNvPr>
          <p:cNvSpPr txBox="1"/>
          <p:nvPr/>
        </p:nvSpPr>
        <p:spPr>
          <a:xfrm>
            <a:off x="1801235" y="707887"/>
            <a:ext cx="7959969" cy="1384995"/>
          </a:xfrm>
          <a:prstGeom prst="rect">
            <a:avLst/>
          </a:prstGeom>
          <a:noFill/>
        </p:spPr>
        <p:txBody>
          <a:bodyPr wrap="square" rtlCol="0">
            <a:spAutoFit/>
          </a:bodyPr>
          <a:lstStyle/>
          <a:p>
            <a:pPr algn="ctr"/>
            <a:r>
              <a:rPr lang="en-US" sz="2800" dirty="0"/>
              <a:t>A Service Line is a specific grouping or population of “like” patients and is based on patient encounter attributes</a:t>
            </a:r>
          </a:p>
        </p:txBody>
      </p:sp>
      <p:sp>
        <p:nvSpPr>
          <p:cNvPr id="3" name="TextBox 2">
            <a:extLst>
              <a:ext uri="{FF2B5EF4-FFF2-40B4-BE49-F238E27FC236}">
                <a16:creationId xmlns:a16="http://schemas.microsoft.com/office/drawing/2014/main" id="{AFBBEA35-C6B2-3F42-B886-D9301BD7F09C}"/>
              </a:ext>
            </a:extLst>
          </p:cNvPr>
          <p:cNvSpPr txBox="1"/>
          <p:nvPr/>
        </p:nvSpPr>
        <p:spPr>
          <a:xfrm>
            <a:off x="1128584" y="4488120"/>
            <a:ext cx="10103708" cy="1661993"/>
          </a:xfrm>
          <a:prstGeom prst="rect">
            <a:avLst/>
          </a:prstGeom>
          <a:noFill/>
        </p:spPr>
        <p:txBody>
          <a:bodyPr wrap="square" rtlCol="0">
            <a:spAutoFit/>
          </a:bodyPr>
          <a:lstStyle/>
          <a:p>
            <a:r>
              <a:rPr lang="en-US" sz="2800" dirty="0"/>
              <a:t>“ If you’re only providing the services that are the most profitable, you might not be doing the best service for the patient.”</a:t>
            </a:r>
          </a:p>
          <a:p>
            <a:pPr algn="r"/>
            <a:r>
              <a:rPr lang="en-US" b="1" dirty="0"/>
              <a:t>Jill Horwitz, Professor of Health Policy and Management | University of Michigan School of Public Health </a:t>
            </a:r>
            <a:endParaRPr lang="en-US" sz="2800" dirty="0"/>
          </a:p>
          <a:p>
            <a:endParaRPr lang="en-US" sz="2800" dirty="0"/>
          </a:p>
        </p:txBody>
      </p:sp>
      <p:sp>
        <p:nvSpPr>
          <p:cNvPr id="9" name="TextBox 8">
            <a:extLst>
              <a:ext uri="{FF2B5EF4-FFF2-40B4-BE49-F238E27FC236}">
                <a16:creationId xmlns:a16="http://schemas.microsoft.com/office/drawing/2014/main" id="{AAEB6CFF-FBBF-A944-8635-4732A9736E16}"/>
              </a:ext>
            </a:extLst>
          </p:cNvPr>
          <p:cNvSpPr txBox="1"/>
          <p:nvPr/>
        </p:nvSpPr>
        <p:spPr>
          <a:xfrm>
            <a:off x="1412789" y="2476482"/>
            <a:ext cx="9366422" cy="1754326"/>
          </a:xfrm>
          <a:prstGeom prst="rect">
            <a:avLst/>
          </a:prstGeom>
          <a:noFill/>
        </p:spPr>
        <p:txBody>
          <a:bodyPr wrap="square" rtlCol="0">
            <a:spAutoFit/>
          </a:bodyPr>
          <a:lstStyle/>
          <a:p>
            <a:r>
              <a:rPr lang="en-US" dirty="0"/>
              <a:t>Through service line analysis, hospital leaders can use a wide range of data from multiple departments to understand the contribution that each line makes to the institution’s financial sustainability and position in the community. That analysis allows decisionmakers to understand how a given service line is affecting the overall hospital; how that service line compares to others; and how the line might be improved. </a:t>
            </a:r>
          </a:p>
          <a:p>
            <a:endParaRPr lang="en-US" dirty="0"/>
          </a:p>
        </p:txBody>
      </p:sp>
    </p:spTree>
    <p:extLst>
      <p:ext uri="{BB962C8B-B14F-4D97-AF65-F5344CB8AC3E}">
        <p14:creationId xmlns:p14="http://schemas.microsoft.com/office/powerpoint/2010/main" val="264984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4A8B86-58C8-1248-9150-C14F609E9646}"/>
              </a:ext>
            </a:extLst>
          </p:cNvPr>
          <p:cNvSpPr>
            <a:spLocks noGrp="1"/>
          </p:cNvSpPr>
          <p:nvPr>
            <p:ph type="title"/>
          </p:nvPr>
        </p:nvSpPr>
        <p:spPr>
          <a:xfrm>
            <a:off x="757727" y="83355"/>
            <a:ext cx="10972800" cy="1143000"/>
          </a:xfrm>
        </p:spPr>
        <p:txBody>
          <a:bodyPr>
            <a:normAutofit fontScale="90000"/>
          </a:bodyPr>
          <a:lstStyle/>
          <a:p>
            <a:r>
              <a:rPr lang="en-US" dirty="0"/>
              <a:t>BUDGET </a:t>
            </a:r>
            <a:r>
              <a:rPr lang="en-US" sz="2800" dirty="0"/>
              <a:t>(True service lines – Operations &amp; Providers under 1 umbrella)</a:t>
            </a:r>
            <a:endParaRPr lang="en-US" dirty="0"/>
          </a:p>
        </p:txBody>
      </p:sp>
      <p:pic>
        <p:nvPicPr>
          <p:cNvPr id="14" name="Picture 13">
            <a:extLst>
              <a:ext uri="{FF2B5EF4-FFF2-40B4-BE49-F238E27FC236}">
                <a16:creationId xmlns:a16="http://schemas.microsoft.com/office/drawing/2014/main" id="{E141616D-9C09-5644-B586-A06AA163EEFB}"/>
              </a:ext>
            </a:extLst>
          </p:cNvPr>
          <p:cNvPicPr>
            <a:picLocks noChangeAspect="1"/>
          </p:cNvPicPr>
          <p:nvPr/>
        </p:nvPicPr>
        <p:blipFill>
          <a:blip r:embed="rId3"/>
          <a:stretch>
            <a:fillRect/>
          </a:stretch>
        </p:blipFill>
        <p:spPr>
          <a:xfrm>
            <a:off x="6846572" y="2029522"/>
            <a:ext cx="4968263" cy="3724508"/>
          </a:xfrm>
          <a:prstGeom prst="rect">
            <a:avLst/>
          </a:prstGeom>
        </p:spPr>
      </p:pic>
      <p:pic>
        <p:nvPicPr>
          <p:cNvPr id="15" name="Picture 14">
            <a:extLst>
              <a:ext uri="{FF2B5EF4-FFF2-40B4-BE49-F238E27FC236}">
                <a16:creationId xmlns:a16="http://schemas.microsoft.com/office/drawing/2014/main" id="{CD838443-CE9D-E147-913A-65E8DF7940E4}"/>
              </a:ext>
            </a:extLst>
          </p:cNvPr>
          <p:cNvPicPr>
            <a:picLocks noChangeAspect="1"/>
          </p:cNvPicPr>
          <p:nvPr/>
        </p:nvPicPr>
        <p:blipFill>
          <a:blip r:embed="rId4"/>
          <a:stretch>
            <a:fillRect/>
          </a:stretch>
        </p:blipFill>
        <p:spPr>
          <a:xfrm>
            <a:off x="691096" y="1324782"/>
            <a:ext cx="4676636" cy="5375444"/>
          </a:xfrm>
          <a:prstGeom prst="rect">
            <a:avLst/>
          </a:prstGeom>
        </p:spPr>
      </p:pic>
      <p:sp>
        <p:nvSpPr>
          <p:cNvPr id="17" name="Cross 16">
            <a:extLst>
              <a:ext uri="{FF2B5EF4-FFF2-40B4-BE49-F238E27FC236}">
                <a16:creationId xmlns:a16="http://schemas.microsoft.com/office/drawing/2014/main" id="{4982EC4A-917A-DD45-9395-4D811E32656F}"/>
              </a:ext>
            </a:extLst>
          </p:cNvPr>
          <p:cNvSpPr/>
          <p:nvPr/>
        </p:nvSpPr>
        <p:spPr>
          <a:xfrm>
            <a:off x="5103541" y="3098104"/>
            <a:ext cx="1984917" cy="1828800"/>
          </a:xfrm>
          <a:prstGeom prst="plus">
            <a:avLst>
              <a:gd name="adj" fmla="val 353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708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AFA3AD-7EDA-E241-A234-043B94B5FC5B}"/>
              </a:ext>
            </a:extLst>
          </p:cNvPr>
          <p:cNvPicPr>
            <a:picLocks noChangeAspect="1"/>
          </p:cNvPicPr>
          <p:nvPr/>
        </p:nvPicPr>
        <p:blipFill>
          <a:blip r:embed="rId3"/>
          <a:stretch>
            <a:fillRect/>
          </a:stretch>
        </p:blipFill>
        <p:spPr>
          <a:xfrm>
            <a:off x="1477107" y="24283"/>
            <a:ext cx="9237785" cy="6763379"/>
          </a:xfrm>
          <a:prstGeom prst="rect">
            <a:avLst/>
          </a:prstGeom>
        </p:spPr>
      </p:pic>
    </p:spTree>
    <p:extLst>
      <p:ext uri="{BB962C8B-B14F-4D97-AF65-F5344CB8AC3E}">
        <p14:creationId xmlns:p14="http://schemas.microsoft.com/office/powerpoint/2010/main" val="2918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CEC88F-D168-A84C-AB11-E5B23FDEB1A1}"/>
              </a:ext>
            </a:extLst>
          </p:cNvPr>
          <p:cNvPicPr>
            <a:picLocks noChangeAspect="1"/>
          </p:cNvPicPr>
          <p:nvPr/>
        </p:nvPicPr>
        <p:blipFill>
          <a:blip r:embed="rId3"/>
          <a:stretch>
            <a:fillRect/>
          </a:stretch>
        </p:blipFill>
        <p:spPr>
          <a:xfrm>
            <a:off x="2355275" y="0"/>
            <a:ext cx="7481453" cy="6857999"/>
          </a:xfrm>
          <a:prstGeom prst="rect">
            <a:avLst/>
          </a:prstGeom>
        </p:spPr>
      </p:pic>
      <p:sp>
        <p:nvSpPr>
          <p:cNvPr id="9" name="Rectangle 8">
            <a:extLst>
              <a:ext uri="{FF2B5EF4-FFF2-40B4-BE49-F238E27FC236}">
                <a16:creationId xmlns:a16="http://schemas.microsoft.com/office/drawing/2014/main" id="{7BC2C8A9-6C30-6543-B302-D2C959E42502}"/>
              </a:ext>
            </a:extLst>
          </p:cNvPr>
          <p:cNvSpPr/>
          <p:nvPr/>
        </p:nvSpPr>
        <p:spPr>
          <a:xfrm>
            <a:off x="4265058" y="179858"/>
            <a:ext cx="4023858" cy="553998"/>
          </a:xfrm>
          <a:prstGeom prst="rect">
            <a:avLst/>
          </a:prstGeom>
        </p:spPr>
        <p:txBody>
          <a:bodyPr wrap="none">
            <a:spAutoFit/>
          </a:bodyPr>
          <a:lstStyle/>
          <a:p>
            <a:r>
              <a:rPr lang="en-US" b="0" i="0" u="none" strike="noStrike" dirty="0">
                <a:solidFill>
                  <a:srgbClr val="333333"/>
                </a:solidFill>
                <a:effectLst/>
                <a:latin typeface="Open Sans" panose="020B0606030504020204" pitchFamily="34" charset="0"/>
              </a:rPr>
              <a:t>Culture eats strategy for breakfast.</a:t>
            </a:r>
          </a:p>
          <a:p>
            <a:pPr algn="r"/>
            <a:r>
              <a:rPr lang="en-US" sz="1100" dirty="0">
                <a:solidFill>
                  <a:srgbClr val="333333"/>
                </a:solidFill>
                <a:latin typeface="Open Sans" panose="020B0606030504020204" pitchFamily="34" charset="0"/>
              </a:rPr>
              <a:t>Peter Drucker</a:t>
            </a:r>
            <a:endParaRPr lang="en-US" sz="1100" dirty="0"/>
          </a:p>
        </p:txBody>
      </p:sp>
      <p:pic>
        <p:nvPicPr>
          <p:cNvPr id="10" name="Picture 9">
            <a:extLst>
              <a:ext uri="{FF2B5EF4-FFF2-40B4-BE49-F238E27FC236}">
                <a16:creationId xmlns:a16="http://schemas.microsoft.com/office/drawing/2014/main" id="{BB59058C-8557-964E-BC2D-484325A40125}"/>
              </a:ext>
            </a:extLst>
          </p:cNvPr>
          <p:cNvPicPr>
            <a:picLocks noChangeAspect="1"/>
          </p:cNvPicPr>
          <p:nvPr/>
        </p:nvPicPr>
        <p:blipFill>
          <a:blip r:embed="rId4"/>
          <a:stretch>
            <a:fillRect/>
          </a:stretch>
        </p:blipFill>
        <p:spPr>
          <a:xfrm rot="16200000">
            <a:off x="-1095770" y="3507319"/>
            <a:ext cx="4525957" cy="2376127"/>
          </a:xfrm>
          <a:prstGeom prst="rect">
            <a:avLst/>
          </a:prstGeom>
        </p:spPr>
      </p:pic>
      <p:pic>
        <p:nvPicPr>
          <p:cNvPr id="6146" name="Picture 2" descr="alignment - Wiktionary">
            <a:extLst>
              <a:ext uri="{FF2B5EF4-FFF2-40B4-BE49-F238E27FC236}">
                <a16:creationId xmlns:a16="http://schemas.microsoft.com/office/drawing/2014/main" id="{E3676C63-6BDA-5A46-AD75-931DE9113A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9019388" y="3298607"/>
            <a:ext cx="4109226" cy="223599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F181300-EBE8-4747-8249-3C01B72CE55E}"/>
              </a:ext>
            </a:extLst>
          </p:cNvPr>
          <p:cNvPicPr>
            <a:picLocks noChangeAspect="1"/>
          </p:cNvPicPr>
          <p:nvPr/>
        </p:nvPicPr>
        <p:blipFill>
          <a:blip r:embed="rId6"/>
          <a:stretch>
            <a:fillRect/>
          </a:stretch>
        </p:blipFill>
        <p:spPr>
          <a:xfrm>
            <a:off x="-1915627" y="-1102674"/>
            <a:ext cx="7481453" cy="4208317"/>
          </a:xfrm>
          <a:prstGeom prst="rect">
            <a:avLst/>
          </a:prstGeom>
        </p:spPr>
      </p:pic>
      <p:pic>
        <p:nvPicPr>
          <p:cNvPr id="12" name="Picture 11">
            <a:extLst>
              <a:ext uri="{FF2B5EF4-FFF2-40B4-BE49-F238E27FC236}">
                <a16:creationId xmlns:a16="http://schemas.microsoft.com/office/drawing/2014/main" id="{75F9555C-56BD-2F4F-8A5E-23AA4B408966}"/>
              </a:ext>
            </a:extLst>
          </p:cNvPr>
          <p:cNvPicPr>
            <a:picLocks noChangeAspect="1"/>
          </p:cNvPicPr>
          <p:nvPr/>
        </p:nvPicPr>
        <p:blipFill>
          <a:blip r:embed="rId7"/>
          <a:stretch>
            <a:fillRect/>
          </a:stretch>
        </p:blipFill>
        <p:spPr>
          <a:xfrm>
            <a:off x="9870437" y="200035"/>
            <a:ext cx="2210050" cy="1706823"/>
          </a:xfrm>
          <a:prstGeom prst="rect">
            <a:avLst/>
          </a:prstGeom>
        </p:spPr>
      </p:pic>
    </p:spTree>
    <p:extLst>
      <p:ext uri="{BB962C8B-B14F-4D97-AF65-F5344CB8AC3E}">
        <p14:creationId xmlns:p14="http://schemas.microsoft.com/office/powerpoint/2010/main" val="3777750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1"/>
          <p:cNvSpPr txBox="1">
            <a:spLocks noGrp="1"/>
          </p:cNvSpPr>
          <p:nvPr>
            <p:ph type="ctrTitle"/>
          </p:nvPr>
        </p:nvSpPr>
        <p:spPr>
          <a:xfrm>
            <a:off x="1779320" y="2955386"/>
            <a:ext cx="8633361" cy="1470025"/>
          </a:xfrm>
          <a:prstGeom prst="rect">
            <a:avLst/>
          </a:prstGeom>
          <a:noFill/>
          <a:ln>
            <a:noFill/>
          </a:ln>
        </p:spPr>
        <p:txBody>
          <a:bodyPr spcFirstLastPara="1" wrap="square" lIns="91425" tIns="45700" rIns="91425" bIns="45700" anchor="ctr" anchorCtr="0">
            <a:noAutofit/>
          </a:bodyPr>
          <a:lstStyle/>
          <a:p>
            <a:pPr lvl="0">
              <a:buSzPts val="10516"/>
            </a:pPr>
            <a:r>
              <a:rPr lang="en-US" b="1" dirty="0">
                <a:latin typeface="Abadi Extra Light" panose="020B0204020104020204" pitchFamily="34" charset="0"/>
              </a:rPr>
              <a:t>University of Arkansas for Medical Sciences  Service Line Models</a:t>
            </a:r>
            <a:br>
              <a:rPr lang="en-US" sz="3600" dirty="0"/>
            </a:br>
            <a:endParaRPr sz="3600" dirty="0"/>
          </a:p>
        </p:txBody>
      </p:sp>
      <p:sp>
        <p:nvSpPr>
          <p:cNvPr id="3" name="Rectangle 2">
            <a:extLst>
              <a:ext uri="{FF2B5EF4-FFF2-40B4-BE49-F238E27FC236}">
                <a16:creationId xmlns:a16="http://schemas.microsoft.com/office/drawing/2014/main" id="{78E18BA1-CD9C-48F8-BFAF-3C5885AAB892}"/>
              </a:ext>
            </a:extLst>
          </p:cNvPr>
          <p:cNvSpPr/>
          <p:nvPr/>
        </p:nvSpPr>
        <p:spPr>
          <a:xfrm>
            <a:off x="1716974" y="4996046"/>
            <a:ext cx="8758051" cy="830997"/>
          </a:xfrm>
          <a:prstGeom prst="rect">
            <a:avLst/>
          </a:prstGeom>
        </p:spPr>
        <p:txBody>
          <a:bodyPr wrap="square">
            <a:spAutoFit/>
          </a:bodyPr>
          <a:lstStyle/>
          <a:p>
            <a:pPr algn="ctr">
              <a:buClr>
                <a:srgbClr val="000000"/>
              </a:buClr>
            </a:pPr>
            <a:r>
              <a:rPr lang="en-US" sz="2400" b="1" i="1" kern="0" dirty="0">
                <a:solidFill>
                  <a:srgbClr val="C0504D"/>
                </a:solidFill>
                <a:latin typeface="Fira Sans"/>
                <a:cs typeface="Arial"/>
                <a:sym typeface="Arial"/>
              </a:rPr>
              <a:t>A service line is a grouping of all products and services within a division to improve coordination of services for the patient.</a:t>
            </a:r>
            <a:endParaRPr lang="en-US" sz="2400" b="1" i="1" kern="0" dirty="0">
              <a:solidFill>
                <a:srgbClr val="C0504D"/>
              </a:solidFill>
              <a:latin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
          <p:cNvSpPr txBox="1">
            <a:spLocks noGrp="1"/>
          </p:cNvSpPr>
          <p:nvPr>
            <p:ph type="title"/>
          </p:nvPr>
        </p:nvSpPr>
        <p:spPr>
          <a:xfrm>
            <a:off x="1881307" y="96301"/>
            <a:ext cx="8229600" cy="1143000"/>
          </a:xfrm>
          <a:prstGeom prst="rect">
            <a:avLst/>
          </a:prstGeom>
          <a:noFill/>
          <a:ln>
            <a:noFill/>
          </a:ln>
        </p:spPr>
        <p:txBody>
          <a:bodyPr spcFirstLastPara="1" wrap="square" lIns="91425" tIns="45700" rIns="91425" bIns="45700" anchor="ctr" anchorCtr="0">
            <a:normAutofit/>
          </a:bodyPr>
          <a:lstStyle/>
          <a:p>
            <a:pPr lvl="0"/>
            <a:r>
              <a:rPr lang="en-US" sz="5400" b="1" dirty="0">
                <a:latin typeface="Abadi Extra Light" panose="020B0204020104020204" pitchFamily="34" charset="0"/>
              </a:rPr>
              <a:t>How it formed or evolved</a:t>
            </a:r>
          </a:p>
        </p:txBody>
      </p:sp>
      <p:sp>
        <p:nvSpPr>
          <p:cNvPr id="3" name="Rectangle 2">
            <a:extLst>
              <a:ext uri="{FF2B5EF4-FFF2-40B4-BE49-F238E27FC236}">
                <a16:creationId xmlns:a16="http://schemas.microsoft.com/office/drawing/2014/main" id="{8D44A94B-F3B2-4F5B-ACEC-1BA330BF2024}"/>
              </a:ext>
            </a:extLst>
          </p:cNvPr>
          <p:cNvSpPr/>
          <p:nvPr/>
        </p:nvSpPr>
        <p:spPr>
          <a:xfrm>
            <a:off x="1762205" y="1551563"/>
            <a:ext cx="8759798" cy="3416320"/>
          </a:xfrm>
          <a:prstGeom prst="rect">
            <a:avLst/>
          </a:prstGeom>
        </p:spPr>
        <p:txBody>
          <a:bodyPr wrap="square">
            <a:spAutoFit/>
          </a:bodyPr>
          <a:lstStyle/>
          <a:p>
            <a:pPr>
              <a:buClr>
                <a:srgbClr val="000000"/>
              </a:buClr>
            </a:pPr>
            <a:r>
              <a:rPr lang="en-US" b="1" u="sng" kern="0" dirty="0">
                <a:solidFill>
                  <a:srgbClr val="000000"/>
                </a:solidFill>
                <a:latin typeface="Abadi Extra Light" panose="020B0204020104020204" pitchFamily="34" charset="0"/>
                <a:cs typeface="Arial"/>
                <a:sym typeface="Arial"/>
              </a:rPr>
              <a:t>Clinical model</a:t>
            </a:r>
            <a:r>
              <a:rPr lang="en-US" b="1" kern="0" dirty="0">
                <a:solidFill>
                  <a:srgbClr val="000000"/>
                </a:solidFill>
                <a:latin typeface="Abadi Extra Light" panose="020B0204020104020204" pitchFamily="34" charset="0"/>
                <a:cs typeface="Arial"/>
                <a:sym typeface="Arial"/>
              </a:rPr>
              <a:t>: </a:t>
            </a:r>
            <a:r>
              <a:rPr lang="en-US" i="1" kern="0" dirty="0">
                <a:solidFill>
                  <a:srgbClr val="1F497D"/>
                </a:solidFill>
                <a:latin typeface="Abadi Extra Light" panose="020B0204020104020204" pitchFamily="34" charset="0"/>
                <a:cs typeface="Arial"/>
                <a:sym typeface="Arial"/>
              </a:rPr>
              <a:t>Starting in July 2014 UAMS to be redesigned its clinical enterprise around patient-centered service lines. From the beginning, 14 of the 16 lines were led by a physician and a triad of nursing, administration, and medical management. This shift to service lines was implemented to support an integrated, patient- and family-centered health care environment. The structure effectively and efficiently produced better health outcomes, enhanced the patient and family experience, supported clinical excellence, and is an outstanding way to promote interprofessional education and prepare UAMS students for team-based care. Since SL developed UAMS has made measurable improvements in </a:t>
            </a:r>
            <a:r>
              <a:rPr lang="en-US" i="1" u="sng" kern="0" dirty="0">
                <a:solidFill>
                  <a:srgbClr val="1F497D"/>
                </a:solidFill>
                <a:latin typeface="Abadi Extra Light" panose="020B0204020104020204" pitchFamily="34" charset="0"/>
                <a:cs typeface="Arial"/>
                <a:sym typeface="Arial"/>
              </a:rPr>
              <a:t>quality of care</a:t>
            </a:r>
            <a:r>
              <a:rPr lang="en-US" i="1" kern="0" dirty="0">
                <a:solidFill>
                  <a:srgbClr val="1F497D"/>
                </a:solidFill>
                <a:latin typeface="Abadi Extra Light" panose="020B0204020104020204" pitchFamily="34" charset="0"/>
                <a:cs typeface="Arial"/>
                <a:sym typeface="Arial"/>
              </a:rPr>
              <a:t>, </a:t>
            </a:r>
            <a:r>
              <a:rPr lang="en-US" i="1" u="sng" kern="0" dirty="0">
                <a:solidFill>
                  <a:srgbClr val="1F497D"/>
                </a:solidFill>
                <a:latin typeface="Abadi Extra Light" panose="020B0204020104020204" pitchFamily="34" charset="0"/>
                <a:cs typeface="Arial"/>
                <a:sym typeface="Arial"/>
              </a:rPr>
              <a:t>patient experiences</a:t>
            </a:r>
            <a:r>
              <a:rPr lang="en-US" i="1" kern="0" dirty="0">
                <a:solidFill>
                  <a:srgbClr val="1F497D"/>
                </a:solidFill>
                <a:latin typeface="Abadi Extra Light" panose="020B0204020104020204" pitchFamily="34" charset="0"/>
                <a:cs typeface="Arial"/>
                <a:sym typeface="Arial"/>
              </a:rPr>
              <a:t>, and </a:t>
            </a:r>
            <a:r>
              <a:rPr lang="en-US" i="1" u="sng" kern="0" dirty="0">
                <a:solidFill>
                  <a:srgbClr val="1F497D"/>
                </a:solidFill>
                <a:latin typeface="Abadi Extra Light" panose="020B0204020104020204" pitchFamily="34" charset="0"/>
                <a:cs typeface="Arial"/>
                <a:sym typeface="Arial"/>
              </a:rPr>
              <a:t>fiscal efficiency</a:t>
            </a:r>
            <a:r>
              <a:rPr lang="en-US" i="1" kern="0" dirty="0">
                <a:solidFill>
                  <a:srgbClr val="1F497D"/>
                </a:solidFill>
                <a:latin typeface="Abadi Extra Light" panose="020B0204020104020204" pitchFamily="34" charset="0"/>
                <a:cs typeface="Arial"/>
                <a:sym typeface="Arial"/>
              </a:rPr>
              <a:t>.</a:t>
            </a:r>
            <a:br>
              <a:rPr lang="en-US" i="1" kern="0" dirty="0">
                <a:solidFill>
                  <a:srgbClr val="1F497D"/>
                </a:solidFill>
                <a:latin typeface="Abadi Extra Light" panose="020B0204020104020204" pitchFamily="34" charset="0"/>
                <a:cs typeface="Arial"/>
                <a:sym typeface="Arial"/>
              </a:rPr>
            </a:br>
            <a:br>
              <a:rPr lang="en-US" i="1" kern="0" dirty="0">
                <a:solidFill>
                  <a:srgbClr val="1F497D"/>
                </a:solidFill>
                <a:latin typeface="Abadi Extra Light" panose="020B0204020104020204" pitchFamily="34" charset="0"/>
                <a:cs typeface="Arial"/>
                <a:sym typeface="Arial"/>
              </a:rPr>
            </a:br>
            <a:r>
              <a:rPr lang="en-US" i="1" kern="0" dirty="0">
                <a:solidFill>
                  <a:srgbClr val="1F497D"/>
                </a:solidFill>
                <a:latin typeface="Abadi Extra Light" panose="020B0204020104020204" pitchFamily="34" charset="0"/>
                <a:cs typeface="Arial"/>
                <a:sym typeface="Arial"/>
              </a:rPr>
              <a:t>It stemmed from primary to specialty continuity of care, focusing on valued base care needs staying under one group. </a:t>
            </a:r>
          </a:p>
        </p:txBody>
      </p:sp>
      <p:sp>
        <p:nvSpPr>
          <p:cNvPr id="2" name="Rectangle 1">
            <a:extLst>
              <a:ext uri="{FF2B5EF4-FFF2-40B4-BE49-F238E27FC236}">
                <a16:creationId xmlns:a16="http://schemas.microsoft.com/office/drawing/2014/main" id="{30163294-BB70-4806-9BAC-CEF9942D07DB}"/>
              </a:ext>
            </a:extLst>
          </p:cNvPr>
          <p:cNvSpPr/>
          <p:nvPr/>
        </p:nvSpPr>
        <p:spPr>
          <a:xfrm>
            <a:off x="1762205" y="5094441"/>
            <a:ext cx="8640696" cy="954107"/>
          </a:xfrm>
          <a:prstGeom prst="rect">
            <a:avLst/>
          </a:prstGeom>
          <a:solidFill>
            <a:schemeClr val="bg2">
              <a:lumMod val="20000"/>
              <a:lumOff val="80000"/>
            </a:schemeClr>
          </a:solidFill>
        </p:spPr>
        <p:txBody>
          <a:bodyPr wrap="square">
            <a:spAutoFit/>
          </a:bodyPr>
          <a:lstStyle/>
          <a:p>
            <a:pPr>
              <a:buClr>
                <a:srgbClr val="000000"/>
              </a:buClr>
            </a:pPr>
            <a:r>
              <a:rPr lang="en-US" sz="1400" b="1" kern="0" dirty="0">
                <a:solidFill>
                  <a:srgbClr val="363636"/>
                </a:solidFill>
                <a:latin typeface="Abadi Extra Light" panose="020B0204020104020204" pitchFamily="34" charset="0"/>
                <a:cs typeface="Arial"/>
                <a:sym typeface="Arial"/>
              </a:rPr>
              <a:t>Being outside of the operational c-suite, the service line leader can provide focused—albeit, agnostic—business planning and proforma exercises to review potential business additions to the hospital’s service offerings. The service line itself is not accountable for everything under the hospital roof like the CEO and therefore can be a great partner for smarter growth or divestment decisions.</a:t>
            </a:r>
            <a:endParaRPr lang="en-US" sz="1400" b="1" kern="0" dirty="0">
              <a:solidFill>
                <a:srgbClr val="000000"/>
              </a:solidFill>
              <a:latin typeface="Abadi Extra Light" panose="020B0204020104020204" pitchFamily="34" charset="0"/>
              <a:cs typeface="Arial"/>
              <a:sym typeface="Arial"/>
            </a:endParaRPr>
          </a:p>
        </p:txBody>
      </p:sp>
    </p:spTree>
    <p:extLst>
      <p:ext uri="{BB962C8B-B14F-4D97-AF65-F5344CB8AC3E}">
        <p14:creationId xmlns:p14="http://schemas.microsoft.com/office/powerpoint/2010/main" val="3148014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
          <p:cNvSpPr txBox="1">
            <a:spLocks noGrp="1"/>
          </p:cNvSpPr>
          <p:nvPr>
            <p:ph type="title"/>
          </p:nvPr>
        </p:nvSpPr>
        <p:spPr>
          <a:xfrm>
            <a:off x="1767008" y="50280"/>
            <a:ext cx="8229600" cy="1143000"/>
          </a:xfrm>
          <a:prstGeom prst="rect">
            <a:avLst/>
          </a:prstGeom>
          <a:noFill/>
          <a:ln>
            <a:noFill/>
          </a:ln>
        </p:spPr>
        <p:txBody>
          <a:bodyPr spcFirstLastPara="1" wrap="square" lIns="91425" tIns="45700" rIns="91425" bIns="45700" anchor="ctr" anchorCtr="0">
            <a:normAutofit/>
          </a:bodyPr>
          <a:lstStyle/>
          <a:p>
            <a:pPr lvl="0"/>
            <a:r>
              <a:rPr lang="en-US" sz="6000" b="1" dirty="0">
                <a:latin typeface="Abadi Extra Light" panose="020B0204020104020204" pitchFamily="34" charset="0"/>
              </a:rPr>
              <a:t>Structure</a:t>
            </a:r>
          </a:p>
        </p:txBody>
      </p:sp>
      <p:cxnSp>
        <p:nvCxnSpPr>
          <p:cNvPr id="4" name="Straight Arrow Connector 3">
            <a:extLst>
              <a:ext uri="{FF2B5EF4-FFF2-40B4-BE49-F238E27FC236}">
                <a16:creationId xmlns:a16="http://schemas.microsoft.com/office/drawing/2014/main" id="{656F07A5-71E3-49D5-A9D3-8CF6879D407F}"/>
              </a:ext>
            </a:extLst>
          </p:cNvPr>
          <p:cNvCxnSpPr>
            <a:cxnSpLocks/>
          </p:cNvCxnSpPr>
          <p:nvPr/>
        </p:nvCxnSpPr>
        <p:spPr>
          <a:xfrm flipV="1">
            <a:off x="1829441" y="4711718"/>
            <a:ext cx="8715615" cy="6607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50F0DCE-15D7-46AC-B2F5-840B0C4384A9}"/>
              </a:ext>
            </a:extLst>
          </p:cNvPr>
          <p:cNvSpPr txBox="1"/>
          <p:nvPr/>
        </p:nvSpPr>
        <p:spPr>
          <a:xfrm>
            <a:off x="2045716" y="4916177"/>
            <a:ext cx="950901" cy="307777"/>
          </a:xfrm>
          <a:prstGeom prst="rect">
            <a:avLst/>
          </a:prstGeom>
          <a:noFill/>
        </p:spPr>
        <p:txBody>
          <a:bodyPr wrap="none" rtlCol="0">
            <a:spAutoFit/>
          </a:bodyPr>
          <a:lstStyle/>
          <a:p>
            <a:pPr>
              <a:buClr>
                <a:srgbClr val="000000"/>
              </a:buClr>
            </a:pPr>
            <a:r>
              <a:rPr lang="en-US" sz="1400" kern="0" dirty="0">
                <a:solidFill>
                  <a:srgbClr val="000000"/>
                </a:solidFill>
                <a:latin typeface="Arial"/>
                <a:cs typeface="Arial"/>
                <a:sym typeface="Arial"/>
              </a:rPr>
              <a:t>July 2014</a:t>
            </a:r>
          </a:p>
        </p:txBody>
      </p:sp>
      <p:sp>
        <p:nvSpPr>
          <p:cNvPr id="13" name="Rectangle 12">
            <a:extLst>
              <a:ext uri="{FF2B5EF4-FFF2-40B4-BE49-F238E27FC236}">
                <a16:creationId xmlns:a16="http://schemas.microsoft.com/office/drawing/2014/main" id="{2981C381-1AB0-4E86-AEBC-938FA9147050}"/>
              </a:ext>
            </a:extLst>
          </p:cNvPr>
          <p:cNvSpPr/>
          <p:nvPr/>
        </p:nvSpPr>
        <p:spPr>
          <a:xfrm>
            <a:off x="1767008" y="3553545"/>
            <a:ext cx="1586752" cy="954107"/>
          </a:xfrm>
          <a:prstGeom prst="rect">
            <a:avLst/>
          </a:prstGeom>
        </p:spPr>
        <p:txBody>
          <a:bodyPr wrap="square">
            <a:spAutoFit/>
          </a:bodyPr>
          <a:lstStyle/>
          <a:p>
            <a:pPr>
              <a:buClr>
                <a:srgbClr val="000000"/>
              </a:buClr>
            </a:pPr>
            <a:r>
              <a:rPr lang="en-US" sz="1400" kern="0" dirty="0">
                <a:solidFill>
                  <a:srgbClr val="000000"/>
                </a:solidFill>
                <a:latin typeface="Arial"/>
                <a:cs typeface="Arial"/>
                <a:sym typeface="Arial"/>
              </a:rPr>
              <a:t>Primary Care</a:t>
            </a:r>
          </a:p>
          <a:p>
            <a:pPr>
              <a:buClr>
                <a:srgbClr val="000000"/>
              </a:buClr>
            </a:pPr>
            <a:r>
              <a:rPr lang="en-US" sz="1400" kern="0" dirty="0">
                <a:solidFill>
                  <a:srgbClr val="000000"/>
                </a:solidFill>
                <a:latin typeface="Arial"/>
                <a:cs typeface="Arial"/>
                <a:sym typeface="Arial"/>
              </a:rPr>
              <a:t>Behavioral Health</a:t>
            </a:r>
          </a:p>
          <a:p>
            <a:pPr>
              <a:buClr>
                <a:srgbClr val="000000"/>
              </a:buClr>
            </a:pPr>
            <a:r>
              <a:rPr lang="en-US" sz="1400" kern="0" dirty="0">
                <a:solidFill>
                  <a:srgbClr val="000000"/>
                </a:solidFill>
                <a:latin typeface="Arial"/>
                <a:cs typeface="Arial"/>
                <a:sym typeface="Arial"/>
              </a:rPr>
              <a:t>Cancer</a:t>
            </a:r>
          </a:p>
          <a:p>
            <a:pPr>
              <a:buClr>
                <a:srgbClr val="000000"/>
              </a:buClr>
            </a:pPr>
            <a:r>
              <a:rPr lang="en-US" sz="1400" kern="0" dirty="0">
                <a:solidFill>
                  <a:srgbClr val="000000"/>
                </a:solidFill>
                <a:latin typeface="Arial"/>
                <a:cs typeface="Arial"/>
                <a:sym typeface="Arial"/>
              </a:rPr>
              <a:t>Women’s Health</a:t>
            </a:r>
          </a:p>
        </p:txBody>
      </p:sp>
      <p:sp>
        <p:nvSpPr>
          <p:cNvPr id="15" name="TextBox 14">
            <a:extLst>
              <a:ext uri="{FF2B5EF4-FFF2-40B4-BE49-F238E27FC236}">
                <a16:creationId xmlns:a16="http://schemas.microsoft.com/office/drawing/2014/main" id="{4B2FDE7A-6484-43CF-9533-0B53A5051FB7}"/>
              </a:ext>
            </a:extLst>
          </p:cNvPr>
          <p:cNvSpPr txBox="1"/>
          <p:nvPr/>
        </p:nvSpPr>
        <p:spPr>
          <a:xfrm>
            <a:off x="3654196" y="4897361"/>
            <a:ext cx="950901" cy="307777"/>
          </a:xfrm>
          <a:prstGeom prst="rect">
            <a:avLst/>
          </a:prstGeom>
          <a:noFill/>
        </p:spPr>
        <p:txBody>
          <a:bodyPr wrap="none" rtlCol="0">
            <a:spAutoFit/>
          </a:bodyPr>
          <a:lstStyle/>
          <a:p>
            <a:pPr>
              <a:buClr>
                <a:srgbClr val="000000"/>
              </a:buClr>
            </a:pPr>
            <a:r>
              <a:rPr lang="en-US" sz="1400" kern="0" dirty="0">
                <a:solidFill>
                  <a:srgbClr val="000000"/>
                </a:solidFill>
                <a:latin typeface="Arial"/>
                <a:cs typeface="Arial"/>
                <a:sym typeface="Arial"/>
              </a:rPr>
              <a:t>July 2015</a:t>
            </a:r>
          </a:p>
        </p:txBody>
      </p:sp>
      <p:sp>
        <p:nvSpPr>
          <p:cNvPr id="16" name="Rectangle 15">
            <a:extLst>
              <a:ext uri="{FF2B5EF4-FFF2-40B4-BE49-F238E27FC236}">
                <a16:creationId xmlns:a16="http://schemas.microsoft.com/office/drawing/2014/main" id="{DB3CDF29-4C92-49E0-8CE6-CB08D8952BC4}"/>
              </a:ext>
            </a:extLst>
          </p:cNvPr>
          <p:cNvSpPr/>
          <p:nvPr/>
        </p:nvSpPr>
        <p:spPr>
          <a:xfrm>
            <a:off x="3529121" y="1872676"/>
            <a:ext cx="2518121" cy="2677656"/>
          </a:xfrm>
          <a:prstGeom prst="rect">
            <a:avLst/>
          </a:prstGeom>
        </p:spPr>
        <p:txBody>
          <a:bodyPr wrap="square">
            <a:spAutoFit/>
          </a:bodyPr>
          <a:lstStyle/>
          <a:p>
            <a:pPr>
              <a:buClr>
                <a:srgbClr val="000000"/>
              </a:buClr>
            </a:pPr>
            <a:r>
              <a:rPr lang="en-US" sz="1400" kern="0" dirty="0">
                <a:solidFill>
                  <a:srgbClr val="000000"/>
                </a:solidFill>
                <a:latin typeface="Arial"/>
                <a:cs typeface="Arial"/>
                <a:sym typeface="Arial"/>
              </a:rPr>
              <a:t>Medical Specialties (Now Integrated Medicine)</a:t>
            </a:r>
          </a:p>
          <a:p>
            <a:pPr>
              <a:buClr>
                <a:srgbClr val="000000"/>
              </a:buClr>
            </a:pPr>
            <a:r>
              <a:rPr lang="en-US" sz="1400" kern="0" dirty="0">
                <a:solidFill>
                  <a:srgbClr val="000000"/>
                </a:solidFill>
                <a:latin typeface="Arial"/>
                <a:cs typeface="Arial"/>
                <a:sym typeface="Arial"/>
              </a:rPr>
              <a:t>Musculoskeletal</a:t>
            </a:r>
          </a:p>
          <a:p>
            <a:pPr>
              <a:buClr>
                <a:srgbClr val="000000"/>
              </a:buClr>
            </a:pPr>
            <a:r>
              <a:rPr lang="en-US" sz="1400" kern="0" dirty="0">
                <a:solidFill>
                  <a:srgbClr val="000000"/>
                </a:solidFill>
                <a:latin typeface="Arial"/>
                <a:cs typeface="Arial"/>
                <a:sym typeface="Arial"/>
              </a:rPr>
              <a:t>Myeloma</a:t>
            </a:r>
          </a:p>
          <a:p>
            <a:pPr>
              <a:buClr>
                <a:srgbClr val="000000"/>
              </a:buClr>
            </a:pPr>
            <a:r>
              <a:rPr lang="en-US" sz="1400" kern="0" dirty="0">
                <a:solidFill>
                  <a:srgbClr val="000000"/>
                </a:solidFill>
                <a:latin typeface="Arial"/>
                <a:cs typeface="Arial"/>
                <a:sym typeface="Arial"/>
              </a:rPr>
              <a:t>Neurosciences</a:t>
            </a:r>
          </a:p>
          <a:p>
            <a:pPr>
              <a:buClr>
                <a:srgbClr val="000000"/>
              </a:buClr>
            </a:pPr>
            <a:r>
              <a:rPr lang="en-US" sz="1400" kern="0" dirty="0">
                <a:solidFill>
                  <a:srgbClr val="000000"/>
                </a:solidFill>
                <a:latin typeface="Arial"/>
                <a:cs typeface="Arial"/>
                <a:sym typeface="Arial"/>
              </a:rPr>
              <a:t>Surgical Specialties</a:t>
            </a:r>
            <a:br>
              <a:rPr lang="en-US" sz="1400" kern="0" dirty="0">
                <a:solidFill>
                  <a:srgbClr val="000000"/>
                </a:solidFill>
                <a:latin typeface="Arial"/>
                <a:cs typeface="Arial"/>
                <a:sym typeface="Arial"/>
              </a:rPr>
            </a:br>
            <a:r>
              <a:rPr lang="en-US" sz="1400" kern="0" dirty="0">
                <a:solidFill>
                  <a:srgbClr val="000000"/>
                </a:solidFill>
                <a:latin typeface="Arial"/>
                <a:cs typeface="Arial"/>
                <a:sym typeface="Arial"/>
              </a:rPr>
              <a:t>Interventional </a:t>
            </a:r>
          </a:p>
          <a:p>
            <a:pPr>
              <a:buClr>
                <a:srgbClr val="000000"/>
              </a:buClr>
            </a:pPr>
            <a:r>
              <a:rPr lang="en-US" sz="1400" kern="0" dirty="0">
                <a:solidFill>
                  <a:srgbClr val="000000"/>
                </a:solidFill>
                <a:highlight>
                  <a:srgbClr val="FFFF00"/>
                </a:highlight>
                <a:latin typeface="Arial"/>
                <a:cs typeface="Arial"/>
                <a:sym typeface="Arial"/>
              </a:rPr>
              <a:t>Emergency Medicine</a:t>
            </a:r>
          </a:p>
          <a:p>
            <a:pPr>
              <a:buClr>
                <a:srgbClr val="000000"/>
              </a:buClr>
            </a:pPr>
            <a:r>
              <a:rPr lang="en-US" sz="1400" kern="0" dirty="0">
                <a:solidFill>
                  <a:srgbClr val="000000"/>
                </a:solidFill>
                <a:highlight>
                  <a:srgbClr val="FFFF00"/>
                </a:highlight>
                <a:latin typeface="Arial"/>
                <a:cs typeface="Arial"/>
                <a:sym typeface="Arial"/>
              </a:rPr>
              <a:t>Imaging</a:t>
            </a:r>
          </a:p>
          <a:p>
            <a:pPr>
              <a:buClr>
                <a:srgbClr val="000000"/>
              </a:buClr>
            </a:pPr>
            <a:r>
              <a:rPr lang="en-US" sz="1400" kern="0" dirty="0">
                <a:solidFill>
                  <a:srgbClr val="000000"/>
                </a:solidFill>
                <a:highlight>
                  <a:srgbClr val="FFFF00"/>
                </a:highlight>
                <a:latin typeface="Arial"/>
                <a:cs typeface="Arial"/>
                <a:sym typeface="Arial"/>
              </a:rPr>
              <a:t>Lab/Pathology</a:t>
            </a:r>
          </a:p>
          <a:p>
            <a:pPr>
              <a:buClr>
                <a:srgbClr val="000000"/>
              </a:buClr>
            </a:pPr>
            <a:r>
              <a:rPr lang="en-US" sz="1400" kern="0" dirty="0">
                <a:solidFill>
                  <a:srgbClr val="000000"/>
                </a:solidFill>
                <a:highlight>
                  <a:srgbClr val="FFFF00"/>
                </a:highlight>
                <a:latin typeface="Arial"/>
                <a:cs typeface="Arial"/>
                <a:sym typeface="Arial"/>
              </a:rPr>
              <a:t>Pharmacy and Therapeutics</a:t>
            </a:r>
          </a:p>
          <a:p>
            <a:pPr>
              <a:buClr>
                <a:srgbClr val="000000"/>
              </a:buClr>
            </a:pPr>
            <a:r>
              <a:rPr lang="en-US" sz="1400" kern="0" dirty="0">
                <a:solidFill>
                  <a:srgbClr val="000000"/>
                </a:solidFill>
                <a:highlight>
                  <a:srgbClr val="FFFF00"/>
                </a:highlight>
                <a:latin typeface="Arial"/>
                <a:cs typeface="Arial"/>
                <a:sym typeface="Arial"/>
              </a:rPr>
              <a:t>Nursing</a:t>
            </a:r>
          </a:p>
        </p:txBody>
      </p:sp>
      <p:sp>
        <p:nvSpPr>
          <p:cNvPr id="18" name="TextBox 17">
            <a:extLst>
              <a:ext uri="{FF2B5EF4-FFF2-40B4-BE49-F238E27FC236}">
                <a16:creationId xmlns:a16="http://schemas.microsoft.com/office/drawing/2014/main" id="{DB39F628-8E4F-417E-8E19-A7E7157CCF03}"/>
              </a:ext>
            </a:extLst>
          </p:cNvPr>
          <p:cNvSpPr txBox="1"/>
          <p:nvPr/>
        </p:nvSpPr>
        <p:spPr>
          <a:xfrm>
            <a:off x="6187248" y="4913546"/>
            <a:ext cx="950901" cy="307777"/>
          </a:xfrm>
          <a:prstGeom prst="rect">
            <a:avLst/>
          </a:prstGeom>
          <a:noFill/>
        </p:spPr>
        <p:txBody>
          <a:bodyPr wrap="none" rtlCol="0">
            <a:spAutoFit/>
          </a:bodyPr>
          <a:lstStyle/>
          <a:p>
            <a:pPr>
              <a:buClr>
                <a:srgbClr val="000000"/>
              </a:buClr>
            </a:pPr>
            <a:r>
              <a:rPr lang="en-US" sz="1400" kern="0" dirty="0">
                <a:solidFill>
                  <a:srgbClr val="000000"/>
                </a:solidFill>
                <a:latin typeface="Arial"/>
                <a:cs typeface="Arial"/>
                <a:sym typeface="Arial"/>
              </a:rPr>
              <a:t>July 2019</a:t>
            </a:r>
          </a:p>
        </p:txBody>
      </p:sp>
      <p:sp>
        <p:nvSpPr>
          <p:cNvPr id="17" name="Rectangle 16">
            <a:extLst>
              <a:ext uri="{FF2B5EF4-FFF2-40B4-BE49-F238E27FC236}">
                <a16:creationId xmlns:a16="http://schemas.microsoft.com/office/drawing/2014/main" id="{C6209EEB-2CB3-49C5-A3DE-34DF81ACEA79}"/>
              </a:ext>
            </a:extLst>
          </p:cNvPr>
          <p:cNvSpPr/>
          <p:nvPr/>
        </p:nvSpPr>
        <p:spPr>
          <a:xfrm>
            <a:off x="5985739" y="3984431"/>
            <a:ext cx="1483020" cy="523220"/>
          </a:xfrm>
          <a:prstGeom prst="rect">
            <a:avLst/>
          </a:prstGeom>
        </p:spPr>
        <p:txBody>
          <a:bodyPr wrap="square">
            <a:spAutoFit/>
          </a:bodyPr>
          <a:lstStyle/>
          <a:p>
            <a:pPr>
              <a:buClr>
                <a:srgbClr val="000000"/>
              </a:buClr>
            </a:pPr>
            <a:r>
              <a:rPr lang="en-US" sz="1400" kern="0" dirty="0">
                <a:solidFill>
                  <a:srgbClr val="000000"/>
                </a:solidFill>
                <a:latin typeface="Arial"/>
                <a:cs typeface="Arial"/>
                <a:sym typeface="Arial"/>
              </a:rPr>
              <a:t>Ophthalmology</a:t>
            </a:r>
          </a:p>
          <a:p>
            <a:pPr>
              <a:buClr>
                <a:srgbClr val="000000"/>
              </a:buClr>
            </a:pPr>
            <a:r>
              <a:rPr lang="en-US" sz="1400" kern="0" dirty="0">
                <a:solidFill>
                  <a:srgbClr val="000000"/>
                </a:solidFill>
                <a:latin typeface="Arial"/>
                <a:cs typeface="Arial"/>
                <a:sym typeface="Arial"/>
              </a:rPr>
              <a:t>Transplant</a:t>
            </a:r>
          </a:p>
        </p:txBody>
      </p:sp>
      <p:sp>
        <p:nvSpPr>
          <p:cNvPr id="20" name="TextBox 19">
            <a:extLst>
              <a:ext uri="{FF2B5EF4-FFF2-40B4-BE49-F238E27FC236}">
                <a16:creationId xmlns:a16="http://schemas.microsoft.com/office/drawing/2014/main" id="{470E8C78-947A-4AA9-B687-6897F9303BAE}"/>
              </a:ext>
            </a:extLst>
          </p:cNvPr>
          <p:cNvSpPr txBox="1"/>
          <p:nvPr/>
        </p:nvSpPr>
        <p:spPr>
          <a:xfrm>
            <a:off x="7581601" y="4894399"/>
            <a:ext cx="1268296" cy="307777"/>
          </a:xfrm>
          <a:prstGeom prst="rect">
            <a:avLst/>
          </a:prstGeom>
          <a:noFill/>
        </p:spPr>
        <p:txBody>
          <a:bodyPr wrap="none" rtlCol="0">
            <a:spAutoFit/>
          </a:bodyPr>
          <a:lstStyle/>
          <a:p>
            <a:pPr>
              <a:buClr>
                <a:srgbClr val="000000"/>
              </a:buClr>
            </a:pPr>
            <a:r>
              <a:rPr lang="en-US" sz="1400" kern="0" dirty="0">
                <a:solidFill>
                  <a:srgbClr val="000000"/>
                </a:solidFill>
                <a:latin typeface="Arial"/>
                <a:cs typeface="Arial"/>
                <a:sym typeface="Arial"/>
              </a:rPr>
              <a:t>October 2021</a:t>
            </a:r>
          </a:p>
        </p:txBody>
      </p:sp>
      <p:sp>
        <p:nvSpPr>
          <p:cNvPr id="19" name="Rectangle 18">
            <a:extLst>
              <a:ext uri="{FF2B5EF4-FFF2-40B4-BE49-F238E27FC236}">
                <a16:creationId xmlns:a16="http://schemas.microsoft.com/office/drawing/2014/main" id="{A67CCFAB-7F06-4556-AF8E-52FD28189358}"/>
              </a:ext>
            </a:extLst>
          </p:cNvPr>
          <p:cNvSpPr/>
          <p:nvPr/>
        </p:nvSpPr>
        <p:spPr>
          <a:xfrm>
            <a:off x="7527920" y="4188150"/>
            <a:ext cx="1309974" cy="307777"/>
          </a:xfrm>
          <a:prstGeom prst="rect">
            <a:avLst/>
          </a:prstGeom>
        </p:spPr>
        <p:txBody>
          <a:bodyPr wrap="none">
            <a:spAutoFit/>
          </a:bodyPr>
          <a:lstStyle/>
          <a:p>
            <a:pPr>
              <a:buClr>
                <a:srgbClr val="000000"/>
              </a:buClr>
            </a:pPr>
            <a:r>
              <a:rPr lang="en-US" sz="1400" kern="0" dirty="0">
                <a:solidFill>
                  <a:srgbClr val="000000"/>
                </a:solidFill>
                <a:latin typeface="Calibri" panose="020F0502020204030204" pitchFamily="34" charset="0"/>
                <a:cs typeface="Arial"/>
                <a:sym typeface="Arial"/>
              </a:rPr>
              <a:t>Cardiovascular</a:t>
            </a:r>
            <a:r>
              <a:rPr lang="en-US" sz="1400" kern="0" dirty="0">
                <a:solidFill>
                  <a:srgbClr val="000000"/>
                </a:solidFill>
                <a:latin typeface="Arial"/>
                <a:cs typeface="Arial"/>
                <a:sym typeface="Arial"/>
              </a:rPr>
              <a:t> </a:t>
            </a:r>
          </a:p>
        </p:txBody>
      </p:sp>
      <p:sp>
        <p:nvSpPr>
          <p:cNvPr id="22" name="TextBox 21">
            <a:extLst>
              <a:ext uri="{FF2B5EF4-FFF2-40B4-BE49-F238E27FC236}">
                <a16:creationId xmlns:a16="http://schemas.microsoft.com/office/drawing/2014/main" id="{1E919942-7189-47C3-BCCD-8770438FCB66}"/>
              </a:ext>
            </a:extLst>
          </p:cNvPr>
          <p:cNvSpPr txBox="1"/>
          <p:nvPr/>
        </p:nvSpPr>
        <p:spPr>
          <a:xfrm>
            <a:off x="9214570" y="4847928"/>
            <a:ext cx="1099981" cy="307777"/>
          </a:xfrm>
          <a:prstGeom prst="rect">
            <a:avLst/>
          </a:prstGeom>
          <a:noFill/>
        </p:spPr>
        <p:txBody>
          <a:bodyPr wrap="none" rtlCol="0">
            <a:spAutoFit/>
          </a:bodyPr>
          <a:lstStyle/>
          <a:p>
            <a:pPr>
              <a:buClr>
                <a:srgbClr val="000000"/>
              </a:buClr>
            </a:pPr>
            <a:r>
              <a:rPr lang="en-US" sz="1400" kern="0" dirty="0">
                <a:solidFill>
                  <a:srgbClr val="000000"/>
                </a:solidFill>
                <a:latin typeface="Arial"/>
                <a:cs typeface="Arial"/>
                <a:sym typeface="Arial"/>
              </a:rPr>
              <a:t>Future SL’s</a:t>
            </a:r>
          </a:p>
        </p:txBody>
      </p:sp>
      <p:sp>
        <p:nvSpPr>
          <p:cNvPr id="24" name="Rectangle 23">
            <a:extLst>
              <a:ext uri="{FF2B5EF4-FFF2-40B4-BE49-F238E27FC236}">
                <a16:creationId xmlns:a16="http://schemas.microsoft.com/office/drawing/2014/main" id="{DCD9D638-5738-40E1-85CB-1B7A9491B6B1}"/>
              </a:ext>
            </a:extLst>
          </p:cNvPr>
          <p:cNvSpPr/>
          <p:nvPr/>
        </p:nvSpPr>
        <p:spPr>
          <a:xfrm>
            <a:off x="9338802" y="4204329"/>
            <a:ext cx="851515" cy="307777"/>
          </a:xfrm>
          <a:prstGeom prst="rect">
            <a:avLst/>
          </a:prstGeom>
        </p:spPr>
        <p:txBody>
          <a:bodyPr wrap="none">
            <a:spAutoFit/>
          </a:bodyPr>
          <a:lstStyle/>
          <a:p>
            <a:pPr>
              <a:buClr>
                <a:srgbClr val="000000"/>
              </a:buClr>
            </a:pPr>
            <a:r>
              <a:rPr lang="en-US" sz="1400" kern="0" dirty="0">
                <a:solidFill>
                  <a:srgbClr val="000000"/>
                </a:solidFill>
                <a:latin typeface="Calibri" panose="020F0502020204030204" pitchFamily="34" charset="0"/>
                <a:cs typeface="Arial"/>
                <a:sym typeface="Arial"/>
              </a:rPr>
              <a:t>InPatient</a:t>
            </a:r>
            <a:endParaRPr lang="en-US" sz="1400" kern="0" dirty="0">
              <a:solidFill>
                <a:srgbClr val="000000"/>
              </a:solidFill>
              <a:latin typeface="Arial"/>
              <a:cs typeface="Arial"/>
              <a:sym typeface="Arial"/>
            </a:endParaRPr>
          </a:p>
        </p:txBody>
      </p:sp>
      <p:sp>
        <p:nvSpPr>
          <p:cNvPr id="25" name="Flowchart: Connector 24">
            <a:extLst>
              <a:ext uri="{FF2B5EF4-FFF2-40B4-BE49-F238E27FC236}">
                <a16:creationId xmlns:a16="http://schemas.microsoft.com/office/drawing/2014/main" id="{110BE4A3-55E8-463C-B542-0998A5A8094A}"/>
              </a:ext>
            </a:extLst>
          </p:cNvPr>
          <p:cNvSpPr/>
          <p:nvPr/>
        </p:nvSpPr>
        <p:spPr>
          <a:xfrm>
            <a:off x="2338308" y="4553755"/>
            <a:ext cx="284508" cy="313686"/>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buClr>
                <a:srgbClr val="000000"/>
              </a:buClr>
            </a:pPr>
            <a:endParaRPr lang="en-US" sz="1400" kern="0">
              <a:solidFill>
                <a:srgbClr val="FFFFFF">
                  <a:lumMod val="85000"/>
                </a:srgbClr>
              </a:solidFill>
              <a:latin typeface="Arial"/>
              <a:sym typeface="Arial"/>
            </a:endParaRPr>
          </a:p>
        </p:txBody>
      </p:sp>
      <p:sp>
        <p:nvSpPr>
          <p:cNvPr id="27" name="Flowchart: Connector 26">
            <a:extLst>
              <a:ext uri="{FF2B5EF4-FFF2-40B4-BE49-F238E27FC236}">
                <a16:creationId xmlns:a16="http://schemas.microsoft.com/office/drawing/2014/main" id="{6C6D5B25-BF4B-448C-83A5-91A01E7ADF71}"/>
              </a:ext>
            </a:extLst>
          </p:cNvPr>
          <p:cNvSpPr/>
          <p:nvPr/>
        </p:nvSpPr>
        <p:spPr>
          <a:xfrm>
            <a:off x="3955916" y="4587910"/>
            <a:ext cx="284508" cy="313686"/>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buClr>
                <a:srgbClr val="000000"/>
              </a:buClr>
            </a:pPr>
            <a:endParaRPr lang="en-US" sz="1400" kern="0">
              <a:solidFill>
                <a:srgbClr val="000000"/>
              </a:solidFill>
              <a:latin typeface="Arial"/>
              <a:sym typeface="Arial"/>
            </a:endParaRPr>
          </a:p>
        </p:txBody>
      </p:sp>
      <p:sp>
        <p:nvSpPr>
          <p:cNvPr id="28" name="Flowchart: Connector 27">
            <a:extLst>
              <a:ext uri="{FF2B5EF4-FFF2-40B4-BE49-F238E27FC236}">
                <a16:creationId xmlns:a16="http://schemas.microsoft.com/office/drawing/2014/main" id="{50EB855D-2A5B-4AFB-8E6B-E6ED79908E00}"/>
              </a:ext>
            </a:extLst>
          </p:cNvPr>
          <p:cNvSpPr/>
          <p:nvPr/>
        </p:nvSpPr>
        <p:spPr>
          <a:xfrm>
            <a:off x="6473492" y="4553755"/>
            <a:ext cx="284508" cy="313686"/>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buClr>
                <a:srgbClr val="000000"/>
              </a:buClr>
            </a:pPr>
            <a:endParaRPr lang="en-US" sz="1400" kern="0">
              <a:solidFill>
                <a:srgbClr val="000000"/>
              </a:solidFill>
              <a:latin typeface="Arial"/>
              <a:sym typeface="Arial"/>
            </a:endParaRPr>
          </a:p>
        </p:txBody>
      </p:sp>
      <p:sp>
        <p:nvSpPr>
          <p:cNvPr id="29" name="Flowchart: Connector 28">
            <a:extLst>
              <a:ext uri="{FF2B5EF4-FFF2-40B4-BE49-F238E27FC236}">
                <a16:creationId xmlns:a16="http://schemas.microsoft.com/office/drawing/2014/main" id="{29CACE94-D48A-400B-A26D-6BEE7308547D}"/>
              </a:ext>
            </a:extLst>
          </p:cNvPr>
          <p:cNvSpPr/>
          <p:nvPr/>
        </p:nvSpPr>
        <p:spPr>
          <a:xfrm>
            <a:off x="8091100" y="4538668"/>
            <a:ext cx="284508" cy="313686"/>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buClr>
                <a:srgbClr val="000000"/>
              </a:buClr>
            </a:pPr>
            <a:endParaRPr lang="en-US" sz="1400" kern="0">
              <a:solidFill>
                <a:srgbClr val="000000"/>
              </a:solidFill>
              <a:latin typeface="Arial"/>
              <a:sym typeface="Arial"/>
            </a:endParaRPr>
          </a:p>
        </p:txBody>
      </p:sp>
      <p:sp>
        <p:nvSpPr>
          <p:cNvPr id="30" name="Flowchart: Connector 29">
            <a:extLst>
              <a:ext uri="{FF2B5EF4-FFF2-40B4-BE49-F238E27FC236}">
                <a16:creationId xmlns:a16="http://schemas.microsoft.com/office/drawing/2014/main" id="{58B57D50-DEAB-4559-B855-C10E67653602}"/>
              </a:ext>
            </a:extLst>
          </p:cNvPr>
          <p:cNvSpPr/>
          <p:nvPr/>
        </p:nvSpPr>
        <p:spPr>
          <a:xfrm>
            <a:off x="9629551" y="4523585"/>
            <a:ext cx="284508" cy="313686"/>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buClr>
                <a:srgbClr val="000000"/>
              </a:buClr>
            </a:pPr>
            <a:endParaRPr lang="en-US" sz="1400" kern="0">
              <a:solidFill>
                <a:srgbClr val="000000"/>
              </a:solidFill>
              <a:latin typeface="Arial"/>
              <a:sym typeface="Arial"/>
            </a:endParaRPr>
          </a:p>
        </p:txBody>
      </p:sp>
      <p:sp>
        <p:nvSpPr>
          <p:cNvPr id="31" name="Rectangle 30">
            <a:extLst>
              <a:ext uri="{FF2B5EF4-FFF2-40B4-BE49-F238E27FC236}">
                <a16:creationId xmlns:a16="http://schemas.microsoft.com/office/drawing/2014/main" id="{FC433C75-F0B7-4CCE-B681-F1368EF19BF5}"/>
              </a:ext>
            </a:extLst>
          </p:cNvPr>
          <p:cNvSpPr/>
          <p:nvPr/>
        </p:nvSpPr>
        <p:spPr>
          <a:xfrm>
            <a:off x="1913505" y="6292755"/>
            <a:ext cx="4758034" cy="369332"/>
          </a:xfrm>
          <a:prstGeom prst="rect">
            <a:avLst/>
          </a:prstGeom>
          <a:solidFill>
            <a:schemeClr val="accent1">
              <a:lumMod val="20000"/>
              <a:lumOff val="80000"/>
            </a:schemeClr>
          </a:solidFill>
        </p:spPr>
        <p:txBody>
          <a:bodyPr wrap="none">
            <a:spAutoFit/>
          </a:bodyPr>
          <a:lstStyle/>
          <a:p>
            <a:pPr>
              <a:buClr>
                <a:srgbClr val="000000"/>
              </a:buClr>
            </a:pPr>
            <a:r>
              <a:rPr lang="en-US" b="1" i="1" kern="0" dirty="0">
                <a:solidFill>
                  <a:srgbClr val="000000"/>
                </a:solidFill>
                <a:latin typeface="Abadi Extra Light" panose="020B0204020104020204" pitchFamily="34" charset="0"/>
                <a:cs typeface="Arial"/>
                <a:sym typeface="Arial"/>
              </a:rPr>
              <a:t>UAMS has </a:t>
            </a:r>
            <a:r>
              <a:rPr lang="en-US" b="1" i="1" u="sng" kern="0" dirty="0">
                <a:solidFill>
                  <a:srgbClr val="000000"/>
                </a:solidFill>
                <a:latin typeface="Abadi Extra Light" panose="020B0204020104020204" pitchFamily="34" charset="0"/>
                <a:cs typeface="Arial"/>
                <a:sym typeface="Arial"/>
              </a:rPr>
              <a:t>19 SL’s</a:t>
            </a:r>
            <a:r>
              <a:rPr lang="en-US" b="1" i="1" kern="0" dirty="0">
                <a:solidFill>
                  <a:srgbClr val="000000"/>
                </a:solidFill>
                <a:latin typeface="Abadi Extra Light" panose="020B0204020104020204" pitchFamily="34" charset="0"/>
                <a:cs typeface="Arial"/>
                <a:sym typeface="Arial"/>
              </a:rPr>
              <a:t>, forming over the past </a:t>
            </a:r>
            <a:r>
              <a:rPr lang="en-US" b="1" i="1" u="sng" kern="0" dirty="0">
                <a:solidFill>
                  <a:srgbClr val="000000"/>
                </a:solidFill>
                <a:latin typeface="Abadi Extra Light" panose="020B0204020104020204" pitchFamily="34" charset="0"/>
                <a:cs typeface="Arial"/>
                <a:sym typeface="Arial"/>
              </a:rPr>
              <a:t>8 years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A6602-9B14-4FD5-9758-23812EC69DE4}"/>
              </a:ext>
            </a:extLst>
          </p:cNvPr>
          <p:cNvSpPr>
            <a:spLocks noGrp="1"/>
          </p:cNvSpPr>
          <p:nvPr>
            <p:ph type="title"/>
          </p:nvPr>
        </p:nvSpPr>
        <p:spPr>
          <a:xfrm>
            <a:off x="1796783" y="80933"/>
            <a:ext cx="8229600" cy="1143000"/>
          </a:xfrm>
        </p:spPr>
        <p:txBody>
          <a:bodyPr>
            <a:normAutofit/>
          </a:bodyPr>
          <a:lstStyle/>
          <a:p>
            <a:r>
              <a:rPr lang="en-US" sz="5400" b="1" dirty="0">
                <a:latin typeface="Abadi Extra Light" panose="020B0204020104020204" pitchFamily="34" charset="0"/>
              </a:rPr>
              <a:t>Organizational resistance</a:t>
            </a:r>
          </a:p>
        </p:txBody>
      </p:sp>
      <p:sp>
        <p:nvSpPr>
          <p:cNvPr id="3" name="Rectangle 2">
            <a:extLst>
              <a:ext uri="{FF2B5EF4-FFF2-40B4-BE49-F238E27FC236}">
                <a16:creationId xmlns:a16="http://schemas.microsoft.com/office/drawing/2014/main" id="{8CA138D3-EC4D-4556-9634-F073789935AE}"/>
              </a:ext>
            </a:extLst>
          </p:cNvPr>
          <p:cNvSpPr/>
          <p:nvPr/>
        </p:nvSpPr>
        <p:spPr>
          <a:xfrm>
            <a:off x="1524001" y="1577326"/>
            <a:ext cx="6208701" cy="2585323"/>
          </a:xfrm>
          <a:prstGeom prst="rect">
            <a:avLst/>
          </a:prstGeom>
        </p:spPr>
        <p:txBody>
          <a:bodyPr wrap="square">
            <a:spAutoFit/>
          </a:bodyPr>
          <a:lstStyle/>
          <a:p>
            <a:pPr marL="285750" indent="-285750">
              <a:buClr>
                <a:srgbClr val="000000"/>
              </a:buClr>
              <a:buFont typeface="Wingdings" panose="05000000000000000000" pitchFamily="2" charset="2"/>
              <a:buChar char="q"/>
            </a:pPr>
            <a:r>
              <a:rPr lang="en-US" sz="2000" b="1" kern="0" dirty="0">
                <a:solidFill>
                  <a:srgbClr val="000000"/>
                </a:solidFill>
                <a:latin typeface="Abadi Extra Light" panose="020B0204020104020204" pitchFamily="34" charset="0"/>
                <a:cs typeface="Arial"/>
                <a:sym typeface="Arial"/>
              </a:rPr>
              <a:t>Some subspecialties felt they should be aligned w/ specific SL rather than the one they fell under.</a:t>
            </a:r>
            <a:br>
              <a:rPr lang="en-US" sz="2000" b="1" kern="0" dirty="0">
                <a:solidFill>
                  <a:srgbClr val="000000"/>
                </a:solidFill>
                <a:latin typeface="Abadi Extra Light" panose="020B0204020104020204" pitchFamily="34" charset="0"/>
                <a:cs typeface="Arial"/>
                <a:sym typeface="Arial"/>
              </a:rPr>
            </a:br>
            <a:r>
              <a:rPr lang="en-US" sz="1400" b="1" kern="0" dirty="0">
                <a:solidFill>
                  <a:srgbClr val="1F497D">
                    <a:lumMod val="60000"/>
                    <a:lumOff val="40000"/>
                  </a:srgbClr>
                </a:solidFill>
                <a:latin typeface="Abadi Extra Light" panose="020B0204020104020204" pitchFamily="34" charset="0"/>
                <a:cs typeface="Arial"/>
                <a:sym typeface="Arial"/>
              </a:rPr>
              <a:t>(i.e. GI fell under SURG SL, not IMSL)</a:t>
            </a:r>
            <a:br>
              <a:rPr lang="en-US" sz="1400" b="1" kern="0" dirty="0">
                <a:solidFill>
                  <a:srgbClr val="1F497D">
                    <a:lumMod val="60000"/>
                    <a:lumOff val="40000"/>
                  </a:srgbClr>
                </a:solidFill>
                <a:latin typeface="Abadi Extra Light" panose="020B0204020104020204" pitchFamily="34" charset="0"/>
                <a:cs typeface="Arial"/>
                <a:sym typeface="Arial"/>
              </a:rPr>
            </a:br>
            <a:endParaRPr lang="en-US" sz="1400" b="1" kern="0" dirty="0">
              <a:solidFill>
                <a:srgbClr val="1F497D">
                  <a:lumMod val="60000"/>
                  <a:lumOff val="40000"/>
                </a:srgbClr>
              </a:solidFill>
              <a:latin typeface="Abadi Extra Light" panose="020B0204020104020204" pitchFamily="34" charset="0"/>
              <a:cs typeface="Arial"/>
              <a:sym typeface="Arial"/>
            </a:endParaRPr>
          </a:p>
          <a:p>
            <a:pPr marL="285750" indent="-285750">
              <a:buClr>
                <a:srgbClr val="000000"/>
              </a:buClr>
              <a:buFont typeface="Wingdings" panose="05000000000000000000" pitchFamily="2" charset="2"/>
              <a:buChar char="q"/>
            </a:pPr>
            <a:r>
              <a:rPr lang="en-US" sz="2000" b="1" kern="0" dirty="0">
                <a:solidFill>
                  <a:srgbClr val="000000"/>
                </a:solidFill>
                <a:latin typeface="Abadi Extra Light" panose="020B0204020104020204" pitchFamily="34" charset="0"/>
                <a:cs typeface="Arial"/>
                <a:sym typeface="Arial"/>
              </a:rPr>
              <a:t>Some support SL’s such as Nursing continued to manage some nursing subsets like IP but not OP.</a:t>
            </a:r>
            <a:br>
              <a:rPr lang="en-US" sz="2000" b="1" kern="0" dirty="0">
                <a:solidFill>
                  <a:srgbClr val="000000"/>
                </a:solidFill>
                <a:latin typeface="Abadi Extra Light" panose="020B0204020104020204" pitchFamily="34" charset="0"/>
                <a:cs typeface="Arial"/>
                <a:sym typeface="Arial"/>
              </a:rPr>
            </a:br>
            <a:endParaRPr lang="en-US" sz="2000" b="1" kern="0" dirty="0">
              <a:solidFill>
                <a:srgbClr val="000000"/>
              </a:solidFill>
              <a:latin typeface="Abadi Extra Light" panose="020B0204020104020204" pitchFamily="34" charset="0"/>
              <a:cs typeface="Arial"/>
              <a:sym typeface="Arial"/>
            </a:endParaRPr>
          </a:p>
          <a:p>
            <a:pPr marL="285750" indent="-285750">
              <a:buClr>
                <a:srgbClr val="000000"/>
              </a:buClr>
              <a:buFont typeface="Wingdings" panose="05000000000000000000" pitchFamily="2" charset="2"/>
              <a:buChar char="q"/>
            </a:pPr>
            <a:r>
              <a:rPr lang="en-US" sz="2000" b="1" u="sng" kern="0" dirty="0">
                <a:solidFill>
                  <a:srgbClr val="000000"/>
                </a:solidFill>
                <a:latin typeface="Abadi Extra Light" panose="020B0204020104020204" pitchFamily="34" charset="0"/>
                <a:cs typeface="Arial"/>
                <a:sym typeface="Arial"/>
              </a:rPr>
              <a:t>CHANGE! We fear it! </a:t>
            </a:r>
          </a:p>
          <a:p>
            <a:pPr marL="285750" indent="-285750">
              <a:buClr>
                <a:srgbClr val="000000"/>
              </a:buClr>
              <a:buFont typeface="Arial" panose="020B0604020202020204" pitchFamily="34" charset="0"/>
              <a:buChar char="•"/>
            </a:pPr>
            <a:endParaRPr lang="en-US" sz="1400" i="1" kern="0" dirty="0">
              <a:solidFill>
                <a:srgbClr val="1F497D"/>
              </a:solidFill>
              <a:latin typeface="Arial"/>
              <a:cs typeface="Arial"/>
              <a:sym typeface="Arial"/>
            </a:endParaRPr>
          </a:p>
        </p:txBody>
      </p:sp>
      <p:pic>
        <p:nvPicPr>
          <p:cNvPr id="4" name="Picture 3">
            <a:extLst>
              <a:ext uri="{FF2B5EF4-FFF2-40B4-BE49-F238E27FC236}">
                <a16:creationId xmlns:a16="http://schemas.microsoft.com/office/drawing/2014/main" id="{19062516-0D47-4AB7-A13B-6596F2609734}"/>
              </a:ext>
            </a:extLst>
          </p:cNvPr>
          <p:cNvPicPr>
            <a:picLocks noChangeAspect="1"/>
          </p:cNvPicPr>
          <p:nvPr/>
        </p:nvPicPr>
        <p:blipFill>
          <a:blip r:embed="rId2"/>
          <a:stretch>
            <a:fillRect/>
          </a:stretch>
        </p:blipFill>
        <p:spPr>
          <a:xfrm>
            <a:off x="1654625" y="3988014"/>
            <a:ext cx="4118644" cy="2697095"/>
          </a:xfrm>
          <a:prstGeom prst="rect">
            <a:avLst/>
          </a:prstGeom>
        </p:spPr>
      </p:pic>
      <p:pic>
        <p:nvPicPr>
          <p:cNvPr id="5" name="Picture 4">
            <a:extLst>
              <a:ext uri="{FF2B5EF4-FFF2-40B4-BE49-F238E27FC236}">
                <a16:creationId xmlns:a16="http://schemas.microsoft.com/office/drawing/2014/main" id="{C9B3ACB9-69EE-4A50-99FE-E716BBA44786}"/>
              </a:ext>
            </a:extLst>
          </p:cNvPr>
          <p:cNvPicPr>
            <a:picLocks noChangeAspect="1"/>
          </p:cNvPicPr>
          <p:nvPr/>
        </p:nvPicPr>
        <p:blipFill>
          <a:blip r:embed="rId3"/>
          <a:stretch>
            <a:fillRect/>
          </a:stretch>
        </p:blipFill>
        <p:spPr>
          <a:xfrm>
            <a:off x="7978591" y="1344706"/>
            <a:ext cx="2535731" cy="3289126"/>
          </a:xfrm>
          <a:prstGeom prst="rect">
            <a:avLst/>
          </a:prstGeom>
        </p:spPr>
      </p:pic>
    </p:spTree>
    <p:extLst>
      <p:ext uri="{BB962C8B-B14F-4D97-AF65-F5344CB8AC3E}">
        <p14:creationId xmlns:p14="http://schemas.microsoft.com/office/powerpoint/2010/main" val="3575296121"/>
      </p:ext>
    </p:extLst>
  </p:cSld>
  <p:clrMapOvr>
    <a:masterClrMapping/>
  </p:clrMapOvr>
</p:sld>
</file>

<file path=ppt/theme/theme1.xml><?xml version="1.0" encoding="utf-8"?>
<a:theme xmlns:a="http://schemas.openxmlformats.org/drawingml/2006/main" name="AACEM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AAEM PowerPoin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2028</TotalTime>
  <Words>1139</Words>
  <Application>Microsoft Macintosh PowerPoint</Application>
  <PresentationFormat>Widescreen</PresentationFormat>
  <Paragraphs>94</Paragraphs>
  <Slides>14</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Abadi Extra Light</vt:lpstr>
      <vt:lpstr>Arial</vt:lpstr>
      <vt:lpstr>Calibri</vt:lpstr>
      <vt:lpstr>Fira Sans</vt:lpstr>
      <vt:lpstr>Open Sans</vt:lpstr>
      <vt:lpstr>Wingdings</vt:lpstr>
      <vt:lpstr>AACEM PowerPoint Template</vt:lpstr>
      <vt:lpstr>AAAEM PowerPoint Template</vt:lpstr>
      <vt:lpstr>PowerPoint Presentation</vt:lpstr>
      <vt:lpstr>PowerPoint Presentation</vt:lpstr>
      <vt:lpstr>BUDGET (True service lines – Operations &amp; Providers under 1 umbrella)</vt:lpstr>
      <vt:lpstr>PowerPoint Presentation</vt:lpstr>
      <vt:lpstr>PowerPoint Presentation</vt:lpstr>
      <vt:lpstr>University of Arkansas for Medical Sciences  Service Line Models </vt:lpstr>
      <vt:lpstr>How it formed or evolved</vt:lpstr>
      <vt:lpstr>Structure</vt:lpstr>
      <vt:lpstr>Organizational resistance</vt:lpstr>
      <vt:lpstr>Challenges</vt:lpstr>
      <vt:lpstr>Challenges</vt:lpstr>
      <vt:lpstr>What works well and what doesn't </vt:lpstr>
      <vt:lpstr>What works well and what doesn't </vt:lpstr>
      <vt:lpstr>Would you advocate for it or do it this way again?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Wright, David W</dc:creator>
  <cp:lastModifiedBy>Wright, David W</cp:lastModifiedBy>
  <cp:revision>6</cp:revision>
  <dcterms:created xsi:type="dcterms:W3CDTF">2022-03-20T14:49:46Z</dcterms:created>
  <dcterms:modified xsi:type="dcterms:W3CDTF">2022-03-22T01:02:46Z</dcterms:modified>
</cp:coreProperties>
</file>