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4">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XjvmxPkpjGeqtLvaGnc03SC4D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C53B06-EA10-4147-A51C-B6BB310AA877}">
  <a:tblStyle styleId="{72C53B06-EA10-4147-A51C-B6BB310AA87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21" d="100"/>
          <a:sy n="121" d="100"/>
        </p:scale>
        <p:origin x="696" y="176"/>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11415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f73ba7191a_3_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gf73ba7191a_3_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9087f7c03_0_1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19087f7c03_0_1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119087f7c03_0_1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9087f7c03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19087f7c03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119087f7c03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19087f7c03_0_1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19087f7c03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119087f7c03_0_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9087f7c03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19087f7c03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119087f7c03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9087f7c03_0_1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19087f7c03_0_1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119087f7c03_0_1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19087f7c03_0_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19087f7c03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119087f7c03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9087f7c03_0_1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19087f7c03_0_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119087f7c03_0_1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19087f7c03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19087f7c03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119087f7c03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9087f7c03_0_1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19087f7c03_0_1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119087f7c03_0_1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9961301ca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19961301ca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119961301ca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14101693f8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14101693f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g114101693f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9961301ca_0_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19961301ca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119961301ca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19087f7c03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19087f7c03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119087f7c03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19087f7c03_0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19087f7c03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119087f7c03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19961301ca_0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19961301ca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119961301ca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9961301ca_0_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19961301ca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119961301ca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19961301ca_0_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19961301ca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119961301ca_0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19961301ca_0_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19961301ca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19961301ca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197a32312c_0_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197a32312c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1197a32312c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197a32312c_0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197a32312c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1197a32312c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9087f7c03_0_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19087f7c03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119087f7c03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4101693f8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4101693f8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g114101693f8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19087f7c03_0_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19087f7c03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119087f7c03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19087f7c03_0_1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19087f7c03_0_1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119087f7c03_0_1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19087f7c03_0_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19087f7c03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119087f7c03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1a585f31f0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1a585f31f0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11a585f31f0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1e4fc1afb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1e4fc1afb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11e4fc1afb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087f7c03_0_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087f7c03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19087f7c03_0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4101693f8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14101693f8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114101693f8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4101693f8_0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4101693f8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g114101693f8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9087f7c03_0_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19087f7c03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19087f7c03_0_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9685c6200_1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9685c6200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119685c6200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19685c6200_2_2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19685c6200_2_2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119685c6200_2_2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AEM Title">
  <p:cSld name="SAEM Title">
    <p:spTree>
      <p:nvGrpSpPr>
        <p:cNvPr id="1" name="Shape 17"/>
        <p:cNvGrpSpPr/>
        <p:nvPr/>
      </p:nvGrpSpPr>
      <p:grpSpPr>
        <a:xfrm>
          <a:off x="0" y="0"/>
          <a:ext cx="0" cy="0"/>
          <a:chOff x="0" y="0"/>
          <a:chExt cx="0" cy="0"/>
        </a:xfrm>
      </p:grpSpPr>
      <p:sp>
        <p:nvSpPr>
          <p:cNvPr id="18" name="Google Shape;18;gf73ba7191a_3_8"/>
          <p:cNvSpPr/>
          <p:nvPr/>
        </p:nvSpPr>
        <p:spPr>
          <a:xfrm>
            <a:off x="0" y="0"/>
            <a:ext cx="9144000" cy="6858000"/>
          </a:xfrm>
          <a:prstGeom prst="rect">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33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gf73ba7191a_3_8" descr="SAEM Title 1.jpg"/>
          <p:cNvPicPr preferRelativeResize="0"/>
          <p:nvPr/>
        </p:nvPicPr>
        <p:blipFill rotWithShape="1">
          <a:blip r:embed="rId2">
            <a:alphaModFix/>
          </a:blip>
          <a:srcRect b="41799"/>
          <a:stretch/>
        </p:blipFill>
        <p:spPr>
          <a:xfrm>
            <a:off x="0" y="0"/>
            <a:ext cx="9144000" cy="3991430"/>
          </a:xfrm>
          <a:prstGeom prst="rect">
            <a:avLst/>
          </a:prstGeom>
          <a:noFill/>
          <a:ln>
            <a:noFill/>
          </a:ln>
        </p:spPr>
      </p:pic>
      <p:sp>
        <p:nvSpPr>
          <p:cNvPr id="20" name="Google Shape;20;gf73ba7191a_3_8"/>
          <p:cNvSpPr txBox="1">
            <a:spLocks noGrp="1"/>
          </p:cNvSpPr>
          <p:nvPr>
            <p:ph type="ctrTitle"/>
          </p:nvPr>
        </p:nvSpPr>
        <p:spPr>
          <a:xfrm>
            <a:off x="321662" y="4331621"/>
            <a:ext cx="7772400" cy="1470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2800"/>
              <a:buFont typeface="Calibri"/>
              <a:buNone/>
              <a:defRPr sz="28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 name="Google Shape;21;gf73ba7191a_3_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2" name="Google Shape;22;gf73ba7191a_3_8" descr="AACEM.jpg"/>
          <p:cNvPicPr preferRelativeResize="0"/>
          <p:nvPr/>
        </p:nvPicPr>
        <p:blipFill rotWithShape="1">
          <a:blip r:embed="rId3">
            <a:alphaModFix/>
          </a:blip>
          <a:srcRect l="7498" t="11344" r="5710" b="18671"/>
          <a:stretch/>
        </p:blipFill>
        <p:spPr>
          <a:xfrm>
            <a:off x="5553123" y="5942758"/>
            <a:ext cx="3400379" cy="8358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pic>
        <p:nvPicPr>
          <p:cNvPr id="60" name="Google Shape;60;g11315766160_1_78" descr="SAEM.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1" name="Google Shape;61;g11315766160_1_78"/>
          <p:cNvSpPr txBox="1">
            <a:spLocks noGrp="1"/>
          </p:cNvSpPr>
          <p:nvPr>
            <p:ph type="title"/>
          </p:nvPr>
        </p:nvSpPr>
        <p:spPr>
          <a:xfrm>
            <a:off x="457199" y="5374"/>
            <a:ext cx="8574000" cy="1143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lt1"/>
              </a:buClr>
              <a:buSzPts val="4400"/>
              <a:buFont typeface="Calibri"/>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 name="Google Shape;62;g11315766160_1_7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g11315766160_1_7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g11315766160_1_7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pic>
        <p:nvPicPr>
          <p:cNvPr id="24" name="Google Shape;24;gf73ba7191a_3_14" descr="SAEM.jpg"/>
          <p:cNvPicPr preferRelativeResize="0"/>
          <p:nvPr/>
        </p:nvPicPr>
        <p:blipFill rotWithShape="1">
          <a:blip r:embed="rId2">
            <a:alphaModFix/>
          </a:blip>
          <a:srcRect b="17857"/>
          <a:stretch/>
        </p:blipFill>
        <p:spPr>
          <a:xfrm>
            <a:off x="0" y="0"/>
            <a:ext cx="9144000" cy="5633527"/>
          </a:xfrm>
          <a:prstGeom prst="rect">
            <a:avLst/>
          </a:prstGeom>
          <a:noFill/>
          <a:ln>
            <a:noFill/>
          </a:ln>
        </p:spPr>
      </p:pic>
      <p:sp>
        <p:nvSpPr>
          <p:cNvPr id="25" name="Google Shape;25;gf73ba7191a_3_14"/>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rtl="0">
              <a:lnSpc>
                <a:spcPct val="100000"/>
              </a:lnSpc>
              <a:spcBef>
                <a:spcPts val="560"/>
              </a:spcBef>
              <a:spcAft>
                <a:spcPts val="0"/>
              </a:spcAft>
              <a:buClr>
                <a:schemeClr val="dk1"/>
              </a:buClr>
              <a:buSzPts val="2800"/>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26" name="Google Shape;26;gf73ba7191a_3_14"/>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rtl="0">
              <a:lnSpc>
                <a:spcPct val="100000"/>
              </a:lnSpc>
              <a:spcBef>
                <a:spcPts val="560"/>
              </a:spcBef>
              <a:spcAft>
                <a:spcPts val="0"/>
              </a:spcAft>
              <a:buClr>
                <a:schemeClr val="dk1"/>
              </a:buClr>
              <a:buSzPts val="2800"/>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27" name="Google Shape;27;gf73ba7191a_3_14"/>
          <p:cNvSpPr txBox="1">
            <a:spLocks noGrp="1"/>
          </p:cNvSpPr>
          <p:nvPr>
            <p:ph type="title"/>
          </p:nvPr>
        </p:nvSpPr>
        <p:spPr>
          <a:xfrm>
            <a:off x="457200" y="13398"/>
            <a:ext cx="8229600" cy="1143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AEM Pg 2" type="obj">
  <p:cSld name="OBJECT">
    <p:spTree>
      <p:nvGrpSpPr>
        <p:cNvPr id="1" name="Shape 28"/>
        <p:cNvGrpSpPr/>
        <p:nvPr/>
      </p:nvGrpSpPr>
      <p:grpSpPr>
        <a:xfrm>
          <a:off x="0" y="0"/>
          <a:ext cx="0" cy="0"/>
          <a:chOff x="0" y="0"/>
          <a:chExt cx="0" cy="0"/>
        </a:xfrm>
      </p:grpSpPr>
      <p:pic>
        <p:nvPicPr>
          <p:cNvPr id="29" name="Google Shape;29;gf73ba7191a_3_19" descr="SAEM.jpg"/>
          <p:cNvPicPr preferRelativeResize="0"/>
          <p:nvPr/>
        </p:nvPicPr>
        <p:blipFill rotWithShape="1">
          <a:blip r:embed="rId2">
            <a:alphaModFix/>
          </a:blip>
          <a:srcRect b="19575"/>
          <a:stretch/>
        </p:blipFill>
        <p:spPr>
          <a:xfrm>
            <a:off x="0" y="0"/>
            <a:ext cx="9144000" cy="5515430"/>
          </a:xfrm>
          <a:prstGeom prst="rect">
            <a:avLst/>
          </a:prstGeom>
          <a:noFill/>
          <a:ln>
            <a:noFill/>
          </a:ln>
        </p:spPr>
      </p:pic>
      <p:sp>
        <p:nvSpPr>
          <p:cNvPr id="30" name="Google Shape;30;gf73ba7191a_3_19"/>
          <p:cNvSpPr txBox="1">
            <a:spLocks noGrp="1"/>
          </p:cNvSpPr>
          <p:nvPr>
            <p:ph type="title"/>
          </p:nvPr>
        </p:nvSpPr>
        <p:spPr>
          <a:xfrm>
            <a:off x="457200" y="13398"/>
            <a:ext cx="8229600" cy="1143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 name="Google Shape;31;gf73ba7191a_3_1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pic>
        <p:nvPicPr>
          <p:cNvPr id="33" name="Google Shape;33;gf73ba7191a_3_23" descr="SAEM.jpg"/>
          <p:cNvPicPr preferRelativeResize="0"/>
          <p:nvPr/>
        </p:nvPicPr>
        <p:blipFill rotWithShape="1">
          <a:blip r:embed="rId2">
            <a:alphaModFix/>
          </a:blip>
          <a:srcRect b="19048"/>
          <a:stretch/>
        </p:blipFill>
        <p:spPr>
          <a:xfrm>
            <a:off x="0" y="0"/>
            <a:ext cx="9144000" cy="5551716"/>
          </a:xfrm>
          <a:prstGeom prst="rect">
            <a:avLst/>
          </a:prstGeom>
          <a:noFill/>
          <a:ln>
            <a:noFill/>
          </a:ln>
        </p:spPr>
      </p:pic>
      <p:sp>
        <p:nvSpPr>
          <p:cNvPr id="34" name="Google Shape;34;gf73ba7191a_3_2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chemeClr val="lt1"/>
              </a:buClr>
              <a:buSzPts val="4000"/>
              <a:buFont typeface="Calibri"/>
              <a:buNone/>
              <a:defRPr sz="4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 name="Google Shape;35;gf73ba7191a_3_2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400"/>
              </a:spcBef>
              <a:spcAft>
                <a:spcPts val="0"/>
              </a:spcAft>
              <a:buClr>
                <a:srgbClr val="888888"/>
              </a:buClr>
              <a:buSzPts val="2000"/>
              <a:buNone/>
              <a:defRPr sz="2000">
                <a:solidFill>
                  <a:srgbClr val="888888"/>
                </a:solidFill>
              </a:defRPr>
            </a:lvl1pPr>
            <a:lvl2pPr marL="914400" lvl="1" indent="-228600" algn="l" rtl="0">
              <a:lnSpc>
                <a:spcPct val="100000"/>
              </a:lnSpc>
              <a:spcBef>
                <a:spcPts val="360"/>
              </a:spcBef>
              <a:spcAft>
                <a:spcPts val="0"/>
              </a:spcAft>
              <a:buClr>
                <a:srgbClr val="888888"/>
              </a:buClr>
              <a:buSzPts val="1800"/>
              <a:buNone/>
              <a:defRPr sz="1800">
                <a:solidFill>
                  <a:srgbClr val="888888"/>
                </a:solidFill>
              </a:defRPr>
            </a:lvl2pPr>
            <a:lvl3pPr marL="1371600" lvl="2" indent="-228600" algn="l" rtl="0">
              <a:lnSpc>
                <a:spcPct val="100000"/>
              </a:lnSpc>
              <a:spcBef>
                <a:spcPts val="320"/>
              </a:spcBef>
              <a:spcAft>
                <a:spcPts val="0"/>
              </a:spcAft>
              <a:buClr>
                <a:srgbClr val="888888"/>
              </a:buClr>
              <a:buSzPts val="1600"/>
              <a:buNone/>
              <a:defRPr sz="1600">
                <a:solidFill>
                  <a:srgbClr val="888888"/>
                </a:solidFill>
              </a:defRPr>
            </a:lvl3pPr>
            <a:lvl4pPr marL="1828800" lvl="3" indent="-228600" algn="l" rtl="0">
              <a:lnSpc>
                <a:spcPct val="100000"/>
              </a:lnSpc>
              <a:spcBef>
                <a:spcPts val="280"/>
              </a:spcBef>
              <a:spcAft>
                <a:spcPts val="0"/>
              </a:spcAft>
              <a:buClr>
                <a:srgbClr val="888888"/>
              </a:buClr>
              <a:buSzPts val="1400"/>
              <a:buNone/>
              <a:defRPr sz="1400">
                <a:solidFill>
                  <a:srgbClr val="888888"/>
                </a:solidFill>
              </a:defRPr>
            </a:lvl4pPr>
            <a:lvl5pPr marL="2286000" lvl="4" indent="-228600" algn="l" rtl="0">
              <a:lnSpc>
                <a:spcPct val="100000"/>
              </a:lnSpc>
              <a:spcBef>
                <a:spcPts val="280"/>
              </a:spcBef>
              <a:spcAft>
                <a:spcPts val="0"/>
              </a:spcAft>
              <a:buClr>
                <a:srgbClr val="888888"/>
              </a:buClr>
              <a:buSzPts val="1400"/>
              <a:buNone/>
              <a:defRPr sz="1400">
                <a:solidFill>
                  <a:srgbClr val="888888"/>
                </a:solidFill>
              </a:defRPr>
            </a:lvl5pPr>
            <a:lvl6pPr marL="2743200" lvl="5" indent="-228600" algn="l" rtl="0">
              <a:lnSpc>
                <a:spcPct val="100000"/>
              </a:lnSpc>
              <a:spcBef>
                <a:spcPts val="280"/>
              </a:spcBef>
              <a:spcAft>
                <a:spcPts val="0"/>
              </a:spcAft>
              <a:buClr>
                <a:srgbClr val="888888"/>
              </a:buClr>
              <a:buSzPts val="1400"/>
              <a:buNone/>
              <a:defRPr sz="1400">
                <a:solidFill>
                  <a:srgbClr val="888888"/>
                </a:solidFill>
              </a:defRPr>
            </a:lvl6pPr>
            <a:lvl7pPr marL="3200400" lvl="6" indent="-228600" algn="l" rtl="0">
              <a:lnSpc>
                <a:spcPct val="100000"/>
              </a:lnSpc>
              <a:spcBef>
                <a:spcPts val="280"/>
              </a:spcBef>
              <a:spcAft>
                <a:spcPts val="0"/>
              </a:spcAft>
              <a:buClr>
                <a:srgbClr val="888888"/>
              </a:buClr>
              <a:buSzPts val="1400"/>
              <a:buNone/>
              <a:defRPr sz="1400">
                <a:solidFill>
                  <a:srgbClr val="888888"/>
                </a:solidFill>
              </a:defRPr>
            </a:lvl7pPr>
            <a:lvl8pPr marL="3657600" lvl="7" indent="-228600" algn="l" rtl="0">
              <a:lnSpc>
                <a:spcPct val="100000"/>
              </a:lnSpc>
              <a:spcBef>
                <a:spcPts val="280"/>
              </a:spcBef>
              <a:spcAft>
                <a:spcPts val="0"/>
              </a:spcAft>
              <a:buClr>
                <a:srgbClr val="888888"/>
              </a:buClr>
              <a:buSzPts val="1400"/>
              <a:buNone/>
              <a:defRPr sz="1400">
                <a:solidFill>
                  <a:srgbClr val="888888"/>
                </a:solidFill>
              </a:defRPr>
            </a:lvl8pPr>
            <a:lvl9pPr marL="4114800" lvl="8" indent="-228600" algn="l" rtl="0">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6"/>
        <p:cNvGrpSpPr/>
        <p:nvPr/>
      </p:nvGrpSpPr>
      <p:grpSpPr>
        <a:xfrm>
          <a:off x="0" y="0"/>
          <a:ext cx="0" cy="0"/>
          <a:chOff x="0" y="0"/>
          <a:chExt cx="0" cy="0"/>
        </a:xfrm>
      </p:grpSpPr>
      <p:pic>
        <p:nvPicPr>
          <p:cNvPr id="37" name="Google Shape;37;gf73ba7191a_3_27" descr="SAEM.jpg"/>
          <p:cNvPicPr preferRelativeResize="0"/>
          <p:nvPr/>
        </p:nvPicPr>
        <p:blipFill rotWithShape="1">
          <a:blip r:embed="rId2">
            <a:alphaModFix/>
          </a:blip>
          <a:srcRect b="16205"/>
          <a:stretch/>
        </p:blipFill>
        <p:spPr>
          <a:xfrm>
            <a:off x="0" y="0"/>
            <a:ext cx="9144000" cy="5746697"/>
          </a:xfrm>
          <a:prstGeom prst="rect">
            <a:avLst/>
          </a:prstGeom>
          <a:noFill/>
          <a:ln>
            <a:noFill/>
          </a:ln>
        </p:spPr>
      </p:pic>
      <p:sp>
        <p:nvSpPr>
          <p:cNvPr id="38" name="Google Shape;38;gf73ba7191a_3_27"/>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480"/>
              </a:spcBef>
              <a:spcAft>
                <a:spcPts val="0"/>
              </a:spcAft>
              <a:buClr>
                <a:schemeClr val="dk1"/>
              </a:buClr>
              <a:buSzPts val="2400"/>
              <a:buNone/>
              <a:defRPr sz="24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39" name="Google Shape;39;gf73ba7191a_3_2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40" name="Google Shape;40;gf73ba7191a_3_27"/>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480"/>
              </a:spcBef>
              <a:spcAft>
                <a:spcPts val="0"/>
              </a:spcAft>
              <a:buClr>
                <a:schemeClr val="dk1"/>
              </a:buClr>
              <a:buSzPts val="2400"/>
              <a:buNone/>
              <a:defRPr sz="24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41" name="Google Shape;41;gf73ba7191a_3_27"/>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42" name="Google Shape;42;gf73ba7191a_3_27"/>
          <p:cNvSpPr txBox="1">
            <a:spLocks noGrp="1"/>
          </p:cNvSpPr>
          <p:nvPr>
            <p:ph type="title"/>
          </p:nvPr>
        </p:nvSpPr>
        <p:spPr>
          <a:xfrm>
            <a:off x="457200" y="13398"/>
            <a:ext cx="8229600" cy="1143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3"/>
        <p:cNvGrpSpPr/>
        <p:nvPr/>
      </p:nvGrpSpPr>
      <p:grpSpPr>
        <a:xfrm>
          <a:off x="0" y="0"/>
          <a:ext cx="0" cy="0"/>
          <a:chOff x="0" y="0"/>
          <a:chExt cx="0" cy="0"/>
        </a:xfrm>
      </p:grpSpPr>
      <p:pic>
        <p:nvPicPr>
          <p:cNvPr id="44" name="Google Shape;44;gf73ba7191a_3_34" descr="SAEM.jpg"/>
          <p:cNvPicPr preferRelativeResize="0"/>
          <p:nvPr/>
        </p:nvPicPr>
        <p:blipFill rotWithShape="1">
          <a:blip r:embed="rId2">
            <a:alphaModFix/>
          </a:blip>
          <a:srcRect b="17985"/>
          <a:stretch/>
        </p:blipFill>
        <p:spPr>
          <a:xfrm>
            <a:off x="0" y="0"/>
            <a:ext cx="9144000" cy="5624288"/>
          </a:xfrm>
          <a:prstGeom prst="rect">
            <a:avLst/>
          </a:prstGeom>
          <a:noFill/>
          <a:ln>
            <a:noFill/>
          </a:ln>
        </p:spPr>
      </p:pic>
      <p:sp>
        <p:nvSpPr>
          <p:cNvPr id="45" name="Google Shape;45;gf73ba7191a_3_34"/>
          <p:cNvSpPr>
            <a:spLocks noGrp="1"/>
          </p:cNvSpPr>
          <p:nvPr>
            <p:ph type="pic" idx="2"/>
          </p:nvPr>
        </p:nvSpPr>
        <p:spPr>
          <a:xfrm>
            <a:off x="1792288" y="1507926"/>
            <a:ext cx="5486400" cy="4114800"/>
          </a:xfrm>
          <a:prstGeom prst="rect">
            <a:avLst/>
          </a:prstGeom>
          <a:noFill/>
          <a:ln>
            <a:noFill/>
          </a:ln>
        </p:spPr>
      </p:sp>
      <p:sp>
        <p:nvSpPr>
          <p:cNvPr id="46" name="Google Shape;46;gf73ba7191a_3_34"/>
          <p:cNvSpPr txBox="1">
            <a:spLocks noGrp="1"/>
          </p:cNvSpPr>
          <p:nvPr>
            <p:ph type="title"/>
          </p:nvPr>
        </p:nvSpPr>
        <p:spPr>
          <a:xfrm>
            <a:off x="457200" y="13398"/>
            <a:ext cx="8229600" cy="1143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pic>
        <p:nvPicPr>
          <p:cNvPr id="48" name="Google Shape;48;gf73ba7191a_3_38" descr="SAEM.jpg"/>
          <p:cNvPicPr preferRelativeResize="0"/>
          <p:nvPr/>
        </p:nvPicPr>
        <p:blipFill rotWithShape="1">
          <a:blip r:embed="rId2">
            <a:alphaModFix/>
          </a:blip>
          <a:srcRect b="16666"/>
          <a:stretch/>
        </p:blipFill>
        <p:spPr>
          <a:xfrm>
            <a:off x="0" y="0"/>
            <a:ext cx="9144000" cy="5715000"/>
          </a:xfrm>
          <a:prstGeom prst="rect">
            <a:avLst/>
          </a:prstGeom>
          <a:noFill/>
          <a:ln>
            <a:noFill/>
          </a:ln>
        </p:spPr>
      </p:pic>
      <p:sp>
        <p:nvSpPr>
          <p:cNvPr id="49" name="Google Shape;49;gf73ba7191a_3_38"/>
          <p:cNvSpPr txBox="1">
            <a:spLocks noGrp="1"/>
          </p:cNvSpPr>
          <p:nvPr>
            <p:ph type="title"/>
          </p:nvPr>
        </p:nvSpPr>
        <p:spPr>
          <a:xfrm>
            <a:off x="457200" y="13398"/>
            <a:ext cx="8229600" cy="1143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pic>
        <p:nvPicPr>
          <p:cNvPr id="51" name="Google Shape;51;gf73ba7191a_3_41" descr="SAEM.jpg"/>
          <p:cNvPicPr preferRelativeResize="0"/>
          <p:nvPr/>
        </p:nvPicPr>
        <p:blipFill rotWithShape="1">
          <a:blip r:embed="rId2">
            <a:alphaModFix/>
          </a:blip>
          <a:srcRect b="18513"/>
          <a:stretch/>
        </p:blipFill>
        <p:spPr>
          <a:xfrm>
            <a:off x="0" y="0"/>
            <a:ext cx="9144000" cy="558800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AEM Title">
  <p:cSld name="SAEM Title_1">
    <p:spTree>
      <p:nvGrpSpPr>
        <p:cNvPr id="1" name="Shape 52"/>
        <p:cNvGrpSpPr/>
        <p:nvPr/>
      </p:nvGrpSpPr>
      <p:grpSpPr>
        <a:xfrm>
          <a:off x="0" y="0"/>
          <a:ext cx="0" cy="0"/>
          <a:chOff x="0" y="0"/>
          <a:chExt cx="0" cy="0"/>
        </a:xfrm>
      </p:grpSpPr>
      <p:pic>
        <p:nvPicPr>
          <p:cNvPr id="53" name="Google Shape;53;g11315766160_1_8" descr="SAEM Title 1.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4" name="Google Shape;54;g11315766160_1_8"/>
          <p:cNvSpPr txBox="1">
            <a:spLocks noGrp="1"/>
          </p:cNvSpPr>
          <p:nvPr>
            <p:ph type="ctrTitle"/>
          </p:nvPr>
        </p:nvSpPr>
        <p:spPr>
          <a:xfrm>
            <a:off x="321662" y="4214044"/>
            <a:ext cx="8365200" cy="11844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dk1"/>
              </a:buClr>
              <a:buSzPts val="4000"/>
              <a:buFont typeface="Calibri"/>
              <a:buNone/>
              <a:defRPr sz="4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 name="Google Shape;55;g11315766160_1_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Google Shape;56;g11315766160_1_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g11315766160_1_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g11315766160_1_8"/>
          <p:cNvSpPr txBox="1">
            <a:spLocks noGrp="1"/>
          </p:cNvSpPr>
          <p:nvPr>
            <p:ph type="body" idx="1"/>
          </p:nvPr>
        </p:nvSpPr>
        <p:spPr>
          <a:xfrm>
            <a:off x="321662" y="5081539"/>
            <a:ext cx="8364600" cy="8964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0"/>
              </a:spcBef>
              <a:spcAft>
                <a:spcPts val="0"/>
              </a:spcAft>
              <a:buClr>
                <a:schemeClr val="dk1"/>
              </a:buClr>
              <a:buSzPts val="2200"/>
              <a:buNone/>
              <a:defRPr sz="2200"/>
            </a:lvl1pPr>
            <a:lvl2pPr marL="914400" lvl="1" indent="-228600" algn="l" rtl="0">
              <a:lnSpc>
                <a:spcPct val="100000"/>
              </a:lnSpc>
              <a:spcBef>
                <a:spcPts val="560"/>
              </a:spcBef>
              <a:spcAft>
                <a:spcPts val="0"/>
              </a:spcAft>
              <a:buClr>
                <a:schemeClr val="dk1"/>
              </a:buClr>
              <a:buSzPts val="2800"/>
              <a:buNone/>
              <a:defRPr/>
            </a:lvl2pPr>
            <a:lvl3pPr marL="1371600" lvl="2" indent="-228600" algn="l" rtl="0">
              <a:lnSpc>
                <a:spcPct val="100000"/>
              </a:lnSpc>
              <a:spcBef>
                <a:spcPts val="480"/>
              </a:spcBef>
              <a:spcAft>
                <a:spcPts val="0"/>
              </a:spcAft>
              <a:buClr>
                <a:schemeClr val="dk1"/>
              </a:buClr>
              <a:buSzPts val="2400"/>
              <a:buNone/>
              <a:defRPr/>
            </a:lvl3pPr>
            <a:lvl4pPr marL="1828800" lvl="3" indent="-228600" algn="l" rtl="0">
              <a:lnSpc>
                <a:spcPct val="100000"/>
              </a:lnSpc>
              <a:spcBef>
                <a:spcPts val="400"/>
              </a:spcBef>
              <a:spcAft>
                <a:spcPts val="0"/>
              </a:spcAft>
              <a:buClr>
                <a:schemeClr val="dk1"/>
              </a:buClr>
              <a:buSzPts val="2000"/>
              <a:buNone/>
              <a:defRPr/>
            </a:lvl4pPr>
            <a:lvl5pPr marL="2286000" lvl="4" indent="-228600" algn="l" rtl="0">
              <a:lnSpc>
                <a:spcPct val="100000"/>
              </a:lnSpc>
              <a:spcBef>
                <a:spcPts val="400"/>
              </a:spcBef>
              <a:spcAft>
                <a:spcPts val="0"/>
              </a:spcAft>
              <a:buClr>
                <a:schemeClr val="dk1"/>
              </a:buClr>
              <a:buSzPts val="2000"/>
              <a:buNone/>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gf73ba7191a_3_0" descr="Title 3 AEM.jpg"/>
          <p:cNvPicPr preferRelativeResize="0"/>
          <p:nvPr/>
        </p:nvPicPr>
        <p:blipFill rotWithShape="1">
          <a:blip r:embed="rId12">
            <a:alphaModFix/>
          </a:blip>
          <a:srcRect b="15874"/>
          <a:stretch/>
        </p:blipFill>
        <p:spPr>
          <a:xfrm>
            <a:off x="0" y="0"/>
            <a:ext cx="9144000" cy="5769431"/>
          </a:xfrm>
          <a:prstGeom prst="rect">
            <a:avLst/>
          </a:prstGeom>
          <a:noFill/>
          <a:ln>
            <a:noFill/>
          </a:ln>
        </p:spPr>
      </p:pic>
      <p:sp>
        <p:nvSpPr>
          <p:cNvPr id="11" name="Google Shape;11;gf73ba7191a_3_0"/>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gf73ba7191a_3_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gf73ba7191a_3_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f73ba7191a_3_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gf73ba7191a_3_0"/>
          <p:cNvSpPr txBox="1"/>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Calibri"/>
                <a:ea typeface="Calibri"/>
                <a:cs typeface="Calibri"/>
                <a:sym typeface="Calibri"/>
              </a:rPr>
              <a:t>‹#›</a:t>
            </a:fld>
            <a:endParaRPr sz="1800" b="0" i="0" u="none" strike="noStrike" cap="none">
              <a:solidFill>
                <a:schemeClr val="dk1"/>
              </a:solidFill>
              <a:latin typeface="Calibri"/>
              <a:ea typeface="Calibri"/>
              <a:cs typeface="Calibri"/>
              <a:sym typeface="Calibri"/>
            </a:endParaRPr>
          </a:p>
        </p:txBody>
      </p:sp>
      <p:pic>
        <p:nvPicPr>
          <p:cNvPr id="16" name="Google Shape;16;gf73ba7191a_3_0" descr="AACEM.jpg"/>
          <p:cNvPicPr preferRelativeResize="0"/>
          <p:nvPr/>
        </p:nvPicPr>
        <p:blipFill rotWithShape="1">
          <a:blip r:embed="rId13">
            <a:alphaModFix/>
          </a:blip>
          <a:srcRect l="7498" t="11344" r="5710" b="18671"/>
          <a:stretch/>
        </p:blipFill>
        <p:spPr>
          <a:xfrm>
            <a:off x="5553123" y="5942758"/>
            <a:ext cx="3400379" cy="83586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f73ba7191a_3_43"/>
          <p:cNvSpPr txBox="1">
            <a:spLocks noGrp="1"/>
          </p:cNvSpPr>
          <p:nvPr>
            <p:ph type="ctrTitle"/>
          </p:nvPr>
        </p:nvSpPr>
        <p:spPr>
          <a:xfrm>
            <a:off x="321662" y="4382421"/>
            <a:ext cx="8822338" cy="1561179"/>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100000"/>
              </a:lnSpc>
              <a:spcBef>
                <a:spcPts val="0"/>
              </a:spcBef>
              <a:spcAft>
                <a:spcPts val="0"/>
              </a:spcAft>
              <a:buClr>
                <a:schemeClr val="dk1"/>
              </a:buClr>
              <a:buSzPct val="137704"/>
              <a:buFont typeface="Calibri"/>
              <a:buNone/>
            </a:pPr>
            <a:r>
              <a:rPr lang="en-US" sz="3050">
                <a:highlight>
                  <a:srgbClr val="FFFFFF"/>
                </a:highlight>
                <a:latin typeface="Roboto"/>
                <a:ea typeface="Roboto"/>
                <a:cs typeface="Roboto"/>
                <a:sym typeface="Roboto"/>
              </a:rPr>
              <a:t>Emergency Medicine Community Survey: Helping Chairs and Administrators Connect</a:t>
            </a:r>
            <a:endParaRPr sz="3050">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chemeClr val="dk1"/>
              </a:buClr>
              <a:buSzPct val="204878"/>
              <a:buFont typeface="Calibri"/>
              <a:buNone/>
            </a:pPr>
            <a:r>
              <a:rPr lang="en-US" sz="2050">
                <a:highlight>
                  <a:srgbClr val="FFFFFF"/>
                </a:highlight>
                <a:latin typeface="Roboto"/>
                <a:ea typeface="Roboto"/>
                <a:cs typeface="Roboto"/>
                <a:sym typeface="Roboto"/>
              </a:rPr>
              <a:t>Robert Levine, MD</a:t>
            </a:r>
            <a:endParaRPr sz="2050">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chemeClr val="dk1"/>
              </a:buClr>
              <a:buSzPct val="204878"/>
              <a:buFont typeface="Calibri"/>
              <a:buNone/>
            </a:pPr>
            <a:r>
              <a:rPr lang="en-US" sz="2050">
                <a:highlight>
                  <a:srgbClr val="FFFFFF"/>
                </a:highlight>
                <a:latin typeface="Roboto"/>
                <a:ea typeface="Roboto"/>
                <a:cs typeface="Roboto"/>
                <a:sym typeface="Roboto"/>
              </a:rPr>
              <a:t>J. Jeremy Thomas MD, MBA</a:t>
            </a:r>
            <a:endParaRPr sz="2050">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chemeClr val="dk1"/>
              </a:buClr>
              <a:buSzPct val="204878"/>
              <a:buFont typeface="Calibri"/>
              <a:buNone/>
            </a:pPr>
            <a:r>
              <a:rPr lang="en-US" sz="2050">
                <a:highlight>
                  <a:srgbClr val="FFFFFF"/>
                </a:highlight>
                <a:latin typeface="Roboto"/>
                <a:ea typeface="Roboto"/>
                <a:cs typeface="Roboto"/>
                <a:sym typeface="Roboto"/>
              </a:rPr>
              <a:t>Michelle Aguirre, MPA </a:t>
            </a:r>
            <a:endParaRPr sz="2050">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chemeClr val="dk1"/>
              </a:buClr>
              <a:buSzPct val="204878"/>
              <a:buFont typeface="Calibri"/>
              <a:buNone/>
            </a:pPr>
            <a:r>
              <a:rPr lang="en-US" sz="2050">
                <a:highlight>
                  <a:srgbClr val="FFFFFF"/>
                </a:highlight>
                <a:latin typeface="Roboto"/>
                <a:ea typeface="Roboto"/>
                <a:cs typeface="Roboto"/>
                <a:sym typeface="Roboto"/>
              </a:rPr>
              <a:t>AACEM Community Workgroup Membership </a:t>
            </a:r>
            <a:endParaRPr sz="2050">
              <a:highlight>
                <a:srgbClr val="FFFFFF"/>
              </a:highlight>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119087f7c03_0_103"/>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Who runs the ED Observation unit(s)?</a:t>
            </a:r>
            <a:endParaRPr/>
          </a:p>
        </p:txBody>
      </p:sp>
      <p:pic>
        <p:nvPicPr>
          <p:cNvPr id="137" name="Google Shape;137;g119087f7c03_0_103" title="Chart"/>
          <p:cNvPicPr preferRelativeResize="0"/>
          <p:nvPr/>
        </p:nvPicPr>
        <p:blipFill>
          <a:blip r:embed="rId3">
            <a:alphaModFix/>
          </a:blip>
          <a:stretch>
            <a:fillRect/>
          </a:stretch>
        </p:blipFill>
        <p:spPr>
          <a:xfrm>
            <a:off x="967900" y="1648352"/>
            <a:ext cx="6990525" cy="4322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19087f7c03_0_1"/>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Pediatrics in the EM Unit </a:t>
            </a:r>
            <a:endParaRPr/>
          </a:p>
        </p:txBody>
      </p:sp>
      <p:pic>
        <p:nvPicPr>
          <p:cNvPr id="144" name="Google Shape;144;g119087f7c03_0_1" title="Chart"/>
          <p:cNvPicPr preferRelativeResize="0"/>
          <p:nvPr/>
        </p:nvPicPr>
        <p:blipFill rotWithShape="1">
          <a:blip r:embed="rId3">
            <a:alphaModFix/>
          </a:blip>
          <a:srcRect l="-6929" t="-10144"/>
          <a:stretch/>
        </p:blipFill>
        <p:spPr>
          <a:xfrm>
            <a:off x="0" y="3415375"/>
            <a:ext cx="5405226" cy="3442626"/>
          </a:xfrm>
          <a:prstGeom prst="rect">
            <a:avLst/>
          </a:prstGeom>
          <a:noFill/>
          <a:ln>
            <a:noFill/>
          </a:ln>
        </p:spPr>
      </p:pic>
      <p:pic>
        <p:nvPicPr>
          <p:cNvPr id="145" name="Google Shape;145;g119087f7c03_0_1" title="Chart"/>
          <p:cNvPicPr preferRelativeResize="0"/>
          <p:nvPr/>
        </p:nvPicPr>
        <p:blipFill>
          <a:blip r:embed="rId4">
            <a:alphaModFix/>
          </a:blip>
          <a:stretch>
            <a:fillRect/>
          </a:stretch>
        </p:blipFill>
        <p:spPr>
          <a:xfrm>
            <a:off x="4708550" y="1156400"/>
            <a:ext cx="4435449" cy="27426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19087f7c03_0_111"/>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How Many Beds Pediatrics in the EM Unit ?</a:t>
            </a:r>
            <a:endParaRPr/>
          </a:p>
        </p:txBody>
      </p:sp>
      <p:pic>
        <p:nvPicPr>
          <p:cNvPr id="152" name="Google Shape;152;g119087f7c03_0_111" title="Chart"/>
          <p:cNvPicPr preferRelativeResize="0"/>
          <p:nvPr/>
        </p:nvPicPr>
        <p:blipFill>
          <a:blip r:embed="rId3">
            <a:alphaModFix/>
          </a:blip>
          <a:stretch>
            <a:fillRect/>
          </a:stretch>
        </p:blipFill>
        <p:spPr>
          <a:xfrm>
            <a:off x="1537750" y="1931975"/>
            <a:ext cx="6266400" cy="38747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19087f7c03_0_7"/>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Urgent Care Units</a:t>
            </a:r>
            <a:endParaRPr/>
          </a:p>
        </p:txBody>
      </p:sp>
      <p:pic>
        <p:nvPicPr>
          <p:cNvPr id="159" name="Google Shape;159;g119087f7c03_0_7" title="Chart"/>
          <p:cNvPicPr preferRelativeResize="0"/>
          <p:nvPr/>
        </p:nvPicPr>
        <p:blipFill>
          <a:blip r:embed="rId3">
            <a:alphaModFix/>
          </a:blip>
          <a:stretch>
            <a:fillRect/>
          </a:stretch>
        </p:blipFill>
        <p:spPr>
          <a:xfrm>
            <a:off x="0" y="1348500"/>
            <a:ext cx="4572000" cy="2827016"/>
          </a:xfrm>
          <a:prstGeom prst="rect">
            <a:avLst/>
          </a:prstGeom>
          <a:noFill/>
          <a:ln>
            <a:noFill/>
          </a:ln>
        </p:spPr>
      </p:pic>
      <p:pic>
        <p:nvPicPr>
          <p:cNvPr id="160" name="Google Shape;160;g119087f7c03_0_7" title="Chart"/>
          <p:cNvPicPr preferRelativeResize="0"/>
          <p:nvPr/>
        </p:nvPicPr>
        <p:blipFill>
          <a:blip r:embed="rId4">
            <a:alphaModFix/>
          </a:blip>
          <a:stretch>
            <a:fillRect/>
          </a:stretch>
        </p:blipFill>
        <p:spPr>
          <a:xfrm>
            <a:off x="4250826" y="3025575"/>
            <a:ext cx="4893174" cy="3025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19087f7c03_0_119"/>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Who runs the Urgent Care unit? </a:t>
            </a:r>
            <a:endParaRPr dirty="0"/>
          </a:p>
        </p:txBody>
      </p:sp>
      <p:sp>
        <p:nvSpPr>
          <p:cNvPr id="167" name="Google Shape;167;g119087f7c03_0_119"/>
          <p:cNvSpPr txBox="1"/>
          <p:nvPr/>
        </p:nvSpPr>
        <p:spPr>
          <a:xfrm>
            <a:off x="588575" y="4533600"/>
            <a:ext cx="77811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Other:</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Chair with community providers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Department does not run an ED</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ED APP's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Emergency medicine faculty globally</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Family Medicine</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Family practice doc employed by health system; staffed by APPs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Hospital staffed physicians of varying specialties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Joint venture</a:t>
            </a:r>
            <a:endParaRPr>
              <a:latin typeface="Calibri"/>
              <a:ea typeface="Calibri"/>
              <a:cs typeface="Calibri"/>
              <a:sym typeface="Calibri"/>
            </a:endParaRPr>
          </a:p>
        </p:txBody>
      </p:sp>
      <p:pic>
        <p:nvPicPr>
          <p:cNvPr id="168" name="Google Shape;168;g119087f7c03_0_119" title="Chart"/>
          <p:cNvPicPr preferRelativeResize="0"/>
          <p:nvPr/>
        </p:nvPicPr>
        <p:blipFill>
          <a:blip r:embed="rId3">
            <a:alphaModFix/>
          </a:blip>
          <a:stretch>
            <a:fillRect/>
          </a:stretch>
        </p:blipFill>
        <p:spPr>
          <a:xfrm>
            <a:off x="1860331" y="1261241"/>
            <a:ext cx="5623034" cy="35524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19087f7c03_0_31"/>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Community Sites </a:t>
            </a:r>
            <a:endParaRPr/>
          </a:p>
        </p:txBody>
      </p:sp>
      <p:pic>
        <p:nvPicPr>
          <p:cNvPr id="175" name="Google Shape;175;g119087f7c03_0_31" title="Chart"/>
          <p:cNvPicPr preferRelativeResize="0"/>
          <p:nvPr/>
        </p:nvPicPr>
        <p:blipFill>
          <a:blip r:embed="rId3">
            <a:alphaModFix/>
          </a:blip>
          <a:stretch>
            <a:fillRect/>
          </a:stretch>
        </p:blipFill>
        <p:spPr>
          <a:xfrm>
            <a:off x="4039524" y="1447237"/>
            <a:ext cx="5104476" cy="3156275"/>
          </a:xfrm>
          <a:prstGeom prst="rect">
            <a:avLst/>
          </a:prstGeom>
          <a:noFill/>
          <a:ln>
            <a:noFill/>
          </a:ln>
        </p:spPr>
      </p:pic>
      <p:pic>
        <p:nvPicPr>
          <p:cNvPr id="176" name="Google Shape;176;g119087f7c03_0_31" title="Chart"/>
          <p:cNvPicPr preferRelativeResize="0"/>
          <p:nvPr/>
        </p:nvPicPr>
        <p:blipFill>
          <a:blip r:embed="rId4">
            <a:alphaModFix/>
          </a:blip>
          <a:stretch>
            <a:fillRect/>
          </a:stretch>
        </p:blipFill>
        <p:spPr>
          <a:xfrm>
            <a:off x="0" y="3832625"/>
            <a:ext cx="4744899" cy="29339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119087f7c03_0_128" title="Chart"/>
          <p:cNvPicPr preferRelativeResize="0"/>
          <p:nvPr/>
        </p:nvPicPr>
        <p:blipFill>
          <a:blip r:embed="rId3">
            <a:alphaModFix/>
          </a:blip>
          <a:stretch>
            <a:fillRect/>
          </a:stretch>
        </p:blipFill>
        <p:spPr>
          <a:xfrm>
            <a:off x="1030413" y="1554874"/>
            <a:ext cx="7083174" cy="4379750"/>
          </a:xfrm>
          <a:prstGeom prst="rect">
            <a:avLst/>
          </a:prstGeom>
          <a:noFill/>
          <a:ln>
            <a:noFill/>
          </a:ln>
        </p:spPr>
      </p:pic>
      <p:sp>
        <p:nvSpPr>
          <p:cNvPr id="183" name="Google Shape;183;g119087f7c03_0_128"/>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Who runs the Community Sites?</a:t>
            </a:r>
            <a:endParaRPr/>
          </a:p>
        </p:txBody>
      </p:sp>
      <p:sp>
        <p:nvSpPr>
          <p:cNvPr id="184" name="Google Shape;184;g119087f7c03_0_128"/>
          <p:cNvSpPr txBox="1"/>
          <p:nvPr/>
        </p:nvSpPr>
        <p:spPr>
          <a:xfrm>
            <a:off x="5569700" y="4679250"/>
            <a:ext cx="29583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latin typeface="Calibri"/>
                <a:ea typeface="Calibri"/>
                <a:cs typeface="Calibri"/>
                <a:sym typeface="Calibri"/>
              </a:rPr>
              <a:t>Various combinations of above</a:t>
            </a:r>
            <a:endParaRPr sz="17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19087f7c03_0_25"/>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2960"/>
              <a:t>Who employs the Chair, Core Faculty, Clinical Faculty, and Non-core Clinical/Academic Faculty?</a:t>
            </a:r>
            <a:endParaRPr sz="2960"/>
          </a:p>
        </p:txBody>
      </p:sp>
      <p:sp>
        <p:nvSpPr>
          <p:cNvPr id="191" name="Google Shape;191;g119087f7c03_0_25"/>
          <p:cNvSpPr txBox="1">
            <a:spLocks noGrp="1"/>
          </p:cNvSpPr>
          <p:nvPr>
            <p:ph type="body" idx="1"/>
          </p:nvPr>
        </p:nvSpPr>
        <p:spPr>
          <a:xfrm>
            <a:off x="196858" y="4272000"/>
            <a:ext cx="6263700" cy="25860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1300" b="1" u="sng" dirty="0">
                <a:solidFill>
                  <a:srgbClr val="000000"/>
                </a:solidFill>
              </a:rPr>
              <a:t>Other, please specify</a:t>
            </a:r>
            <a:endParaRPr sz="1300" b="1" u="sng" dirty="0">
              <a:solidFill>
                <a:srgbClr val="000000"/>
              </a:solidFill>
            </a:endParaRPr>
          </a:p>
          <a:p>
            <a:pPr marL="457200" lvl="0" indent="-299085" algn="l" rtl="0">
              <a:lnSpc>
                <a:spcPct val="115000"/>
              </a:lnSpc>
              <a:spcBef>
                <a:spcPts val="0"/>
              </a:spcBef>
              <a:spcAft>
                <a:spcPts val="0"/>
              </a:spcAft>
              <a:buClr>
                <a:srgbClr val="000000"/>
              </a:buClr>
              <a:buSzPct val="100000"/>
              <a:buChar char="•"/>
            </a:pPr>
            <a:r>
              <a:rPr lang="en-US" sz="1200" dirty="0">
                <a:solidFill>
                  <a:srgbClr val="000000"/>
                </a:solidFill>
              </a:rPr>
              <a:t>An independent non-profit foundation that is a single specialty organization</a:t>
            </a:r>
            <a:endParaRPr sz="1200" dirty="0">
              <a:solidFill>
                <a:srgbClr val="000000"/>
              </a:solidFill>
            </a:endParaRPr>
          </a:p>
          <a:p>
            <a:pPr marL="457200" lvl="0" indent="-299085" algn="l" rtl="0">
              <a:lnSpc>
                <a:spcPct val="115000"/>
              </a:lnSpc>
              <a:spcBef>
                <a:spcPts val="0"/>
              </a:spcBef>
              <a:spcAft>
                <a:spcPts val="0"/>
              </a:spcAft>
              <a:buClr>
                <a:srgbClr val="000000"/>
              </a:buClr>
              <a:buSzPct val="100000"/>
              <a:buChar char="•"/>
            </a:pPr>
            <a:r>
              <a:rPr lang="en-US" sz="1200" dirty="0">
                <a:solidFill>
                  <a:srgbClr val="000000"/>
                </a:solidFill>
              </a:rPr>
              <a:t>Chair has a 20% FTE through University, 80% through hospital. All other faculty are 100% hospital employed.</a:t>
            </a:r>
            <a:endParaRPr sz="1200" dirty="0">
              <a:solidFill>
                <a:srgbClr val="000000"/>
              </a:solidFill>
            </a:endParaRPr>
          </a:p>
          <a:p>
            <a:pPr marL="457200" lvl="0" indent="-299085" algn="l" rtl="0">
              <a:lnSpc>
                <a:spcPct val="115000"/>
              </a:lnSpc>
              <a:spcBef>
                <a:spcPts val="0"/>
              </a:spcBef>
              <a:spcAft>
                <a:spcPts val="0"/>
              </a:spcAft>
              <a:buClr>
                <a:srgbClr val="000000"/>
              </a:buClr>
              <a:buSzPct val="100000"/>
              <a:buChar char="•"/>
            </a:pPr>
            <a:r>
              <a:rPr lang="en-US" sz="1200" dirty="0">
                <a:solidFill>
                  <a:srgbClr val="000000"/>
                </a:solidFill>
              </a:rPr>
              <a:t>For the main ED and the FSED, and one of the community sites, they are employed by the physicians practice plan (multispecialty). One of the sites employs the physicians by the hospital. We are working to bring those physicians under the practice plan so that we have some standardization at all sites.</a:t>
            </a:r>
            <a:endParaRPr sz="1200" dirty="0">
              <a:solidFill>
                <a:srgbClr val="000000"/>
              </a:solidFill>
            </a:endParaRPr>
          </a:p>
          <a:p>
            <a:pPr marL="457200" lvl="0" indent="-299085" algn="l" rtl="0">
              <a:lnSpc>
                <a:spcPct val="115000"/>
              </a:lnSpc>
              <a:spcBef>
                <a:spcPts val="0"/>
              </a:spcBef>
              <a:spcAft>
                <a:spcPts val="0"/>
              </a:spcAft>
              <a:buClr>
                <a:srgbClr val="000000"/>
              </a:buClr>
              <a:buSzPct val="100000"/>
              <a:buChar char="•"/>
            </a:pPr>
            <a:r>
              <a:rPr lang="en-US" sz="1200" dirty="0">
                <a:solidFill>
                  <a:srgbClr val="000000"/>
                </a:solidFill>
              </a:rPr>
              <a:t>Medical School</a:t>
            </a:r>
            <a:endParaRPr sz="1200" dirty="0">
              <a:solidFill>
                <a:srgbClr val="000000"/>
              </a:solidFill>
            </a:endParaRPr>
          </a:p>
          <a:p>
            <a:pPr marL="457200" lvl="0" indent="-299085" algn="l" rtl="0">
              <a:lnSpc>
                <a:spcPct val="115000"/>
              </a:lnSpc>
              <a:spcBef>
                <a:spcPts val="0"/>
              </a:spcBef>
              <a:spcAft>
                <a:spcPts val="0"/>
              </a:spcAft>
              <a:buClr>
                <a:srgbClr val="000000"/>
              </a:buClr>
              <a:buSzPct val="100000"/>
              <a:buChar char="•"/>
            </a:pPr>
            <a:r>
              <a:rPr lang="en-US" sz="1200" dirty="0">
                <a:solidFill>
                  <a:srgbClr val="000000"/>
                </a:solidFill>
              </a:rPr>
              <a:t>Mix of all above</a:t>
            </a:r>
            <a:endParaRPr sz="1200" dirty="0">
              <a:solidFill>
                <a:srgbClr val="000000"/>
              </a:solidFill>
            </a:endParaRPr>
          </a:p>
          <a:p>
            <a:pPr marL="457200" lvl="0" indent="-299085" algn="l" rtl="0">
              <a:lnSpc>
                <a:spcPct val="115000"/>
              </a:lnSpc>
              <a:spcBef>
                <a:spcPts val="0"/>
              </a:spcBef>
              <a:spcAft>
                <a:spcPts val="0"/>
              </a:spcAft>
              <a:buClr>
                <a:srgbClr val="000000"/>
              </a:buClr>
              <a:buSzPct val="100000"/>
              <a:buChar char="•"/>
            </a:pPr>
            <a:r>
              <a:rPr lang="en-US" sz="1200" dirty="0">
                <a:solidFill>
                  <a:srgbClr val="000000"/>
                </a:solidFill>
              </a:rPr>
              <a:t>Private practice group- all serve as volunteer faculty for the medical school</a:t>
            </a:r>
            <a:endParaRPr sz="1200" dirty="0">
              <a:solidFill>
                <a:srgbClr val="000000"/>
              </a:solidFill>
            </a:endParaRPr>
          </a:p>
          <a:p>
            <a:pPr marL="457200" lvl="0" indent="-299085" algn="l" rtl="0">
              <a:lnSpc>
                <a:spcPct val="115000"/>
              </a:lnSpc>
              <a:spcBef>
                <a:spcPts val="0"/>
              </a:spcBef>
              <a:spcAft>
                <a:spcPts val="0"/>
              </a:spcAft>
              <a:buClr>
                <a:srgbClr val="000000"/>
              </a:buClr>
              <a:buSzPct val="100000"/>
              <a:buChar char="•"/>
            </a:pPr>
            <a:r>
              <a:rPr lang="en-US" sz="1200" dirty="0">
                <a:solidFill>
                  <a:srgbClr val="000000"/>
                </a:solidFill>
              </a:rPr>
              <a:t>US Department of Defense</a:t>
            </a:r>
            <a:endParaRPr sz="1200" dirty="0">
              <a:solidFill>
                <a:srgbClr val="000000"/>
              </a:solidFill>
            </a:endParaRPr>
          </a:p>
          <a:p>
            <a:pPr marL="0" lvl="0" indent="0" algn="l" rtl="0">
              <a:spcBef>
                <a:spcPts val="360"/>
              </a:spcBef>
              <a:spcAft>
                <a:spcPts val="0"/>
              </a:spcAft>
              <a:buNone/>
            </a:pPr>
            <a:endParaRPr dirty="0"/>
          </a:p>
        </p:txBody>
      </p:sp>
      <p:pic>
        <p:nvPicPr>
          <p:cNvPr id="192" name="Google Shape;192;g119087f7c03_0_25" title="Chart"/>
          <p:cNvPicPr preferRelativeResize="0"/>
          <p:nvPr/>
        </p:nvPicPr>
        <p:blipFill>
          <a:blip r:embed="rId3">
            <a:alphaModFix/>
          </a:blip>
          <a:stretch>
            <a:fillRect/>
          </a:stretch>
        </p:blipFill>
        <p:spPr>
          <a:xfrm>
            <a:off x="1810825" y="1156398"/>
            <a:ext cx="5522349" cy="34146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19087f7c03_0_137"/>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400"/>
              <a:t>Are the Chair, Core Faculty, Clinical Faculty, and Non-Core Clinical/Academic Faulty employed by the same entity?</a:t>
            </a:r>
            <a:endParaRPr sz="2400"/>
          </a:p>
        </p:txBody>
      </p:sp>
      <p:pic>
        <p:nvPicPr>
          <p:cNvPr id="199" name="Google Shape;199;g119087f7c03_0_137" title="Chart"/>
          <p:cNvPicPr preferRelativeResize="0"/>
          <p:nvPr/>
        </p:nvPicPr>
        <p:blipFill>
          <a:blip r:embed="rId3">
            <a:alphaModFix/>
          </a:blip>
          <a:stretch>
            <a:fillRect/>
          </a:stretch>
        </p:blipFill>
        <p:spPr>
          <a:xfrm>
            <a:off x="1007200" y="1738577"/>
            <a:ext cx="6892275" cy="4261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19961301ca_0_15"/>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659"/>
              <a:t>Please select the Vice Chairs in your department</a:t>
            </a:r>
            <a:endParaRPr sz="3659"/>
          </a:p>
        </p:txBody>
      </p:sp>
      <p:pic>
        <p:nvPicPr>
          <p:cNvPr id="206" name="Google Shape;206;g119961301ca_0_15" title="Chart"/>
          <p:cNvPicPr preferRelativeResize="0"/>
          <p:nvPr/>
        </p:nvPicPr>
        <p:blipFill>
          <a:blip r:embed="rId3">
            <a:alphaModFix/>
          </a:blip>
          <a:stretch>
            <a:fillRect/>
          </a:stretch>
        </p:blipFill>
        <p:spPr>
          <a:xfrm>
            <a:off x="678325" y="1378125"/>
            <a:ext cx="7533123" cy="4656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114101693f8_0_0"/>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dirty="0"/>
              <a:t>Membership </a:t>
            </a:r>
            <a:endParaRPr dirty="0"/>
          </a:p>
        </p:txBody>
      </p:sp>
      <p:sp>
        <p:nvSpPr>
          <p:cNvPr id="76" name="Google Shape;76;g114101693f8_0_0"/>
          <p:cNvSpPr txBox="1">
            <a:spLocks noGrp="1"/>
          </p:cNvSpPr>
          <p:nvPr>
            <p:ph type="body" idx="1"/>
          </p:nvPr>
        </p:nvSpPr>
        <p:spPr>
          <a:xfrm>
            <a:off x="457199" y="1600200"/>
            <a:ext cx="8781393"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dirty="0"/>
              <a:t>Networking Committee - Community Workgroup </a:t>
            </a:r>
            <a:endParaRPr dirty="0"/>
          </a:p>
          <a:p>
            <a:pPr marL="0" lvl="0" indent="0" algn="l" rtl="0">
              <a:spcBef>
                <a:spcPts val="360"/>
              </a:spcBef>
              <a:spcAft>
                <a:spcPts val="0"/>
              </a:spcAft>
              <a:buClr>
                <a:schemeClr val="dk1"/>
              </a:buClr>
              <a:buSzPts val="1100"/>
              <a:buFont typeface="Arial"/>
              <a:buNone/>
            </a:pPr>
            <a:r>
              <a:rPr lang="en-US" sz="1700" dirty="0"/>
              <a:t>Lewis S. Nelson, MD, Chair			Robert Levine, MD- Chair </a:t>
            </a:r>
            <a:endParaRPr sz="1700" dirty="0"/>
          </a:p>
          <a:p>
            <a:pPr marL="0" lvl="0" indent="0" algn="l" rtl="0">
              <a:spcBef>
                <a:spcPts val="360"/>
              </a:spcBef>
              <a:spcAft>
                <a:spcPts val="0"/>
              </a:spcAft>
              <a:buClr>
                <a:schemeClr val="dk1"/>
              </a:buClr>
              <a:buSzPts val="1100"/>
              <a:buFont typeface="Arial"/>
              <a:buNone/>
            </a:pPr>
            <a:r>
              <a:rPr lang="en-US" sz="1700" dirty="0"/>
              <a:t>Richard J. Hamilton, MD			Adam Algren, MD</a:t>
            </a:r>
            <a:endParaRPr sz="1700" dirty="0"/>
          </a:p>
          <a:p>
            <a:pPr marL="0" lvl="0" indent="0" algn="l" rtl="0">
              <a:spcBef>
                <a:spcPts val="360"/>
              </a:spcBef>
              <a:spcAft>
                <a:spcPts val="0"/>
              </a:spcAft>
              <a:buClr>
                <a:schemeClr val="dk1"/>
              </a:buClr>
              <a:buSzPts val="1100"/>
              <a:buFont typeface="Arial"/>
              <a:buNone/>
            </a:pPr>
            <a:r>
              <a:rPr lang="en-US" sz="1700" dirty="0"/>
              <a:t>Robert L. Levine, MD			Chad Cannon, MD</a:t>
            </a:r>
            <a:endParaRPr sz="1700" dirty="0"/>
          </a:p>
          <a:p>
            <a:pPr marL="0" lvl="0" indent="0" algn="l" rtl="0">
              <a:spcBef>
                <a:spcPts val="360"/>
              </a:spcBef>
              <a:spcAft>
                <a:spcPts val="0"/>
              </a:spcAft>
              <a:buClr>
                <a:schemeClr val="dk1"/>
              </a:buClr>
              <a:buSzPts val="1100"/>
              <a:buFont typeface="Arial"/>
              <a:buNone/>
            </a:pPr>
            <a:r>
              <a:rPr lang="en-US" sz="1700" dirty="0"/>
              <a:t>Susan A. Stern, MD				Terry </a:t>
            </a:r>
            <a:r>
              <a:rPr lang="en-US" sz="1700" dirty="0" err="1"/>
              <a:t>Kowalenko</a:t>
            </a:r>
            <a:r>
              <a:rPr lang="en-US" sz="1700" dirty="0"/>
              <a:t>, MD</a:t>
            </a:r>
            <a:endParaRPr sz="1700" dirty="0"/>
          </a:p>
          <a:p>
            <a:pPr marL="0" lvl="0" indent="0" algn="l" rtl="0">
              <a:spcBef>
                <a:spcPts val="360"/>
              </a:spcBef>
              <a:spcAft>
                <a:spcPts val="0"/>
              </a:spcAft>
              <a:buClr>
                <a:schemeClr val="dk1"/>
              </a:buClr>
              <a:buSzPts val="1100"/>
              <a:buFont typeface="Arial"/>
              <a:buNone/>
            </a:pPr>
            <a:r>
              <a:rPr lang="en-US" sz="1700" dirty="0"/>
              <a:t>Stephen Traub, MD				Nicole </a:t>
            </a:r>
            <a:r>
              <a:rPr lang="en-US" sz="1700" dirty="0" err="1"/>
              <a:t>McCoin</a:t>
            </a:r>
            <a:r>
              <a:rPr lang="en-US" sz="1700" dirty="0"/>
              <a:t>, MD</a:t>
            </a:r>
            <a:endParaRPr sz="1700" dirty="0"/>
          </a:p>
          <a:p>
            <a:pPr marL="0" lvl="0" indent="0" algn="l" rtl="0">
              <a:spcBef>
                <a:spcPts val="360"/>
              </a:spcBef>
              <a:spcAft>
                <a:spcPts val="0"/>
              </a:spcAft>
              <a:buClr>
                <a:schemeClr val="dk1"/>
              </a:buClr>
              <a:buSzPts val="1100"/>
              <a:buFont typeface="Arial"/>
              <a:buNone/>
            </a:pPr>
            <a:r>
              <a:rPr lang="en-US" sz="1700" dirty="0"/>
              <a:t>Richard E. Wolfe, MD			Robert </a:t>
            </a:r>
            <a:r>
              <a:rPr lang="en-US" sz="1700" dirty="0" err="1"/>
              <a:t>Neumar</a:t>
            </a:r>
            <a:r>
              <a:rPr lang="en-US" sz="1700" dirty="0"/>
              <a:t>, MD, PhD</a:t>
            </a:r>
            <a:endParaRPr sz="1700" dirty="0"/>
          </a:p>
          <a:p>
            <a:pPr marL="0" lvl="0" indent="0" algn="l" rtl="0">
              <a:spcBef>
                <a:spcPts val="360"/>
              </a:spcBef>
              <a:spcAft>
                <a:spcPts val="0"/>
              </a:spcAft>
              <a:buClr>
                <a:schemeClr val="dk1"/>
              </a:buClr>
              <a:buSzPts val="1100"/>
              <a:buFont typeface="Arial"/>
              <a:buNone/>
            </a:pPr>
            <a:r>
              <a:rPr lang="en-US" sz="1700" dirty="0"/>
              <a:t>Kat Nagasawa, MBA - Staff Liaison		Andrew Nugent, MD </a:t>
            </a:r>
            <a:endParaRPr sz="1700" dirty="0"/>
          </a:p>
          <a:p>
            <a:pPr marL="0" lvl="0" indent="0" algn="l" rtl="0">
              <a:spcBef>
                <a:spcPts val="360"/>
              </a:spcBef>
              <a:spcAft>
                <a:spcPts val="0"/>
              </a:spcAft>
              <a:buNone/>
            </a:pPr>
            <a:r>
              <a:rPr lang="en-US" sz="1700" dirty="0" err="1"/>
              <a:t>Snizhana</a:t>
            </a:r>
            <a:r>
              <a:rPr lang="en-US" sz="1700" dirty="0"/>
              <a:t> </a:t>
            </a:r>
            <a:r>
              <a:rPr lang="en-US" sz="1700" dirty="0" err="1"/>
              <a:t>Kurylyuk</a:t>
            </a:r>
            <a:r>
              <a:rPr lang="en-US" sz="1700" dirty="0"/>
              <a:t> - Staff Liaison		J. Jeremy Thomas, MD, MBA</a:t>
            </a:r>
            <a:endParaRPr sz="1700" dirty="0"/>
          </a:p>
          <a:p>
            <a:pPr marL="0" lvl="0" indent="0" algn="l" rtl="0">
              <a:spcBef>
                <a:spcPts val="360"/>
              </a:spcBef>
              <a:spcAft>
                <a:spcPts val="0"/>
              </a:spcAft>
              <a:buClr>
                <a:schemeClr val="dk1"/>
              </a:buClr>
              <a:buSzPts val="1100"/>
              <a:buFont typeface="Arial"/>
              <a:buNone/>
            </a:pPr>
            <a:r>
              <a:rPr lang="en-US" sz="1700" dirty="0"/>
              <a:t>					Michelle Aguirre, MPA- Staff Liaison </a:t>
            </a:r>
            <a:endParaRPr sz="1700" dirty="0"/>
          </a:p>
          <a:p>
            <a:pPr marL="0" lvl="0" indent="0" algn="l" rtl="0">
              <a:spcBef>
                <a:spcPts val="36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19961301ca_0_35"/>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Vice Chairs- Other </a:t>
            </a:r>
            <a:endParaRPr/>
          </a:p>
        </p:txBody>
      </p:sp>
      <p:sp>
        <p:nvSpPr>
          <p:cNvPr id="213" name="Google Shape;213;g119961301ca_0_35"/>
          <p:cNvSpPr txBox="1">
            <a:spLocks noGrp="1"/>
          </p:cNvSpPr>
          <p:nvPr>
            <p:ph type="body" idx="1"/>
          </p:nvPr>
        </p:nvSpPr>
        <p:spPr>
          <a:xfrm>
            <a:off x="457200" y="1436925"/>
            <a:ext cx="8229600" cy="45261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US" sz="2200">
                <a:solidFill>
                  <a:srgbClr val="000000"/>
                </a:solidFill>
              </a:rPr>
              <a:t>Vice Chair of Strategic Initiatives and Innovation</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US" sz="2200">
                <a:solidFill>
                  <a:srgbClr val="000000"/>
                </a:solidFill>
              </a:rPr>
              <a:t>Executive Vice Chair </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US" sz="2200">
                <a:solidFill>
                  <a:srgbClr val="000000"/>
                </a:solidFill>
              </a:rPr>
              <a:t>Vice Chair Pediatric EM</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US" sz="2200">
                <a:solidFill>
                  <a:srgbClr val="000000"/>
                </a:solidFill>
              </a:rPr>
              <a:t>Quality and Safety/Performance Improvement/patient experience </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US" sz="2200">
                <a:solidFill>
                  <a:srgbClr val="000000"/>
                </a:solidFill>
              </a:rPr>
              <a:t>Strategy and Growth</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US" sz="2200">
                <a:solidFill>
                  <a:srgbClr val="000000"/>
                </a:solidFill>
              </a:rPr>
              <a:t>Vice Chair of Academic Affairs/Development </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US" sz="2200">
                <a:solidFill>
                  <a:srgbClr val="000000"/>
                </a:solidFill>
              </a:rPr>
              <a:t>Vice Chair of EM</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US" sz="2200">
                <a:solidFill>
                  <a:srgbClr val="000000"/>
                </a:solidFill>
              </a:rPr>
              <a:t>Vice Chair of Critical Care and Resuscitation</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US" sz="2200">
                <a:solidFill>
                  <a:srgbClr val="000000"/>
                </a:solidFill>
              </a:rPr>
              <a:t>Vice Chair of Clinical and Faculty Affairs</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US" sz="2200">
                <a:solidFill>
                  <a:srgbClr val="000000"/>
                </a:solidFill>
              </a:rPr>
              <a:t>Vice Chair of System Integration</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US" sz="2200">
                <a:solidFill>
                  <a:srgbClr val="000000"/>
                </a:solidFill>
              </a:rPr>
              <a:t>Associate Vice Chairs with two year rotations </a:t>
            </a:r>
            <a:endParaRPr sz="2200">
              <a:solidFill>
                <a:srgbClr val="000000"/>
              </a:solidFill>
            </a:endParaRPr>
          </a:p>
          <a:p>
            <a:pPr marL="0" lvl="0" indent="0" algn="l" rtl="0">
              <a:lnSpc>
                <a:spcPct val="115000"/>
              </a:lnSpc>
              <a:spcBef>
                <a:spcPts val="0"/>
              </a:spcBef>
              <a:spcAft>
                <a:spcPts val="0"/>
              </a:spcAft>
              <a:buNone/>
            </a:pPr>
            <a:endParaRPr sz="1200">
              <a:solidFill>
                <a:srgbClr val="000000"/>
              </a:solidFill>
            </a:endParaRPr>
          </a:p>
          <a:p>
            <a:pPr marL="0" lvl="0" indent="0" algn="l" rtl="0">
              <a:spcBef>
                <a:spcPts val="36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g119087f7c03_0_19" title="Chart"/>
          <p:cNvPicPr preferRelativeResize="0"/>
          <p:nvPr/>
        </p:nvPicPr>
        <p:blipFill>
          <a:blip r:embed="rId3">
            <a:alphaModFix/>
          </a:blip>
          <a:stretch>
            <a:fillRect/>
          </a:stretch>
        </p:blipFill>
        <p:spPr>
          <a:xfrm>
            <a:off x="63975" y="3537075"/>
            <a:ext cx="5140176" cy="3178350"/>
          </a:xfrm>
          <a:prstGeom prst="rect">
            <a:avLst/>
          </a:prstGeom>
          <a:noFill/>
          <a:ln>
            <a:noFill/>
          </a:ln>
        </p:spPr>
      </p:pic>
      <p:sp>
        <p:nvSpPr>
          <p:cNvPr id="220" name="Google Shape;220;g119087f7c03_0_19"/>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Residency class size and program composition </a:t>
            </a:r>
            <a:endParaRPr/>
          </a:p>
        </p:txBody>
      </p:sp>
      <p:pic>
        <p:nvPicPr>
          <p:cNvPr id="221" name="Google Shape;221;g119087f7c03_0_19" title="Chart"/>
          <p:cNvPicPr preferRelativeResize="0"/>
          <p:nvPr/>
        </p:nvPicPr>
        <p:blipFill>
          <a:blip r:embed="rId4">
            <a:alphaModFix/>
          </a:blip>
          <a:stretch>
            <a:fillRect/>
          </a:stretch>
        </p:blipFill>
        <p:spPr>
          <a:xfrm>
            <a:off x="4380550" y="1296700"/>
            <a:ext cx="4718151" cy="2917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19087f7c03_0_13"/>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Resident Employment and Funding </a:t>
            </a:r>
            <a:endParaRPr/>
          </a:p>
        </p:txBody>
      </p:sp>
      <p:pic>
        <p:nvPicPr>
          <p:cNvPr id="228" name="Google Shape;228;g119087f7c03_0_13" title="Chart"/>
          <p:cNvPicPr preferRelativeResize="0"/>
          <p:nvPr/>
        </p:nvPicPr>
        <p:blipFill>
          <a:blip r:embed="rId3">
            <a:alphaModFix/>
          </a:blip>
          <a:stretch>
            <a:fillRect/>
          </a:stretch>
        </p:blipFill>
        <p:spPr>
          <a:xfrm>
            <a:off x="99450" y="1254674"/>
            <a:ext cx="4574574" cy="2828600"/>
          </a:xfrm>
          <a:prstGeom prst="rect">
            <a:avLst/>
          </a:prstGeom>
          <a:noFill/>
          <a:ln>
            <a:noFill/>
          </a:ln>
        </p:spPr>
      </p:pic>
      <p:pic>
        <p:nvPicPr>
          <p:cNvPr id="229" name="Google Shape;229;g119087f7c03_0_13" title="Chart"/>
          <p:cNvPicPr preferRelativeResize="0"/>
          <p:nvPr/>
        </p:nvPicPr>
        <p:blipFill>
          <a:blip r:embed="rId4">
            <a:alphaModFix/>
          </a:blip>
          <a:stretch>
            <a:fillRect/>
          </a:stretch>
        </p:blipFill>
        <p:spPr>
          <a:xfrm>
            <a:off x="3737900" y="3551850"/>
            <a:ext cx="5346876" cy="3306150"/>
          </a:xfrm>
          <a:prstGeom prst="rect">
            <a:avLst/>
          </a:prstGeom>
          <a:noFill/>
          <a:ln>
            <a:noFill/>
          </a:ln>
        </p:spPr>
      </p:pic>
      <p:sp>
        <p:nvSpPr>
          <p:cNvPr id="230" name="Google Shape;230;g119087f7c03_0_13"/>
          <p:cNvSpPr txBox="1"/>
          <p:nvPr/>
        </p:nvSpPr>
        <p:spPr>
          <a:xfrm>
            <a:off x="1711100" y="3985000"/>
            <a:ext cx="2026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2C2C4D"/>
                </a:solidFill>
              </a:rPr>
              <a:t>Other:</a:t>
            </a:r>
            <a:endParaRPr sz="1200">
              <a:solidFill>
                <a:srgbClr val="2C2C4D"/>
              </a:solidFill>
            </a:endParaRPr>
          </a:p>
          <a:p>
            <a:pPr marL="457200" lvl="0" indent="-304800" algn="l" rtl="0">
              <a:spcBef>
                <a:spcPts val="0"/>
              </a:spcBef>
              <a:spcAft>
                <a:spcPts val="0"/>
              </a:spcAft>
              <a:buClr>
                <a:srgbClr val="2C2C4D"/>
              </a:buClr>
              <a:buSzPts val="1200"/>
              <a:buChar char="●"/>
            </a:pPr>
            <a:r>
              <a:rPr lang="en-US" sz="1200">
                <a:solidFill>
                  <a:srgbClr val="2C2C4D"/>
                </a:solidFill>
              </a:rPr>
              <a:t>Industry</a:t>
            </a:r>
            <a:endParaRPr sz="1200">
              <a:solidFill>
                <a:srgbClr val="2C2C4D"/>
              </a:solidFill>
            </a:endParaRPr>
          </a:p>
          <a:p>
            <a:pPr marL="457200" lvl="0" indent="-304800" algn="l" rtl="0">
              <a:spcBef>
                <a:spcPts val="0"/>
              </a:spcBef>
              <a:spcAft>
                <a:spcPts val="0"/>
              </a:spcAft>
              <a:buClr>
                <a:srgbClr val="2C2C4D"/>
              </a:buClr>
              <a:buSzPts val="1200"/>
              <a:buChar char="●"/>
            </a:pPr>
            <a:r>
              <a:rPr lang="en-US" sz="1200">
                <a:solidFill>
                  <a:srgbClr val="2C2C4D"/>
                </a:solidFill>
              </a:rPr>
              <a:t>International</a:t>
            </a:r>
            <a:endParaRPr sz="1200">
              <a:solidFill>
                <a:srgbClr val="2C2C4D"/>
              </a:solidFill>
            </a:endParaRPr>
          </a:p>
          <a:p>
            <a:pPr marL="457200" lvl="0" indent="-304800" algn="l" rtl="0">
              <a:spcBef>
                <a:spcPts val="0"/>
              </a:spcBef>
              <a:spcAft>
                <a:spcPts val="0"/>
              </a:spcAft>
              <a:buClr>
                <a:srgbClr val="2C2C4D"/>
              </a:buClr>
              <a:buSzPts val="1200"/>
              <a:buChar char="●"/>
            </a:pPr>
            <a:r>
              <a:rPr lang="en-US" sz="1200">
                <a:solidFill>
                  <a:srgbClr val="2C2C4D"/>
                </a:solidFill>
              </a:rPr>
              <a:t>Institution</a:t>
            </a:r>
            <a:endParaRPr sz="1200">
              <a:solidFill>
                <a:srgbClr val="2C2C4D"/>
              </a:solidFill>
            </a:endParaRPr>
          </a:p>
          <a:p>
            <a:pPr marL="457200" lvl="0" indent="-304800" algn="l" rtl="0">
              <a:spcBef>
                <a:spcPts val="0"/>
              </a:spcBef>
              <a:spcAft>
                <a:spcPts val="0"/>
              </a:spcAft>
              <a:buClr>
                <a:srgbClr val="2C2C4D"/>
              </a:buClr>
              <a:buSzPts val="1200"/>
              <a:buChar char="●"/>
            </a:pPr>
            <a:r>
              <a:rPr lang="en-US" sz="1200">
                <a:solidFill>
                  <a:srgbClr val="2C2C4D"/>
                </a:solidFill>
              </a:rPr>
              <a:t>State</a:t>
            </a:r>
            <a:endParaRPr sz="1200">
              <a:solidFill>
                <a:srgbClr val="2C2C4D"/>
              </a:solidFill>
            </a:endParaRPr>
          </a:p>
          <a:p>
            <a:pPr marL="457200" lvl="0" indent="-304800" algn="l" rtl="0">
              <a:spcBef>
                <a:spcPts val="0"/>
              </a:spcBef>
              <a:spcAft>
                <a:spcPts val="0"/>
              </a:spcAft>
              <a:buClr>
                <a:srgbClr val="2C2C4D"/>
              </a:buClr>
              <a:buSzPts val="1200"/>
              <a:buChar char="●"/>
            </a:pPr>
            <a:r>
              <a:rPr lang="en-US" sz="1200">
                <a:solidFill>
                  <a:srgbClr val="2C2C4D"/>
                </a:solidFill>
              </a:rPr>
              <a:t>VA</a:t>
            </a:r>
            <a:endParaRPr sz="1200">
              <a:solidFill>
                <a:srgbClr val="2C2C4D"/>
              </a:solidFill>
            </a:endParaRPr>
          </a:p>
          <a:p>
            <a:pPr marL="457200" lvl="0" indent="-304800" algn="l" rtl="0">
              <a:spcBef>
                <a:spcPts val="0"/>
              </a:spcBef>
              <a:spcAft>
                <a:spcPts val="0"/>
              </a:spcAft>
              <a:buClr>
                <a:srgbClr val="2C2C4D"/>
              </a:buClr>
              <a:buSzPts val="1200"/>
              <a:buChar char="●"/>
            </a:pPr>
            <a:r>
              <a:rPr lang="en-US" sz="1200">
                <a:solidFill>
                  <a:srgbClr val="2C2C4D"/>
                </a:solidFill>
              </a:rPr>
              <a:t>IHS</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g119961301ca_0_46" title="Chart"/>
          <p:cNvPicPr preferRelativeResize="0"/>
          <p:nvPr/>
        </p:nvPicPr>
        <p:blipFill>
          <a:blip r:embed="rId3">
            <a:alphaModFix/>
          </a:blip>
          <a:stretch>
            <a:fillRect/>
          </a:stretch>
        </p:blipFill>
        <p:spPr>
          <a:xfrm>
            <a:off x="4001476" y="1281975"/>
            <a:ext cx="5142525" cy="3179800"/>
          </a:xfrm>
          <a:prstGeom prst="rect">
            <a:avLst/>
          </a:prstGeom>
          <a:noFill/>
          <a:ln>
            <a:noFill/>
          </a:ln>
        </p:spPr>
      </p:pic>
      <p:sp>
        <p:nvSpPr>
          <p:cNvPr id="237" name="Google Shape;237;g119961301ca_0_46"/>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Chair and Faculty Tenure </a:t>
            </a:r>
            <a:endParaRPr/>
          </a:p>
        </p:txBody>
      </p:sp>
      <p:pic>
        <p:nvPicPr>
          <p:cNvPr id="238" name="Google Shape;238;g119961301ca_0_46" title="Chart"/>
          <p:cNvPicPr preferRelativeResize="0"/>
          <p:nvPr/>
        </p:nvPicPr>
        <p:blipFill>
          <a:blip r:embed="rId4">
            <a:alphaModFix/>
          </a:blip>
          <a:stretch>
            <a:fillRect/>
          </a:stretch>
        </p:blipFill>
        <p:spPr>
          <a:xfrm>
            <a:off x="0" y="3774800"/>
            <a:ext cx="4986300" cy="30831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19961301ca_0_64"/>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Medical Directorship(s) in ED</a:t>
            </a:r>
            <a:endParaRPr/>
          </a:p>
        </p:txBody>
      </p:sp>
      <p:pic>
        <p:nvPicPr>
          <p:cNvPr id="245" name="Google Shape;245;g119961301ca_0_64" title="Chart"/>
          <p:cNvPicPr preferRelativeResize="0"/>
          <p:nvPr/>
        </p:nvPicPr>
        <p:blipFill>
          <a:blip r:embed="rId3">
            <a:alphaModFix/>
          </a:blip>
          <a:stretch>
            <a:fillRect/>
          </a:stretch>
        </p:blipFill>
        <p:spPr>
          <a:xfrm>
            <a:off x="925675" y="1544650"/>
            <a:ext cx="6883224" cy="4256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19961301ca_0_58"/>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Percentage of funding provided by hospital/health system</a:t>
            </a:r>
            <a:endParaRPr/>
          </a:p>
        </p:txBody>
      </p:sp>
      <p:pic>
        <p:nvPicPr>
          <p:cNvPr id="252" name="Google Shape;252;g119961301ca_0_58" title="Chart"/>
          <p:cNvPicPr preferRelativeResize="0"/>
          <p:nvPr/>
        </p:nvPicPr>
        <p:blipFill>
          <a:blip r:embed="rId3">
            <a:alphaModFix/>
          </a:blip>
          <a:stretch>
            <a:fillRect/>
          </a:stretch>
        </p:blipFill>
        <p:spPr>
          <a:xfrm>
            <a:off x="4572000" y="1293950"/>
            <a:ext cx="4547201" cy="2836150"/>
          </a:xfrm>
          <a:prstGeom prst="rect">
            <a:avLst/>
          </a:prstGeom>
          <a:noFill/>
          <a:ln>
            <a:noFill/>
          </a:ln>
        </p:spPr>
      </p:pic>
      <p:pic>
        <p:nvPicPr>
          <p:cNvPr id="253" name="Google Shape;253;g119961301ca_0_58" title="Chart"/>
          <p:cNvPicPr preferRelativeResize="0"/>
          <p:nvPr/>
        </p:nvPicPr>
        <p:blipFill>
          <a:blip r:embed="rId4">
            <a:alphaModFix/>
          </a:blip>
          <a:stretch>
            <a:fillRect/>
          </a:stretch>
        </p:blipFill>
        <p:spPr>
          <a:xfrm>
            <a:off x="54150" y="3301275"/>
            <a:ext cx="5607099" cy="34670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19961301ca_0_52"/>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How many affiliate sites do you have? </a:t>
            </a:r>
            <a:endParaRPr/>
          </a:p>
        </p:txBody>
      </p:sp>
      <p:pic>
        <p:nvPicPr>
          <p:cNvPr id="260" name="Google Shape;260;g119961301ca_0_52" title="Chart"/>
          <p:cNvPicPr preferRelativeResize="0"/>
          <p:nvPr/>
        </p:nvPicPr>
        <p:blipFill>
          <a:blip r:embed="rId3">
            <a:alphaModFix/>
          </a:blip>
          <a:stretch>
            <a:fillRect/>
          </a:stretch>
        </p:blipFill>
        <p:spPr>
          <a:xfrm>
            <a:off x="854800" y="1472000"/>
            <a:ext cx="7182225" cy="4441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197a32312c_0_23"/>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sz="2622"/>
              <a:t>Please list the primary areas of basic science/laboratory research program(s) in your department. If none, enter N/A.</a:t>
            </a:r>
            <a:endParaRPr/>
          </a:p>
        </p:txBody>
      </p:sp>
      <p:sp>
        <p:nvSpPr>
          <p:cNvPr id="267" name="Google Shape;267;g1197a32312c_0_23"/>
          <p:cNvSpPr txBox="1"/>
          <p:nvPr/>
        </p:nvSpPr>
        <p:spPr>
          <a:xfrm>
            <a:off x="454175" y="1398850"/>
            <a:ext cx="8411400" cy="54096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Heart disease/ischemia reperfusion, limb ischemia: 8                                </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Sepsis/inflammation/ID, mitochondrial dysfunction, Bio markers, Covid: 9   </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CPR, resuscitation: 7         </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Pain/addiction : 5</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Burns, heat injury: 2 also hyperbaric medicine, wounds, blast injury</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Hemostasis, sickle cell disease</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Hypertension, preeclampsia</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CVA/TBI                                                  </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Health policy , EMS</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Pulmonary endothelial disease:2, ARDS: 2, shock/critical care</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Joint injury </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Data science, computational med, AI </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Device development/POC testing </a:t>
            </a:r>
            <a:endParaRPr sz="190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US" sz="1900">
                <a:solidFill>
                  <a:schemeClr val="dk1"/>
                </a:solidFill>
                <a:latin typeface="Calibri"/>
                <a:ea typeface="Calibri"/>
                <a:cs typeface="Calibri"/>
                <a:sym typeface="Calibri"/>
              </a:rPr>
              <a:t>Genomics, vivarium, toxicology</a:t>
            </a:r>
            <a:r>
              <a:rPr lang="en-US"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US" sz="1700">
                <a:solidFill>
                  <a:schemeClr val="dk1"/>
                </a:solidFill>
                <a:latin typeface="Calibri"/>
                <a:ea typeface="Calibri"/>
                <a:cs typeface="Calibri"/>
                <a:sym typeface="Calibri"/>
              </a:rPr>
              <a:t> </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197a32312c_0_30"/>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sz="2622"/>
              <a:t>Please list the primary areas of clinical/health services research program(s) in your department. If none, enter N/A.</a:t>
            </a:r>
            <a:endParaRPr/>
          </a:p>
        </p:txBody>
      </p:sp>
      <p:sp>
        <p:nvSpPr>
          <p:cNvPr id="274" name="Google Shape;274;g1197a32312c_0_30"/>
          <p:cNvSpPr txBox="1"/>
          <p:nvPr/>
        </p:nvSpPr>
        <p:spPr>
          <a:xfrm>
            <a:off x="560025" y="1513075"/>
            <a:ext cx="8126700" cy="480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latin typeface="Calibri"/>
                <a:ea typeface="Calibri"/>
                <a:cs typeface="Calibri"/>
                <a:sym typeface="Calibri"/>
              </a:rPr>
              <a:t>Research Categories/Frequency:</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Heart disease/ischemia reperfusion, Limb ischemia: 8</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Sepsis/inflammation/ID, Mitochondrial dysfunction: 7	</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CPR, Resuscitation: 6</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Pain/addiction: 4		</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CVA/TBI, Hypertension, Preeclampsis, Burns, Heat injury,Hemostasis, Sickle Cell Disease: 2	</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Pulmonary endothelial elasticity, ARDS, Biomarkers for Sepsis and post cardiac arrest, Shock/Critical Care/ARDS/pulm endothelium, Covid Wounds, Blast injury, Opioid effect on brain, Health policy, EMS, Joint injury, Data science, computational med, AI, Device development/POC testing, Genomics, Vivarium tox, Hyperbaric medicine: 1</a:t>
            </a:r>
            <a:endParaRPr sz="22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19087f7c03_0_49"/>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What are your sources of funding? Select all that apply</a:t>
            </a:r>
            <a:endParaRPr/>
          </a:p>
        </p:txBody>
      </p:sp>
      <p:sp>
        <p:nvSpPr>
          <p:cNvPr id="281" name="Google Shape;281;g119087f7c03_0_49"/>
          <p:cNvSpPr txBox="1">
            <a:spLocks noGrp="1"/>
          </p:cNvSpPr>
          <p:nvPr>
            <p:ph type="body" idx="1"/>
          </p:nvPr>
        </p:nvSpPr>
        <p:spPr>
          <a:xfrm>
            <a:off x="4307875" y="4505800"/>
            <a:ext cx="3331200" cy="1905600"/>
          </a:xfrm>
          <a:prstGeom prst="rect">
            <a:avLst/>
          </a:prstGeom>
        </p:spPr>
        <p:txBody>
          <a:bodyPr spcFirstLastPara="1" wrap="square" lIns="91425" tIns="45700" rIns="91425" bIns="45700" anchor="b" anchorCtr="0">
            <a:normAutofit fontScale="62500" lnSpcReduction="20000"/>
          </a:bodyPr>
          <a:lstStyle/>
          <a:p>
            <a:pPr marL="0" lvl="0" indent="0" algn="l" rtl="0">
              <a:spcBef>
                <a:spcPts val="360"/>
              </a:spcBef>
              <a:spcAft>
                <a:spcPts val="0"/>
              </a:spcAft>
              <a:buNone/>
            </a:pPr>
            <a:endParaRPr sz="2290" i="1"/>
          </a:p>
          <a:p>
            <a:pPr marL="457200" lvl="0" indent="-322262" algn="l" rtl="0">
              <a:lnSpc>
                <a:spcPct val="115000"/>
              </a:lnSpc>
              <a:spcBef>
                <a:spcPts val="0"/>
              </a:spcBef>
              <a:spcAft>
                <a:spcPts val="0"/>
              </a:spcAft>
              <a:buSzPct val="100000"/>
              <a:buFont typeface="Calibri"/>
              <a:buChar char="•"/>
            </a:pPr>
            <a:r>
              <a:rPr lang="en-US" sz="2681">
                <a:solidFill>
                  <a:srgbClr val="000000"/>
                </a:solidFill>
              </a:rPr>
              <a:t>Endowment Fund:2</a:t>
            </a:r>
            <a:endParaRPr sz="2681">
              <a:solidFill>
                <a:srgbClr val="000000"/>
              </a:solidFill>
            </a:endParaRPr>
          </a:p>
          <a:p>
            <a:pPr marL="457200" lvl="0" indent="-322262" algn="l" rtl="0">
              <a:spcBef>
                <a:spcPts val="0"/>
              </a:spcBef>
              <a:spcAft>
                <a:spcPts val="0"/>
              </a:spcAft>
              <a:buSzPct val="100000"/>
              <a:buFont typeface="Calibri"/>
              <a:buChar char="•"/>
            </a:pPr>
            <a:r>
              <a:rPr lang="en-US" sz="2681"/>
              <a:t>Federal/state/local:2</a:t>
            </a:r>
            <a:endParaRPr sz="2681"/>
          </a:p>
          <a:p>
            <a:pPr marL="457200" lvl="0" indent="-322262" algn="l" rtl="0">
              <a:spcBef>
                <a:spcPts val="0"/>
              </a:spcBef>
              <a:spcAft>
                <a:spcPts val="0"/>
              </a:spcAft>
              <a:buSzPct val="100000"/>
              <a:buFont typeface="Calibri"/>
              <a:buChar char="•"/>
            </a:pPr>
            <a:r>
              <a:rPr lang="en-US" sz="2681">
                <a:solidFill>
                  <a:srgbClr val="000000"/>
                </a:solidFill>
              </a:rPr>
              <a:t>Annual Philanthropy Fund: 1</a:t>
            </a:r>
            <a:endParaRPr sz="2681">
              <a:solidFill>
                <a:srgbClr val="000000"/>
              </a:solidFill>
            </a:endParaRPr>
          </a:p>
          <a:p>
            <a:pPr marL="457200" lvl="0" indent="-322262" algn="l" rtl="0">
              <a:lnSpc>
                <a:spcPct val="115000"/>
              </a:lnSpc>
              <a:spcBef>
                <a:spcPts val="0"/>
              </a:spcBef>
              <a:spcAft>
                <a:spcPts val="0"/>
              </a:spcAft>
              <a:buSzPct val="100000"/>
              <a:buFont typeface="Calibri"/>
              <a:buChar char="•"/>
            </a:pPr>
            <a:r>
              <a:rPr lang="en-US" sz="2681">
                <a:solidFill>
                  <a:srgbClr val="000000"/>
                </a:solidFill>
              </a:rPr>
              <a:t>Corporate Donors:1</a:t>
            </a:r>
            <a:endParaRPr sz="2681">
              <a:solidFill>
                <a:srgbClr val="000000"/>
              </a:solidFill>
            </a:endParaRPr>
          </a:p>
          <a:p>
            <a:pPr marL="457200" lvl="0" indent="-322262" algn="l" rtl="0">
              <a:lnSpc>
                <a:spcPct val="115000"/>
              </a:lnSpc>
              <a:spcBef>
                <a:spcPts val="0"/>
              </a:spcBef>
              <a:spcAft>
                <a:spcPts val="0"/>
              </a:spcAft>
              <a:buClr>
                <a:srgbClr val="000000"/>
              </a:buClr>
              <a:buSzPct val="100000"/>
              <a:buChar char="•"/>
            </a:pPr>
            <a:r>
              <a:rPr lang="en-US" sz="2681"/>
              <a:t>Grants:1</a:t>
            </a:r>
            <a:endParaRPr sz="2681"/>
          </a:p>
          <a:p>
            <a:pPr marL="457200" lvl="0" indent="-322262" algn="l" rtl="0">
              <a:lnSpc>
                <a:spcPct val="115000"/>
              </a:lnSpc>
              <a:spcBef>
                <a:spcPts val="0"/>
              </a:spcBef>
              <a:spcAft>
                <a:spcPts val="0"/>
              </a:spcAft>
              <a:buSzPct val="100000"/>
              <a:buChar char="•"/>
            </a:pPr>
            <a:r>
              <a:rPr lang="en-US" sz="2681"/>
              <a:t>Specific interest individuals:1</a:t>
            </a:r>
            <a:endParaRPr sz="2681"/>
          </a:p>
          <a:p>
            <a:pPr marL="457200" lvl="0" indent="0" algn="l" rtl="0">
              <a:lnSpc>
                <a:spcPct val="115000"/>
              </a:lnSpc>
              <a:spcBef>
                <a:spcPts val="0"/>
              </a:spcBef>
              <a:spcAft>
                <a:spcPts val="0"/>
              </a:spcAft>
              <a:buNone/>
            </a:pPr>
            <a:endParaRPr sz="1200">
              <a:solidFill>
                <a:srgbClr val="000000"/>
              </a:solidFill>
            </a:endParaRPr>
          </a:p>
          <a:p>
            <a:pPr marL="457200" lvl="0" indent="0" algn="l" rtl="0">
              <a:spcBef>
                <a:spcPts val="360"/>
              </a:spcBef>
              <a:spcAft>
                <a:spcPts val="0"/>
              </a:spcAft>
              <a:buNone/>
            </a:pPr>
            <a:endParaRPr/>
          </a:p>
        </p:txBody>
      </p:sp>
      <p:sp>
        <p:nvSpPr>
          <p:cNvPr id="282" name="Google Shape;282;g119087f7c03_0_49"/>
          <p:cNvSpPr txBox="1"/>
          <p:nvPr/>
        </p:nvSpPr>
        <p:spPr>
          <a:xfrm>
            <a:off x="1388225" y="4551225"/>
            <a:ext cx="3469500" cy="1905600"/>
          </a:xfrm>
          <a:prstGeom prst="rect">
            <a:avLst/>
          </a:prstGeom>
          <a:noFill/>
          <a:ln>
            <a:noFill/>
          </a:ln>
        </p:spPr>
        <p:txBody>
          <a:bodyPr spcFirstLastPara="1" wrap="square" lIns="91425" tIns="91425" rIns="91425" bIns="91425" anchor="b" anchorCtr="0">
            <a:spAutoFit/>
          </a:bodyPr>
          <a:lstStyle/>
          <a:p>
            <a:pPr marL="0" lvl="0" indent="0" algn="l" rtl="0">
              <a:spcBef>
                <a:spcPts val="360"/>
              </a:spcBef>
              <a:spcAft>
                <a:spcPts val="0"/>
              </a:spcAft>
              <a:buNone/>
            </a:pPr>
            <a:r>
              <a:rPr lang="en-US" sz="1500" i="1">
                <a:solidFill>
                  <a:schemeClr val="dk1"/>
                </a:solidFill>
                <a:latin typeface="Calibri"/>
                <a:ea typeface="Calibri"/>
                <a:cs typeface="Calibri"/>
                <a:sym typeface="Calibri"/>
              </a:rPr>
              <a:t>Summary of write in responses</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No philanthropy/Self-funded:4</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Community Donors:4</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Foundation friends:2</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Federal/state/local:2</a:t>
            </a:r>
            <a:endParaRPr sz="15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83" name="Google Shape;283;g119087f7c03_0_49" title="Chart"/>
          <p:cNvPicPr preferRelativeResize="0"/>
          <p:nvPr/>
        </p:nvPicPr>
        <p:blipFill>
          <a:blip r:embed="rId3">
            <a:alphaModFix/>
          </a:blip>
          <a:stretch>
            <a:fillRect/>
          </a:stretch>
        </p:blipFill>
        <p:spPr>
          <a:xfrm>
            <a:off x="1810900" y="1197961"/>
            <a:ext cx="5522187" cy="34145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114101693f8_0_11"/>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History </a:t>
            </a:r>
            <a:endParaRPr/>
          </a:p>
        </p:txBody>
      </p:sp>
      <p:sp>
        <p:nvSpPr>
          <p:cNvPr id="83" name="Google Shape;83;g114101693f8_0_11"/>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Goal: enhance member interaction, help new members acculturation into the organization</a:t>
            </a:r>
            <a:endParaRPr/>
          </a:p>
          <a:p>
            <a:pPr marL="457200" lvl="0" indent="-342900" algn="l" rtl="0">
              <a:spcBef>
                <a:spcPts val="360"/>
              </a:spcBef>
              <a:spcAft>
                <a:spcPts val="0"/>
              </a:spcAft>
              <a:buSzPts val="1800"/>
              <a:buChar char="-"/>
            </a:pPr>
            <a:r>
              <a:rPr lang="en-US"/>
              <a:t>New member welcome</a:t>
            </a:r>
            <a:endParaRPr/>
          </a:p>
          <a:p>
            <a:pPr marL="457200" lvl="0" indent="-342900" algn="l" rtl="0">
              <a:spcBef>
                <a:spcPts val="0"/>
              </a:spcBef>
              <a:spcAft>
                <a:spcPts val="0"/>
              </a:spcAft>
              <a:buSzPts val="1800"/>
              <a:buChar char="-"/>
            </a:pPr>
            <a:r>
              <a:rPr lang="en-US"/>
              <a:t>Chair Mentorship program (under-utilized)</a:t>
            </a:r>
            <a:endParaRPr/>
          </a:p>
          <a:p>
            <a:pPr marL="457200" lvl="0" indent="-342900" algn="l" rtl="0">
              <a:spcBef>
                <a:spcPts val="0"/>
              </a:spcBef>
              <a:spcAft>
                <a:spcPts val="0"/>
              </a:spcAft>
              <a:buSzPts val="1800"/>
              <a:buChar char="-"/>
            </a:pPr>
            <a:r>
              <a:rPr lang="en-US"/>
              <a:t>Yearly meeting- opportunity to increase local and regional collaboration</a:t>
            </a:r>
            <a:endParaRPr/>
          </a:p>
          <a:p>
            <a:pPr marL="457200" lvl="0" indent="-342900" algn="l" rtl="0">
              <a:spcBef>
                <a:spcPts val="0"/>
              </a:spcBef>
              <a:spcAft>
                <a:spcPts val="0"/>
              </a:spcAft>
              <a:buSzPts val="1800"/>
              <a:buChar char="-"/>
            </a:pPr>
            <a:r>
              <a:rPr lang="en-US"/>
              <a:t>Internal and external opportunities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19087f7c03_0_55"/>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2960"/>
              <a:t>Does your department have access to a FT or partial FTE dedicated philanthropic officer?</a:t>
            </a:r>
            <a:endParaRPr sz="2960"/>
          </a:p>
        </p:txBody>
      </p:sp>
      <p:pic>
        <p:nvPicPr>
          <p:cNvPr id="290" name="Google Shape;290;g119087f7c03_0_55" title="Chart"/>
          <p:cNvPicPr preferRelativeResize="0"/>
          <p:nvPr/>
        </p:nvPicPr>
        <p:blipFill>
          <a:blip r:embed="rId3">
            <a:alphaModFix/>
          </a:blip>
          <a:stretch>
            <a:fillRect/>
          </a:stretch>
        </p:blipFill>
        <p:spPr>
          <a:xfrm>
            <a:off x="1307625" y="1757025"/>
            <a:ext cx="6528750" cy="40369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119087f7c03_0_151"/>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Philanthropy</a:t>
            </a:r>
            <a:endParaRPr/>
          </a:p>
        </p:txBody>
      </p:sp>
      <p:sp>
        <p:nvSpPr>
          <p:cNvPr id="297" name="Google Shape;297;g119087f7c03_0_151"/>
          <p:cNvSpPr txBox="1">
            <a:spLocks noGrp="1"/>
          </p:cNvSpPr>
          <p:nvPr>
            <p:ph type="body" idx="1"/>
          </p:nvPr>
        </p:nvSpPr>
        <p:spPr>
          <a:xfrm>
            <a:off x="1037350" y="1786525"/>
            <a:ext cx="7303800" cy="41478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2400">
                <a:highlight>
                  <a:srgbClr val="FFFFFF"/>
                </a:highlight>
              </a:rPr>
              <a:t>Limitations on the use of philanthropic monies:</a:t>
            </a:r>
            <a:endParaRPr sz="2400">
              <a:highlight>
                <a:srgbClr val="FFFFFF"/>
              </a:highlight>
            </a:endParaRPr>
          </a:p>
          <a:p>
            <a:pPr marL="457200" lvl="0" indent="-374650" algn="l" rtl="0">
              <a:spcBef>
                <a:spcPts val="360"/>
              </a:spcBef>
              <a:spcAft>
                <a:spcPts val="0"/>
              </a:spcAft>
              <a:buSzPts val="2300"/>
              <a:buChar char="•"/>
            </a:pPr>
            <a:r>
              <a:rPr lang="en-US" sz="2300">
                <a:highlight>
                  <a:srgbClr val="FFFFFF"/>
                </a:highlight>
              </a:rPr>
              <a:t>Institution</a:t>
            </a:r>
            <a:r>
              <a:rPr lang="en-US" sz="2300"/>
              <a:t> guidelines</a:t>
            </a:r>
            <a:r>
              <a:rPr lang="en-US" sz="2300">
                <a:highlight>
                  <a:srgbClr val="FFFFFF"/>
                </a:highlight>
              </a:rPr>
              <a:t>: 8</a:t>
            </a:r>
            <a:endParaRPr sz="2300">
              <a:highlight>
                <a:srgbClr val="FFFFFF"/>
              </a:highlight>
            </a:endParaRPr>
          </a:p>
          <a:p>
            <a:pPr marL="457200" lvl="0" indent="-374650" algn="l" rtl="0">
              <a:spcBef>
                <a:spcPts val="0"/>
              </a:spcBef>
              <a:spcAft>
                <a:spcPts val="0"/>
              </a:spcAft>
              <a:buSzPts val="2300"/>
              <a:buChar char="•"/>
            </a:pPr>
            <a:r>
              <a:rPr lang="en-US" sz="2300">
                <a:highlight>
                  <a:srgbClr val="FFFFFF"/>
                </a:highlight>
              </a:rPr>
              <a:t>Award/Gift restrictions: 6</a:t>
            </a:r>
            <a:endParaRPr sz="2300">
              <a:highlight>
                <a:srgbClr val="FFFFFF"/>
              </a:highlight>
            </a:endParaRPr>
          </a:p>
          <a:p>
            <a:pPr marL="457200" lvl="0" indent="-374650" algn="l" rtl="0">
              <a:spcBef>
                <a:spcPts val="0"/>
              </a:spcBef>
              <a:spcAft>
                <a:spcPts val="0"/>
              </a:spcAft>
              <a:buSzPts val="2300"/>
              <a:buChar char="•"/>
            </a:pPr>
            <a:r>
              <a:rPr lang="en-US" sz="2300">
                <a:highlight>
                  <a:srgbClr val="FFFFFF"/>
                </a:highlight>
              </a:rPr>
              <a:t>No limitations: 5</a:t>
            </a:r>
            <a:endParaRPr sz="2300">
              <a:highlight>
                <a:srgbClr val="FFFFFF"/>
              </a:highlight>
            </a:endParaRPr>
          </a:p>
          <a:p>
            <a:pPr marL="457200" lvl="0" indent="-374650" algn="l" rtl="0">
              <a:spcBef>
                <a:spcPts val="0"/>
              </a:spcBef>
              <a:spcAft>
                <a:spcPts val="0"/>
              </a:spcAft>
              <a:buSzPts val="2300"/>
              <a:buChar char="•"/>
            </a:pPr>
            <a:r>
              <a:rPr lang="en-US" sz="2300">
                <a:highlight>
                  <a:srgbClr val="FFFFFF"/>
                </a:highlight>
              </a:rPr>
              <a:t>Government Regulations: 4</a:t>
            </a:r>
            <a:endParaRPr sz="2300">
              <a:highlight>
                <a:srgbClr val="FFFFFF"/>
              </a:highlight>
            </a:endParaRPr>
          </a:p>
          <a:p>
            <a:pPr marL="457200" lvl="0" indent="-374650" algn="l" rtl="0">
              <a:spcBef>
                <a:spcPts val="0"/>
              </a:spcBef>
              <a:spcAft>
                <a:spcPts val="0"/>
              </a:spcAft>
              <a:buSzPts val="2300"/>
              <a:buChar char="•"/>
            </a:pPr>
            <a:r>
              <a:rPr lang="en-US" sz="2300">
                <a:highlight>
                  <a:schemeClr val="lt1"/>
                </a:highlight>
              </a:rPr>
              <a:t>Funding flow between hospital and medical school: 2</a:t>
            </a:r>
            <a:endParaRPr sz="2300">
              <a:highlight>
                <a:schemeClr val="lt1"/>
              </a:highlight>
            </a:endParaRPr>
          </a:p>
          <a:p>
            <a:pPr marL="457200" lvl="0" indent="-374650" algn="l" rtl="0">
              <a:spcBef>
                <a:spcPts val="0"/>
              </a:spcBef>
              <a:spcAft>
                <a:spcPts val="0"/>
              </a:spcAft>
              <a:buSzPts val="2300"/>
              <a:buChar char="•"/>
            </a:pPr>
            <a:r>
              <a:rPr lang="en-US" sz="2300">
                <a:highlight>
                  <a:schemeClr val="lt1"/>
                </a:highlight>
              </a:rPr>
              <a:t>Inadequate funding: 2</a:t>
            </a:r>
            <a:endParaRPr sz="2300">
              <a:highlight>
                <a:schemeClr val="lt1"/>
              </a:highlight>
            </a:endParaRPr>
          </a:p>
          <a:p>
            <a:pPr marL="457200" lvl="0" indent="-374650" algn="l" rtl="0">
              <a:spcBef>
                <a:spcPts val="0"/>
              </a:spcBef>
              <a:spcAft>
                <a:spcPts val="0"/>
              </a:spcAft>
              <a:buSzPts val="2300"/>
              <a:buChar char="•"/>
            </a:pPr>
            <a:r>
              <a:rPr lang="en-US" sz="2300">
                <a:highlight>
                  <a:srgbClr val="FFFFFF"/>
                </a:highlight>
              </a:rPr>
              <a:t>Philanthropic giving not allowed by institution:1</a:t>
            </a:r>
            <a:endParaRPr sz="2300">
              <a:highlight>
                <a:srgbClr val="FFFFFF"/>
              </a:highlight>
            </a:endParaRPr>
          </a:p>
          <a:p>
            <a:pPr marL="457200" lvl="0" indent="0" algn="l" rtl="0">
              <a:spcBef>
                <a:spcPts val="360"/>
              </a:spcBef>
              <a:spcAft>
                <a:spcPts val="0"/>
              </a:spcAft>
              <a:buNone/>
            </a:pPr>
            <a:endParaRPr sz="2300">
              <a:highlight>
                <a:srgbClr val="FFFFFF"/>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119087f7c03_0_61"/>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359"/>
              <a:t>Select the Fellowship Program(s) available in your department.Check all that apply </a:t>
            </a:r>
            <a:endParaRPr sz="3359"/>
          </a:p>
        </p:txBody>
      </p:sp>
      <p:pic>
        <p:nvPicPr>
          <p:cNvPr id="304" name="Google Shape;304;g119087f7c03_0_61" title="Chart"/>
          <p:cNvPicPr preferRelativeResize="0"/>
          <p:nvPr/>
        </p:nvPicPr>
        <p:blipFill>
          <a:blip r:embed="rId3">
            <a:alphaModFix/>
          </a:blip>
          <a:stretch>
            <a:fillRect/>
          </a:stretch>
        </p:blipFill>
        <p:spPr>
          <a:xfrm>
            <a:off x="1657110" y="1279650"/>
            <a:ext cx="5652924" cy="3495401"/>
          </a:xfrm>
          <a:prstGeom prst="rect">
            <a:avLst/>
          </a:prstGeom>
          <a:noFill/>
          <a:ln>
            <a:noFill/>
          </a:ln>
        </p:spPr>
      </p:pic>
      <p:sp>
        <p:nvSpPr>
          <p:cNvPr id="305" name="Google Shape;305;g119087f7c03_0_61"/>
          <p:cNvSpPr txBox="1"/>
          <p:nvPr/>
        </p:nvSpPr>
        <p:spPr>
          <a:xfrm>
            <a:off x="2043625" y="4541275"/>
            <a:ext cx="4185600" cy="188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a:latin typeface="Calibri"/>
                <a:ea typeface="Calibri"/>
                <a:cs typeface="Calibri"/>
                <a:sym typeface="Calibri"/>
              </a:rPr>
              <a:t>Other: </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a:latin typeface="Calibri"/>
                <a:ea typeface="Calibri"/>
                <a:cs typeface="Calibri"/>
                <a:sym typeface="Calibri"/>
              </a:rPr>
              <a:t>Addiction Medicine</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a:latin typeface="Calibri"/>
                <a:ea typeface="Calibri"/>
                <a:cs typeface="Calibri"/>
                <a:sym typeface="Calibri"/>
              </a:rPr>
              <a:t>Advanced Airway</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a:latin typeface="Calibri"/>
                <a:ea typeface="Calibri"/>
                <a:cs typeface="Calibri"/>
                <a:sym typeface="Calibri"/>
              </a:rPr>
              <a:t>Global Health </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a:latin typeface="Calibri"/>
                <a:ea typeface="Calibri"/>
                <a:cs typeface="Calibri"/>
                <a:sym typeface="Calibri"/>
              </a:rPr>
              <a:t>Wilderness Medicine</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a:latin typeface="Calibri"/>
                <a:ea typeface="Calibri"/>
                <a:cs typeface="Calibri"/>
                <a:sym typeface="Calibri"/>
              </a:rPr>
              <a:t>Innovation</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a:latin typeface="Calibri"/>
                <a:ea typeface="Calibri"/>
                <a:cs typeface="Calibri"/>
                <a:sym typeface="Calibri"/>
              </a:rPr>
              <a:t>Health Equities</a:t>
            </a:r>
            <a:endParaRPr sz="12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306" name="Google Shape;306;g119087f7c03_0_61"/>
          <p:cNvSpPr txBox="1"/>
          <p:nvPr/>
        </p:nvSpPr>
        <p:spPr>
          <a:xfrm>
            <a:off x="4572000" y="4775050"/>
            <a:ext cx="3645300" cy="12189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Public Policy</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Advocacy Observation Medicine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Social Medicine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Telehealth</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Health Care Policy</a:t>
            </a:r>
            <a:endParaRPr>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11a585f31f0_0_2"/>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Discussion: </a:t>
            </a:r>
            <a:endParaRPr/>
          </a:p>
        </p:txBody>
      </p:sp>
      <p:sp>
        <p:nvSpPr>
          <p:cNvPr id="313" name="Google Shape;313;g11a585f31f0_0_2"/>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457200" lvl="0" indent="-365685" algn="l" rtl="0">
              <a:lnSpc>
                <a:spcPct val="115000"/>
              </a:lnSpc>
              <a:spcBef>
                <a:spcPts val="0"/>
              </a:spcBef>
              <a:spcAft>
                <a:spcPts val="0"/>
              </a:spcAft>
              <a:buSzPct val="100000"/>
              <a:buFont typeface="Arial"/>
              <a:buChar char="•"/>
            </a:pPr>
            <a:r>
              <a:rPr lang="en-US" sz="2333">
                <a:latin typeface="Arial"/>
                <a:ea typeface="Arial"/>
                <a:cs typeface="Arial"/>
                <a:sym typeface="Arial"/>
              </a:rPr>
              <a:t>Residency Program variations</a:t>
            </a:r>
            <a:endParaRPr sz="2333">
              <a:latin typeface="Arial"/>
              <a:ea typeface="Arial"/>
              <a:cs typeface="Arial"/>
              <a:sym typeface="Arial"/>
            </a:endParaRPr>
          </a:p>
          <a:p>
            <a:pPr marL="914400" lvl="1" indent="-365685" algn="l" rtl="0">
              <a:lnSpc>
                <a:spcPct val="115000"/>
              </a:lnSpc>
              <a:spcBef>
                <a:spcPts val="0"/>
              </a:spcBef>
              <a:spcAft>
                <a:spcPts val="0"/>
              </a:spcAft>
              <a:buSzPct val="100000"/>
              <a:buFont typeface="Arial"/>
              <a:buChar char="–"/>
            </a:pPr>
            <a:r>
              <a:rPr lang="en-US" sz="2333">
                <a:latin typeface="Arial"/>
                <a:ea typeface="Arial"/>
                <a:cs typeface="Arial"/>
                <a:sym typeface="Arial"/>
              </a:rPr>
              <a:t>Tremendous number of unfilled positions this year</a:t>
            </a:r>
            <a:endParaRPr sz="2333">
              <a:latin typeface="Arial"/>
              <a:ea typeface="Arial"/>
              <a:cs typeface="Arial"/>
              <a:sym typeface="Arial"/>
            </a:endParaRPr>
          </a:p>
          <a:p>
            <a:pPr marL="914400" lvl="1" indent="-365685" algn="l" rtl="0">
              <a:lnSpc>
                <a:spcPct val="115000"/>
              </a:lnSpc>
              <a:spcBef>
                <a:spcPts val="0"/>
              </a:spcBef>
              <a:spcAft>
                <a:spcPts val="0"/>
              </a:spcAft>
              <a:buSzPct val="100000"/>
              <a:buFont typeface="Arial"/>
              <a:buChar char="–"/>
            </a:pPr>
            <a:r>
              <a:rPr lang="en-US" sz="2333">
                <a:latin typeface="Arial"/>
                <a:ea typeface="Arial"/>
                <a:cs typeface="Arial"/>
                <a:sym typeface="Arial"/>
              </a:rPr>
              <a:t>Most at HCA facilities</a:t>
            </a:r>
            <a:endParaRPr sz="2333">
              <a:latin typeface="Arial"/>
              <a:ea typeface="Arial"/>
              <a:cs typeface="Arial"/>
              <a:sym typeface="Arial"/>
            </a:endParaRPr>
          </a:p>
          <a:p>
            <a:pPr marL="914400" lvl="1" indent="-365685" algn="l" rtl="0">
              <a:lnSpc>
                <a:spcPct val="115000"/>
              </a:lnSpc>
              <a:spcBef>
                <a:spcPts val="0"/>
              </a:spcBef>
              <a:spcAft>
                <a:spcPts val="0"/>
              </a:spcAft>
              <a:buSzPct val="100000"/>
              <a:buFont typeface="Arial"/>
              <a:buChar char="–"/>
            </a:pPr>
            <a:r>
              <a:rPr lang="en-US" sz="2333">
                <a:latin typeface="Arial"/>
                <a:ea typeface="Arial"/>
                <a:cs typeface="Arial"/>
                <a:sym typeface="Arial"/>
              </a:rPr>
              <a:t>Implication?</a:t>
            </a:r>
            <a:endParaRPr sz="2333">
              <a:latin typeface="Arial"/>
              <a:ea typeface="Arial"/>
              <a:cs typeface="Arial"/>
              <a:sym typeface="Arial"/>
            </a:endParaRPr>
          </a:p>
          <a:p>
            <a:pPr marL="457200" lvl="0" indent="-365685" algn="l" rtl="0">
              <a:lnSpc>
                <a:spcPct val="115000"/>
              </a:lnSpc>
              <a:spcBef>
                <a:spcPts val="0"/>
              </a:spcBef>
              <a:spcAft>
                <a:spcPts val="0"/>
              </a:spcAft>
              <a:buSzPct val="100000"/>
              <a:buFont typeface="Arial"/>
              <a:buChar char="•"/>
            </a:pPr>
            <a:r>
              <a:rPr lang="en-US" sz="2333">
                <a:latin typeface="Arial"/>
                <a:ea typeface="Arial"/>
                <a:cs typeface="Arial"/>
                <a:sym typeface="Arial"/>
              </a:rPr>
              <a:t>Funding models</a:t>
            </a:r>
            <a:endParaRPr sz="2333">
              <a:latin typeface="Arial"/>
              <a:ea typeface="Arial"/>
              <a:cs typeface="Arial"/>
              <a:sym typeface="Arial"/>
            </a:endParaRPr>
          </a:p>
          <a:p>
            <a:pPr marL="457200" lvl="0" indent="-365685" algn="l" rtl="0">
              <a:lnSpc>
                <a:spcPct val="115000"/>
              </a:lnSpc>
              <a:spcBef>
                <a:spcPts val="0"/>
              </a:spcBef>
              <a:spcAft>
                <a:spcPts val="0"/>
              </a:spcAft>
              <a:buSzPct val="100000"/>
              <a:buFont typeface="Arial"/>
              <a:buChar char="•"/>
            </a:pPr>
            <a:r>
              <a:rPr lang="en-US" sz="2333">
                <a:latin typeface="Arial"/>
                <a:ea typeface="Arial"/>
                <a:cs typeface="Arial"/>
                <a:sym typeface="Arial"/>
              </a:rPr>
              <a:t>Employment models </a:t>
            </a:r>
            <a:endParaRPr sz="2333">
              <a:latin typeface="Arial"/>
              <a:ea typeface="Arial"/>
              <a:cs typeface="Arial"/>
              <a:sym typeface="Arial"/>
            </a:endParaRPr>
          </a:p>
          <a:p>
            <a:pPr marL="457200" lvl="0" indent="-365685" algn="l" rtl="0">
              <a:lnSpc>
                <a:spcPct val="115000"/>
              </a:lnSpc>
              <a:spcBef>
                <a:spcPts val="0"/>
              </a:spcBef>
              <a:spcAft>
                <a:spcPts val="0"/>
              </a:spcAft>
              <a:buSzPct val="100000"/>
              <a:buFont typeface="Arial"/>
              <a:buChar char="•"/>
            </a:pPr>
            <a:r>
              <a:rPr lang="en-US" sz="2333">
                <a:latin typeface="Arial"/>
                <a:ea typeface="Arial"/>
                <a:cs typeface="Arial"/>
                <a:sym typeface="Arial"/>
              </a:rPr>
              <a:t>Fellowships </a:t>
            </a:r>
            <a:endParaRPr sz="2333">
              <a:latin typeface="Arial"/>
              <a:ea typeface="Arial"/>
              <a:cs typeface="Arial"/>
              <a:sym typeface="Arial"/>
            </a:endParaRPr>
          </a:p>
          <a:p>
            <a:pPr marL="914400" lvl="0" indent="0" algn="l" rtl="0">
              <a:lnSpc>
                <a:spcPct val="115000"/>
              </a:lnSpc>
              <a:spcBef>
                <a:spcPts val="0"/>
              </a:spcBef>
              <a:spcAft>
                <a:spcPts val="0"/>
              </a:spcAft>
              <a:buNone/>
            </a:pPr>
            <a:endParaRPr sz="2333">
              <a:latin typeface="Arial"/>
              <a:ea typeface="Arial"/>
              <a:cs typeface="Arial"/>
              <a:sym typeface="Arial"/>
            </a:endParaRPr>
          </a:p>
          <a:p>
            <a:pPr marL="457200" lvl="0" indent="-365685" algn="l" rtl="0">
              <a:lnSpc>
                <a:spcPct val="115000"/>
              </a:lnSpc>
              <a:spcBef>
                <a:spcPts val="0"/>
              </a:spcBef>
              <a:spcAft>
                <a:spcPts val="0"/>
              </a:spcAft>
              <a:buSzPct val="100000"/>
              <a:buFont typeface="Arial"/>
              <a:buChar char="•"/>
            </a:pPr>
            <a:r>
              <a:rPr lang="en-US" sz="2333">
                <a:latin typeface="Arial"/>
                <a:ea typeface="Arial"/>
                <a:cs typeface="Arial"/>
                <a:sym typeface="Arial"/>
              </a:rPr>
              <a:t>Future directions / trends in Academic EM</a:t>
            </a:r>
            <a:endParaRPr sz="2333">
              <a:latin typeface="Arial"/>
              <a:ea typeface="Arial"/>
              <a:cs typeface="Arial"/>
              <a:sym typeface="Arial"/>
            </a:endParaRPr>
          </a:p>
          <a:p>
            <a:pPr marL="457200" lvl="0" indent="-365685" algn="l" rtl="0">
              <a:lnSpc>
                <a:spcPct val="115000"/>
              </a:lnSpc>
              <a:spcBef>
                <a:spcPts val="0"/>
              </a:spcBef>
              <a:spcAft>
                <a:spcPts val="0"/>
              </a:spcAft>
              <a:buSzPct val="100000"/>
              <a:buFont typeface="Arial"/>
              <a:buChar char="•"/>
            </a:pPr>
            <a:r>
              <a:rPr lang="en-US" sz="2333">
                <a:latin typeface="Arial"/>
                <a:ea typeface="Arial"/>
                <a:cs typeface="Arial"/>
                <a:sym typeface="Arial"/>
              </a:rPr>
              <a:t>Workforce issues and how we respond</a:t>
            </a:r>
            <a:endParaRPr sz="2333">
              <a:latin typeface="Arial"/>
              <a:ea typeface="Arial"/>
              <a:cs typeface="Arial"/>
              <a:sym typeface="Arial"/>
            </a:endParaRPr>
          </a:p>
          <a:p>
            <a:pPr marL="457200" lvl="0" indent="0" algn="l" rtl="0">
              <a:lnSpc>
                <a:spcPct val="115000"/>
              </a:lnSpc>
              <a:spcBef>
                <a:spcPts val="0"/>
              </a:spcBef>
              <a:spcAft>
                <a:spcPts val="0"/>
              </a:spcAft>
              <a:buNone/>
            </a:pPr>
            <a:endParaRPr sz="2333">
              <a:latin typeface="Arial"/>
              <a:ea typeface="Arial"/>
              <a:cs typeface="Arial"/>
              <a:sym typeface="Arial"/>
            </a:endParaRPr>
          </a:p>
          <a:p>
            <a:pPr marL="457200" lvl="0" indent="0" algn="l" rtl="0">
              <a:spcBef>
                <a:spcPts val="360"/>
              </a:spcBef>
              <a:spcAft>
                <a:spcPts val="0"/>
              </a:spcAft>
              <a:buNone/>
            </a:pPr>
            <a:endParaRPr/>
          </a:p>
          <a:p>
            <a:pPr marL="0" lvl="0" indent="0" algn="l" rtl="0">
              <a:spcBef>
                <a:spcPts val="36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11e4fc1afb5_0_0"/>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Future Directives of the Group:</a:t>
            </a:r>
            <a:endParaRPr/>
          </a:p>
        </p:txBody>
      </p:sp>
      <p:sp>
        <p:nvSpPr>
          <p:cNvPr id="320" name="Google Shape;320;g11e4fc1afb5_0_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lnSpcReduction="10000"/>
          </a:bodyPr>
          <a:lstStyle/>
          <a:p>
            <a:pPr marL="0" lvl="0" indent="0" algn="l" rtl="0">
              <a:spcBef>
                <a:spcPts val="360"/>
              </a:spcBef>
              <a:spcAft>
                <a:spcPts val="0"/>
              </a:spcAft>
              <a:buNone/>
            </a:pPr>
            <a:endParaRPr/>
          </a:p>
          <a:p>
            <a:pPr marL="457200" lvl="0" indent="0" algn="l" rtl="0">
              <a:spcBef>
                <a:spcPts val="360"/>
              </a:spcBef>
              <a:spcAft>
                <a:spcPts val="0"/>
              </a:spcAft>
              <a:buNone/>
            </a:pPr>
            <a:r>
              <a:rPr lang="en-US"/>
              <a:t>Archive of common lectures / presentations for AACEM members to access and pull from.  </a:t>
            </a:r>
            <a:endParaRPr/>
          </a:p>
          <a:p>
            <a:pPr marL="457200" lvl="0" indent="0" algn="l" rtl="0">
              <a:spcBef>
                <a:spcPts val="360"/>
              </a:spcBef>
              <a:spcAft>
                <a:spcPts val="0"/>
              </a:spcAft>
              <a:buNone/>
            </a:pPr>
            <a:endParaRPr/>
          </a:p>
          <a:p>
            <a:pPr marL="457200" lvl="0" indent="0" algn="l" rtl="0">
              <a:spcBef>
                <a:spcPts val="360"/>
              </a:spcBef>
              <a:spcAft>
                <a:spcPts val="0"/>
              </a:spcAft>
              <a:buNone/>
            </a:pPr>
            <a:r>
              <a:rPr lang="en-US"/>
              <a:t>Regular (quarterly? biannual?) Regional Chair networking opportunities.   </a:t>
            </a:r>
            <a:endParaRPr/>
          </a:p>
          <a:p>
            <a:pPr marL="914400" lvl="0" indent="-334327" algn="l" rtl="0">
              <a:spcBef>
                <a:spcPts val="360"/>
              </a:spcBef>
              <a:spcAft>
                <a:spcPts val="0"/>
              </a:spcAft>
              <a:buSzPct val="56250"/>
              <a:buChar char="-"/>
            </a:pPr>
            <a:r>
              <a:rPr lang="en-US"/>
              <a:t>topical</a:t>
            </a:r>
            <a:endParaRPr/>
          </a:p>
          <a:p>
            <a:pPr marL="914400" lvl="0" indent="-334327" algn="l" rtl="0">
              <a:spcBef>
                <a:spcPts val="0"/>
              </a:spcBef>
              <a:spcAft>
                <a:spcPts val="0"/>
              </a:spcAft>
              <a:buSzPct val="56250"/>
              <a:buChar char="-"/>
            </a:pPr>
            <a:r>
              <a:rPr lang="en-US"/>
              <a:t>virtual (Zoom) </a:t>
            </a:r>
            <a:endParaRPr/>
          </a:p>
          <a:p>
            <a:pPr marL="914400" lvl="0" indent="-334327" algn="l" rtl="0">
              <a:spcBef>
                <a:spcPts val="0"/>
              </a:spcBef>
              <a:spcAft>
                <a:spcPts val="0"/>
              </a:spcAft>
              <a:buSzPct val="56250"/>
              <a:buChar char="-"/>
            </a:pPr>
            <a:r>
              <a:rPr lang="en-US"/>
              <a:t>optional </a:t>
            </a:r>
            <a:endParaRPr/>
          </a:p>
          <a:p>
            <a:pPr marL="457200" lvl="0" indent="0" algn="l" rtl="0">
              <a:spcBef>
                <a:spcPts val="360"/>
              </a:spcBef>
              <a:spcAft>
                <a:spcPts val="0"/>
              </a:spcAft>
              <a:buNone/>
            </a:pPr>
            <a:endParaRPr/>
          </a:p>
          <a:p>
            <a:pPr marL="0" lvl="0" indent="0" algn="l" rtl="0">
              <a:spcBef>
                <a:spcPts val="36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19087f7c03_0_82"/>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History </a:t>
            </a:r>
            <a:endParaRPr/>
          </a:p>
        </p:txBody>
      </p:sp>
      <p:sp>
        <p:nvSpPr>
          <p:cNvPr id="90" name="Google Shape;90;g119087f7c03_0_82"/>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Initial project identified by group:</a:t>
            </a:r>
            <a:endParaRPr/>
          </a:p>
          <a:p>
            <a:pPr marL="457200" lvl="0" indent="-342900" algn="l" rtl="0">
              <a:spcBef>
                <a:spcPts val="360"/>
              </a:spcBef>
              <a:spcAft>
                <a:spcPts val="0"/>
              </a:spcAft>
              <a:buSzPts val="1800"/>
              <a:buChar char="-"/>
            </a:pPr>
            <a:r>
              <a:rPr lang="en-US"/>
              <a:t>Provide an easily searchable database</a:t>
            </a:r>
            <a:endParaRPr/>
          </a:p>
          <a:p>
            <a:pPr marL="914400" lvl="1" indent="-342900" algn="l" rtl="0">
              <a:spcBef>
                <a:spcPts val="0"/>
              </a:spcBef>
              <a:spcAft>
                <a:spcPts val="0"/>
              </a:spcAft>
              <a:buSzPts val="1800"/>
              <a:buChar char="-"/>
            </a:pPr>
            <a:r>
              <a:rPr lang="en-US"/>
              <a:t>Enable chairs to identify those with similar practices and expertise that could serve as a resource to help new chairs to establish their own program(s)</a:t>
            </a:r>
            <a:endParaRPr/>
          </a:p>
          <a:p>
            <a:pPr marL="0" lvl="0" indent="0" algn="l" rtl="0">
              <a:spcBef>
                <a:spcPts val="36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14101693f8_0_17"/>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Data Collection </a:t>
            </a:r>
            <a:endParaRPr/>
          </a:p>
        </p:txBody>
      </p:sp>
      <p:sp>
        <p:nvSpPr>
          <p:cNvPr id="97" name="Google Shape;97;g114101693f8_0_17"/>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Initial survey done at 2021 AACEM/AAAEM Joint Retreat</a:t>
            </a:r>
            <a:endParaRPr/>
          </a:p>
          <a:p>
            <a:pPr marL="0" lvl="0" indent="0" algn="l" rtl="0">
              <a:spcBef>
                <a:spcPts val="360"/>
              </a:spcBef>
              <a:spcAft>
                <a:spcPts val="0"/>
              </a:spcAft>
              <a:buNone/>
            </a:pPr>
            <a:endParaRPr/>
          </a:p>
          <a:p>
            <a:pPr marL="0" lvl="0" indent="0" algn="l" rtl="0">
              <a:spcBef>
                <a:spcPts val="360"/>
              </a:spcBef>
              <a:spcAft>
                <a:spcPts val="0"/>
              </a:spcAft>
              <a:buNone/>
            </a:pPr>
            <a:r>
              <a:rPr lang="en-US"/>
              <a:t>Data collected and scrubbed</a:t>
            </a:r>
            <a:endParaRPr/>
          </a:p>
          <a:p>
            <a:pPr marL="457200" lvl="0" indent="-342900" algn="l" rtl="0">
              <a:spcBef>
                <a:spcPts val="360"/>
              </a:spcBef>
              <a:spcAft>
                <a:spcPts val="0"/>
              </a:spcAft>
              <a:buSzPts val="1800"/>
              <a:buChar char="•"/>
            </a:pPr>
            <a:r>
              <a:rPr lang="en-US"/>
              <a:t>122 chairs surveyed </a:t>
            </a:r>
            <a:endParaRPr/>
          </a:p>
          <a:p>
            <a:pPr marL="457200" lvl="0" indent="-342900" algn="l" rtl="0">
              <a:spcBef>
                <a:spcPts val="0"/>
              </a:spcBef>
              <a:spcAft>
                <a:spcPts val="0"/>
              </a:spcAft>
              <a:buSzPts val="1800"/>
              <a:buChar char="•"/>
            </a:pPr>
            <a:r>
              <a:rPr lang="en-US"/>
              <a:t>67 responses </a:t>
            </a:r>
            <a:endParaRPr/>
          </a:p>
          <a:p>
            <a:pPr marL="457200" lvl="0" indent="-342900" algn="l" rtl="0">
              <a:spcBef>
                <a:spcPts val="0"/>
              </a:spcBef>
              <a:spcAft>
                <a:spcPts val="0"/>
              </a:spcAft>
              <a:buSzPts val="1800"/>
              <a:buChar char="•"/>
            </a:pPr>
            <a:r>
              <a:rPr lang="en-US"/>
              <a:t>55% response rate </a:t>
            </a:r>
            <a:endParaRPr/>
          </a:p>
          <a:p>
            <a:pPr marL="0" lvl="0" indent="0" algn="l" rtl="0">
              <a:spcBef>
                <a:spcPts val="36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14101693f8_0_29"/>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Which entity is your residency program based in? </a:t>
            </a:r>
            <a:endParaRPr/>
          </a:p>
        </p:txBody>
      </p:sp>
      <p:sp>
        <p:nvSpPr>
          <p:cNvPr id="104" name="Google Shape;104;g114101693f8_0_2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a:t>
            </a:r>
            <a:endParaRPr/>
          </a:p>
        </p:txBody>
      </p:sp>
      <p:pic>
        <p:nvPicPr>
          <p:cNvPr id="105" name="Google Shape;105;g114101693f8_0_29" title="Chart"/>
          <p:cNvPicPr preferRelativeResize="0"/>
          <p:nvPr/>
        </p:nvPicPr>
        <p:blipFill rotWithShape="1">
          <a:blip r:embed="rId3">
            <a:alphaModFix/>
          </a:blip>
          <a:srcRect l="-1710" r="1709"/>
          <a:stretch/>
        </p:blipFill>
        <p:spPr>
          <a:xfrm>
            <a:off x="1498450" y="1298975"/>
            <a:ext cx="5742727" cy="3556776"/>
          </a:xfrm>
          <a:prstGeom prst="rect">
            <a:avLst/>
          </a:prstGeom>
          <a:noFill/>
          <a:ln>
            <a:noFill/>
          </a:ln>
        </p:spPr>
      </p:pic>
      <p:sp>
        <p:nvSpPr>
          <p:cNvPr id="106" name="Google Shape;106;g114101693f8_0_29"/>
          <p:cNvSpPr/>
          <p:nvPr/>
        </p:nvSpPr>
        <p:spPr>
          <a:xfrm>
            <a:off x="5148425" y="5403875"/>
            <a:ext cx="3851400" cy="136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g114101693f8_0_29"/>
          <p:cNvSpPr txBox="1"/>
          <p:nvPr/>
        </p:nvSpPr>
        <p:spPr>
          <a:xfrm>
            <a:off x="241010" y="4441676"/>
            <a:ext cx="7899900" cy="2277516"/>
          </a:xfrm>
          <a:prstGeom prst="rect">
            <a:avLst/>
          </a:prstGeom>
          <a:solidFill>
            <a:srgbClr val="000000">
              <a:alpha val="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latin typeface="Calibri"/>
                <a:ea typeface="Calibri"/>
                <a:cs typeface="Calibri"/>
                <a:sym typeface="Calibri"/>
              </a:rPr>
              <a:t>Other (please specify) </a:t>
            </a:r>
            <a:endParaRPr sz="1100" dirty="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US" sz="1100" dirty="0">
                <a:latin typeface="Calibri"/>
                <a:ea typeface="Calibri"/>
                <a:cs typeface="Calibri"/>
                <a:sym typeface="Calibri"/>
              </a:rPr>
              <a:t>County Affiliate of University AHS	</a:t>
            </a:r>
            <a:endParaRPr sz="1100" dirty="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US" sz="1100" dirty="0">
                <a:latin typeface="Calibri"/>
                <a:ea typeface="Calibri"/>
                <a:cs typeface="Calibri"/>
                <a:sym typeface="Calibri"/>
              </a:rPr>
              <a:t>Department of Defense university with a medical school but the Department of Military &amp; Emergency Medicine does not administer EDs in the Military Health System (MHS)	</a:t>
            </a:r>
            <a:endParaRPr sz="1100" dirty="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US" sz="1200" b="1" u="sng" dirty="0">
                <a:latin typeface="Calibri"/>
                <a:ea typeface="Calibri"/>
                <a:cs typeface="Calibri"/>
                <a:sym typeface="Calibri"/>
              </a:rPr>
              <a:t>Have 3 affiliated residency programs in different health systems</a:t>
            </a:r>
            <a:r>
              <a:rPr lang="en-US" sz="1200" b="1" dirty="0">
                <a:latin typeface="Calibri"/>
                <a:ea typeface="Calibri"/>
                <a:cs typeface="Calibri"/>
                <a:sym typeface="Calibri"/>
              </a:rPr>
              <a:t>	</a:t>
            </a:r>
            <a:endParaRPr sz="1200" b="1" dirty="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US" sz="1200" b="1" u="sng" dirty="0">
                <a:latin typeface="Calibri"/>
                <a:ea typeface="Calibri"/>
                <a:cs typeface="Calibri"/>
                <a:sym typeface="Calibri"/>
              </a:rPr>
              <a:t>I have multiple programs affiliated with my department but not managed by my departmen</a:t>
            </a:r>
            <a:r>
              <a:rPr lang="en-US" sz="1200" dirty="0">
                <a:latin typeface="Calibri"/>
                <a:ea typeface="Calibri"/>
                <a:cs typeface="Calibri"/>
                <a:sym typeface="Calibri"/>
              </a:rPr>
              <a:t>t</a:t>
            </a:r>
            <a:endParaRPr sz="1200" dirty="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US" sz="1100" dirty="0">
                <a:latin typeface="Calibri"/>
                <a:ea typeface="Calibri"/>
                <a:cs typeface="Calibri"/>
                <a:sym typeface="Calibri"/>
              </a:rPr>
              <a:t>Los Angeles County	</a:t>
            </a:r>
            <a:endParaRPr sz="1100" dirty="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US" sz="1100" dirty="0">
                <a:latin typeface="Calibri"/>
                <a:ea typeface="Calibri"/>
                <a:cs typeface="Calibri"/>
                <a:sym typeface="Calibri"/>
              </a:rPr>
              <a:t>Medical School	</a:t>
            </a:r>
            <a:endParaRPr sz="1100" dirty="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US" sz="1100" dirty="0">
                <a:latin typeface="Calibri"/>
                <a:ea typeface="Calibri"/>
                <a:cs typeface="Calibri"/>
                <a:sym typeface="Calibri"/>
              </a:rPr>
              <a:t>Ochsner is affiliated with University of Queensland (clinical years are spent on our campus).	</a:t>
            </a:r>
            <a:endParaRPr sz="1100" dirty="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US" sz="1100" dirty="0">
                <a:latin typeface="Calibri"/>
                <a:ea typeface="Calibri"/>
                <a:cs typeface="Calibri"/>
                <a:sym typeface="Calibri"/>
              </a:rPr>
              <a:t>The Drexel Department of Emergency Medicine is the Academic Department </a:t>
            </a:r>
            <a:r>
              <a:rPr lang="en-US" sz="1200" b="1" u="sng" dirty="0">
                <a:latin typeface="Calibri"/>
                <a:ea typeface="Calibri"/>
                <a:cs typeface="Calibri"/>
                <a:sym typeface="Calibri"/>
              </a:rPr>
              <a:t>for 7 regional campuses and affiliate sites. Three of those sites have Residency Programs and Fellowships run by the associated health system</a:t>
            </a:r>
            <a:r>
              <a:rPr lang="en-US" sz="1100" dirty="0">
                <a:latin typeface="Calibri"/>
                <a:ea typeface="Calibri"/>
                <a:cs typeface="Calibri"/>
                <a:sym typeface="Calibri"/>
              </a:rPr>
              <a:t>. The remainder of the survey will pertain to the </a:t>
            </a:r>
            <a:r>
              <a:rPr lang="en-US" sz="1100" dirty="0" err="1">
                <a:latin typeface="Calibri"/>
                <a:ea typeface="Calibri"/>
                <a:cs typeface="Calibri"/>
                <a:sym typeface="Calibri"/>
              </a:rPr>
              <a:t>Crozer</a:t>
            </a:r>
            <a:r>
              <a:rPr lang="en-US" sz="1100" dirty="0">
                <a:latin typeface="Calibri"/>
                <a:ea typeface="Calibri"/>
                <a:cs typeface="Calibri"/>
                <a:sym typeface="Calibri"/>
              </a:rPr>
              <a:t> Health Emergency Medicine program where I am the System Chair	</a:t>
            </a:r>
            <a:endParaRPr sz="1100"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19087f7c03_0_94"/>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Bed and Patient Volume </a:t>
            </a:r>
            <a:endParaRPr/>
          </a:p>
        </p:txBody>
      </p:sp>
      <p:pic>
        <p:nvPicPr>
          <p:cNvPr id="114" name="Google Shape;114;g119087f7c03_0_94" title="Chart"/>
          <p:cNvPicPr preferRelativeResize="0"/>
          <p:nvPr/>
        </p:nvPicPr>
        <p:blipFill>
          <a:blip r:embed="rId3">
            <a:alphaModFix/>
          </a:blip>
          <a:stretch>
            <a:fillRect/>
          </a:stretch>
        </p:blipFill>
        <p:spPr>
          <a:xfrm>
            <a:off x="0" y="3791300"/>
            <a:ext cx="4959624" cy="3066701"/>
          </a:xfrm>
          <a:prstGeom prst="rect">
            <a:avLst/>
          </a:prstGeom>
          <a:noFill/>
          <a:ln>
            <a:noFill/>
          </a:ln>
        </p:spPr>
      </p:pic>
      <p:pic>
        <p:nvPicPr>
          <p:cNvPr id="115" name="Google Shape;115;g119087f7c03_0_94" title="Chart"/>
          <p:cNvPicPr preferRelativeResize="0"/>
          <p:nvPr/>
        </p:nvPicPr>
        <p:blipFill>
          <a:blip r:embed="rId4">
            <a:alphaModFix/>
          </a:blip>
          <a:stretch>
            <a:fillRect/>
          </a:stretch>
        </p:blipFill>
        <p:spPr>
          <a:xfrm>
            <a:off x="4511823" y="1283550"/>
            <a:ext cx="4486824" cy="27743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19685c6200_1_1"/>
          <p:cNvSpPr txBox="1">
            <a:spLocks noGrp="1"/>
          </p:cNvSpPr>
          <p:nvPr>
            <p:ph type="title"/>
          </p:nvPr>
        </p:nvSpPr>
        <p:spPr>
          <a:xfrm>
            <a:off x="572813" y="-41781"/>
            <a:ext cx="8229600" cy="1143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What is the number of patient visits at the main ED (per year)?</a:t>
            </a:r>
            <a:endParaRPr/>
          </a:p>
        </p:txBody>
      </p:sp>
      <p:pic>
        <p:nvPicPr>
          <p:cNvPr id="1028" name="Picture 4">
            <a:extLst>
              <a:ext uri="{FF2B5EF4-FFF2-40B4-BE49-F238E27FC236}">
                <a16:creationId xmlns:a16="http://schemas.microsoft.com/office/drawing/2014/main" id="{5F7308C8-F0DB-DD48-9170-D7D9827F6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82" y="1591703"/>
            <a:ext cx="7141779" cy="44202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19685c6200_2_296"/>
          <p:cNvSpPr txBox="1">
            <a:spLocks noGrp="1"/>
          </p:cNvSpPr>
          <p:nvPr>
            <p:ph type="title"/>
          </p:nvPr>
        </p:nvSpPr>
        <p:spPr>
          <a:xfrm>
            <a:off x="457200" y="1339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Observation Unit in ED</a:t>
            </a:r>
            <a:endParaRPr/>
          </a:p>
        </p:txBody>
      </p:sp>
      <p:graphicFrame>
        <p:nvGraphicFramePr>
          <p:cNvPr id="129" name="Google Shape;129;g119685c6200_2_296"/>
          <p:cNvGraphicFramePr/>
          <p:nvPr/>
        </p:nvGraphicFramePr>
        <p:xfrm>
          <a:off x="4938350" y="1305300"/>
          <a:ext cx="4108075" cy="2161800"/>
        </p:xfrm>
        <a:graphic>
          <a:graphicData uri="http://schemas.openxmlformats.org/drawingml/2006/table">
            <a:tbl>
              <a:tblPr>
                <a:noFill/>
                <a:tableStyleId>{72C53B06-EA10-4147-A51C-B6BB310AA877}</a:tableStyleId>
              </a:tblPr>
              <a:tblGrid>
                <a:gridCol w="2240775">
                  <a:extLst>
                    <a:ext uri="{9D8B030D-6E8A-4147-A177-3AD203B41FA5}">
                      <a16:colId xmlns:a16="http://schemas.microsoft.com/office/drawing/2014/main" val="20000"/>
                    </a:ext>
                  </a:extLst>
                </a:gridCol>
                <a:gridCol w="1867300">
                  <a:extLst>
                    <a:ext uri="{9D8B030D-6E8A-4147-A177-3AD203B41FA5}">
                      <a16:colId xmlns:a16="http://schemas.microsoft.com/office/drawing/2014/main" val="20001"/>
                    </a:ext>
                  </a:extLst>
                </a:gridCol>
              </a:tblGrid>
              <a:tr h="700125">
                <a:tc gridSpan="2">
                  <a:txBody>
                    <a:bodyPr/>
                    <a:lstStyle/>
                    <a:p>
                      <a:pPr marL="0" lvl="0" indent="0" algn="ctr" rtl="0">
                        <a:lnSpc>
                          <a:spcPct val="115000"/>
                        </a:lnSpc>
                        <a:spcBef>
                          <a:spcPts val="0"/>
                        </a:spcBef>
                        <a:spcAft>
                          <a:spcPts val="0"/>
                        </a:spcAft>
                        <a:buNone/>
                      </a:pPr>
                      <a:r>
                        <a:rPr lang="en-US" sz="1100" b="1">
                          <a:solidFill>
                            <a:srgbClr val="333333"/>
                          </a:solidFill>
                        </a:rPr>
                        <a:t>Does your emergency department/hospital have an Observation unit?</a:t>
                      </a:r>
                      <a:endParaRPr sz="1100" b="1">
                        <a:solidFill>
                          <a:srgbClr val="333333"/>
                        </a:solidFill>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hMerge="1">
                  <a:txBody>
                    <a:bodyPr/>
                    <a:lstStyle/>
                    <a:p>
                      <a:endParaRPr lang="en-US"/>
                    </a:p>
                  </a:txBody>
                  <a:tcPr/>
                </a:tc>
                <a:extLst>
                  <a:ext uri="{0D108BD9-81ED-4DB2-BD59-A6C34878D82A}">
                    <a16:rowId xmlns:a16="http://schemas.microsoft.com/office/drawing/2014/main" val="10000"/>
                  </a:ext>
                </a:extLst>
              </a:tr>
              <a:tr h="487225">
                <a:tc>
                  <a:txBody>
                    <a:bodyPr/>
                    <a:lstStyle/>
                    <a:p>
                      <a:pPr marL="0" lvl="0" indent="0" algn="l" rtl="0">
                        <a:lnSpc>
                          <a:spcPct val="115000"/>
                        </a:lnSpc>
                        <a:spcBef>
                          <a:spcPts val="0"/>
                        </a:spcBef>
                        <a:spcAft>
                          <a:spcPts val="0"/>
                        </a:spcAft>
                        <a:buNone/>
                      </a:pPr>
                      <a:r>
                        <a:rPr lang="en-US" sz="1200">
                          <a:latin typeface="Calibri"/>
                          <a:ea typeface="Calibri"/>
                          <a:cs typeface="Calibri"/>
                          <a:sym typeface="Calibri"/>
                        </a:rPr>
                        <a:t>Yes</a:t>
                      </a:r>
                      <a:endParaRPr sz="12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latin typeface="Calibri"/>
                          <a:ea typeface="Calibri"/>
                          <a:cs typeface="Calibri"/>
                          <a:sym typeface="Calibri"/>
                        </a:rPr>
                        <a:t>64.2%%</a:t>
                      </a:r>
                      <a:endParaRPr sz="12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7225">
                <a:tc>
                  <a:txBody>
                    <a:bodyPr/>
                    <a:lstStyle/>
                    <a:p>
                      <a:pPr marL="0" lvl="0" indent="0" algn="l" rtl="0">
                        <a:lnSpc>
                          <a:spcPct val="115000"/>
                        </a:lnSpc>
                        <a:spcBef>
                          <a:spcPts val="0"/>
                        </a:spcBef>
                        <a:spcAft>
                          <a:spcPts val="0"/>
                        </a:spcAft>
                        <a:buNone/>
                      </a:pPr>
                      <a:r>
                        <a:rPr lang="en-US" sz="1200">
                          <a:latin typeface="Calibri"/>
                          <a:ea typeface="Calibri"/>
                          <a:cs typeface="Calibri"/>
                          <a:sym typeface="Calibri"/>
                        </a:rPr>
                        <a:t>No</a:t>
                      </a:r>
                      <a:endParaRPr sz="12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latin typeface="Calibri"/>
                          <a:ea typeface="Calibri"/>
                          <a:cs typeface="Calibri"/>
                          <a:sym typeface="Calibri"/>
                        </a:rPr>
                        <a:t>32.80%</a:t>
                      </a:r>
                      <a:endParaRPr sz="12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7225">
                <a:tc>
                  <a:txBody>
                    <a:bodyPr/>
                    <a:lstStyle/>
                    <a:p>
                      <a:pPr marL="0" lvl="0" indent="0" algn="l" rtl="0">
                        <a:lnSpc>
                          <a:spcPct val="115000"/>
                        </a:lnSpc>
                        <a:spcBef>
                          <a:spcPts val="0"/>
                        </a:spcBef>
                        <a:spcAft>
                          <a:spcPts val="0"/>
                        </a:spcAft>
                        <a:buNone/>
                      </a:pPr>
                      <a:r>
                        <a:rPr lang="en-US" sz="1200">
                          <a:latin typeface="Calibri"/>
                          <a:ea typeface="Calibri"/>
                          <a:cs typeface="Calibri"/>
                          <a:sym typeface="Calibri"/>
                        </a:rPr>
                        <a:t>N/A</a:t>
                      </a:r>
                      <a:endParaRPr sz="12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30" name="Google Shape;130;g119685c6200_2_296" title="Chart"/>
          <p:cNvPicPr preferRelativeResize="0"/>
          <p:nvPr/>
        </p:nvPicPr>
        <p:blipFill>
          <a:blip r:embed="rId3">
            <a:alphaModFix/>
          </a:blip>
          <a:stretch>
            <a:fillRect/>
          </a:stretch>
        </p:blipFill>
        <p:spPr>
          <a:xfrm>
            <a:off x="0" y="3555875"/>
            <a:ext cx="5340399" cy="3302124"/>
          </a:xfrm>
          <a:prstGeom prst="rect">
            <a:avLst/>
          </a:prstGeom>
          <a:noFill/>
          <a:ln>
            <a:noFill/>
          </a:ln>
        </p:spPr>
      </p:pic>
    </p:spTree>
  </p:cSld>
  <p:clrMapOvr>
    <a:masterClrMapping/>
  </p:clrMapOvr>
</p:sld>
</file>

<file path=ppt/theme/theme1.xml><?xml version="1.0" encoding="utf-8"?>
<a:theme xmlns:a="http://schemas.openxmlformats.org/drawingml/2006/main" name="SAEM New Powerpoin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1369</Words>
  <Application>Microsoft Macintosh PowerPoint</Application>
  <PresentationFormat>On-screen Show (4:3)</PresentationFormat>
  <Paragraphs>221</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Roboto</vt:lpstr>
      <vt:lpstr>Calibri</vt:lpstr>
      <vt:lpstr>Arial</vt:lpstr>
      <vt:lpstr>SAEM New Powerpoint Theme</vt:lpstr>
      <vt:lpstr>Emergency Medicine Community Survey: Helping Chairs and Administrators Connect Robert Levine, MD J. Jeremy Thomas MD, MBA Michelle Aguirre, MPA  AACEM Community Workgroup Membership </vt:lpstr>
      <vt:lpstr>Membership </vt:lpstr>
      <vt:lpstr>History </vt:lpstr>
      <vt:lpstr>History </vt:lpstr>
      <vt:lpstr>Data Collection </vt:lpstr>
      <vt:lpstr>Which entity is your residency program based in? </vt:lpstr>
      <vt:lpstr>Bed and Patient Volume </vt:lpstr>
      <vt:lpstr>What is the number of patient visits at the main ED (per year)?</vt:lpstr>
      <vt:lpstr>Observation Unit in ED</vt:lpstr>
      <vt:lpstr>Who runs the ED Observation unit(s)?</vt:lpstr>
      <vt:lpstr>Pediatrics in the EM Unit </vt:lpstr>
      <vt:lpstr>How Many Beds Pediatrics in the EM Unit ?</vt:lpstr>
      <vt:lpstr>Urgent Care Units</vt:lpstr>
      <vt:lpstr>Who runs the Urgent Care unit? </vt:lpstr>
      <vt:lpstr>Community Sites </vt:lpstr>
      <vt:lpstr>Who runs the Community Sites?</vt:lpstr>
      <vt:lpstr>Who employs the Chair, Core Faculty, Clinical Faculty, and Non-core Clinical/Academic Faculty?</vt:lpstr>
      <vt:lpstr>Are the Chair, Core Faculty, Clinical Faculty, and Non-Core Clinical/Academic Faulty employed by the same entity?</vt:lpstr>
      <vt:lpstr>Please select the Vice Chairs in your department</vt:lpstr>
      <vt:lpstr>Vice Chairs- Other </vt:lpstr>
      <vt:lpstr>Residency class size and program composition </vt:lpstr>
      <vt:lpstr>Resident Employment and Funding </vt:lpstr>
      <vt:lpstr>Chair and Faculty Tenure </vt:lpstr>
      <vt:lpstr>Medical Directorship(s) in ED</vt:lpstr>
      <vt:lpstr>Percentage of funding provided by hospital/health system</vt:lpstr>
      <vt:lpstr>How many affiliate sites do you have? </vt:lpstr>
      <vt:lpstr>Please list the primary areas of basic science/laboratory research program(s) in your department. If none, enter N/A.</vt:lpstr>
      <vt:lpstr>Please list the primary areas of clinical/health services research program(s) in your department. If none, enter N/A.</vt:lpstr>
      <vt:lpstr>What are your sources of funding? Select all that apply</vt:lpstr>
      <vt:lpstr>Does your department have access to a FT or partial FTE dedicated philanthropic officer?</vt:lpstr>
      <vt:lpstr>Philanthropy</vt:lpstr>
      <vt:lpstr>Select the Fellowship Program(s) available in your department.Check all that apply </vt:lpstr>
      <vt:lpstr>Discussion: </vt:lpstr>
      <vt:lpstr>Future Directives of the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Medicine Community Survey: Helping Chairs and Administrators Connect Robert Levine, MD J. Jeremy Thomas MD, MBA Michelle Aguirre, MPA  AACEM Community Workgroup Membership </dc:title>
  <dc:creator>Megan Schagrin</dc:creator>
  <cp:lastModifiedBy>Administrator</cp:lastModifiedBy>
  <cp:revision>4</cp:revision>
  <dcterms:created xsi:type="dcterms:W3CDTF">2015-10-21T15:08:25Z</dcterms:created>
  <dcterms:modified xsi:type="dcterms:W3CDTF">2022-03-23T10:29:16Z</dcterms:modified>
</cp:coreProperties>
</file>